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804" r:id="rId1"/>
  </p:sldMasterIdLst>
  <p:sldIdLst>
    <p:sldId id="256" r:id="rId2"/>
    <p:sldId id="257" r:id="rId3"/>
    <p:sldId id="258" r:id="rId4"/>
    <p:sldId id="259" r:id="rId5"/>
    <p:sldId id="261" r:id="rId6"/>
    <p:sldId id="264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594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665" y="1600200"/>
            <a:ext cx="9144000" cy="1219200"/>
          </a:xfrm>
        </p:spPr>
        <p:txBody>
          <a:bodyPr>
            <a:noAutofit/>
          </a:bodyPr>
          <a:lstStyle/>
          <a:p>
            <a:pPr algn="ctr"/>
            <a:r>
              <a:rPr lang="uk-UA" sz="3900" i="1" dirty="0" smtClean="0">
                <a:solidFill>
                  <a:schemeClr val="tx1"/>
                </a:solidFill>
                <a:effectLst/>
              </a:rPr>
              <a:t>«</a:t>
            </a:r>
            <a:r>
              <a:rPr lang="uk-UA" sz="3900" i="1" dirty="0" smtClean="0">
                <a:solidFill>
                  <a:schemeClr val="tx1"/>
                </a:solidFill>
                <a:effectLst/>
              </a:rPr>
              <a:t>Управління ефективністю у підприємництві</a:t>
            </a:r>
            <a:r>
              <a:rPr lang="uk-UA" sz="3900" i="1" dirty="0" smtClean="0">
                <a:solidFill>
                  <a:schemeClr val="tx1"/>
                </a:solidFill>
                <a:effectLst/>
              </a:rPr>
              <a:t>»</a:t>
            </a:r>
            <a:endParaRPr lang="uk-UA" sz="3900" dirty="0">
              <a:solidFill>
                <a:schemeClr val="tx1"/>
              </a:solidFill>
              <a:effectLst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0" y="857232"/>
            <a:ext cx="9144000" cy="623902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5600" b="1" kern="120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2400" dirty="0" smtClean="0">
                <a:solidFill>
                  <a:schemeClr val="tx1"/>
                </a:solidFill>
                <a:effectLst/>
              </a:rPr>
              <a:t>Кафедра інформаційної економіки</a:t>
            </a:r>
            <a:r>
              <a:rPr lang="en-US" sz="2400" dirty="0" smtClean="0">
                <a:solidFill>
                  <a:schemeClr val="tx1"/>
                </a:solidFill>
                <a:effectLst/>
              </a:rPr>
              <a:t>,</a:t>
            </a:r>
            <a:r>
              <a:rPr lang="uk-UA" sz="2400" dirty="0" smtClean="0">
                <a:solidFill>
                  <a:schemeClr val="tx1"/>
                </a:solidFill>
                <a:effectLst/>
              </a:rPr>
              <a:t> підприємництва та фінансів</a:t>
            </a:r>
            <a:r>
              <a:rPr lang="en-US" sz="2400" dirty="0" smtClean="0">
                <a:solidFill>
                  <a:schemeClr val="tx1"/>
                </a:solidFill>
                <a:effectLst/>
              </a:rPr>
              <a:t> </a:t>
            </a:r>
            <a:endParaRPr lang="uk-UA" sz="2800" dirty="0">
              <a:solidFill>
                <a:schemeClr val="tx1"/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623320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i="1" dirty="0" smtClean="0"/>
              <a:t>Харків</a:t>
            </a:r>
            <a:r>
              <a:rPr lang="en-US" i="1" dirty="0" smtClean="0"/>
              <a:t>-2016</a:t>
            </a:r>
            <a:endParaRPr lang="uk-UA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58762" y="3700363"/>
            <a:ext cx="3810000" cy="2540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0" y="533400"/>
            <a:ext cx="9144000" cy="838200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uk-UA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19100" y="1199535"/>
            <a:ext cx="826770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000" algn="just"/>
            <a:r>
              <a:rPr lang="uk-UA" sz="2700" dirty="0">
                <a:solidFill>
                  <a:schemeClr val="accent1">
                    <a:lumMod val="75000"/>
                  </a:schemeClr>
                </a:solidFill>
              </a:rPr>
              <a:t>Окрема </a:t>
            </a:r>
            <a:r>
              <a:rPr lang="uk-UA" sz="2700" dirty="0" smtClean="0">
                <a:solidFill>
                  <a:schemeClr val="accent1">
                    <a:lumMod val="75000"/>
                  </a:schemeClr>
                </a:solidFill>
              </a:rPr>
              <a:t>навчальна </a:t>
            </a:r>
            <a:r>
              <a:rPr lang="uk-UA" sz="2700" dirty="0">
                <a:solidFill>
                  <a:schemeClr val="accent1">
                    <a:lumMod val="75000"/>
                  </a:schemeClr>
                </a:solidFill>
              </a:rPr>
              <a:t>дисципліна освітньо-професійної програми підготовки </a:t>
            </a:r>
            <a:r>
              <a:rPr lang="uk-UA" sz="2700" dirty="0" smtClean="0">
                <a:solidFill>
                  <a:schemeClr val="accent1">
                    <a:lumMod val="75000"/>
                  </a:schemeClr>
                </a:solidFill>
              </a:rPr>
              <a:t>магістрів </a:t>
            </a:r>
            <a:r>
              <a:rPr lang="uk-UA" sz="2700" dirty="0">
                <a:solidFill>
                  <a:schemeClr val="accent1">
                    <a:lumMod val="75000"/>
                  </a:schemeClr>
                </a:solidFill>
              </a:rPr>
              <a:t>для </a:t>
            </a:r>
            <a:r>
              <a:rPr lang="uk-UA" sz="2700" dirty="0" smtClean="0">
                <a:solidFill>
                  <a:schemeClr val="accent1">
                    <a:lumMod val="75000"/>
                  </a:schemeClr>
                </a:solidFill>
              </a:rPr>
              <a:t>студентів </a:t>
            </a:r>
            <a:r>
              <a:rPr lang="uk-UA" sz="2700" dirty="0">
                <a:solidFill>
                  <a:schemeClr val="accent1">
                    <a:lumMod val="75000"/>
                  </a:schemeClr>
                </a:solidFill>
              </a:rPr>
              <a:t>освітніх програм </a:t>
            </a:r>
            <a:r>
              <a:rPr lang="uk-UA" sz="2700" dirty="0" smtClean="0">
                <a:solidFill>
                  <a:schemeClr val="accent1">
                    <a:lumMod val="75000"/>
                  </a:schemeClr>
                </a:solidFill>
              </a:rPr>
              <a:t>економічних </a:t>
            </a:r>
            <a:r>
              <a:rPr lang="uk-UA" sz="2700" dirty="0">
                <a:solidFill>
                  <a:schemeClr val="accent1">
                    <a:lumMod val="75000"/>
                  </a:schemeClr>
                </a:solidFill>
              </a:rPr>
              <a:t>напрямів </a:t>
            </a:r>
            <a:r>
              <a:rPr lang="uk-UA" sz="2700" dirty="0" smtClean="0">
                <a:solidFill>
                  <a:schemeClr val="accent1">
                    <a:lumMod val="75000"/>
                  </a:schemeClr>
                </a:solidFill>
              </a:rPr>
              <a:t>набір на </a:t>
            </a:r>
            <a:r>
              <a:rPr lang="uk-UA" sz="2700" dirty="0" smtClean="0">
                <a:solidFill>
                  <a:schemeClr val="accent1">
                    <a:lumMod val="75000"/>
                  </a:schemeClr>
                </a:solidFill>
              </a:rPr>
              <a:t>2021 </a:t>
            </a:r>
            <a:r>
              <a:rPr lang="uk-UA" sz="2700" dirty="0">
                <a:solidFill>
                  <a:schemeClr val="accent1">
                    <a:lumMod val="75000"/>
                  </a:schemeClr>
                </a:solidFill>
              </a:rPr>
              <a:t>– </a:t>
            </a:r>
            <a:r>
              <a:rPr lang="uk-UA" sz="2700" dirty="0" smtClean="0">
                <a:solidFill>
                  <a:schemeClr val="accent1">
                    <a:lumMod val="75000"/>
                  </a:schemeClr>
                </a:solidFill>
              </a:rPr>
              <a:t>2022 </a:t>
            </a:r>
            <a:r>
              <a:rPr lang="uk-UA" sz="2700" dirty="0">
                <a:solidFill>
                  <a:schemeClr val="accent1">
                    <a:lumMod val="75000"/>
                  </a:schemeClr>
                </a:solidFill>
              </a:rPr>
              <a:t>навчальний </a:t>
            </a:r>
            <a:r>
              <a:rPr lang="uk-UA" sz="2700" dirty="0" smtClean="0">
                <a:solidFill>
                  <a:schemeClr val="accent1">
                    <a:lumMod val="75000"/>
                  </a:schemeClr>
                </a:solidFill>
              </a:rPr>
              <a:t>рік.</a:t>
            </a:r>
            <a:endParaRPr lang="uk-UA" sz="2700" dirty="0">
              <a:solidFill>
                <a:schemeClr val="accent1">
                  <a:lumMod val="75000"/>
                </a:schemeClr>
              </a:solidFill>
            </a:endParaRPr>
          </a:p>
          <a:p>
            <a:pPr indent="450000" algn="just"/>
            <a:r>
              <a:rPr lang="uk-UA" sz="2700" dirty="0" smtClean="0">
                <a:solidFill>
                  <a:schemeClr val="accent1">
                    <a:lumMod val="75000"/>
                  </a:schemeClr>
                </a:solidFill>
              </a:rPr>
              <a:t>Дисципліна викладається на </a:t>
            </a:r>
            <a:r>
              <a:rPr lang="uk-UA" sz="2700" b="1" dirty="0" smtClean="0">
                <a:solidFill>
                  <a:schemeClr val="accent1">
                    <a:lumMod val="75000"/>
                  </a:schemeClr>
                </a:solidFill>
              </a:rPr>
              <a:t>1 </a:t>
            </a:r>
            <a:r>
              <a:rPr lang="uk-UA" sz="2700" b="1" dirty="0" smtClean="0">
                <a:solidFill>
                  <a:schemeClr val="accent1">
                    <a:lumMod val="75000"/>
                  </a:schemeClr>
                </a:solidFill>
              </a:rPr>
              <a:t>курсі</a:t>
            </a:r>
            <a:r>
              <a:rPr lang="uk-UA" sz="27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8403" y="3369359"/>
            <a:ext cx="8307195" cy="3456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484" y="1752600"/>
            <a:ext cx="88391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 algn="just">
              <a:spcAft>
                <a:spcPts val="0"/>
              </a:spcAft>
            </a:pPr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Навчальна </a:t>
            </a:r>
            <a:r>
              <a:rPr lang="uk-UA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дисципліна</a:t>
            </a:r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буде </a:t>
            </a:r>
            <a:r>
              <a:rPr lang="uk-UA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корисна майбутнім ІТ-фахівцям</a:t>
            </a:r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менеджерам, економістам, тим, хто збирається займатися </a:t>
            </a:r>
            <a:r>
              <a:rPr lang="uk-UA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підприємництвом у галузі ІТ індустрії</a:t>
            </a:r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57513" y="4448731"/>
            <a:ext cx="3228975" cy="242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5528" y="2965219"/>
            <a:ext cx="883919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000" algn="just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Метою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викладання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даної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навчальної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дисципліни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є </a:t>
            </a:r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формування у студентів необхідних </a:t>
            </a:r>
            <a:r>
              <a:rPr lang="uk-UA" sz="2400" b="1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компетентностей</a:t>
            </a:r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 управління </a:t>
            </a:r>
            <a:r>
              <a:rPr lang="uk-UA" sz="24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-підприємствами за </a:t>
            </a:r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основними видами</a:t>
            </a:r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їх </a:t>
            </a:r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діяльності </a:t>
            </a:r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 </a:t>
            </a:r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ресурсним забезпеченням.</a:t>
            </a:r>
            <a:endParaRPr lang="uk-UA" sz="2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3952" y="1447800"/>
            <a:ext cx="831609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000"/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Основні </a:t>
            </a:r>
            <a:r>
              <a:rPr lang="uk-UA" sz="2400" b="1" i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завдання</a:t>
            </a:r>
            <a:r>
              <a:rPr lang="uk-UA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вивчення теоретико-організаційних засад та основних понять </a:t>
            </a:r>
            <a:r>
              <a:rPr lang="uk-UA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управління</a:t>
            </a:r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діяльністю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IT-</a:t>
            </a:r>
            <a:r>
              <a:rPr lang="uk-UA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підприємствами</a:t>
            </a:r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отримання практичних навичок щодо </a:t>
            </a:r>
            <a:r>
              <a:rPr lang="uk-UA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створення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IT-</a:t>
            </a:r>
            <a:r>
              <a:rPr lang="uk-UA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підприємств</a:t>
            </a:r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вміння використовувати основні </a:t>
            </a:r>
            <a:r>
              <a:rPr lang="uk-UA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методи управління</a:t>
            </a:r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діяльністю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IT-</a:t>
            </a:r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підприємства </a:t>
            </a:r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щодо:</a:t>
            </a:r>
          </a:p>
          <a:p>
            <a:pPr marL="685800" indent="720000">
              <a:buFont typeface="Wingdings" panose="05000000000000000000" pitchFamily="2" charset="2"/>
              <a:buChar char="ü"/>
            </a:pPr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формування </a:t>
            </a:r>
            <a:r>
              <a:rPr lang="uk-UA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організаційної </a:t>
            </a:r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структури</a:t>
            </a:r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685800" indent="720000">
              <a:buFont typeface="Wingdings" panose="05000000000000000000" pitchFamily="2" charset="2"/>
              <a:buChar char="ü"/>
            </a:pPr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мотивації</a:t>
            </a:r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працівників;</a:t>
            </a:r>
          </a:p>
          <a:p>
            <a:pPr marL="685800" indent="720000">
              <a:buFont typeface="Wingdings" panose="05000000000000000000" pitchFamily="2" charset="2"/>
              <a:buChar char="ü"/>
            </a:pPr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управління </a:t>
            </a:r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маркетингом</a:t>
            </a:r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685800" indent="720000">
              <a:buFont typeface="Wingdings" panose="05000000000000000000" pitchFamily="2" charset="2"/>
              <a:buChar char="ü"/>
            </a:pPr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збутом</a:t>
            </a:r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-продукції;</a:t>
            </a:r>
            <a:endParaRPr lang="uk-UA" sz="2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indent="720000">
              <a:buFont typeface="Wingdings" panose="05000000000000000000" pitchFamily="2" charset="2"/>
              <a:buChar char="ü"/>
            </a:pPr>
            <a:r>
              <a:rPr lang="uk-UA" sz="2400" b="1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аутсорсингом</a:t>
            </a:r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IT-</a:t>
            </a:r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підприємства.</a:t>
            </a:r>
            <a:endParaRPr lang="uk-UA" sz="2400" dirty="0">
              <a:solidFill>
                <a:schemeClr val="accent1">
                  <a:lumMod val="75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96200" y="5609350"/>
            <a:ext cx="1409853" cy="1225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7371" y="1323294"/>
            <a:ext cx="8763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Вивчення цієї дисципліни дає можливість: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визначати основні </a:t>
            </a:r>
            <a:r>
              <a:rPr lang="uk-UA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етапами створення </a:t>
            </a:r>
            <a:r>
              <a:rPr lang="uk-UA" sz="2400" b="1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IТ</a:t>
            </a:r>
            <a:r>
              <a:rPr lang="uk-UA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-підприємства</a:t>
            </a:r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uk-UA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планувати обсяг </a:t>
            </a:r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необхідних </a:t>
            </a:r>
            <a:r>
              <a:rPr lang="uk-UA" sz="2400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-підприємству </a:t>
            </a:r>
            <a:r>
              <a:rPr lang="uk-UA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ресурсів</a:t>
            </a:r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формувати </a:t>
            </a:r>
            <a:r>
              <a:rPr lang="uk-UA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організаційну структуру</a:t>
            </a:r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400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IТ</a:t>
            </a:r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-підприємства;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підбирати </a:t>
            </a:r>
            <a:r>
              <a:rPr lang="uk-UA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персонал</a:t>
            </a:r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та управління його діяльністю;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uk-UA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мотивувати</a:t>
            </a:r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працівників </a:t>
            </a:r>
            <a:r>
              <a:rPr lang="uk-UA" sz="2400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-підприємства та створювати </a:t>
            </a:r>
            <a:r>
              <a:rPr lang="uk-UA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команди</a:t>
            </a:r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організовувати </a:t>
            </a:r>
            <a:r>
              <a:rPr lang="uk-UA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маркетингову діяльність</a:t>
            </a:r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uk-UA" sz="2400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-підприємстві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планувати та організовувати </a:t>
            </a:r>
            <a:r>
              <a:rPr lang="uk-UA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логістичну діяльність</a:t>
            </a:r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400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IТ</a:t>
            </a:r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-підприємства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uk-UA" sz="2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503" y="5395912"/>
            <a:ext cx="1019175" cy="101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0" y="5247094"/>
            <a:ext cx="2054225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-19664" y="1538351"/>
            <a:ext cx="91439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Змістовий модуль 1.</a:t>
            </a:r>
          </a:p>
          <a:p>
            <a:pPr algn="ctr"/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Теоретичні та методичні засади </a:t>
            </a:r>
            <a:r>
              <a:rPr lang="uk-UA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створення та управління </a:t>
            </a:r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діяльністю ІТ-підприємств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2743200"/>
            <a:ext cx="91439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Змістовий модуль </a:t>
            </a:r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</a:t>
            </a:r>
            <a:endParaRPr lang="uk-UA" sz="2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Управління </a:t>
            </a:r>
            <a:r>
              <a:rPr lang="uk-UA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основними функціями </a:t>
            </a:r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діяльності</a:t>
            </a:r>
          </a:p>
          <a:p>
            <a:pPr algn="ctr"/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ІТ-підприємств</a:t>
            </a:r>
            <a:endParaRPr lang="uk-UA" sz="2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-19665" y="4038600"/>
            <a:ext cx="91439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Індивідуальне науково-дослідне </a:t>
            </a:r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завдання</a:t>
            </a:r>
          </a:p>
          <a:p>
            <a:pPr algn="ctr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Формування ефективних господарських рішень на</a:t>
            </a:r>
          </a:p>
          <a:p>
            <a:pPr algn="ctr"/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ІТ-підприємствах»</a:t>
            </a:r>
            <a:endParaRPr lang="uk-UA" sz="2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" y="5557118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Залік</a:t>
            </a:r>
            <a:endParaRPr lang="uk-UA" sz="2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C:\Users\Alexander\Desktop\Новая папка (3)\2014032it.jpg"/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590800" y="-9563100"/>
            <a:ext cx="4179094" cy="4781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62800" y="5361836"/>
            <a:ext cx="1961535" cy="1496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7665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19664" y="1538351"/>
            <a:ext cx="91439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Змістовий модуль 1.</a:t>
            </a:r>
          </a:p>
          <a:p>
            <a:pPr algn="ctr"/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Теоретичні та методичні засади </a:t>
            </a:r>
            <a:r>
              <a:rPr lang="uk-UA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створення та управління </a:t>
            </a:r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діяльністю ІТ-підприємств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459" y="5521038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Тема 6. Організація взаємодії на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IT-</a:t>
            </a:r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підприємстві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-19666" y="4976012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Тема 5. </a:t>
            </a:r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Формування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організаційної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структури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4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-підприємства</a:t>
            </a:r>
            <a:endParaRPr lang="uk-UA" sz="2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375" y="436552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Тема 4. </a:t>
            </a:r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Формування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капіталу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4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-підприємства</a:t>
            </a:r>
            <a:endParaRPr lang="uk-UA" sz="2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-19665" y="3779951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Тема 3. </a:t>
            </a:r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Створення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4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-підприємства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Україні</a:t>
            </a:r>
            <a:endParaRPr lang="uk-UA" sz="2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" y="3267081"/>
            <a:ext cx="91243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Тема 2. </a:t>
            </a:r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Основи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управління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4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-підприємством</a:t>
            </a:r>
            <a:endParaRPr lang="uk-UA" sz="2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833" y="2746477"/>
            <a:ext cx="91243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Тема 1. Сучасні тенденції діяльності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IT-</a:t>
            </a:r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підприємств</a:t>
            </a:r>
          </a:p>
        </p:txBody>
      </p:sp>
    </p:spTree>
    <p:extLst>
      <p:ext uri="{BB962C8B-B14F-4D97-AF65-F5344CB8AC3E}">
        <p14:creationId xmlns:p14="http://schemas.microsoft.com/office/powerpoint/2010/main" xmlns="" val="29901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14749" y="1238071"/>
            <a:ext cx="91439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Змістовий модуль </a:t>
            </a:r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</a:t>
            </a:r>
            <a:endParaRPr lang="uk-UA" sz="2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Управління </a:t>
            </a:r>
            <a:r>
              <a:rPr lang="uk-UA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основними функціями </a:t>
            </a:r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діяльності</a:t>
            </a:r>
          </a:p>
          <a:p>
            <a:pPr algn="ctr"/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ІТ-підприємств</a:t>
            </a:r>
            <a:endParaRPr lang="uk-UA" sz="2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2290915"/>
            <a:ext cx="9144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Тема 7. Управління маркетинговою діяльністю </a:t>
            </a:r>
            <a:r>
              <a:rPr lang="uk-UA" sz="2400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-підприємства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0" y="2722180"/>
            <a:ext cx="9144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2400" spc="-35" dirty="0">
                <a:solidFill>
                  <a:schemeClr val="accent1">
                    <a:lumMod val="75000"/>
                  </a:schemeClr>
                </a:solidFill>
                <a:latin typeface="Arial"/>
                <a:ea typeface="Times New Roman"/>
              </a:rPr>
              <a:t>Тема 8. Управління </a:t>
            </a:r>
            <a:r>
              <a:rPr lang="uk-UA" sz="2400" spc="-35" dirty="0" err="1">
                <a:solidFill>
                  <a:schemeClr val="accent1">
                    <a:lumMod val="75000"/>
                  </a:schemeClr>
                </a:solidFill>
                <a:latin typeface="Arial"/>
                <a:ea typeface="Times New Roman"/>
              </a:rPr>
              <a:t>рекрутингом</a:t>
            </a:r>
            <a:r>
              <a:rPr lang="uk-UA" sz="2400" spc="-35" dirty="0">
                <a:solidFill>
                  <a:schemeClr val="accent1">
                    <a:lumMod val="75000"/>
                  </a:schemeClr>
                </a:solidFill>
                <a:latin typeface="Arial"/>
                <a:ea typeface="Times New Roman"/>
              </a:rPr>
              <a:t> персоналу </a:t>
            </a:r>
            <a:r>
              <a:rPr lang="uk-UA" sz="2400" spc="-35" dirty="0" err="1">
                <a:solidFill>
                  <a:schemeClr val="accent1">
                    <a:lumMod val="75000"/>
                  </a:schemeClr>
                </a:solidFill>
                <a:latin typeface="Arial"/>
                <a:ea typeface="Times New Roman"/>
              </a:rPr>
              <a:t>IT</a:t>
            </a:r>
            <a:r>
              <a:rPr lang="uk-UA" sz="2400" spc="-35" dirty="0">
                <a:solidFill>
                  <a:schemeClr val="accent1">
                    <a:lumMod val="75000"/>
                  </a:schemeClr>
                </a:solidFill>
                <a:latin typeface="Arial"/>
                <a:ea typeface="Times New Roman"/>
              </a:rPr>
              <a:t>-підприємства</a:t>
            </a:r>
            <a:endParaRPr lang="uk-UA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604" y="3127510"/>
            <a:ext cx="912679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/>
                <a:ea typeface="Times New Roman"/>
              </a:rPr>
              <a:t>Тема 9. Управління персоналом </a:t>
            </a:r>
            <a:r>
              <a:rPr lang="uk-UA" sz="2400" dirty="0" err="1">
                <a:solidFill>
                  <a:schemeClr val="accent1">
                    <a:lumMod val="75000"/>
                  </a:schemeClr>
                </a:solidFill>
                <a:latin typeface="Arial"/>
                <a:ea typeface="Times New Roman"/>
              </a:rPr>
              <a:t>IT</a:t>
            </a:r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/>
                <a:ea typeface="Times New Roman"/>
              </a:rPr>
              <a:t>-підприємства</a:t>
            </a:r>
            <a:endParaRPr lang="uk-UA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3589175"/>
            <a:ext cx="912679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2400" spc="-30" dirty="0">
                <a:solidFill>
                  <a:schemeClr val="accent1">
                    <a:lumMod val="75000"/>
                  </a:schemeClr>
                </a:solidFill>
                <a:latin typeface="Arial"/>
                <a:ea typeface="Times New Roman"/>
              </a:rPr>
              <a:t>Тема 10. Управління логістикою </a:t>
            </a:r>
            <a:r>
              <a:rPr lang="uk-UA" sz="2400" spc="-30" dirty="0" err="1">
                <a:solidFill>
                  <a:schemeClr val="accent1">
                    <a:lumMod val="75000"/>
                  </a:schemeClr>
                </a:solidFill>
                <a:latin typeface="Arial"/>
                <a:ea typeface="Times New Roman"/>
              </a:rPr>
              <a:t>IT</a:t>
            </a:r>
            <a:r>
              <a:rPr lang="uk-UA" sz="2400" spc="-30" dirty="0">
                <a:solidFill>
                  <a:schemeClr val="accent1">
                    <a:lumMod val="75000"/>
                  </a:schemeClr>
                </a:solidFill>
                <a:latin typeface="Arial"/>
                <a:ea typeface="Times New Roman"/>
              </a:rPr>
              <a:t>-підприємства</a:t>
            </a:r>
            <a:endParaRPr lang="uk-UA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405084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/>
                <a:ea typeface="Times New Roman"/>
              </a:rPr>
              <a:t>Тема 11. Управління формуванням цін на </a:t>
            </a:r>
            <a:r>
              <a:rPr lang="uk-UA" sz="2400" dirty="0" err="1">
                <a:solidFill>
                  <a:schemeClr val="accent1">
                    <a:lumMod val="75000"/>
                  </a:schemeClr>
                </a:solidFill>
                <a:latin typeface="Arial"/>
                <a:ea typeface="Times New Roman"/>
              </a:rPr>
              <a:t>IT</a:t>
            </a:r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/>
                <a:ea typeface="Times New Roman"/>
              </a:rPr>
              <a:t>-підприємстві</a:t>
            </a:r>
            <a:endParaRPr lang="uk-UA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4512505"/>
            <a:ext cx="9144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Тема 12. Управління </a:t>
            </a:r>
            <a:r>
              <a:rPr lang="uk-UA" sz="2400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аутсорсинговою</a:t>
            </a:r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діяльність </a:t>
            </a:r>
            <a:r>
              <a:rPr lang="uk-UA" sz="2400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IT</a:t>
            </a:r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-підприємства</a:t>
            </a:r>
            <a:endParaRPr lang="uk-UA" sz="2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0" y="5314403"/>
            <a:ext cx="912679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/>
                <a:ea typeface="Times New Roman"/>
              </a:rPr>
              <a:t>Тема 13. Контроль діяльності на </a:t>
            </a:r>
            <a:r>
              <a:rPr lang="uk-UA" sz="2400" dirty="0" err="1">
                <a:solidFill>
                  <a:schemeClr val="accent1">
                    <a:lumMod val="75000"/>
                  </a:schemeClr>
                </a:solidFill>
                <a:latin typeface="Arial"/>
                <a:ea typeface="Times New Roman"/>
              </a:rPr>
              <a:t>IT</a:t>
            </a:r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/>
                <a:ea typeface="Times New Roman"/>
              </a:rPr>
              <a:t>-підприємстві</a:t>
            </a:r>
            <a:endParaRPr lang="uk-UA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0" y="5776068"/>
            <a:ext cx="917841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/>
                <a:ea typeface="Times New Roman"/>
              </a:rPr>
              <a:t>Тема 14. Оцінювання діяльності </a:t>
            </a:r>
            <a:r>
              <a:rPr lang="uk-UA" sz="2400" dirty="0" err="1">
                <a:solidFill>
                  <a:schemeClr val="accent1">
                    <a:lumMod val="75000"/>
                  </a:schemeClr>
                </a:solidFill>
                <a:latin typeface="Arial"/>
                <a:ea typeface="Times New Roman"/>
              </a:rPr>
              <a:t>IT</a:t>
            </a:r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/>
                <a:ea typeface="Times New Roman"/>
              </a:rPr>
              <a:t>-підприємства</a:t>
            </a:r>
            <a:endParaRPr lang="uk-UA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0" y="6176166"/>
            <a:ext cx="912187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/>
                <a:ea typeface="Times New Roman"/>
              </a:rPr>
              <a:t>Тема 15. Управління ризиками </a:t>
            </a:r>
            <a:r>
              <a:rPr lang="uk-UA" sz="2400" dirty="0" err="1">
                <a:solidFill>
                  <a:schemeClr val="accent1">
                    <a:lumMod val="75000"/>
                  </a:schemeClr>
                </a:solidFill>
                <a:latin typeface="Arial"/>
                <a:ea typeface="Times New Roman"/>
              </a:rPr>
              <a:t>IT</a:t>
            </a:r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"/>
                <a:ea typeface="Times New Roman"/>
              </a:rPr>
              <a:t>-підприємства</a:t>
            </a:r>
            <a:endParaRPr lang="uk-UA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5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0" y="214290"/>
            <a:ext cx="9144000" cy="1157310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4000" i="1" dirty="0" smtClean="0">
                <a:solidFill>
                  <a:schemeClr val="tx1"/>
                </a:solidFill>
              </a:rPr>
              <a:t>«Управління ефективністю у підприємництві»</a:t>
            </a:r>
            <a:endParaRPr lang="uk-UA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098" name="Picture 2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64512"/>
            <a:ext cx="8077200" cy="5386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6873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298</TotalTime>
  <Words>352</Words>
  <Application>Microsoft Office PowerPoint</Application>
  <PresentationFormat>Экран (4:3)</PresentationFormat>
  <Paragraphs>54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«Управління ефективністю у підприємництві»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Логистика в формировании конкурентоспособного кадрового персонала</dc:title>
  <dc:creator>звезда</dc:creator>
  <cp:lastModifiedBy>Саша</cp:lastModifiedBy>
  <cp:revision>37</cp:revision>
  <dcterms:created xsi:type="dcterms:W3CDTF">2013-11-11T13:16:15Z</dcterms:created>
  <dcterms:modified xsi:type="dcterms:W3CDTF">2021-02-01T19:43:19Z</dcterms:modified>
</cp:coreProperties>
</file>