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9"/>
  </p:notesMasterIdLst>
  <p:sldIdLst>
    <p:sldId id="273" r:id="rId2"/>
    <p:sldId id="274" r:id="rId3"/>
    <p:sldId id="271" r:id="rId4"/>
    <p:sldId id="278" r:id="rId5"/>
    <p:sldId id="279" r:id="rId6"/>
    <p:sldId id="280" r:id="rId7"/>
    <p:sldId id="256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712" autoAdjust="0"/>
  </p:normalViewPr>
  <p:slideViewPr>
    <p:cSldViewPr snapToGrid="0">
      <p:cViewPr varScale="1">
        <p:scale>
          <a:sx n="104" d="100"/>
          <a:sy n="104" d="100"/>
        </p:scale>
        <p:origin x="-6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FE25DE-C502-47EF-AAD4-BA37031A0B64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AA13BA-E286-4128-BB52-751E89152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95C9E-9874-4473-A25D-7B75E24E3223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D7DCF-57C8-40BD-B0DF-61A126B4C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D235-73A9-4A4A-BB08-60E3EA30FC75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884D5-45A5-4604-8007-1A24ED67B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5CE06-219D-4509-883A-BDBA7804A927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C48C-DD47-475A-9869-A8F7C3D64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F0BD8-7677-4D0D-AAB0-B31076692620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A61B-6573-46AA-8AD5-94C768FD6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53F66-8218-40E2-AC58-C1E830359F07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BF7B8-6B05-472A-8F8F-49FE74D65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5EF7-5F3B-4026-81DF-44DBF3155814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86E0C-3940-48C7-A8FE-2A356E39C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549FD-6676-4317-B011-6531662580A7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C031F-3605-4E38-B05C-2D986EFB6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0DE34-D0A4-4DD8-A47D-FD3B3BE1891D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9A602-3BE1-45D5-9BF8-61890B0A0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B69CC-C2B8-448C-8C5D-FFBFD28FF688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59375-C65B-43DC-939E-CABE3DEAC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779B9-EBE2-4A05-92B1-E97E5EA872FF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14833-6025-4F4E-AB80-403883B4D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A672E-EFE3-4D0D-9503-1EC4F2F59F6D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A0081-587C-4DF2-A9C0-F786C2A60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968B4-0382-4196-BEB4-CB21FE020802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1C59B-7CDF-4E9C-99C7-93A7D367B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682CCD-6F27-48CE-8452-2241DDF1D820}" type="datetimeFigureOut">
              <a:rPr lang="ru-RU"/>
              <a:pPr>
                <a:defRPr/>
              </a:pPr>
              <a:t>26.09.2021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6CAB99-B281-47F6-81B1-447C6364A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231775" y="365125"/>
            <a:ext cx="8912225" cy="898525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3200" smtClean="0"/>
              <a:t>Основними </a:t>
            </a:r>
            <a:r>
              <a:rPr lang="uk-UA" sz="3200" b="1" smtClean="0"/>
              <a:t>завданнями</a:t>
            </a:r>
            <a:r>
              <a:rPr lang="uk-UA" sz="3200" smtClean="0"/>
              <a:t> вивчення дисципліни «</a:t>
            </a:r>
            <a:r>
              <a:rPr lang="uk-UA" sz="3200" b="1" i="1" smtClean="0"/>
              <a:t>Анатомія, фізіологія дитини</a:t>
            </a:r>
            <a:r>
              <a:rPr lang="uk-UA" sz="3200" smtClean="0"/>
              <a:t>» є:</a:t>
            </a:r>
            <a:r>
              <a:rPr lang="ru-RU" sz="4000" smtClean="0"/>
              <a:t>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263525" y="1414463"/>
            <a:ext cx="8678863" cy="5249862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uk-UA" smtClean="0"/>
              <a:t>- ознайомитися із анатомо-морфологічними особливостями організму </a:t>
            </a:r>
            <a:r>
              <a:rPr lang="ru-RU" smtClean="0"/>
              <a:t>дит</a:t>
            </a:r>
            <a:r>
              <a:rPr lang="uk-UA" smtClean="0"/>
              <a:t>ини та особливостями його функціонування, особливостями </a:t>
            </a:r>
            <a:r>
              <a:rPr lang="ru-RU" smtClean="0"/>
              <a:t>росту і </a:t>
            </a:r>
            <a:r>
              <a:rPr lang="uk-UA" smtClean="0"/>
              <a:t>розвитку дитячого організму у різні вікові періоди.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uk-UA" smtClean="0"/>
              <a:t>- зрозуміти основні закономірності росту і розвитку організму;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uk-UA" smtClean="0"/>
              <a:t>- набути умінь використовувати засвоєні знання для організації навчально-виховної та корекційної роботи з дітьми у відповідності до особливостей психофізіологічного стану дитини, який змінюється у різні вікові періоди у процесі індивідуального розвитку дитини, обґрунтовувати та дотримуватись заходів профілактики захворювань дитячого організму.</a:t>
            </a: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187325" y="182563"/>
            <a:ext cx="8956675" cy="66992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uk-UA" sz="2800" smtClean="0"/>
              <a:t>У результаті вивчення навчальної дисципліни </a:t>
            </a:r>
            <a:r>
              <a:rPr lang="uk-UA" sz="2800" u="sng" smtClean="0"/>
              <a:t>студент повинен набути таких результатів навчання</a:t>
            </a:r>
            <a:r>
              <a:rPr lang="uk-UA" sz="2800" smtClean="0"/>
              <a:t>: </a:t>
            </a:r>
            <a:endParaRPr lang="ru-RU" sz="2800" smtClean="0"/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0" y="865188"/>
            <a:ext cx="9144000" cy="5992812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b="1" i="1" smtClean="0"/>
              <a:t>Знати: </a:t>
            </a:r>
            <a:endParaRPr lang="uk-UA" smtClean="0"/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uk-UA" smtClean="0"/>
              <a:t>загальні закономірності росту і розвитку дітей і підлітків;</a:t>
            </a:r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uk-UA" smtClean="0"/>
              <a:t>вікові особливості функціонування мозку дитини;</a:t>
            </a:r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uk-UA" smtClean="0"/>
              <a:t>основні етапи розвитку фізіологічних систем організму дитини; </a:t>
            </a:r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uk-UA" smtClean="0"/>
              <a:t>значення фізіологічних систем у регуляції і узгодженості функцій організму дитини та взаємозв’язку організму з навколишнім середовищем;</a:t>
            </a:r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uk-UA" smtClean="0"/>
              <a:t>закономірності  і  особливості  впливу  соціуму,  які  визначають  здоров’я сучасної людини.</a:t>
            </a:r>
            <a:endParaRPr lang="uk-UA" b="1" i="1" smtClean="0"/>
          </a:p>
          <a:p>
            <a:pPr>
              <a:lnSpc>
                <a:spcPct val="75000"/>
              </a:lnSpc>
              <a:spcBef>
                <a:spcPts val="500"/>
              </a:spcBef>
              <a:buFont typeface="Arial" charset="0"/>
              <a:buNone/>
            </a:pPr>
            <a:r>
              <a:rPr lang="uk-UA" b="1" i="1" smtClean="0"/>
              <a:t>вміти:</a:t>
            </a:r>
            <a:r>
              <a:rPr lang="uk-UA" smtClean="0"/>
              <a:t> </a:t>
            </a:r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uk-UA" smtClean="0"/>
              <a:t>досліджувати функціональний стан систем організму дитини за спеціальними методиками;</a:t>
            </a:r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uk-UA" smtClean="0"/>
              <a:t>- проводити заходи, щодо формування, зміцнення та збереження здоров’я</a:t>
            </a:r>
            <a:r>
              <a:rPr lang="ru-RU" smtClean="0"/>
              <a:t> з урахуванням вікових морфофункціональних особливостей дітей</a:t>
            </a:r>
            <a:r>
              <a:rPr lang="uk-UA" smtClean="0"/>
              <a:t>.</a:t>
            </a:r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334963" y="365125"/>
            <a:ext cx="8382000" cy="898525"/>
          </a:xfrm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uk-UA" sz="3200" b="1" u="sng" smtClean="0"/>
              <a:t>Значення курсу “Анатомія, фізіологія дитини” для педагогічних спеціальностей</a:t>
            </a:r>
            <a:endParaRPr lang="ru-RU" sz="3200" b="1" u="sng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293688" y="1308100"/>
            <a:ext cx="8602662" cy="5294313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uk-UA" smtClean="0"/>
              <a:t>Логопед, як і вчитель чи вихователь, безпосередньо впливає на розвиток і соціалізацію дитини, формування стилю життя, сприятливого для збереження і зміцнення здоров’я. Все це робить актуальним формування предметної компетентності майбутніх логопедів з анатомії і фізіології дитини. </a:t>
            </a:r>
            <a:endParaRPr lang="ru-RU" smtClean="0"/>
          </a:p>
          <a:p>
            <a:pPr>
              <a:lnSpc>
                <a:spcPct val="75000"/>
              </a:lnSpc>
              <a:spcBef>
                <a:spcPts val="500"/>
              </a:spcBef>
            </a:pPr>
            <a:r>
              <a:rPr lang="ru-RU" smtClean="0"/>
              <a:t>Знаючи вікові особливості дітей, логопед, як і вчитель або вихователь, на основі закономірностей вікового розвитку може правильно навчати і всебічно виховувати їх, бо без знання особливостей будови, життєвих функцій організму, що росте, умов, необхідних для нормального розвитку дитини, </a:t>
            </a:r>
            <a:r>
              <a:rPr lang="uk-UA" smtClean="0"/>
              <a:t>не</a:t>
            </a:r>
            <a:r>
              <a:rPr lang="ru-RU" smtClean="0"/>
              <a:t> можна правильно </a:t>
            </a:r>
            <a:r>
              <a:rPr lang="uk-UA" smtClean="0"/>
              <a:t>організувати навчально-виховну та корекційну роботу з дітьми у відповідності до особливостей психофізіологічного стану дитини</a:t>
            </a:r>
            <a:r>
              <a:rPr lang="ru-RU" smtClean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261938" y="365125"/>
            <a:ext cx="8591550" cy="511175"/>
          </a:xfrm>
        </p:spPr>
        <p:txBody>
          <a:bodyPr/>
          <a:lstStyle/>
          <a:p>
            <a:pPr algn="ctr"/>
            <a:r>
              <a:rPr lang="ru-RU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СТРУКТУРА КУРСУ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271463" y="847725"/>
            <a:ext cx="8582025" cy="578643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400" b="1" i="1" smtClean="0"/>
              <a:t>Змістовий модуль 1. </a:t>
            </a:r>
            <a:r>
              <a:rPr lang="uk-UA" sz="2400" b="1" u="sng" smtClean="0"/>
              <a:t>Загальні закономірності росту й розвитку людського організму.</a:t>
            </a:r>
          </a:p>
          <a:p>
            <a:pPr>
              <a:lnSpc>
                <a:spcPct val="80000"/>
              </a:lnSpc>
            </a:pPr>
            <a:r>
              <a:rPr lang="uk-UA" sz="2400" smtClean="0"/>
              <a:t>Тема 1.</a:t>
            </a:r>
            <a:r>
              <a:rPr lang="uk-UA" sz="2400" b="1" smtClean="0"/>
              <a:t> Вступ. Значення  анатомії,  фізіології дітей для професійної підготовки педагогів. </a:t>
            </a:r>
          </a:p>
          <a:p>
            <a:pPr>
              <a:lnSpc>
                <a:spcPct val="80000"/>
              </a:lnSpc>
            </a:pPr>
            <a:r>
              <a:rPr lang="uk-UA" sz="2400" smtClean="0"/>
              <a:t>Тема 2.</a:t>
            </a:r>
            <a:r>
              <a:rPr lang="uk-UA" sz="2400" b="1" smtClean="0"/>
              <a:t> Організм людини як єдине ціле</a:t>
            </a:r>
            <a:r>
              <a:rPr lang="uk-UA" sz="2400" smtClean="0"/>
              <a:t>. </a:t>
            </a:r>
            <a:r>
              <a:rPr lang="uk-UA" sz="2400" b="1" smtClean="0"/>
              <a:t>Загальний огляд будови і функцій організму.	</a:t>
            </a:r>
            <a:endParaRPr lang="uk-UA" sz="2400" smtClean="0"/>
          </a:p>
          <a:p>
            <a:pPr>
              <a:lnSpc>
                <a:spcPct val="80000"/>
              </a:lnSpc>
            </a:pPr>
            <a:r>
              <a:rPr lang="uk-UA" sz="2400" smtClean="0"/>
              <a:t>Тема 3.</a:t>
            </a:r>
            <a:r>
              <a:rPr lang="uk-UA" sz="2400" b="1" smtClean="0"/>
              <a:t> Загальні закономірності росту та розвитку дітей і підлітків</a:t>
            </a:r>
            <a:r>
              <a:rPr lang="uk-UA" sz="2400" smtClean="0"/>
              <a:t> </a:t>
            </a:r>
            <a:endParaRPr lang="uk-UA" sz="2400" i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z="2400" b="1" i="1" smtClean="0"/>
              <a:t>Змістовий модуль 2.</a:t>
            </a:r>
            <a:r>
              <a:rPr lang="uk-UA" sz="2400" smtClean="0"/>
              <a:t> </a:t>
            </a:r>
            <a:r>
              <a:rPr lang="uk-UA" sz="2400" b="1" u="sng" smtClean="0"/>
              <a:t>Морфофункціональні особливості опорно-рухового апарату </a:t>
            </a:r>
            <a:r>
              <a:rPr lang="ru-RU" sz="2400" b="1" u="sng" smtClean="0"/>
              <a:t>дит</a:t>
            </a:r>
            <a:r>
              <a:rPr lang="uk-UA" sz="2400" b="1" u="sng" smtClean="0"/>
              <a:t>ини.</a:t>
            </a:r>
            <a:r>
              <a:rPr lang="uk-UA" sz="2400" smtClean="0"/>
              <a:t> </a:t>
            </a:r>
            <a:endParaRPr lang="uk-UA" sz="2400" i="1" smtClean="0"/>
          </a:p>
          <a:p>
            <a:pPr>
              <a:lnSpc>
                <a:spcPct val="80000"/>
              </a:lnSpc>
            </a:pPr>
            <a:r>
              <a:rPr lang="uk-UA" sz="2400" smtClean="0"/>
              <a:t>Тема 4. </a:t>
            </a:r>
            <a:r>
              <a:rPr lang="uk-UA" sz="2400" b="1" smtClean="0"/>
              <a:t>Пропорції тіла, їх зміни на різних етапах онтогенезу</a:t>
            </a:r>
            <a:r>
              <a:rPr lang="uk-UA" sz="2400" smtClean="0"/>
              <a:t>. </a:t>
            </a:r>
          </a:p>
          <a:p>
            <a:pPr>
              <a:lnSpc>
                <a:spcPct val="80000"/>
              </a:lnSpc>
            </a:pPr>
            <a:r>
              <a:rPr lang="uk-UA" sz="2400" smtClean="0"/>
              <a:t>Тема 5.</a:t>
            </a:r>
            <a:r>
              <a:rPr lang="uk-UA" sz="2400" b="1" smtClean="0"/>
              <a:t> Вікові морфофункціональні особливості пасивної частини опорно-рухового апарату дитини</a:t>
            </a:r>
            <a:r>
              <a:rPr lang="uk-UA" sz="2400" smtClean="0"/>
              <a:t>. </a:t>
            </a:r>
          </a:p>
          <a:p>
            <a:pPr>
              <a:lnSpc>
                <a:spcPct val="80000"/>
              </a:lnSpc>
            </a:pPr>
            <a:r>
              <a:rPr lang="uk-UA" sz="2400" smtClean="0"/>
              <a:t>Тема 6.</a:t>
            </a:r>
            <a:r>
              <a:rPr lang="uk-UA" sz="2400" b="1" smtClean="0"/>
              <a:t> Вікові морфофункціональні особливості пасивної частини опорно-рухового апарату дитини</a:t>
            </a:r>
            <a:r>
              <a:rPr lang="uk-UA" sz="2400" smtClean="0"/>
              <a:t>. </a:t>
            </a:r>
            <a:endParaRPr lang="ru-RU" sz="24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00050" y="509588"/>
            <a:ext cx="8416925" cy="61055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b="1" i="1" smtClean="0"/>
              <a:t>Змістовий модуль 3.</a:t>
            </a:r>
            <a:r>
              <a:rPr lang="uk-UA" b="1" smtClean="0"/>
              <a:t> </a:t>
            </a:r>
            <a:r>
              <a:rPr lang="uk-UA" b="1" u="sng" smtClean="0"/>
              <a:t>Вікові морфофункціональні особливості кардіореспіраторної системи</a:t>
            </a:r>
            <a:endParaRPr lang="uk-UA" u="sng" smtClean="0"/>
          </a:p>
          <a:p>
            <a:pPr>
              <a:lnSpc>
                <a:spcPct val="80000"/>
              </a:lnSpc>
            </a:pPr>
            <a:r>
              <a:rPr lang="uk-UA" smtClean="0"/>
              <a:t>Тема 7. </a:t>
            </a:r>
            <a:r>
              <a:rPr lang="uk-UA" b="1" smtClean="0"/>
              <a:t>Вікові морфофункціональні особливості серцево-судинної системи</a:t>
            </a:r>
            <a:r>
              <a:rPr lang="uk-UA" smtClean="0"/>
              <a:t>.  </a:t>
            </a:r>
            <a:r>
              <a:rPr lang="uk-UA" b="1" smtClean="0"/>
              <a:t>Вікові особливості крові.</a:t>
            </a:r>
            <a:endParaRPr lang="uk-UA" smtClean="0"/>
          </a:p>
          <a:p>
            <a:pPr>
              <a:lnSpc>
                <a:spcPct val="80000"/>
              </a:lnSpc>
            </a:pPr>
            <a:r>
              <a:rPr lang="uk-UA" smtClean="0"/>
              <a:t>Тема 8. </a:t>
            </a:r>
            <a:r>
              <a:rPr lang="uk-UA" b="1" smtClean="0"/>
              <a:t>Вікові морфофункціональні особливості дихальної системи</a:t>
            </a:r>
            <a:r>
              <a:rPr lang="uk-UA" smtClean="0"/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smtClean="0"/>
              <a:t>	</a:t>
            </a:r>
            <a:endParaRPr lang="uk-UA" b="1" i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b="1" i="1" smtClean="0"/>
              <a:t>Змістовий модуль 4</a:t>
            </a:r>
            <a:r>
              <a:rPr lang="uk-UA" b="1" smtClean="0"/>
              <a:t>. </a:t>
            </a:r>
            <a:r>
              <a:rPr lang="uk-UA" b="1" u="sng" smtClean="0"/>
              <a:t>Вікові морфофункціональні особливості організації нервової системи та сенсорних систем дитини.</a:t>
            </a:r>
            <a:r>
              <a:rPr lang="uk-UA" b="1" i="1" smtClean="0"/>
              <a:t> </a:t>
            </a:r>
            <a:endParaRPr lang="uk-UA" smtClean="0"/>
          </a:p>
          <a:p>
            <a:pPr>
              <a:lnSpc>
                <a:spcPct val="80000"/>
              </a:lnSpc>
            </a:pPr>
            <a:r>
              <a:rPr lang="uk-UA" smtClean="0"/>
              <a:t>Тема 9.</a:t>
            </a:r>
            <a:r>
              <a:rPr lang="uk-UA" b="1" smtClean="0"/>
              <a:t> Анатомія і фізіологія нервової системи. </a:t>
            </a:r>
            <a:endParaRPr lang="uk-UA" i="1" smtClean="0"/>
          </a:p>
          <a:p>
            <a:pPr>
              <a:lnSpc>
                <a:spcPct val="80000"/>
              </a:lnSpc>
            </a:pPr>
            <a:r>
              <a:rPr lang="uk-UA" smtClean="0"/>
              <a:t>Тема 10.</a:t>
            </a:r>
            <a:r>
              <a:rPr lang="uk-UA" b="1" i="1" smtClean="0"/>
              <a:t> </a:t>
            </a:r>
            <a:r>
              <a:rPr lang="uk-UA" b="1" smtClean="0"/>
              <a:t>Вища нервова діяльність</a:t>
            </a:r>
            <a:r>
              <a:rPr lang="uk-UA" smtClean="0"/>
              <a:t>.</a:t>
            </a:r>
            <a:r>
              <a:rPr lang="uk-UA" i="1" smtClean="0"/>
              <a:t> </a:t>
            </a:r>
            <a:endParaRPr lang="ru-RU" smtClean="0"/>
          </a:p>
          <a:p>
            <a:pPr>
              <a:lnSpc>
                <a:spcPct val="80000"/>
              </a:lnSpc>
            </a:pPr>
            <a:r>
              <a:rPr lang="ru-RU" smtClean="0"/>
              <a:t> </a:t>
            </a:r>
            <a:r>
              <a:rPr lang="uk-UA" smtClean="0"/>
              <a:t>Тема 11. </a:t>
            </a:r>
            <a:r>
              <a:rPr lang="uk-UA" b="1" smtClean="0"/>
              <a:t>Анатомія, фізіологія аналізаторів</a:t>
            </a:r>
            <a:r>
              <a:rPr lang="uk-UA" smtClean="0"/>
              <a:t>.</a:t>
            </a:r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628650" y="473075"/>
            <a:ext cx="7886700" cy="607853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b="1" i="1" smtClean="0"/>
              <a:t>Змістовий модуль 5.</a:t>
            </a:r>
            <a:r>
              <a:rPr lang="uk-UA" b="1" smtClean="0"/>
              <a:t> </a:t>
            </a:r>
            <a:r>
              <a:rPr lang="uk-UA" b="1" u="sng" smtClean="0"/>
              <a:t>Морфо-функціональні особливості органів травної та ендокринної системи. Обмін речовин та енергії</a:t>
            </a:r>
            <a:r>
              <a:rPr lang="uk-UA" b="1" smtClean="0"/>
              <a:t>.</a:t>
            </a:r>
            <a:endParaRPr lang="uk-UA" i="1" smtClean="0"/>
          </a:p>
          <a:p>
            <a:pPr>
              <a:lnSpc>
                <a:spcPct val="80000"/>
              </a:lnSpc>
            </a:pPr>
            <a:r>
              <a:rPr lang="uk-UA" smtClean="0"/>
              <a:t>Тема 12.  </a:t>
            </a:r>
            <a:r>
              <a:rPr lang="uk-UA" b="1" smtClean="0"/>
              <a:t>Вікові морфофункціональні особливості органів травної системи. Обмін речовин та енергії.</a:t>
            </a:r>
            <a:endParaRPr lang="uk-UA" smtClean="0"/>
          </a:p>
          <a:p>
            <a:pPr>
              <a:lnSpc>
                <a:spcPct val="80000"/>
              </a:lnSpc>
            </a:pPr>
            <a:r>
              <a:rPr lang="uk-UA" smtClean="0"/>
              <a:t>Тема 13.  </a:t>
            </a:r>
            <a:r>
              <a:rPr lang="uk-UA" b="1" smtClean="0"/>
              <a:t>Вікові особливості обміну речовин та енергії.</a:t>
            </a:r>
            <a:endParaRPr lang="uk-UA" smtClean="0"/>
          </a:p>
          <a:p>
            <a:pPr>
              <a:lnSpc>
                <a:spcPct val="80000"/>
              </a:lnSpc>
            </a:pPr>
            <a:r>
              <a:rPr lang="uk-UA" smtClean="0"/>
              <a:t>Тема 14. </a:t>
            </a:r>
            <a:r>
              <a:rPr lang="uk-UA" b="1" smtClean="0"/>
              <a:t>Вікові  особливості  ендокринної, вплив гормонів на ріст і розвиток організму</a:t>
            </a:r>
            <a:r>
              <a:rPr lang="uk-UA" smtClean="0"/>
              <a:t>.</a:t>
            </a:r>
            <a:endParaRPr lang="uk-UA" b="1" i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uk-UA" b="1" i="1" smtClean="0"/>
              <a:t>Змістовий модуль 6. </a:t>
            </a:r>
            <a:r>
              <a:rPr lang="uk-UA" b="1" u="sng" smtClean="0"/>
              <a:t>Анатомія, фізіологія органів виділення дитячого організму</a:t>
            </a:r>
            <a:r>
              <a:rPr lang="uk-UA" b="1" smtClean="0"/>
              <a:t>.</a:t>
            </a:r>
            <a:endParaRPr lang="uk-UA" smtClean="0"/>
          </a:p>
          <a:p>
            <a:pPr>
              <a:lnSpc>
                <a:spcPct val="80000"/>
              </a:lnSpc>
            </a:pPr>
            <a:r>
              <a:rPr lang="uk-UA" smtClean="0"/>
              <a:t>Тема 15.</a:t>
            </a:r>
            <a:r>
              <a:rPr lang="uk-UA" b="1" smtClean="0"/>
              <a:t>  Анатомія, фізіологія сечовидільної системи дітей.  </a:t>
            </a:r>
            <a:endParaRPr lang="uk-UA" smtClean="0"/>
          </a:p>
          <a:p>
            <a:pPr>
              <a:lnSpc>
                <a:spcPct val="80000"/>
              </a:lnSpc>
            </a:pPr>
            <a:r>
              <a:rPr lang="uk-UA" smtClean="0"/>
              <a:t>Тема 16.</a:t>
            </a:r>
            <a:r>
              <a:rPr lang="uk-UA" b="1" smtClean="0"/>
              <a:t> Анатомія, фізіологія та гігієна шкіри.</a:t>
            </a:r>
            <a:endParaRPr lang="ru-RU" b="1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19063"/>
            <a:ext cx="9144000" cy="1181100"/>
          </a:xfrm>
        </p:spPr>
        <p:txBody>
          <a:bodyPr anchor="b"/>
          <a:lstStyle/>
          <a:p>
            <a:pPr algn="ctr" eaLnBrk="1" hangingPunct="1">
              <a:lnSpc>
                <a:spcPct val="70000"/>
              </a:lnSpc>
            </a:pPr>
            <a:r>
              <a:rPr lang="uk-UA" b="1" smtClean="0"/>
              <a:t>Курс “Анатомія, фізіологія дитини”</a:t>
            </a:r>
            <a:r>
              <a:rPr lang="ru-RU" sz="5400" smtClean="0"/>
              <a:t> </a:t>
            </a:r>
          </a:p>
        </p:txBody>
      </p:sp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36675"/>
            <a:ext cx="3076575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3888" y="1338263"/>
            <a:ext cx="2967037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3313" y="1295400"/>
            <a:ext cx="2960687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1740</TotalTime>
  <Words>469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 Light</vt:lpstr>
      <vt:lpstr>Calibri</vt:lpstr>
      <vt:lpstr>Тема Office</vt:lpstr>
      <vt:lpstr>Основними завданнями вивчення дисципліни «Анатомія, фізіологія дитини» є: </vt:lpstr>
      <vt:lpstr>У результаті вивчення навчальної дисципліни студент повинен набути таких результатів навчання: </vt:lpstr>
      <vt:lpstr>Значення курсу “Анатомія, фізіологія дитини” для педагогічних спеціальностей</vt:lpstr>
      <vt:lpstr>СТРУКТУРА КУРСУ</vt:lpstr>
      <vt:lpstr>Слайд 5</vt:lpstr>
      <vt:lpstr>Слайд 6</vt:lpstr>
      <vt:lpstr>Курс “Анатомія, фізіологія дитини”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1</cp:lastModifiedBy>
  <cp:revision>36</cp:revision>
  <dcterms:created xsi:type="dcterms:W3CDTF">2016-11-12T15:02:45Z</dcterms:created>
  <dcterms:modified xsi:type="dcterms:W3CDTF">2021-09-26T16:19:49Z</dcterms:modified>
</cp:coreProperties>
</file>