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9A32-2606-4F71-8097-13661F9E5348}" type="datetimeFigureOut">
              <a:rPr lang="uk-UA" smtClean="0"/>
              <a:t>16.10.2019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B388-C874-4F1F-9F86-6C84D7AE6F4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221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9A32-2606-4F71-8097-13661F9E5348}" type="datetimeFigureOut">
              <a:rPr lang="uk-UA" smtClean="0"/>
              <a:t>16.10.2019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B388-C874-4F1F-9F86-6C84D7AE6F4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6630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9A32-2606-4F71-8097-13661F9E5348}" type="datetimeFigureOut">
              <a:rPr lang="uk-UA" smtClean="0"/>
              <a:t>16.10.2019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B388-C874-4F1F-9F86-6C84D7AE6F4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25581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9A32-2606-4F71-8097-13661F9E5348}" type="datetimeFigureOut">
              <a:rPr lang="uk-UA" smtClean="0"/>
              <a:t>16.10.2019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B388-C874-4F1F-9F86-6C84D7AE6F4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80066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9A32-2606-4F71-8097-13661F9E5348}" type="datetimeFigureOut">
              <a:rPr lang="uk-UA" smtClean="0"/>
              <a:t>16.10.2019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B388-C874-4F1F-9F86-6C84D7AE6F4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90970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9A32-2606-4F71-8097-13661F9E5348}" type="datetimeFigureOut">
              <a:rPr lang="uk-UA" smtClean="0"/>
              <a:t>16.10.2019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B388-C874-4F1F-9F86-6C84D7AE6F4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0223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9A32-2606-4F71-8097-13661F9E5348}" type="datetimeFigureOut">
              <a:rPr lang="uk-UA" smtClean="0"/>
              <a:t>16.10.2019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B388-C874-4F1F-9F86-6C84D7AE6F4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4004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9A32-2606-4F71-8097-13661F9E5348}" type="datetimeFigureOut">
              <a:rPr lang="uk-UA" smtClean="0"/>
              <a:t>16.10.2019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B388-C874-4F1F-9F86-6C84D7AE6F4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9870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9A32-2606-4F71-8097-13661F9E5348}" type="datetimeFigureOut">
              <a:rPr lang="uk-UA" smtClean="0"/>
              <a:t>16.10.2019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B388-C874-4F1F-9F86-6C84D7AE6F4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4449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9A32-2606-4F71-8097-13661F9E5348}" type="datetimeFigureOut">
              <a:rPr lang="uk-UA" smtClean="0"/>
              <a:t>16.10.2019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B388-C874-4F1F-9F86-6C84D7AE6F4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9300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9A32-2606-4F71-8097-13661F9E5348}" type="datetimeFigureOut">
              <a:rPr lang="uk-UA" smtClean="0"/>
              <a:t>16.10.2019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B388-C874-4F1F-9F86-6C84D7AE6F4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008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F9A32-2606-4F71-8097-13661F9E5348}" type="datetimeFigureOut">
              <a:rPr lang="uk-UA" smtClean="0"/>
              <a:t>16.10.2019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2B388-C874-4F1F-9F86-6C84D7AE6F4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9513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7624" y="836712"/>
            <a:ext cx="7128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Андрагогіка: предмет, система понять, основні принципи</a:t>
            </a:r>
            <a:endParaRPr lang="uk-UA" sz="48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95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9152" y="675968"/>
            <a:ext cx="720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андрагогіці мають право на існування  різні  підходи щодо освіти дорослих. Л.М</a:t>
            </a: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 Кравченко  виділяє 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наступні</a:t>
            </a: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uk-UA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2420888"/>
            <a:ext cx="6120680" cy="2600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мпліцитний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особистісно-діяльнісний;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кспліцитний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олітехнічний.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60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636" y="197198"/>
            <a:ext cx="65527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Предмет, об'єкт і завдання андрагогіки</a:t>
            </a:r>
          </a:p>
          <a:p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1917068" y="735807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Три </a:t>
            </a:r>
            <a:r>
              <a:rPr lang="uk-UA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основні </a:t>
            </a:r>
            <a:r>
              <a:rPr lang="uk-UA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концепції:</a:t>
            </a:r>
            <a:endParaRPr lang="uk-UA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368" y="1259027"/>
            <a:ext cx="7560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едагогіка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-  міждисциплінарна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галузь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людського  знання.  Такий  підхід  фактично  заперечує  педагогіку  як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самостійну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теоретичну  науку,  тобто  як  галузь,  що  будується  на  педагогічних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явищах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9984" y="2828687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Педагогіка - прикладна дисципліна, функція якої полягає в опосередкованому  використанні  знань  залучених  з інших наук й адаптованих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до  розв'язання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завдань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 що  виникають  в  сфері  виховання  та  освіти.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8368" y="4764950"/>
            <a:ext cx="7592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Продуктивною для науки і практики, на думку В.В. Краєвського, є тільки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третя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концепція, згідно з якою педагогіка відносно самостійна дисципліна, що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має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свій об'єкт і предмет.</a:t>
            </a:r>
          </a:p>
        </p:txBody>
      </p:sp>
    </p:spTree>
    <p:extLst>
      <p:ext uri="{BB962C8B-B14F-4D97-AF65-F5344CB8AC3E}">
        <p14:creationId xmlns:p14="http://schemas.microsoft.com/office/powerpoint/2010/main" val="297093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8152" y="980728"/>
            <a:ext cx="74168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Об'єктом </a:t>
            </a:r>
            <a:r>
              <a:rPr lang="uk-UA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андрагогіки є:</a:t>
            </a:r>
          </a:p>
          <a:p>
            <a:pPr algn="just">
              <a:lnSpc>
                <a:spcPct val="150000"/>
              </a:lnSpc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усі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явища  дійсності,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які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обумовлюють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розвиток дорослої людини в процесі цілеспрямованої діяльності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суспільства.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Тобто об'єктом андрагогіки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доцільно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вважати багатоаспектну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неперервну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освіту дорослих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яка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здійснюється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 інститутах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формальної,  неформальної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та інформальної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освіти відповідно до соціокультурних умов.</a:t>
            </a:r>
          </a:p>
        </p:txBody>
      </p:sp>
    </p:spTree>
    <p:extLst>
      <p:ext uri="{BB962C8B-B14F-4D97-AF65-F5344CB8AC3E}">
        <p14:creationId xmlns:p14="http://schemas.microsoft.com/office/powerpoint/2010/main" val="219605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107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62668" y="836712"/>
            <a:ext cx="727280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i="1" dirty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ru-RU" sz="2400" b="1" i="1" dirty="0" err="1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андрагогіки</a:t>
            </a:r>
            <a:r>
              <a:rPr lang="ru-RU" sz="2400" b="1" i="1" dirty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цілісний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педагогічний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цілеспрямовано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організований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освіти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дорослого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населення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контексті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неперервної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освіти. </a:t>
            </a:r>
          </a:p>
          <a:p>
            <a:pPr algn="just">
              <a:lnSpc>
                <a:spcPct val="15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Таким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чином  предметом 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андрагогіки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є: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акономірності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принципи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організації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дорослих;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моніторинг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результативності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цього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корегування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разі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необхідності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67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107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76672"/>
            <a:ext cx="7704856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сновні  завдання  андрагогіки: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осмислення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предмету,  об'єкту  андрагогіки,  ролі  освіти  в  житті  і </a:t>
            </a: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діяльності дорослої людини;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прогнозування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розвитку  освіти  дорослих  як  загально  цивілізаційного </a:t>
            </a: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процесу;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вивчення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становлення і розвитку освіти дорослих у світі і в Україні;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розробка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 опис  і  систематизація  понятійного  апарату  для  системи </a:t>
            </a: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освіти дорослих;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формування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і оцінювання професійну компетентність спеціаліста;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відбір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змісту освіти і форм навчання дорослих;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розвиток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активної позиції дорослого в процесі освіти;</a:t>
            </a:r>
          </a:p>
        </p:txBody>
      </p:sp>
    </p:spTree>
    <p:extLst>
      <p:ext uri="{BB962C8B-B14F-4D97-AF65-F5344CB8AC3E}">
        <p14:creationId xmlns:p14="http://schemas.microsoft.com/office/powerpoint/2010/main" val="255667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107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828092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розвиток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диференціації  та  індивідуалізації  навчання  відповідно  до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соціальних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і особистісних потреб дорослих;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розвиток  після базової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професійну  і  неформальну  освіту  безробітних,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забезпечення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психологічної  підтримки,  орієнтації  й  адаптації  в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нових соціально-економічних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умовах;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розвиток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соціально-економічних  передумов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освіти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людей  похилого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віку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інвалідів, пенсіонерів, жінок;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вивчення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досвіду  зарубіжних  країн  в  організації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освіти дорослих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організація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співпраці з міжнародним освітнім товариством;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розробка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нової  парадигми  освіти  дорослих  у  суспільстві  соціальних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змін;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створення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спеціальних служб, здатних об'єднати інформаційні функції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умінням  діагностувати  потреби  і  можливості  дорослих,  і  розробка  на  цій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основі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оптимальних "освітніх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маршрутів«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організація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спеціальної підготовки андрагога</a:t>
            </a:r>
          </a:p>
        </p:txBody>
      </p:sp>
    </p:spTree>
    <p:extLst>
      <p:ext uri="{BB962C8B-B14F-4D97-AF65-F5344CB8AC3E}">
        <p14:creationId xmlns:p14="http://schemas.microsoft.com/office/powerpoint/2010/main" val="314020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107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7624" y="620688"/>
            <a:ext cx="626469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Роль і місце андрагога в системі освіти дорослих</a:t>
            </a:r>
          </a:p>
          <a:p>
            <a:endParaRPr lang="uk-UA" dirty="0"/>
          </a:p>
        </p:txBody>
      </p:sp>
      <p:sp>
        <p:nvSpPr>
          <p:cNvPr id="8" name="Овал 7"/>
          <p:cNvSpPr/>
          <p:nvPr/>
        </p:nvSpPr>
        <p:spPr>
          <a:xfrm>
            <a:off x="2267744" y="1851794"/>
            <a:ext cx="4320480" cy="157720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69368" y="4293096"/>
            <a:ext cx="1872208" cy="12241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38374" y="4300500"/>
            <a:ext cx="1872208" cy="12241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24128" y="4331096"/>
            <a:ext cx="2088232" cy="12241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Стрелка вниз 13"/>
          <p:cNvSpPr/>
          <p:nvPr/>
        </p:nvSpPr>
        <p:spPr>
          <a:xfrm>
            <a:off x="4319972" y="3491096"/>
            <a:ext cx="309012" cy="72008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Стрелка вниз 14"/>
          <p:cNvSpPr/>
          <p:nvPr/>
        </p:nvSpPr>
        <p:spPr>
          <a:xfrm flipH="1">
            <a:off x="2453630" y="3241264"/>
            <a:ext cx="329902" cy="980568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Стрелка вниз 15"/>
          <p:cNvSpPr/>
          <p:nvPr/>
        </p:nvSpPr>
        <p:spPr>
          <a:xfrm>
            <a:off x="6101992" y="3251920"/>
            <a:ext cx="309012" cy="969912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TextBox 17"/>
          <p:cNvSpPr txBox="1"/>
          <p:nvPr/>
        </p:nvSpPr>
        <p:spPr>
          <a:xfrm>
            <a:off x="2915816" y="2420888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 err="1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Андрагог</a:t>
            </a:r>
            <a:endParaRPr lang="uk-UA" sz="2800" b="1" i="1" dirty="0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03648" y="4653136"/>
            <a:ext cx="1214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«лікар»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07904" y="4653136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«експерт»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24128" y="4681735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«консультант»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24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107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563961"/>
            <a:ext cx="741682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2800" b="1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Професійна  готовність:</a:t>
            </a:r>
          </a:p>
          <a:p>
            <a:pPr algn="ctr">
              <a:lnSpc>
                <a:spcPct val="150000"/>
              </a:lnSpc>
            </a:pPr>
            <a:endParaRPr lang="uk-UA" sz="2800" b="1" i="1" dirty="0" smtClean="0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сихологічна;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сихофізична;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ізична готовність;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ауково-теоретична;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рактична підготовка.</a:t>
            </a:r>
          </a:p>
          <a:p>
            <a:pPr marL="285750" indent="-285750">
              <a:buFont typeface="Wingdings" pitchFamily="2" charset="2"/>
              <a:buChar char="Ø"/>
            </a:pPr>
            <a:endParaRPr lang="uk-UA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293096"/>
            <a:ext cx="2255171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95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107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19672" y="476672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Висновки</a:t>
            </a:r>
            <a:endParaRPr lang="uk-UA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021636"/>
            <a:ext cx="784887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Залежно  від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поглиблення аналізу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процесу  освіти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дорослих усе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більш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актуальним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ставав пошук особливостей позиції викладача, що працює з ними.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На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основі  ряду  досліджень  можна  окреслити  деякі  характеристики  "моделі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вчителя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дорослих". Він повинен розуміти специфічні завдання, що стоять перед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різними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категоріями, що навчаються, мотиви їх освітньої діяльності; уміти не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тільки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надавати освітню допомогу, але й забезпечувати соціально-психологічну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підтримку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і  тим  самим  пробуджувати  в  людях  віру  в  себе;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розвивати рефлексивні уміння дорослих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 допомагаючи  зменшити  їхню  залежність  від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попереднього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життєвого досвіду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uk-UA" dirty="0" smtClean="0"/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4708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107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95736" y="332656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Література</a:t>
            </a:r>
            <a:endParaRPr lang="uk-UA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794321"/>
            <a:ext cx="828092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1.  Вища  педагогічна  освіта  і  наука  України  :  історія,  сьогодення  та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перспективи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розвитку  /  [ред. рада. вид.  :  В. Г. Кремень  (гол)  та ін.].  –  К. :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Знання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України, 2009. – 491 с. </a:t>
            </a: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Змеев  С.И.  Андрагогика:  основы  теории,  истории  и  технологии  обучения взрослых / С.И. Змеев. – М.: ПЕР СЭ, 2007. – 272 с..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Кулюткин  Ю.Н.  Психология  обучения  взрослых  /  Ю.Н.  Кулюткин.  –  М.: Мысль, 1985. – 63 с.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 Основы андрагогики / [под ред. И.А. Колесниковой]. -  М.: Академия, 2003. -240 с.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  Педагогіка.  Інтегрований  курс  теорії  та  історії:  навчально-методичний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:  у  2  ч.  /  за  ред..  А.М.  Бойко.  -  Ч.2.  -  К.:ВІПОЛ;  Полтава:  АКМІ,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2004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 – 504 с..</a:t>
            </a: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6.  Протасова  Н.Г.  Гуманізація  післядипломної  освіти  педагогів  /  Н.Г.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Протасова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 – К.: Наукова думка, 1998. –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151с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3955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85032"/>
          </a:xfrm>
        </p:spPr>
      </p:pic>
      <p:sp>
        <p:nvSpPr>
          <p:cNvPr id="5" name="TextBox 4"/>
          <p:cNvSpPr txBox="1"/>
          <p:nvPr/>
        </p:nvSpPr>
        <p:spPr>
          <a:xfrm>
            <a:off x="1691680" y="692696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endParaRPr lang="uk-UA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0160" y="1780064"/>
            <a:ext cx="7056784" cy="2795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Андрагогіка як наука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Поняття андрагогіки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Предмет, об'єкт і завдання андрагогіки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Роль і місце андрагога в системі освіти дорослих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149080"/>
            <a:ext cx="2459644" cy="2152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8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016" y="0"/>
            <a:ext cx="9288016" cy="68850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608" y="836712"/>
            <a:ext cx="619268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Андрагогіка як наука</a:t>
            </a:r>
          </a:p>
          <a:p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1259631" y="1636931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Людина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656" y="2708920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абезпечення людини комплексом знань і умінь для активного творчого життя в сучасному суспільстві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75656" y="4425930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алучення дорослих до неперервної освітньої діяльності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4404359" y="2098596"/>
            <a:ext cx="288033" cy="61032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4427984" y="3887644"/>
            <a:ext cx="288033" cy="61032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00843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016" y="0"/>
            <a:ext cx="9288016" cy="68850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404664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Поняття для означення неперервної освіти як процесу:</a:t>
            </a:r>
            <a:endParaRPr lang="uk-UA" sz="2800" b="1" i="1" dirty="0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700808"/>
            <a:ext cx="6912768" cy="3903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«продовжувана освіта»;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«довічна освіта»;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«довічне учіння»;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«перманентна освіта»;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«подальша освіта»;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«освіта дорослих»;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«поновлювана освіта».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080" y="4293096"/>
            <a:ext cx="2255171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50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016" y="0"/>
            <a:ext cx="9288016" cy="68850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03648" y="1052736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b="1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Неперервну  освіту  слід  розуміти:</a:t>
            </a:r>
            <a:endParaRPr lang="uk-UA" sz="2800" b="1" i="1" dirty="0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2060848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як головний принцип організації системи освіти;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6840" y="2780928"/>
            <a:ext cx="74168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як систему, що охоплює всі рівні освіти від дошкільної до після вузівської і забезпечує людині можливість накопичення й удосконалення професійних і загальнокультурних знань протягом усього.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57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016" y="0"/>
            <a:ext cx="9288016" cy="68850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882730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Неперервна освіта характеризується:</a:t>
            </a:r>
            <a:endParaRPr lang="uk-UA" sz="2800" b="1" i="1" dirty="0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433022"/>
            <a:ext cx="756084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гуманізмом;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демократизмом  (рівністю  доступу);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всезагальністю  (включеністю 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всь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ого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населення  до  різних  структур  і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рівнів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освіти);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інтеграцією  (формальних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і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неформальних  структур  традиційного  і  нового  типу);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гнучкістю  (навчальних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планів  і  програм,  способів  організації  навчального  процесу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варіантністю стратегій  учня,  зв'язком  з  життям  індивіда  (релевантністю);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професійною  і соціальною діяльністю.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83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416" y="-8344"/>
            <a:ext cx="9288016" cy="68850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47352" y="492989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Андрагогічна  наука</a:t>
            </a:r>
            <a:endParaRPr lang="uk-UA" sz="3200" b="1" i="1" dirty="0">
              <a:solidFill>
                <a:srgbClr val="9900CC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2080" y="1844825"/>
            <a:ext cx="3024336" cy="20459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TextBox 12"/>
          <p:cNvSpPr txBox="1"/>
          <p:nvPr/>
        </p:nvSpPr>
        <p:spPr>
          <a:xfrm>
            <a:off x="899592" y="2233843"/>
            <a:ext cx="2376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пізнає  і  узагальнює  практику  освіти  дорослих</a:t>
            </a:r>
            <a:endParaRPr lang="uk-UA" sz="20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836662" y="1844825"/>
            <a:ext cx="3132348" cy="20459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TextBox 15"/>
          <p:cNvSpPr txBox="1"/>
          <p:nvPr/>
        </p:nvSpPr>
        <p:spPr>
          <a:xfrm>
            <a:off x="4836662" y="2233843"/>
            <a:ext cx="309959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ає знання, які  дозволяють  формулювати  і  реалізувати  основні  завдання  освіти </a:t>
            </a:r>
          </a:p>
          <a:p>
            <a:endParaRPr lang="uk-UA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115616" y="4149080"/>
            <a:ext cx="6853394" cy="216024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TextBox 18"/>
          <p:cNvSpPr txBox="1"/>
          <p:nvPr/>
        </p:nvSpPr>
        <p:spPr>
          <a:xfrm>
            <a:off x="1303236" y="4428981"/>
            <a:ext cx="64087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досліджує теоретичні, методологічні і методичні основи </a:t>
            </a:r>
          </a:p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діяльності, що допомагає дорослим набути як загальні, так і професійні знання, оволодіти  досягненнями  культури,  розвинути  власні  життєві  принципи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uk-UA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4211960" y="1268760"/>
            <a:ext cx="330353" cy="2736304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Стрелка вниз 21"/>
          <p:cNvSpPr/>
          <p:nvPr/>
        </p:nvSpPr>
        <p:spPr>
          <a:xfrm rot="19818571">
            <a:off x="5639708" y="1085106"/>
            <a:ext cx="216887" cy="706434"/>
          </a:xfrm>
          <a:prstGeom prst="downArrow">
            <a:avLst>
              <a:gd name="adj1" fmla="val 50000"/>
              <a:gd name="adj2" fmla="val 3236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5" name="Стрелка вниз 24"/>
          <p:cNvSpPr/>
          <p:nvPr/>
        </p:nvSpPr>
        <p:spPr>
          <a:xfrm rot="1819286">
            <a:off x="2892938" y="1115708"/>
            <a:ext cx="227085" cy="721118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394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47664" y="764704"/>
            <a:ext cx="554461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Поняття </a:t>
            </a:r>
            <a:r>
              <a:rPr lang="uk-UA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андрагогіки</a:t>
            </a:r>
          </a:p>
          <a:p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1603043"/>
            <a:ext cx="770485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Андрагогіка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(від гр. 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ner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аі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ndros - "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доросла людина", "зрілий чоловік",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ago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-"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веду")  -  теорія  навчання  дорослих,  яка  вивчає  специфічні  закономірності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засвоєння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знань і вмінь дорослим суб'єктом у процесі навчальної діяльності, а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також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особливості керівництва останнього з боку професійного педагога.</a:t>
            </a:r>
          </a:p>
        </p:txBody>
      </p:sp>
    </p:spTree>
    <p:extLst>
      <p:ext uri="{BB962C8B-B14F-4D97-AF65-F5344CB8AC3E}">
        <p14:creationId xmlns:p14="http://schemas.microsoft.com/office/powerpoint/2010/main" val="167820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13" y="1600200"/>
            <a:ext cx="8043773" cy="4525963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64648" y="618322"/>
            <a:ext cx="58326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Три  </a:t>
            </a:r>
            <a:r>
              <a:rPr lang="uk-UA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основні </a:t>
            </a:r>
            <a:r>
              <a:rPr lang="uk-UA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тлумачення </a:t>
            </a:r>
            <a:r>
              <a:rPr lang="uk-UA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андрагогіки: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50544" y="2190343"/>
            <a:ext cx="59766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Андрагогіка як науковий підхід до вивчення освіти дорослих.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Андрагогіка як галузь педагогіки, дидактики.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Андрагогіка як самостійна наука.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908" y="4301324"/>
            <a:ext cx="2454776" cy="245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0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1038</Words>
  <Application>Microsoft Office PowerPoint</Application>
  <PresentationFormat>Экран (4:3)</PresentationFormat>
  <Paragraphs>101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Лина</dc:creator>
  <cp:lastModifiedBy>userznu</cp:lastModifiedBy>
  <cp:revision>22</cp:revision>
  <dcterms:created xsi:type="dcterms:W3CDTF">2018-10-14T04:24:59Z</dcterms:created>
  <dcterms:modified xsi:type="dcterms:W3CDTF">2019-10-16T09:59:44Z</dcterms:modified>
</cp:coreProperties>
</file>