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7" r:id="rId3"/>
    <p:sldId id="260" r:id="rId4"/>
    <p:sldId id="269" r:id="rId5"/>
    <p:sldId id="284" r:id="rId6"/>
    <p:sldId id="258" r:id="rId7"/>
    <p:sldId id="283" r:id="rId8"/>
    <p:sldId id="261" r:id="rId9"/>
    <p:sldId id="274" r:id="rId10"/>
    <p:sldId id="287" r:id="rId11"/>
    <p:sldId id="286" r:id="rId12"/>
    <p:sldId id="285" r:id="rId13"/>
    <p:sldId id="275" r:id="rId14"/>
    <p:sldId id="282" r:id="rId15"/>
    <p:sldId id="265" r:id="rId16"/>
    <p:sldId id="264" r:id="rId17"/>
    <p:sldId id="263" r:id="rId18"/>
    <p:sldId id="266" r:id="rId19"/>
    <p:sldId id="281" r:id="rId20"/>
    <p:sldId id="271" r:id="rId21"/>
    <p:sldId id="288" r:id="rId22"/>
    <p:sldId id="289" r:id="rId23"/>
    <p:sldId id="29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89030" autoAdjust="0"/>
  </p:normalViewPr>
  <p:slideViewPr>
    <p:cSldViewPr>
      <p:cViewPr varScale="1">
        <p:scale>
          <a:sx n="113" d="100"/>
          <a:sy n="113" d="100"/>
        </p:scale>
        <p:origin x="155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E04EA18-041D-4EC5-BF10-944636A9AC68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1FDCC6B-97DB-40E7-A190-54CD0EB0817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7845496" cy="4896544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chemeClr val="tx2"/>
                </a:solidFill>
              </a:rPr>
              <a:t>Ерготерапевтична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оцінка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пацієнта</a:t>
            </a:r>
            <a:r>
              <a:rPr lang="ru-RU" dirty="0">
                <a:solidFill>
                  <a:schemeClr val="tx2"/>
                </a:solidFill>
              </a:rPr>
              <a:t>, </a:t>
            </a:r>
            <a:r>
              <a:rPr lang="ru-RU" dirty="0" err="1">
                <a:solidFill>
                  <a:schemeClr val="tx2"/>
                </a:solidFill>
              </a:rPr>
              <a:t>моделі</a:t>
            </a:r>
            <a:r>
              <a:rPr lang="ru-RU" dirty="0">
                <a:solidFill>
                  <a:schemeClr val="tx2"/>
                </a:solidFill>
              </a:rPr>
              <a:t> і </a:t>
            </a:r>
            <a:r>
              <a:rPr lang="ru-RU" dirty="0" err="1">
                <a:solidFill>
                  <a:schemeClr val="tx2"/>
                </a:solidFill>
              </a:rPr>
              <a:t>підходи</a:t>
            </a:r>
            <a:r>
              <a:rPr lang="ru-RU" dirty="0">
                <a:solidFill>
                  <a:schemeClr val="tx2"/>
                </a:solidFill>
              </a:rPr>
              <a:t>. </a:t>
            </a:r>
            <a:r>
              <a:rPr lang="ru-RU" dirty="0" smtClean="0">
                <a:solidFill>
                  <a:schemeClr val="tx2"/>
                </a:solidFill>
              </a:rPr>
              <a:t>План </a:t>
            </a:r>
            <a:r>
              <a:rPr lang="ru-RU" dirty="0" err="1">
                <a:solidFill>
                  <a:schemeClr val="tx2"/>
                </a:solidFill>
              </a:rPr>
              <a:t>ерготерапевтичних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втручань</a:t>
            </a:r>
            <a:r>
              <a:rPr lang="ru-RU" dirty="0">
                <a:solidFill>
                  <a:schemeClr val="tx2"/>
                </a:solidFill>
              </a:rPr>
              <a:t> і </a:t>
            </a:r>
            <a:r>
              <a:rPr lang="ru-RU" dirty="0" err="1">
                <a:solidFill>
                  <a:schemeClr val="tx2"/>
                </a:solidFill>
              </a:rPr>
              <a:t>супроводу</a:t>
            </a:r>
            <a:r>
              <a:rPr lang="ru-RU" dirty="0">
                <a:solidFill>
                  <a:schemeClr val="tx2"/>
                </a:solidFill>
              </a:rPr>
              <a:t>. 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err="1" smtClean="0">
                <a:solidFill>
                  <a:schemeClr val="tx2"/>
                </a:solidFill>
              </a:rPr>
              <a:t>Етапи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ерготерапевтичного</a:t>
            </a:r>
            <a:r>
              <a:rPr lang="ru-RU" dirty="0">
                <a:solidFill>
                  <a:schemeClr val="tx2"/>
                </a:solidFill>
              </a:rPr>
              <a:t> </a:t>
            </a:r>
            <a:r>
              <a:rPr lang="ru-RU" dirty="0" err="1">
                <a:solidFill>
                  <a:schemeClr val="tx2"/>
                </a:solidFill>
              </a:rPr>
              <a:t>втручання</a:t>
            </a:r>
            <a:endParaRPr lang="ru-RU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65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582341"/>
            <a:ext cx="74888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СОРМ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кожна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сфер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самообслуговування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продуктивна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дозвілля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розділені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три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підгрупи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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Самообслуговування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догляд,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функціональна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мобільність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участь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суспільства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наявність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оплачуваної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неоплачуваної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ведення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домашнього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господарства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школа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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Дозвілля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спокійний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відпочинок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рекреацію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соціалізацію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635694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12845"/>
            <a:ext cx="7272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Канадська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(СОРМ) 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розроблена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сприйнятті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клієнтом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закінченні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певних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періодів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часу.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Розроблялася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система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і як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повинна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застосовуватися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початку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ерготерапевтичної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клієнтом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потім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повторюватися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певні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періоди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часу,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визначаються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виявляє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оцінює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радість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пов'язані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даними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проблемами;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вимірює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відбулися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сприйнятті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клієнтом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проходження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курсу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ерготерапії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698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Принципи</a:t>
            </a:r>
            <a:r>
              <a:rPr lang="ru-RU" dirty="0" smtClean="0"/>
              <a:t> </a:t>
            </a:r>
            <a:r>
              <a:rPr lang="ru-RU" dirty="0" err="1" smtClean="0"/>
              <a:t>ерготерапевтичних</a:t>
            </a:r>
            <a:r>
              <a:rPr lang="ru-RU" dirty="0" smtClean="0"/>
              <a:t> </a:t>
            </a:r>
            <a:r>
              <a:rPr lang="ru-RU" dirty="0" err="1" smtClean="0"/>
              <a:t>заходів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дотримуватися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	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повинно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складатися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ретельної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навколишнє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середовище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уявлення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потенціал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хворого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вдосконалення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	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включається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Взаємини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співробітництва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змінюється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умов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існування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хворого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значимому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оточенні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	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використовується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терапія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заняття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дозволяють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здібності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навички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повсякденному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Вони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дозволяють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пацієнтам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адаптуватися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оточення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922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332656"/>
            <a:ext cx="7715200" cy="100351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Напрямки</a:t>
            </a:r>
            <a:br>
              <a:rPr lang="uk-UA" dirty="0" smtClean="0"/>
            </a:br>
            <a:r>
              <a:rPr lang="uk-UA" dirty="0" smtClean="0"/>
              <a:t> </a:t>
            </a:r>
            <a:r>
              <a:rPr lang="uk-UA" dirty="0" err="1" smtClean="0"/>
              <a:t>ерготерапевтичних</a:t>
            </a:r>
            <a:r>
              <a:rPr lang="uk-UA" dirty="0" smtClean="0"/>
              <a:t> заходів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5191"/>
            <a:ext cx="8507288" cy="5038185"/>
          </a:xfrm>
        </p:spPr>
        <p:txBody>
          <a:bodyPr>
            <a:normAutofit fontScale="77500" lnSpcReduction="20000"/>
          </a:bodyPr>
          <a:lstStyle/>
          <a:p>
            <a:pPr marL="118872" indent="0">
              <a:buNone/>
            </a:pP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Ерготерапевтичні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заходи здійснюються по 5 основними напрямками: </a:t>
            </a:r>
          </a:p>
          <a:p>
            <a:pPr marL="118872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1.Сенсомоторно-функціональні тренування (тренування рівноваги,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графомоторики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тощо)</a:t>
            </a:r>
          </a:p>
          <a:p>
            <a:pPr marL="118872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Працетерапія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(терапія працею та творчістю)</a:t>
            </a:r>
          </a:p>
          <a:p>
            <a:pPr marL="118872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ADL –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ADL – Activity in Daily Living)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 яких входять:</a:t>
            </a:r>
          </a:p>
          <a:p>
            <a:pPr marL="118872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Особиста сфера (одягання-роздягання, прийоми їжі/води,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гігіена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тіла)</a:t>
            </a:r>
          </a:p>
          <a:p>
            <a:pPr marL="118872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Сфера побутової обстановки (ведення домашнього господарства, тренування поведінки у місті)</a:t>
            </a:r>
          </a:p>
          <a:p>
            <a:pPr marL="118872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З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ясування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побутової обстановки (консультація у відношенні житлових умов, забезпечення допоміжними засобами)</a:t>
            </a:r>
          </a:p>
          <a:p>
            <a:pPr marL="118872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Консультація і навчання сім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39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332656"/>
            <a:ext cx="7715200" cy="100351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Напрямки </a:t>
            </a:r>
            <a:r>
              <a:rPr lang="uk-UA" dirty="0" err="1" smtClean="0"/>
              <a:t>ерготерапевтичних</a:t>
            </a:r>
            <a:r>
              <a:rPr lang="uk-UA" dirty="0" smtClean="0"/>
              <a:t> заходів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5191"/>
            <a:ext cx="8507288" cy="5038185"/>
          </a:xfrm>
        </p:spPr>
        <p:txBody>
          <a:bodyPr>
            <a:normAutofit/>
          </a:bodyPr>
          <a:lstStyle/>
          <a:p>
            <a:pPr marL="118872" indent="0">
              <a:buNone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Когнітивний тренінг (тренування </a:t>
            </a:r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яті, мислення)</a:t>
            </a:r>
          </a:p>
          <a:p>
            <a:pPr marL="118872" indent="0">
              <a:buNone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Підбір і адаптація допоміжних засобів (технічних засобів реабілітації), навчання пацієнтів їх </a:t>
            </a:r>
          </a:p>
          <a:p>
            <a:pPr marL="118872" indent="0">
              <a:buNone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використання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1387444936_e6b79d8b00924ec795f48a0a9c9f13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4005064"/>
            <a:ext cx="4320480" cy="248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5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48679"/>
            <a:ext cx="3888432" cy="2256454"/>
          </a:xfrm>
          <a:prstGeom prst="rect">
            <a:avLst/>
          </a:prstGeo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828328"/>
          </a:xfrm>
        </p:spPr>
        <p:txBody>
          <a:bodyPr/>
          <a:lstStyle/>
          <a:p>
            <a:pPr algn="ctr"/>
            <a:r>
              <a:rPr lang="uk-UA" dirty="0" smtClean="0"/>
              <a:t>Засоби </a:t>
            </a:r>
            <a:r>
              <a:rPr lang="uk-UA" dirty="0" err="1"/>
              <a:t>е</a:t>
            </a:r>
            <a:r>
              <a:rPr lang="uk-UA" dirty="0" err="1" smtClean="0"/>
              <a:t>рготерапії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3530" y="1916832"/>
            <a:ext cx="82089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ерготерапії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використовуються як спеціальні комплексі, тренажери та станки, так і підручні засоби. До першого належать реабілітаційні комплекси для відновлення та тренування рук, настільні тренажери для дрібної моторики та ін.</a:t>
            </a: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Вони імітують повсякденні дії людини без ризику для її здоров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я.</a:t>
            </a:r>
          </a:p>
          <a:p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підручних засобів відносяться предмети, такі як  вимикачі, застібки, шнурки, дрібні іграшки, настільні ігри, дрібні м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які м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ячі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гумки, телефон тощо.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502155"/>
            <a:ext cx="4344107" cy="220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97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2656"/>
            <a:ext cx="7776864" cy="58240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67744" y="6189710"/>
            <a:ext cx="56886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Вправи з м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якими м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ячами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різних розмірів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8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71600" y="404664"/>
            <a:ext cx="7416824" cy="6068144"/>
          </a:xfrm>
        </p:spPr>
        <p:txBody>
          <a:bodyPr>
            <a:normAutofit fontScale="92500" lnSpcReduction="10000"/>
          </a:bodyPr>
          <a:lstStyle/>
          <a:p>
            <a:pPr marL="118872" indent="0">
              <a:buNone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Вправи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відновлення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вдосконалення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дрібної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моторики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залучають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м'язові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основному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намагаються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підібрати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вправи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несуть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собою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ерекласти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переставити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стілець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набрати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номер телефону,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кришку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шахи,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доміно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шашки,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ліплення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конструктор,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пазл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малювання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вирізання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ножицями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багато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вправи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підбираються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залежать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реабілітації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стану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кінцівок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2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Ерготерапія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потребує зосередженості та постійних тренувань. За цих умов</a:t>
            </a:r>
          </a:p>
          <a:p>
            <a:pPr algn="just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спостерігається позитивна</a:t>
            </a:r>
          </a:p>
          <a:p>
            <a:pPr algn="just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динаміка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661" y="1700808"/>
            <a:ext cx="3771340" cy="4608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46" y="2742543"/>
            <a:ext cx="4685530" cy="295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3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0648"/>
            <a:ext cx="8100392" cy="4970495"/>
          </a:xfrm>
        </p:spPr>
      </p:pic>
      <p:sp>
        <p:nvSpPr>
          <p:cNvPr id="5" name="Прямоугольник 4"/>
          <p:cNvSpPr/>
          <p:nvPr/>
        </p:nvSpPr>
        <p:spPr>
          <a:xfrm>
            <a:off x="1331640" y="5380672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На фото пацієнт відновлює рухливість кисті після травми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811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636680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/>
              <a:t>Зміст</a:t>
            </a:r>
            <a:endParaRPr lang="ru-RU" sz="44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1.Етапи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ерготерапевтичного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втручання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2.Ерготерапевтична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оцінка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пацієнта. 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Проведення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ерготерапевтичних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заходів.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Канадська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оцінки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Засоби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ерготерапії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Методи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ерготерапії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Консультативна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співпраця в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мультидисциплінарній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бригаді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 </a:t>
            </a:r>
          </a:p>
          <a:p>
            <a:pPr marL="514350" indent="-514350">
              <a:buAutoNum type="arabicPeriod"/>
            </a:pPr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151173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998798"/>
          </a:xfrm>
        </p:spPr>
        <p:txBody>
          <a:bodyPr/>
          <a:lstStyle/>
          <a:p>
            <a:pPr algn="ctr"/>
            <a:r>
              <a:rPr lang="uk-UA" dirty="0" smtClean="0"/>
              <a:t>Приклади тренажерів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27584" y="1700808"/>
            <a:ext cx="3826768" cy="649893"/>
          </a:xfrm>
        </p:spPr>
        <p:txBody>
          <a:bodyPr>
            <a:normAutofit fontScale="85000" lnSpcReduction="20000"/>
          </a:bodyPr>
          <a:lstStyle/>
          <a:p>
            <a:r>
              <a:rPr lang="uk-UA" dirty="0" smtClean="0"/>
              <a:t>Тренажер, що імітує повсякденні дрібні дії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96" y="2449513"/>
            <a:ext cx="2922396" cy="3951287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16016" y="1556792"/>
            <a:ext cx="4175447" cy="857550"/>
          </a:xfrm>
        </p:spPr>
        <p:txBody>
          <a:bodyPr>
            <a:normAutofit fontScale="77500" lnSpcReduction="20000"/>
          </a:bodyPr>
          <a:lstStyle/>
          <a:p>
            <a:r>
              <a:rPr lang="uk-UA" dirty="0" err="1" smtClean="0"/>
              <a:t>Спецільно</a:t>
            </a:r>
            <a:r>
              <a:rPr lang="uk-UA" dirty="0" smtClean="0"/>
              <a:t> </a:t>
            </a:r>
            <a:r>
              <a:rPr lang="uk-UA" dirty="0" err="1" smtClean="0"/>
              <a:t>облаштоване</a:t>
            </a:r>
            <a:r>
              <a:rPr lang="uk-UA" dirty="0" smtClean="0"/>
              <a:t> місце для подальшої реабілітації для людей з обмеженням руху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470" y="2449513"/>
            <a:ext cx="3106884" cy="3951287"/>
          </a:xfrm>
        </p:spPr>
      </p:pic>
    </p:spTree>
    <p:extLst>
      <p:ext uri="{BB962C8B-B14F-4D97-AF65-F5344CB8AC3E}">
        <p14:creationId xmlns:p14="http://schemas.microsoft.com/office/powerpoint/2010/main" val="119079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Кабінет </a:t>
            </a:r>
            <a:r>
              <a:rPr lang="uk-UA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2060849"/>
            <a:ext cx="4040188" cy="3933558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2060849"/>
            <a:ext cx="4041775" cy="393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159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Мультидисциплінарна</a:t>
            </a:r>
            <a:r>
              <a:rPr lang="uk-UA" dirty="0" smtClean="0"/>
              <a:t> бригада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2132856"/>
            <a:ext cx="3682752" cy="4248472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139952" y="2132856"/>
            <a:ext cx="4546849" cy="417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355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1556792"/>
            <a:ext cx="7643192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19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52128"/>
          </a:xfrm>
        </p:spPr>
        <p:txBody>
          <a:bodyPr/>
          <a:lstStyle/>
          <a:p>
            <a:pPr algn="ctr"/>
            <a:r>
              <a:rPr lang="uk-UA" dirty="0" smtClean="0"/>
              <a:t>Мета </a:t>
            </a:r>
            <a:r>
              <a:rPr lang="uk-UA" dirty="0" err="1" smtClean="0"/>
              <a:t>ерготерапії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4844008"/>
          </a:xfrm>
        </p:spPr>
        <p:txBody>
          <a:bodyPr>
            <a:noAutofit/>
          </a:bodyPr>
          <a:lstStyle/>
          <a:p>
            <a:pPr marL="118872" indent="0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ерготерапії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покращення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якісної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складової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пацієнтів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певної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хвороби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травми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втратили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рухові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здібності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координувати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робити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звичні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справи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систему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ерготерапії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входить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реабілітаційний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комплекс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відновлення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суворим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урахуванням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наявних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патологічних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обмежень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лікар-ерготерапевт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допомагає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хворому заново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навчитися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працювати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доглядати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собою 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побутовому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спілкуватися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розважатися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18872" indent="0">
              <a:buNone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8872" indent="0">
              <a:buNone/>
            </a:pPr>
            <a:r>
              <a:rPr 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Кінцева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максимально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відновити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рухові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й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адаптувати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звичної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здоровій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стати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самостійним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пристосованим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незалежним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побуті</a:t>
            </a:r>
            <a:r>
              <a:rPr lang="ru-RU" sz="2200" dirty="0" smtClean="0"/>
              <a:t>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9540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931224" cy="931504"/>
          </a:xfrm>
        </p:spPr>
        <p:txBody>
          <a:bodyPr/>
          <a:lstStyle/>
          <a:p>
            <a:pPr algn="ctr"/>
            <a:r>
              <a:rPr lang="uk-UA" dirty="0" smtClean="0"/>
              <a:t>Принципи </a:t>
            </a:r>
            <a:r>
              <a:rPr lang="uk-UA" dirty="0" err="1" smtClean="0"/>
              <a:t>ерготерапії</a:t>
            </a:r>
            <a:endParaRPr lang="ru-RU" dirty="0"/>
          </a:p>
        </p:txBody>
      </p:sp>
      <p:pic>
        <p:nvPicPr>
          <p:cNvPr id="4" name="Объект 3" descr="rommer_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6016" y="2852936"/>
            <a:ext cx="4098593" cy="3724448"/>
          </a:xfrm>
          <a:prstGeom prst="rect">
            <a:avLst/>
          </a:prstGeom>
        </p:spPr>
      </p:pic>
      <p:sp>
        <p:nvSpPr>
          <p:cNvPr id="6" name="Объект 2"/>
          <p:cNvSpPr>
            <a:spLocks noGrp="1"/>
          </p:cNvSpPr>
          <p:nvPr/>
        </p:nvSpPr>
        <p:spPr>
          <a:xfrm>
            <a:off x="179512" y="1628800"/>
            <a:ext cx="8712968" cy="3096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§"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 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людини так само необхідна як їжа і </a:t>
            </a: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вода;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кожної людини має бути як розумова, так і фізична діяльність;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 повинна мати для клієнта сенс та викликати в процесі її виконання позитивні емоції;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що хворі розумом, тілом та </a:t>
            </a:r>
            <a:endParaRPr lang="uk-UA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душею </a:t>
            </a:r>
          </a:p>
          <a:p>
            <a:pPr>
              <a:buFont typeface="Wingdings" pitchFamily="2" charset="2"/>
              <a:buChar char="§"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можуть 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бути зцілені за допомогою </a:t>
            </a:r>
            <a:endParaRPr lang="uk-UA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uk-UA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uk-U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355" y="4705874"/>
            <a:ext cx="4201641" cy="168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04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Етапи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ерготерапевтичного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втручання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75191"/>
            <a:ext cx="8579296" cy="4625609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Діагностика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збору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анамнезу і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ерготерапевтичних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обстежень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Особливістю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етапу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аналіз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пошкодження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систем, а й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впливу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фізичних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обмежень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/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психічних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порушень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життєдіяльність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людей, на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функціональних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можливостей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цілей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ерготерапевтичного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втручання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Мета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ерготерапії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залежить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тяжкості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фізичних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/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психічних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порушень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Вибір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постановка мети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здійснюються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фахівцями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людиною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обмеженням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життєдіяльності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Складання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програми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ерготерапевтичного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втручання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цьому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враховуються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вміння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навички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здібності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індивіда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вік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стать і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ролі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цьому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етапі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відбувається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вибір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видів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методик,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технік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прийомів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необхідних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досягнення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мети,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визначається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допоміжне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обладнання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можливість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підключення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сім'ї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ерготерапевтичного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процесу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ерготерапевтичних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те,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забезпечувати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з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особливостями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психофізичного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необхідними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умовами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задовольняє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запити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вимоги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відповідає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їхнім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здібностям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витримувати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певне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навантаження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ефективності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проведеного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ерготерапевтичного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втручання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при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необхідності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коректив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плану.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ерготерапії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підрозділяється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повсякденну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активність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особиста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гігієна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прийом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їжі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одягання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функціональне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спілкування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мобільність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задоволення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сексуальних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 і т.д.), роботу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продуктивну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обов'язки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оплачувана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волонтерська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робота),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дозвілля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хобі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відпочинок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Залежно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цілей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ерготерапевтичного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впливу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підбираються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0613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035496"/>
            <a:ext cx="7704856" cy="2396020"/>
          </a:xfrm>
        </p:spPr>
        <p:txBody>
          <a:bodyPr>
            <a:normAutofit/>
          </a:bodyPr>
          <a:lstStyle/>
          <a:p>
            <a:pPr algn="ctr"/>
            <a:r>
              <a:rPr lang="uk-UA" dirty="0"/>
              <a:t/>
            </a:r>
            <a:br>
              <a:rPr lang="uk-UA" dirty="0"/>
            </a:br>
            <a:r>
              <a:rPr lang="ru-RU" sz="4000" dirty="0" err="1"/>
              <a:t>Ерготерапевтична</a:t>
            </a:r>
            <a:r>
              <a:rPr lang="ru-RU" sz="4000" dirty="0"/>
              <a:t> </a:t>
            </a:r>
            <a:r>
              <a:rPr lang="ru-RU" sz="4000" dirty="0" err="1" smtClean="0"/>
              <a:t>оцінка</a:t>
            </a:r>
            <a:endParaRPr lang="ru-RU" sz="4000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0" r="11210"/>
          <a:stretch>
            <a:fillRect/>
          </a:stretch>
        </p:blipFill>
        <p:spPr/>
      </p:pic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0" y="1484784"/>
            <a:ext cx="2843808" cy="3744416"/>
          </a:xfrm>
        </p:spPr>
        <p:txBody>
          <a:bodyPr>
            <a:noAutofit/>
          </a:bodyPr>
          <a:lstStyle/>
          <a:p>
            <a:pPr fontAlgn="base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Проводиться методом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інтерв'ювання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клієнта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клієнта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настрою),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спостереження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виконує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будь-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можливостей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клієнта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сильних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слабких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сторін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33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476672"/>
            <a:ext cx="741682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36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8847"/>
            <a:ext cx="770485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Рухові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можливості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М'язовий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тонус;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М'язова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сила;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Координація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рухів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Дрібна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моторика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кисті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Маніпуляції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спритність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тонка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координація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Баланс і контроль за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положенням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Праксис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планування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рухів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Білатеральна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інтеграція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Чутливість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Навички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сприйняття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Пам'ять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свідомості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Орієнтація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Усвідомлення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Навички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можливість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Настрій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Крім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інтерв'ю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спостережень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стану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використовуються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різні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тести,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шкали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опитувальники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43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764705"/>
            <a:ext cx="9036496" cy="5636096"/>
          </a:xfrm>
        </p:spPr>
        <p:txBody>
          <a:bodyPr>
            <a:normAutofit lnSpcReduction="10000"/>
          </a:bodyPr>
          <a:lstStyle/>
          <a:p>
            <a:pPr marL="118872" indent="0" algn="ctr">
              <a:buNone/>
            </a:pPr>
            <a:r>
              <a:rPr lang="ru-RU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Моделі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18872" indent="0" algn="ctr">
              <a:buNone/>
            </a:pP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8872" indent="0"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Канадська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оцінка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включає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розділи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18872" indent="0"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самообслуговування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8872" indent="0"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активність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8872" indent="0"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відпочинок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дозвілля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ігри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8872" indent="0">
              <a:buNone/>
            </a:pPr>
            <a:endParaRPr lang="ru-RU" sz="3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8872" indent="0"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Оцінка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обмежень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життєдіяльності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урахуванням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міжнародної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класифікації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18872" indent="0">
              <a:buNone/>
            </a:pP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8872" indent="0"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3.Оцінка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соціально-побутової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активності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пацієнта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8872" indent="0"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(Тест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Френчай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163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2168</TotalTime>
  <Words>929</Words>
  <Application>Microsoft Office PowerPoint</Application>
  <PresentationFormat>Экран (4:3)</PresentationFormat>
  <Paragraphs>106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Corbel</vt:lpstr>
      <vt:lpstr>Times New Roman</vt:lpstr>
      <vt:lpstr>Wingdings</vt:lpstr>
      <vt:lpstr>Wingdings 2</vt:lpstr>
      <vt:lpstr>Wingdings 3</vt:lpstr>
      <vt:lpstr>Модульная</vt:lpstr>
      <vt:lpstr>Ерготерапевтична оцінка пацієнта, моделі і підходи. План ерготерапевтичних втручань і супроводу.  Етапи ерготерапевтичного втручання</vt:lpstr>
      <vt:lpstr>Зміст</vt:lpstr>
      <vt:lpstr>Мета ерготерапії</vt:lpstr>
      <vt:lpstr>Принципи ерготерапії</vt:lpstr>
      <vt:lpstr>Етапи ерготерапевтичного втручання </vt:lpstr>
      <vt:lpstr> Ерготерапевтична оцінка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Принципи ерготерапевтичних заходів</vt:lpstr>
      <vt:lpstr>Напрямки  ерготерапевтичних заходів</vt:lpstr>
      <vt:lpstr>Напрямки ерготерапевтичних заходів</vt:lpstr>
      <vt:lpstr>Засоби ерготерапії</vt:lpstr>
      <vt:lpstr>Презентация PowerPoint</vt:lpstr>
      <vt:lpstr>Презентация PowerPoint</vt:lpstr>
      <vt:lpstr>Презентация PowerPoint</vt:lpstr>
      <vt:lpstr>Презентация PowerPoint</vt:lpstr>
      <vt:lpstr>Приклади тренажерів</vt:lpstr>
      <vt:lpstr>Кабінет ерготерапевта</vt:lpstr>
      <vt:lpstr>Мультидисциплінарна бригада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39</cp:revision>
  <dcterms:created xsi:type="dcterms:W3CDTF">2019-11-19T12:01:23Z</dcterms:created>
  <dcterms:modified xsi:type="dcterms:W3CDTF">2020-09-28T21:03:03Z</dcterms:modified>
</cp:coreProperties>
</file>