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5" r:id="rId17"/>
    <p:sldId id="274" r:id="rId18"/>
    <p:sldId id="276" r:id="rId19"/>
    <p:sldId id="277" r:id="rId20"/>
    <p:sldId id="278" r:id="rId21"/>
    <p:sldId id="279" r:id="rId22"/>
    <p:sldId id="272" r:id="rId23"/>
    <p:sldId id="27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D7BA27-CFC3-4053-B85E-6827D093D7D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5FD8BFE-E36F-4C31-9894-FA8176145B46}">
      <dgm:prSet phldrT="[Текст]"/>
      <dgm:spPr/>
      <dgm:t>
        <a:bodyPr/>
        <a:lstStyle/>
        <a:p>
          <a:r>
            <a:rPr lang="ru-RU" b="1" smtClean="0"/>
            <a:t>Базовий навчальний план</a:t>
          </a:r>
          <a:r>
            <a:rPr lang="ru-RU" smtClean="0"/>
            <a:t> </a:t>
          </a:r>
          <a:endParaRPr lang="ru-RU" dirty="0"/>
        </a:p>
      </dgm:t>
    </dgm:pt>
    <dgm:pt modelId="{B79BFC0A-A626-4AB8-BB31-D25EE96DBEBA}" type="parTrans" cxnId="{F65B4243-41E5-442C-A71E-A51DF367BAC5}">
      <dgm:prSet/>
      <dgm:spPr/>
      <dgm:t>
        <a:bodyPr/>
        <a:lstStyle/>
        <a:p>
          <a:endParaRPr lang="ru-RU"/>
        </a:p>
      </dgm:t>
    </dgm:pt>
    <dgm:pt modelId="{D69CA4CF-202A-4D99-8367-FED4FC6BFA36}" type="sibTrans" cxnId="{F65B4243-41E5-442C-A71E-A51DF367BAC5}">
      <dgm:prSet/>
      <dgm:spPr/>
      <dgm:t>
        <a:bodyPr/>
        <a:lstStyle/>
        <a:p>
          <a:endParaRPr lang="ru-RU"/>
        </a:p>
      </dgm:t>
    </dgm:pt>
    <dgm:pt modelId="{CD0073F7-AA31-4268-8B43-95E341A7F39C}">
      <dgm:prSet phldrT="[Текст]"/>
      <dgm:spPr/>
      <dgm:t>
        <a:bodyPr/>
        <a:lstStyle/>
        <a:p>
          <a:r>
            <a:rPr lang="ru-RU" b="1" smtClean="0"/>
            <a:t>Типові освітні програми</a:t>
          </a:r>
          <a:endParaRPr lang="ru-RU" dirty="0"/>
        </a:p>
      </dgm:t>
    </dgm:pt>
    <dgm:pt modelId="{9D08FD70-3F9C-46A0-91A2-EC758E1D00CB}" type="parTrans" cxnId="{FB8038E7-AAB1-4ED0-A46C-5962E4765165}">
      <dgm:prSet/>
      <dgm:spPr/>
      <dgm:t>
        <a:bodyPr/>
        <a:lstStyle/>
        <a:p>
          <a:endParaRPr lang="ru-RU"/>
        </a:p>
      </dgm:t>
    </dgm:pt>
    <dgm:pt modelId="{FF34EEE9-F5DD-4F49-9FC2-B73600F896B9}" type="sibTrans" cxnId="{FB8038E7-AAB1-4ED0-A46C-5962E4765165}">
      <dgm:prSet/>
      <dgm:spPr/>
      <dgm:t>
        <a:bodyPr/>
        <a:lstStyle/>
        <a:p>
          <a:endParaRPr lang="ru-RU"/>
        </a:p>
      </dgm:t>
    </dgm:pt>
    <dgm:pt modelId="{164F52BF-02E0-4B1F-8C2A-8424AF309F9F}">
      <dgm:prSet phldrT="[Текст]"/>
      <dgm:spPr/>
      <dgm:t>
        <a:bodyPr/>
        <a:lstStyle/>
        <a:p>
          <a:r>
            <a:rPr lang="ru-RU" b="1" smtClean="0"/>
            <a:t>Типові навчальні плани</a:t>
          </a:r>
          <a:endParaRPr lang="ru-RU" b="1" dirty="0" smtClean="0"/>
        </a:p>
      </dgm:t>
    </dgm:pt>
    <dgm:pt modelId="{59971D40-917B-4A3C-814D-BD48077AB13A}" type="parTrans" cxnId="{A4689CA1-258E-4E58-A09A-1D20FC5F7144}">
      <dgm:prSet/>
      <dgm:spPr/>
      <dgm:t>
        <a:bodyPr/>
        <a:lstStyle/>
        <a:p>
          <a:endParaRPr lang="ru-RU"/>
        </a:p>
      </dgm:t>
    </dgm:pt>
    <dgm:pt modelId="{A071868D-2B77-438A-A002-59105B68DB32}" type="sibTrans" cxnId="{A4689CA1-258E-4E58-A09A-1D20FC5F7144}">
      <dgm:prSet/>
      <dgm:spPr/>
      <dgm:t>
        <a:bodyPr/>
        <a:lstStyle/>
        <a:p>
          <a:endParaRPr lang="ru-RU"/>
        </a:p>
      </dgm:t>
    </dgm:pt>
    <dgm:pt modelId="{A31D318B-49BB-4AD0-A51F-00E731ACAB04}">
      <dgm:prSet phldrT="[Текст]"/>
      <dgm:spPr/>
      <dgm:t>
        <a:bodyPr/>
        <a:lstStyle/>
        <a:p>
          <a:r>
            <a:rPr lang="ru-RU" dirty="0" smtClean="0"/>
            <a:t>є </a:t>
          </a:r>
          <a:r>
            <a:rPr lang="ru-RU" dirty="0" err="1" smtClean="0"/>
            <a:t>складовою</a:t>
          </a:r>
          <a:r>
            <a:rPr lang="ru-RU" dirty="0" smtClean="0"/>
            <a:t> </a:t>
          </a:r>
          <a:r>
            <a:rPr lang="ru-RU" dirty="0" err="1" smtClean="0"/>
            <a:t>частиною</a:t>
          </a:r>
          <a:r>
            <a:rPr lang="ru-RU" dirty="0" smtClean="0"/>
            <a:t> стандарту</a:t>
          </a:r>
          <a:endParaRPr lang="ru-RU" dirty="0"/>
        </a:p>
      </dgm:t>
    </dgm:pt>
    <dgm:pt modelId="{95839D49-63A8-47E7-8124-711AEE543FF1}" type="parTrans" cxnId="{5F09188C-EC16-4DF7-865D-A8890A69C5D0}">
      <dgm:prSet/>
      <dgm:spPr/>
      <dgm:t>
        <a:bodyPr/>
        <a:lstStyle/>
        <a:p>
          <a:endParaRPr lang="ru-RU"/>
        </a:p>
      </dgm:t>
    </dgm:pt>
    <dgm:pt modelId="{AF3CAA54-2878-40B6-B3DE-25EC5236A647}" type="sibTrans" cxnId="{5F09188C-EC16-4DF7-865D-A8890A69C5D0}">
      <dgm:prSet/>
      <dgm:spPr/>
      <dgm:t>
        <a:bodyPr/>
        <a:lstStyle/>
        <a:p>
          <a:endParaRPr lang="ru-RU"/>
        </a:p>
      </dgm:t>
    </dgm:pt>
    <dgm:pt modelId="{FBBC6B8F-C843-4D2A-91FC-D0A2BBD14E02}">
      <dgm:prSet phldrT="[Текст]"/>
      <dgm:spPr/>
      <dgm:t>
        <a:bodyPr/>
        <a:lstStyle/>
        <a:p>
          <a:r>
            <a:rPr lang="ru-RU" dirty="0" err="1" smtClean="0"/>
            <a:t>затверджує</a:t>
          </a:r>
          <a:r>
            <a:rPr lang="ru-RU" dirty="0" smtClean="0"/>
            <a:t> МОН</a:t>
          </a:r>
          <a:endParaRPr lang="ru-RU" dirty="0"/>
        </a:p>
      </dgm:t>
    </dgm:pt>
    <dgm:pt modelId="{B5D12E5E-FC2B-4BE8-BCCA-C860D5BF267D}" type="parTrans" cxnId="{DB8C3F43-1BF7-4B72-8957-AB9C97BB889B}">
      <dgm:prSet/>
      <dgm:spPr/>
      <dgm:t>
        <a:bodyPr/>
        <a:lstStyle/>
        <a:p>
          <a:endParaRPr lang="ru-RU"/>
        </a:p>
      </dgm:t>
    </dgm:pt>
    <dgm:pt modelId="{3868C0E9-6EBD-4E56-A352-CFC65831FBA1}" type="sibTrans" cxnId="{DB8C3F43-1BF7-4B72-8957-AB9C97BB889B}">
      <dgm:prSet/>
      <dgm:spPr/>
      <dgm:t>
        <a:bodyPr/>
        <a:lstStyle/>
        <a:p>
          <a:endParaRPr lang="ru-RU"/>
        </a:p>
      </dgm:t>
    </dgm:pt>
    <dgm:pt modelId="{3E2517FF-7440-468A-AE5C-24F73BFBD17A}">
      <dgm:prSet phldrT="[Текст]"/>
      <dgm:spPr/>
      <dgm:t>
        <a:bodyPr/>
        <a:lstStyle/>
        <a:p>
          <a:r>
            <a:rPr lang="ru-RU" smtClean="0"/>
            <a:t>затверджує МОН</a:t>
          </a:r>
          <a:endParaRPr lang="ru-RU" b="1" dirty="0" smtClean="0"/>
        </a:p>
      </dgm:t>
    </dgm:pt>
    <dgm:pt modelId="{8107F80B-FE60-4A84-B1EF-6E96EEAC6A98}" type="parTrans" cxnId="{187CCB65-4BFF-4FDD-B8DA-6B5FA04006A2}">
      <dgm:prSet/>
      <dgm:spPr/>
      <dgm:t>
        <a:bodyPr/>
        <a:lstStyle/>
        <a:p>
          <a:endParaRPr lang="ru-RU"/>
        </a:p>
      </dgm:t>
    </dgm:pt>
    <dgm:pt modelId="{8A055FA3-7F55-4EFF-A66B-761AD65FD3DE}" type="sibTrans" cxnId="{187CCB65-4BFF-4FDD-B8DA-6B5FA04006A2}">
      <dgm:prSet/>
      <dgm:spPr/>
      <dgm:t>
        <a:bodyPr/>
        <a:lstStyle/>
        <a:p>
          <a:endParaRPr lang="ru-RU"/>
        </a:p>
      </dgm:t>
    </dgm:pt>
    <dgm:pt modelId="{B6A99550-1839-45AC-8551-3F7217914B43}">
      <dgm:prSet phldrT="[Текст]"/>
      <dgm:spPr/>
      <dgm:t>
        <a:bodyPr/>
        <a:lstStyle/>
        <a:p>
          <a:r>
            <a:rPr lang="ru-RU" b="1" smtClean="0"/>
            <a:t>Освітня програма </a:t>
          </a:r>
          <a:endParaRPr lang="ru-RU" b="1" dirty="0" smtClean="0"/>
        </a:p>
      </dgm:t>
    </dgm:pt>
    <dgm:pt modelId="{F69EE1BC-D6F8-4BD6-8478-493E4EBF381E}" type="parTrans" cxnId="{0A105E0B-3597-4638-9A6F-9671FD9E448D}">
      <dgm:prSet/>
      <dgm:spPr/>
      <dgm:t>
        <a:bodyPr/>
        <a:lstStyle/>
        <a:p>
          <a:endParaRPr lang="ru-RU"/>
        </a:p>
      </dgm:t>
    </dgm:pt>
    <dgm:pt modelId="{1D799095-576A-4046-8F25-27DE9D6BD283}" type="sibTrans" cxnId="{0A105E0B-3597-4638-9A6F-9671FD9E448D}">
      <dgm:prSet/>
      <dgm:spPr/>
      <dgm:t>
        <a:bodyPr/>
        <a:lstStyle/>
        <a:p>
          <a:endParaRPr lang="ru-RU"/>
        </a:p>
      </dgm:t>
    </dgm:pt>
    <dgm:pt modelId="{5B0EAD28-8FE6-4DA5-9E47-2013609609EC}">
      <dgm:prSet phldrT="[Текст]"/>
      <dgm:spPr/>
      <dgm:t>
        <a:bodyPr/>
        <a:lstStyle/>
        <a:p>
          <a:r>
            <a:rPr lang="ru-RU" b="1" smtClean="0"/>
            <a:t>Робочий навчальний план закладу освіти </a:t>
          </a:r>
          <a:endParaRPr lang="ru-RU" b="1" dirty="0" smtClean="0"/>
        </a:p>
      </dgm:t>
    </dgm:pt>
    <dgm:pt modelId="{FDBC13F0-9569-4B61-9C2D-72B0ECC3F07D}" type="parTrans" cxnId="{C8C1682E-323A-4B56-A9B7-87BE5491A632}">
      <dgm:prSet/>
      <dgm:spPr/>
      <dgm:t>
        <a:bodyPr/>
        <a:lstStyle/>
        <a:p>
          <a:endParaRPr lang="ru-RU"/>
        </a:p>
      </dgm:t>
    </dgm:pt>
    <dgm:pt modelId="{76D01A35-E108-4F64-9334-7D9C7452E5EC}" type="sibTrans" cxnId="{C8C1682E-323A-4B56-A9B7-87BE5491A632}">
      <dgm:prSet/>
      <dgm:spPr/>
      <dgm:t>
        <a:bodyPr/>
        <a:lstStyle/>
        <a:p>
          <a:endParaRPr lang="ru-RU"/>
        </a:p>
      </dgm:t>
    </dgm:pt>
    <dgm:pt modelId="{DAB02628-C7FE-44CF-8931-3FEB6215660C}">
      <dgm:prSet phldrT="[Текст]"/>
      <dgm:spPr/>
      <dgm:t>
        <a:bodyPr/>
        <a:lstStyle/>
        <a:p>
          <a:r>
            <a:rPr lang="ru-RU" smtClean="0"/>
            <a:t>схвалюється педагогічною радою закладу освіти та затверджується його керівником у разі розробки документа на основі типових освітніх програм</a:t>
          </a:r>
          <a:endParaRPr lang="ru-RU" b="1" dirty="0" smtClean="0"/>
        </a:p>
      </dgm:t>
    </dgm:pt>
    <dgm:pt modelId="{69E0FFA9-D11E-454F-9CBB-DABA6C005F59}" type="parTrans" cxnId="{90B87A1D-A758-4E0A-8456-3BC195B7500C}">
      <dgm:prSet/>
      <dgm:spPr/>
      <dgm:t>
        <a:bodyPr/>
        <a:lstStyle/>
        <a:p>
          <a:endParaRPr lang="ru-RU"/>
        </a:p>
      </dgm:t>
    </dgm:pt>
    <dgm:pt modelId="{802EFF7C-FA9B-476E-80B3-591C331BEBE3}" type="sibTrans" cxnId="{90B87A1D-A758-4E0A-8456-3BC195B7500C}">
      <dgm:prSet/>
      <dgm:spPr/>
      <dgm:t>
        <a:bodyPr/>
        <a:lstStyle/>
        <a:p>
          <a:endParaRPr lang="ru-RU"/>
        </a:p>
      </dgm:t>
    </dgm:pt>
    <dgm:pt modelId="{6FD3A9B9-C863-41FE-83BB-BE490F75E5D0}">
      <dgm:prSet phldrT="[Текст]"/>
      <dgm:spPr/>
      <dgm:t>
        <a:bodyPr/>
        <a:lstStyle/>
        <a:p>
          <a:r>
            <a:rPr lang="ru-RU" dirty="0" err="1" smtClean="0"/>
            <a:t>схвалюється</a:t>
          </a:r>
          <a:r>
            <a:rPr lang="ru-RU" dirty="0" smtClean="0"/>
            <a:t> </a:t>
          </a:r>
          <a:r>
            <a:rPr lang="ru-RU" dirty="0" err="1" smtClean="0"/>
            <a:t>педагогічною</a:t>
          </a:r>
          <a:r>
            <a:rPr lang="ru-RU" dirty="0" smtClean="0"/>
            <a:t> радою закладу </a:t>
          </a:r>
          <a:r>
            <a:rPr lang="ru-RU" dirty="0" err="1" smtClean="0"/>
            <a:t>освіти</a:t>
          </a:r>
          <a:r>
            <a:rPr lang="ru-RU" dirty="0" smtClean="0"/>
            <a:t> та </a:t>
          </a:r>
          <a:r>
            <a:rPr lang="ru-RU" dirty="0" err="1" smtClean="0"/>
            <a:t>затверджується</a:t>
          </a:r>
          <a:r>
            <a:rPr lang="ru-RU" dirty="0" smtClean="0"/>
            <a:t> </a:t>
          </a:r>
          <a:r>
            <a:rPr lang="ru-RU" dirty="0" err="1" smtClean="0"/>
            <a:t>його</a:t>
          </a:r>
          <a:r>
            <a:rPr lang="ru-RU" dirty="0" smtClean="0"/>
            <a:t> </a:t>
          </a:r>
          <a:r>
            <a:rPr lang="ru-RU" dirty="0" err="1" smtClean="0"/>
            <a:t>керівником</a:t>
          </a:r>
          <a:endParaRPr lang="ru-RU" b="1" dirty="0" smtClean="0"/>
        </a:p>
      </dgm:t>
    </dgm:pt>
    <dgm:pt modelId="{9CE59088-9EAD-4B72-B390-180876137A53}" type="parTrans" cxnId="{D50F6EEF-6522-4805-AF25-C3925E7207E6}">
      <dgm:prSet/>
      <dgm:spPr/>
      <dgm:t>
        <a:bodyPr/>
        <a:lstStyle/>
        <a:p>
          <a:endParaRPr lang="ru-RU"/>
        </a:p>
      </dgm:t>
    </dgm:pt>
    <dgm:pt modelId="{3FEE2C44-FFD3-48D5-A56C-20BFFD53F0B1}" type="sibTrans" cxnId="{D50F6EEF-6522-4805-AF25-C3925E7207E6}">
      <dgm:prSet/>
      <dgm:spPr/>
      <dgm:t>
        <a:bodyPr/>
        <a:lstStyle/>
        <a:p>
          <a:endParaRPr lang="ru-RU"/>
        </a:p>
      </dgm:t>
    </dgm:pt>
    <dgm:pt modelId="{A45C46A2-E799-4BC9-A570-711ACD7DBEEA}" type="pres">
      <dgm:prSet presAssocID="{8BD7BA27-CFC3-4053-B85E-6827D093D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CDDC00-5187-4C3E-8C15-3A2E8164940C}" type="pres">
      <dgm:prSet presAssocID="{85FD8BFE-E36F-4C31-9894-FA8176145B4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F61A9-BF7C-4083-8B8C-BD818FC2A233}" type="pres">
      <dgm:prSet presAssocID="{85FD8BFE-E36F-4C31-9894-FA8176145B46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C25DC-E589-4876-AE30-48CAD63FF5BC}" type="pres">
      <dgm:prSet presAssocID="{CD0073F7-AA31-4268-8B43-95E341A7F39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CA65D-B072-4515-8DFE-9CA12FC4E830}" type="pres">
      <dgm:prSet presAssocID="{CD0073F7-AA31-4268-8B43-95E341A7F39C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BD68A-9FCB-43D1-B911-EC9B6009671C}" type="pres">
      <dgm:prSet presAssocID="{164F52BF-02E0-4B1F-8C2A-8424AF309F9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09EE3-5DA1-4DD8-B250-EEF26E5D110B}" type="pres">
      <dgm:prSet presAssocID="{164F52BF-02E0-4B1F-8C2A-8424AF309F9F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1CEB4-7C1A-4579-AD38-CB10C6701CFB}" type="pres">
      <dgm:prSet presAssocID="{B6A99550-1839-45AC-8551-3F7217914B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E1EDC-384E-4FD6-BE4B-579DC59C6598}" type="pres">
      <dgm:prSet presAssocID="{B6A99550-1839-45AC-8551-3F7217914B43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50409-C6BC-42B2-896D-1ADBF8527EA8}" type="pres">
      <dgm:prSet presAssocID="{5B0EAD28-8FE6-4DA5-9E47-2013609609E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AA307-B0B8-4B91-8857-957A00912E0F}" type="pres">
      <dgm:prSet presAssocID="{5B0EAD28-8FE6-4DA5-9E47-2013609609EC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902B98-F73F-400C-8D08-8E7BAF843033}" type="presOf" srcId="{6FD3A9B9-C863-41FE-83BB-BE490F75E5D0}" destId="{916AA307-B0B8-4B91-8857-957A00912E0F}" srcOrd="0" destOrd="0" presId="urn:microsoft.com/office/officeart/2005/8/layout/vList2"/>
    <dgm:cxn modelId="{F65B4243-41E5-442C-A71E-A51DF367BAC5}" srcId="{8BD7BA27-CFC3-4053-B85E-6827D093D7D7}" destId="{85FD8BFE-E36F-4C31-9894-FA8176145B46}" srcOrd="0" destOrd="0" parTransId="{B79BFC0A-A626-4AB8-BB31-D25EE96DBEBA}" sibTransId="{D69CA4CF-202A-4D99-8367-FED4FC6BFA36}"/>
    <dgm:cxn modelId="{D50F6EEF-6522-4805-AF25-C3925E7207E6}" srcId="{5B0EAD28-8FE6-4DA5-9E47-2013609609EC}" destId="{6FD3A9B9-C863-41FE-83BB-BE490F75E5D0}" srcOrd="0" destOrd="0" parTransId="{9CE59088-9EAD-4B72-B390-180876137A53}" sibTransId="{3FEE2C44-FFD3-48D5-A56C-20BFFD53F0B1}"/>
    <dgm:cxn modelId="{6515CFF5-8B44-4916-9644-389280C88BFE}" type="presOf" srcId="{DAB02628-C7FE-44CF-8931-3FEB6215660C}" destId="{6CDE1EDC-384E-4FD6-BE4B-579DC59C6598}" srcOrd="0" destOrd="0" presId="urn:microsoft.com/office/officeart/2005/8/layout/vList2"/>
    <dgm:cxn modelId="{5F09188C-EC16-4DF7-865D-A8890A69C5D0}" srcId="{85FD8BFE-E36F-4C31-9894-FA8176145B46}" destId="{A31D318B-49BB-4AD0-A51F-00E731ACAB04}" srcOrd="0" destOrd="0" parTransId="{95839D49-63A8-47E7-8124-711AEE543FF1}" sibTransId="{AF3CAA54-2878-40B6-B3DE-25EC5236A647}"/>
    <dgm:cxn modelId="{90B87A1D-A758-4E0A-8456-3BC195B7500C}" srcId="{B6A99550-1839-45AC-8551-3F7217914B43}" destId="{DAB02628-C7FE-44CF-8931-3FEB6215660C}" srcOrd="0" destOrd="0" parTransId="{69E0FFA9-D11E-454F-9CBB-DABA6C005F59}" sibTransId="{802EFF7C-FA9B-476E-80B3-591C331BEBE3}"/>
    <dgm:cxn modelId="{093B429D-530E-43CD-A67F-13E86F1D1C63}" type="presOf" srcId="{8BD7BA27-CFC3-4053-B85E-6827D093D7D7}" destId="{A45C46A2-E799-4BC9-A570-711ACD7DBEEA}" srcOrd="0" destOrd="0" presId="urn:microsoft.com/office/officeart/2005/8/layout/vList2"/>
    <dgm:cxn modelId="{26882EAA-EF11-4B2F-983C-E4AFEFECB5C4}" type="presOf" srcId="{B6A99550-1839-45AC-8551-3F7217914B43}" destId="{E401CEB4-7C1A-4579-AD38-CB10C6701CFB}" srcOrd="0" destOrd="0" presId="urn:microsoft.com/office/officeart/2005/8/layout/vList2"/>
    <dgm:cxn modelId="{174F436B-A2A4-4853-BA64-72A9FA03CEAA}" type="presOf" srcId="{3E2517FF-7440-468A-AE5C-24F73BFBD17A}" destId="{58C09EE3-5DA1-4DD8-B250-EEF26E5D110B}" srcOrd="0" destOrd="0" presId="urn:microsoft.com/office/officeart/2005/8/layout/vList2"/>
    <dgm:cxn modelId="{0A105E0B-3597-4638-9A6F-9671FD9E448D}" srcId="{8BD7BA27-CFC3-4053-B85E-6827D093D7D7}" destId="{B6A99550-1839-45AC-8551-3F7217914B43}" srcOrd="3" destOrd="0" parTransId="{F69EE1BC-D6F8-4BD6-8478-493E4EBF381E}" sibTransId="{1D799095-576A-4046-8F25-27DE9D6BD283}"/>
    <dgm:cxn modelId="{9602F59D-5782-4ADF-A6E5-E20086CA0470}" type="presOf" srcId="{85FD8BFE-E36F-4C31-9894-FA8176145B46}" destId="{C1CDDC00-5187-4C3E-8C15-3A2E8164940C}" srcOrd="0" destOrd="0" presId="urn:microsoft.com/office/officeart/2005/8/layout/vList2"/>
    <dgm:cxn modelId="{9B1DA3B9-A66F-4551-957E-6473EACBE85D}" type="presOf" srcId="{FBBC6B8F-C843-4D2A-91FC-D0A2BBD14E02}" destId="{09CCA65D-B072-4515-8DFE-9CA12FC4E830}" srcOrd="0" destOrd="0" presId="urn:microsoft.com/office/officeart/2005/8/layout/vList2"/>
    <dgm:cxn modelId="{41435511-0DE6-4839-A7B0-40B156C20944}" type="presOf" srcId="{CD0073F7-AA31-4268-8B43-95E341A7F39C}" destId="{C43C25DC-E589-4876-AE30-48CAD63FF5BC}" srcOrd="0" destOrd="0" presId="urn:microsoft.com/office/officeart/2005/8/layout/vList2"/>
    <dgm:cxn modelId="{38CA3D02-7AE3-44F3-B2BE-31EFA510EB47}" type="presOf" srcId="{A31D318B-49BB-4AD0-A51F-00E731ACAB04}" destId="{8FCF61A9-BF7C-4083-8B8C-BD818FC2A233}" srcOrd="0" destOrd="0" presId="urn:microsoft.com/office/officeart/2005/8/layout/vList2"/>
    <dgm:cxn modelId="{A4689CA1-258E-4E58-A09A-1D20FC5F7144}" srcId="{8BD7BA27-CFC3-4053-B85E-6827D093D7D7}" destId="{164F52BF-02E0-4B1F-8C2A-8424AF309F9F}" srcOrd="2" destOrd="0" parTransId="{59971D40-917B-4A3C-814D-BD48077AB13A}" sibTransId="{A071868D-2B77-438A-A002-59105B68DB32}"/>
    <dgm:cxn modelId="{91AF65D9-080F-4B36-8AEA-3C87FAEC0BD3}" type="presOf" srcId="{5B0EAD28-8FE6-4DA5-9E47-2013609609EC}" destId="{8A450409-C6BC-42B2-896D-1ADBF8527EA8}" srcOrd="0" destOrd="0" presId="urn:microsoft.com/office/officeart/2005/8/layout/vList2"/>
    <dgm:cxn modelId="{573BDA4A-3FCC-4214-92F7-18DA94F469FF}" type="presOf" srcId="{164F52BF-02E0-4B1F-8C2A-8424AF309F9F}" destId="{706BD68A-9FCB-43D1-B911-EC9B6009671C}" srcOrd="0" destOrd="0" presId="urn:microsoft.com/office/officeart/2005/8/layout/vList2"/>
    <dgm:cxn modelId="{DB8C3F43-1BF7-4B72-8957-AB9C97BB889B}" srcId="{CD0073F7-AA31-4268-8B43-95E341A7F39C}" destId="{FBBC6B8F-C843-4D2A-91FC-D0A2BBD14E02}" srcOrd="0" destOrd="0" parTransId="{B5D12E5E-FC2B-4BE8-BCCA-C860D5BF267D}" sibTransId="{3868C0E9-6EBD-4E56-A352-CFC65831FBA1}"/>
    <dgm:cxn modelId="{FB8038E7-AAB1-4ED0-A46C-5962E4765165}" srcId="{8BD7BA27-CFC3-4053-B85E-6827D093D7D7}" destId="{CD0073F7-AA31-4268-8B43-95E341A7F39C}" srcOrd="1" destOrd="0" parTransId="{9D08FD70-3F9C-46A0-91A2-EC758E1D00CB}" sibTransId="{FF34EEE9-F5DD-4F49-9FC2-B73600F896B9}"/>
    <dgm:cxn modelId="{187CCB65-4BFF-4FDD-B8DA-6B5FA04006A2}" srcId="{164F52BF-02E0-4B1F-8C2A-8424AF309F9F}" destId="{3E2517FF-7440-468A-AE5C-24F73BFBD17A}" srcOrd="0" destOrd="0" parTransId="{8107F80B-FE60-4A84-B1EF-6E96EEAC6A98}" sibTransId="{8A055FA3-7F55-4EFF-A66B-761AD65FD3DE}"/>
    <dgm:cxn modelId="{C8C1682E-323A-4B56-A9B7-87BE5491A632}" srcId="{8BD7BA27-CFC3-4053-B85E-6827D093D7D7}" destId="{5B0EAD28-8FE6-4DA5-9E47-2013609609EC}" srcOrd="4" destOrd="0" parTransId="{FDBC13F0-9569-4B61-9C2D-72B0ECC3F07D}" sibTransId="{76D01A35-E108-4F64-9334-7D9C7452E5EC}"/>
    <dgm:cxn modelId="{269622BE-790B-49D5-8374-56F3071FE2AD}" type="presParOf" srcId="{A45C46A2-E799-4BC9-A570-711ACD7DBEEA}" destId="{C1CDDC00-5187-4C3E-8C15-3A2E8164940C}" srcOrd="0" destOrd="0" presId="urn:microsoft.com/office/officeart/2005/8/layout/vList2"/>
    <dgm:cxn modelId="{761FBB3C-B2E4-43E3-BEB7-9BF9DC63EF7A}" type="presParOf" srcId="{A45C46A2-E799-4BC9-A570-711ACD7DBEEA}" destId="{8FCF61A9-BF7C-4083-8B8C-BD818FC2A233}" srcOrd="1" destOrd="0" presId="urn:microsoft.com/office/officeart/2005/8/layout/vList2"/>
    <dgm:cxn modelId="{C82DD2A0-6322-47C7-8DE0-B5F115F2516C}" type="presParOf" srcId="{A45C46A2-E799-4BC9-A570-711ACD7DBEEA}" destId="{C43C25DC-E589-4876-AE30-48CAD63FF5BC}" srcOrd="2" destOrd="0" presId="urn:microsoft.com/office/officeart/2005/8/layout/vList2"/>
    <dgm:cxn modelId="{C89A944D-A788-4C27-9A89-8568BA1781BD}" type="presParOf" srcId="{A45C46A2-E799-4BC9-A570-711ACD7DBEEA}" destId="{09CCA65D-B072-4515-8DFE-9CA12FC4E830}" srcOrd="3" destOrd="0" presId="urn:microsoft.com/office/officeart/2005/8/layout/vList2"/>
    <dgm:cxn modelId="{672A892B-B450-4FE8-8A6E-46F22D937415}" type="presParOf" srcId="{A45C46A2-E799-4BC9-A570-711ACD7DBEEA}" destId="{706BD68A-9FCB-43D1-B911-EC9B6009671C}" srcOrd="4" destOrd="0" presId="urn:microsoft.com/office/officeart/2005/8/layout/vList2"/>
    <dgm:cxn modelId="{9C352272-BD13-4224-A656-EC2CC0BDA3E5}" type="presParOf" srcId="{A45C46A2-E799-4BC9-A570-711ACD7DBEEA}" destId="{58C09EE3-5DA1-4DD8-B250-EEF26E5D110B}" srcOrd="5" destOrd="0" presId="urn:microsoft.com/office/officeart/2005/8/layout/vList2"/>
    <dgm:cxn modelId="{86C891FD-B5D7-46ED-A8CF-50D0A730AF42}" type="presParOf" srcId="{A45C46A2-E799-4BC9-A570-711ACD7DBEEA}" destId="{E401CEB4-7C1A-4579-AD38-CB10C6701CFB}" srcOrd="6" destOrd="0" presId="urn:microsoft.com/office/officeart/2005/8/layout/vList2"/>
    <dgm:cxn modelId="{2B0B9D7A-FBB1-4119-B8F3-621B254B0D24}" type="presParOf" srcId="{A45C46A2-E799-4BC9-A570-711ACD7DBEEA}" destId="{6CDE1EDC-384E-4FD6-BE4B-579DC59C6598}" srcOrd="7" destOrd="0" presId="urn:microsoft.com/office/officeart/2005/8/layout/vList2"/>
    <dgm:cxn modelId="{53FA21FB-5C87-4AD0-AFA6-A055BA6CC257}" type="presParOf" srcId="{A45C46A2-E799-4BC9-A570-711ACD7DBEEA}" destId="{8A450409-C6BC-42B2-896D-1ADBF8527EA8}" srcOrd="8" destOrd="0" presId="urn:microsoft.com/office/officeart/2005/8/layout/vList2"/>
    <dgm:cxn modelId="{B92B146E-040A-4BB1-8C11-6B087673813A}" type="presParOf" srcId="{A45C46A2-E799-4BC9-A570-711ACD7DBEEA}" destId="{916AA307-B0B8-4B91-8857-957A00912E0F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DDC00-5187-4C3E-8C15-3A2E8164940C}">
      <dsp:nvSpPr>
        <dsp:cNvPr id="0" name=""/>
        <dsp:cNvSpPr/>
      </dsp:nvSpPr>
      <dsp:spPr>
        <a:xfrm>
          <a:off x="0" y="51981"/>
          <a:ext cx="8128000" cy="6715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Базовий навчальний план</a:t>
          </a:r>
          <a:r>
            <a:rPr lang="ru-RU" sz="2800" kern="1200" smtClean="0"/>
            <a:t> </a:t>
          </a:r>
          <a:endParaRPr lang="ru-RU" sz="2800" kern="1200" dirty="0"/>
        </a:p>
      </dsp:txBody>
      <dsp:txXfrm>
        <a:off x="32784" y="84765"/>
        <a:ext cx="8062432" cy="606012"/>
      </dsp:txXfrm>
    </dsp:sp>
    <dsp:sp modelId="{8FCF61A9-BF7C-4083-8B8C-BD818FC2A233}">
      <dsp:nvSpPr>
        <dsp:cNvPr id="0" name=""/>
        <dsp:cNvSpPr/>
      </dsp:nvSpPr>
      <dsp:spPr>
        <a:xfrm>
          <a:off x="0" y="723561"/>
          <a:ext cx="81280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/>
            <a:t>є </a:t>
          </a:r>
          <a:r>
            <a:rPr lang="ru-RU" sz="2200" kern="1200" dirty="0" err="1" smtClean="0"/>
            <a:t>складовою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частиною</a:t>
          </a:r>
          <a:r>
            <a:rPr lang="ru-RU" sz="2200" kern="1200" dirty="0" smtClean="0"/>
            <a:t> стандарту</a:t>
          </a:r>
          <a:endParaRPr lang="ru-RU" sz="2200" kern="1200" dirty="0"/>
        </a:p>
      </dsp:txBody>
      <dsp:txXfrm>
        <a:off x="0" y="723561"/>
        <a:ext cx="8128000" cy="463680"/>
      </dsp:txXfrm>
    </dsp:sp>
    <dsp:sp modelId="{C43C25DC-E589-4876-AE30-48CAD63FF5BC}">
      <dsp:nvSpPr>
        <dsp:cNvPr id="0" name=""/>
        <dsp:cNvSpPr/>
      </dsp:nvSpPr>
      <dsp:spPr>
        <a:xfrm>
          <a:off x="0" y="1187242"/>
          <a:ext cx="8128000" cy="6715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Типові освітні програми</a:t>
          </a:r>
          <a:endParaRPr lang="ru-RU" sz="2800" kern="1200" dirty="0"/>
        </a:p>
      </dsp:txBody>
      <dsp:txXfrm>
        <a:off x="32784" y="1220026"/>
        <a:ext cx="8062432" cy="606012"/>
      </dsp:txXfrm>
    </dsp:sp>
    <dsp:sp modelId="{09CCA65D-B072-4515-8DFE-9CA12FC4E830}">
      <dsp:nvSpPr>
        <dsp:cNvPr id="0" name=""/>
        <dsp:cNvSpPr/>
      </dsp:nvSpPr>
      <dsp:spPr>
        <a:xfrm>
          <a:off x="0" y="1858822"/>
          <a:ext cx="81280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err="1" smtClean="0"/>
            <a:t>затверджує</a:t>
          </a:r>
          <a:r>
            <a:rPr lang="ru-RU" sz="2200" kern="1200" dirty="0" smtClean="0"/>
            <a:t> МОН</a:t>
          </a:r>
          <a:endParaRPr lang="ru-RU" sz="2200" kern="1200" dirty="0"/>
        </a:p>
      </dsp:txBody>
      <dsp:txXfrm>
        <a:off x="0" y="1858822"/>
        <a:ext cx="8128000" cy="463680"/>
      </dsp:txXfrm>
    </dsp:sp>
    <dsp:sp modelId="{706BD68A-9FCB-43D1-B911-EC9B6009671C}">
      <dsp:nvSpPr>
        <dsp:cNvPr id="0" name=""/>
        <dsp:cNvSpPr/>
      </dsp:nvSpPr>
      <dsp:spPr>
        <a:xfrm>
          <a:off x="0" y="2322502"/>
          <a:ext cx="8128000" cy="6715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Типові навчальні плани</a:t>
          </a:r>
          <a:endParaRPr lang="ru-RU" sz="2800" b="1" kern="1200" dirty="0" smtClean="0"/>
        </a:p>
      </dsp:txBody>
      <dsp:txXfrm>
        <a:off x="32784" y="2355286"/>
        <a:ext cx="8062432" cy="606012"/>
      </dsp:txXfrm>
    </dsp:sp>
    <dsp:sp modelId="{58C09EE3-5DA1-4DD8-B250-EEF26E5D110B}">
      <dsp:nvSpPr>
        <dsp:cNvPr id="0" name=""/>
        <dsp:cNvSpPr/>
      </dsp:nvSpPr>
      <dsp:spPr>
        <a:xfrm>
          <a:off x="0" y="2994082"/>
          <a:ext cx="81280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smtClean="0"/>
            <a:t>затверджує МОН</a:t>
          </a:r>
          <a:endParaRPr lang="ru-RU" sz="2200" b="1" kern="1200" dirty="0" smtClean="0"/>
        </a:p>
      </dsp:txBody>
      <dsp:txXfrm>
        <a:off x="0" y="2994082"/>
        <a:ext cx="8128000" cy="463680"/>
      </dsp:txXfrm>
    </dsp:sp>
    <dsp:sp modelId="{E401CEB4-7C1A-4579-AD38-CB10C6701CFB}">
      <dsp:nvSpPr>
        <dsp:cNvPr id="0" name=""/>
        <dsp:cNvSpPr/>
      </dsp:nvSpPr>
      <dsp:spPr>
        <a:xfrm>
          <a:off x="0" y="3457762"/>
          <a:ext cx="8128000" cy="6715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Освітня програма </a:t>
          </a:r>
          <a:endParaRPr lang="ru-RU" sz="2800" b="1" kern="1200" dirty="0" smtClean="0"/>
        </a:p>
      </dsp:txBody>
      <dsp:txXfrm>
        <a:off x="32784" y="3490546"/>
        <a:ext cx="8062432" cy="606012"/>
      </dsp:txXfrm>
    </dsp:sp>
    <dsp:sp modelId="{6CDE1EDC-384E-4FD6-BE4B-579DC59C6598}">
      <dsp:nvSpPr>
        <dsp:cNvPr id="0" name=""/>
        <dsp:cNvSpPr/>
      </dsp:nvSpPr>
      <dsp:spPr>
        <a:xfrm>
          <a:off x="0" y="4129342"/>
          <a:ext cx="8128000" cy="1014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smtClean="0"/>
            <a:t>схвалюється педагогічною радою закладу освіти та затверджується його керівником у разі розробки документа на основі типових освітніх програм</a:t>
          </a:r>
          <a:endParaRPr lang="ru-RU" sz="2200" b="1" kern="1200" dirty="0" smtClean="0"/>
        </a:p>
      </dsp:txBody>
      <dsp:txXfrm>
        <a:off x="0" y="4129342"/>
        <a:ext cx="8128000" cy="1014300"/>
      </dsp:txXfrm>
    </dsp:sp>
    <dsp:sp modelId="{8A450409-C6BC-42B2-896D-1ADBF8527EA8}">
      <dsp:nvSpPr>
        <dsp:cNvPr id="0" name=""/>
        <dsp:cNvSpPr/>
      </dsp:nvSpPr>
      <dsp:spPr>
        <a:xfrm>
          <a:off x="0" y="5143642"/>
          <a:ext cx="8128000" cy="6715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Робочий навчальний план закладу освіти </a:t>
          </a:r>
          <a:endParaRPr lang="ru-RU" sz="2800" b="1" kern="1200" dirty="0" smtClean="0"/>
        </a:p>
      </dsp:txBody>
      <dsp:txXfrm>
        <a:off x="32784" y="5176426"/>
        <a:ext cx="8062432" cy="606012"/>
      </dsp:txXfrm>
    </dsp:sp>
    <dsp:sp modelId="{916AA307-B0B8-4B91-8857-957A00912E0F}">
      <dsp:nvSpPr>
        <dsp:cNvPr id="0" name=""/>
        <dsp:cNvSpPr/>
      </dsp:nvSpPr>
      <dsp:spPr>
        <a:xfrm>
          <a:off x="0" y="5815222"/>
          <a:ext cx="81280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err="1" smtClean="0"/>
            <a:t>схвалюється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педагогічною</a:t>
          </a:r>
          <a:r>
            <a:rPr lang="ru-RU" sz="2200" kern="1200" dirty="0" smtClean="0"/>
            <a:t> радою закладу </a:t>
          </a:r>
          <a:r>
            <a:rPr lang="ru-RU" sz="2200" kern="1200" dirty="0" err="1" smtClean="0"/>
            <a:t>освіти</a:t>
          </a:r>
          <a:r>
            <a:rPr lang="ru-RU" sz="2200" kern="1200" dirty="0" smtClean="0"/>
            <a:t> та </a:t>
          </a:r>
          <a:r>
            <a:rPr lang="ru-RU" sz="2200" kern="1200" dirty="0" err="1" smtClean="0"/>
            <a:t>затверджується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його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керівником</a:t>
          </a:r>
          <a:endParaRPr lang="ru-RU" sz="2200" b="1" kern="1200" dirty="0" smtClean="0"/>
        </a:p>
      </dsp:txBody>
      <dsp:txXfrm>
        <a:off x="0" y="5815222"/>
        <a:ext cx="8128000" cy="69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647E2-9AC0-467B-9E7B-1777557D2BE3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86017-EE28-4E2B-8C36-0026EF0119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63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F69EF7-30CF-4339-82C4-A0BA839C4063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1129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DD252-F96C-40A9-A04B-C64047DD4E81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4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0E9D-B9F8-4E5C-A566-B0B624228AE0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89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5BC5-4297-45D6-A722-D9C39DB4AD3A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68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C2131A1-9F8E-4DC6-A023-C5B1E0913FFF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6201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7722A-9EFC-492C-8762-728B0C2D23BA}" type="datetime1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990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2655-FF79-4516-AD7C-C85D0DE17DBF}" type="datetime1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6561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F227A-A65C-4343-AE51-F34A354E291A}" type="datetime1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3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2678-BA87-442F-99FE-8C9DA8A40588}" type="datetime1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9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F2A8378-F461-4450-BCA9-7B782289F412}" type="datetime1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87755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9BE180B-9E46-4C4C-9BD8-3B3D900260D0}" type="datetime1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5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92729B-B357-4A1E-ADEB-4FC92DDA2EFC}" type="datetime1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577BABB-10B0-4023-BFB7-E19C4725D4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708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74712" y="2590798"/>
            <a:ext cx="5126037" cy="1367431"/>
          </a:xfrm>
        </p:spPr>
        <p:txBody>
          <a:bodyPr>
            <a:noAutofit/>
          </a:bodyPr>
          <a:lstStyle/>
          <a:p>
            <a:pPr algn="ctr"/>
            <a:r>
              <a:rPr lang="uk-UA" sz="8800" b="1" dirty="0" smtClean="0"/>
              <a:t>Зміст освіти</a:t>
            </a:r>
            <a:endParaRPr lang="ru-RU" sz="8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</a:t>
            </a:fld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0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75" y="681037"/>
            <a:ext cx="9287542" cy="504348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675" y="97258"/>
            <a:ext cx="6448425" cy="6760742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1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89215"/>
          </a:xfrm>
        </p:spPr>
        <p:txBody>
          <a:bodyPr/>
          <a:lstStyle/>
          <a:p>
            <a:pPr algn="ctr"/>
            <a:r>
              <a:rPr lang="uk-UA" dirty="0" smtClean="0"/>
              <a:t>Типовий навчальний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714502"/>
            <a:ext cx="10178322" cy="2238374"/>
          </a:xfrm>
        </p:spPr>
        <p:txBody>
          <a:bodyPr/>
          <a:lstStyle/>
          <a:p>
            <a:pPr marL="0" indent="361950" algn="just">
              <a:buNone/>
            </a:pPr>
            <a:r>
              <a:rPr lang="uk-UA" sz="2800" b="1" i="1" dirty="0">
                <a:solidFill>
                  <a:schemeClr val="tx1"/>
                </a:solidFill>
              </a:rPr>
              <a:t>Навчальний план</a:t>
            </a:r>
            <a:r>
              <a:rPr lang="uk-UA" sz="2800" i="1" dirty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– </a:t>
            </a:r>
            <a:r>
              <a:rPr lang="uk-UA" sz="2800" i="1" dirty="0">
                <a:solidFill>
                  <a:schemeClr val="tx1"/>
                </a:solidFill>
              </a:rPr>
              <a:t>документ, що визначає структуру навчального року, перелік та розподіл предметів для вивчення в конкретному навчальному закладі, тижневу й річну кількість годин, відведених на кожний навчальний предмет.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3952876"/>
            <a:ext cx="4156075" cy="2731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288" y="191395"/>
            <a:ext cx="6500812" cy="666660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813" y="1"/>
            <a:ext cx="6748462" cy="683087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3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3128" y="438151"/>
            <a:ext cx="9492522" cy="3593591"/>
          </a:xfrm>
        </p:spPr>
        <p:txBody>
          <a:bodyPr/>
          <a:lstStyle/>
          <a:p>
            <a:pPr marL="0" indent="0">
              <a:buNone/>
            </a:pPr>
            <a:r>
              <a:rPr lang="uk-UA" sz="2800" b="1" i="1" dirty="0">
                <a:solidFill>
                  <a:schemeClr val="tx1"/>
                </a:solidFill>
              </a:rPr>
              <a:t>Навчальна програма</a:t>
            </a:r>
            <a:r>
              <a:rPr lang="uk-UA" sz="2800" i="1" dirty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– </a:t>
            </a:r>
            <a:r>
              <a:rPr lang="uk-UA" sz="2800" i="1" dirty="0">
                <a:solidFill>
                  <a:schemeClr val="tx1"/>
                </a:solidFill>
              </a:rPr>
              <a:t>документ, що визначає змісті обсяг знань з кожного навчального предмета, умінь і навичок, які необхідно засвоїти, зміст розділів і тем з розподілом їх за роками навчання.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488" y="2422821"/>
            <a:ext cx="6015038" cy="42603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27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477" y="1176337"/>
            <a:ext cx="6774098" cy="412908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5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729" y="1014412"/>
            <a:ext cx="10553396" cy="431958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2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235" y="1228724"/>
            <a:ext cx="9461078" cy="421957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955" y="762000"/>
            <a:ext cx="9109820" cy="52959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249" y="888198"/>
            <a:ext cx="8610600" cy="1293028"/>
          </a:xfrm>
        </p:spPr>
        <p:txBody>
          <a:bodyPr/>
          <a:lstStyle/>
          <a:p>
            <a:pPr algn="ctr"/>
            <a:r>
              <a:rPr lang="uk-UA" b="1" dirty="0" smtClean="0"/>
              <a:t>План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884" y="1990725"/>
            <a:ext cx="9218616" cy="3438525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sz="3200" dirty="0">
                <a:solidFill>
                  <a:schemeClr val="tx1"/>
                </a:solidFill>
              </a:rPr>
              <a:t>Поняття змісту освіти.</a:t>
            </a:r>
            <a:endParaRPr lang="ru-RU" sz="3200" dirty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3200" dirty="0">
                <a:solidFill>
                  <a:schemeClr val="tx1"/>
                </a:solidFill>
              </a:rPr>
              <a:t>Характеристика навчальних планів, програм і підручників.</a:t>
            </a:r>
            <a:endParaRPr lang="ru-RU" sz="3200" dirty="0">
              <a:solidFill>
                <a:schemeClr val="tx1"/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uk-UA" sz="3200" dirty="0">
                <a:solidFill>
                  <a:schemeClr val="tx1"/>
                </a:solidFill>
              </a:rPr>
              <a:t>Взаємозв'язок загальної, політехнічної та професійної освіти.</a:t>
            </a:r>
            <a:endParaRPr lang="ru-RU" sz="32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2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37" y="134546"/>
            <a:ext cx="7568742" cy="6590103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21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475" y="117911"/>
            <a:ext cx="7705725" cy="668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933575"/>
          </a:xfrm>
        </p:spPr>
        <p:txBody>
          <a:bodyPr>
            <a:noAutofit/>
          </a:bodyPr>
          <a:lstStyle/>
          <a:p>
            <a:pPr algn="ctr"/>
            <a:r>
              <a:rPr lang="uk-UA" sz="4400" dirty="0"/>
              <a:t>Відповідно до навчальних програм створюють підручники і </a:t>
            </a:r>
            <a:r>
              <a:rPr lang="uk-UA" sz="4400" dirty="0" smtClean="0"/>
              <a:t/>
            </a:r>
            <a:br>
              <a:rPr lang="uk-UA" sz="4400" dirty="0" smtClean="0"/>
            </a:br>
            <a:r>
              <a:rPr lang="uk-UA" sz="4400" dirty="0" smtClean="0"/>
              <a:t>навчальні посібники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8264" y="2475858"/>
            <a:ext cx="4800600" cy="632529"/>
          </a:xfrm>
        </p:spPr>
        <p:txBody>
          <a:bodyPr/>
          <a:lstStyle/>
          <a:p>
            <a:pPr algn="ctr"/>
            <a:r>
              <a:rPr lang="uk-UA" sz="3200" dirty="0" smtClean="0"/>
              <a:t>Підручник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24439" y="3149082"/>
            <a:ext cx="4800600" cy="3416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600" dirty="0">
                <a:solidFill>
                  <a:schemeClr val="tx1"/>
                </a:solidFill>
              </a:rPr>
              <a:t>книга, яка містить основи наукових знань з певної навчальної дисципліни, викладені згідно з цілями навчання, визначеними програмою і вимогами дидактики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30450" y="2475858"/>
            <a:ext cx="4800600" cy="632529"/>
          </a:xfrm>
        </p:spPr>
        <p:txBody>
          <a:bodyPr/>
          <a:lstStyle/>
          <a:p>
            <a:pPr algn="ctr"/>
            <a:r>
              <a:rPr lang="uk-UA" sz="3200" dirty="0" smtClean="0"/>
              <a:t>Посібник 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977253" y="3149082"/>
            <a:ext cx="4800600" cy="3302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600" dirty="0">
                <a:solidFill>
                  <a:schemeClr val="tx1"/>
                </a:solidFill>
              </a:rPr>
              <a:t>книга, матеріал якої розширює межі підручника, містить додаткові, найновіші та довідкові відомості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800" y="3558885"/>
            <a:ext cx="1538478" cy="1884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3974" y="598236"/>
            <a:ext cx="9944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dirty="0"/>
              <a:t>Загальна освіта</a:t>
            </a:r>
            <a:r>
              <a:rPr lang="uk-UA" sz="2800" dirty="0"/>
              <a:t> – сукупність знань основ наук про природу, суспільство, людину, її мислення, мистецтво, а також відповідних умінь і навичок, необхідних кожній людині.</a:t>
            </a:r>
            <a:endParaRPr lang="ru-RU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02530" y="2460373"/>
            <a:ext cx="101869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ea typeface="Calibri" panose="020F0502020204030204" pitchFamily="34" charset="0"/>
              </a:rPr>
              <a:t>Політехнічна освіта</a:t>
            </a:r>
            <a:r>
              <a:rPr lang="uk-UA" sz="2800" dirty="0">
                <a:ea typeface="Calibri" panose="020F0502020204030204" pitchFamily="34" charset="0"/>
              </a:rPr>
              <a:t> – сукупність знань про головні галузі й наукові принципи виробництва, оволодіння </a:t>
            </a:r>
            <a:r>
              <a:rPr lang="uk-UA" sz="2800" dirty="0" err="1">
                <a:ea typeface="Calibri" panose="020F0502020204030204" pitchFamily="34" charset="0"/>
              </a:rPr>
              <a:t>загальнотехнічними</a:t>
            </a:r>
            <a:r>
              <a:rPr lang="uk-UA" sz="2800" dirty="0">
                <a:ea typeface="Calibri" panose="020F0502020204030204" pitchFamily="34" charset="0"/>
              </a:rPr>
              <a:t> вміннями, необхідними для участі в продуктивній праці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02531" y="4322510"/>
            <a:ext cx="101869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dirty="0"/>
              <a:t>Професійна освіта</a:t>
            </a:r>
            <a:r>
              <a:rPr lang="uk-UA" sz="2800" dirty="0"/>
              <a:t> – сукупність знань, практичних умінь і навичок, необхідних для виконання роботи в певній галузі трудової діяльності.</a:t>
            </a:r>
            <a:endParaRPr lang="ru-RU" sz="2800" dirty="0">
              <a:effectLst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2" y="3724275"/>
            <a:ext cx="2800349" cy="2800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7624" y="806447"/>
            <a:ext cx="10093323" cy="3770313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uk-UA" sz="3200" b="1" dirty="0">
                <a:solidFill>
                  <a:schemeClr val="tx1"/>
                </a:solidFill>
              </a:rPr>
              <a:t>Зміст освіти – </a:t>
            </a:r>
            <a:r>
              <a:rPr lang="uk-UA" sz="3200" dirty="0">
                <a:solidFill>
                  <a:schemeClr val="tx1"/>
                </a:solidFill>
              </a:rPr>
              <a:t>система наукових знань, умінь і навичок, оволодіння якими забезпечує всебічний розвиток розумових і фізичних здібностей учнів, формування їх світогляду, моралі та поведінки, підготовку до суспільного життя, до праці.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0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0703" y="363336"/>
            <a:ext cx="10178322" cy="1027315"/>
          </a:xfrm>
        </p:spPr>
        <p:txBody>
          <a:bodyPr/>
          <a:lstStyle/>
          <a:p>
            <a:pPr algn="ctr"/>
            <a:r>
              <a:rPr lang="ru-RU" dirty="0" err="1" smtClean="0"/>
              <a:t>Зм</a:t>
            </a:r>
            <a:r>
              <a:rPr lang="uk-UA" dirty="0" err="1" smtClean="0"/>
              <a:t>іст</a:t>
            </a:r>
            <a:r>
              <a:rPr lang="uk-UA" dirty="0" smtClean="0"/>
              <a:t> освіти: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85875"/>
            <a:ext cx="10178322" cy="5391149"/>
          </a:xfrm>
        </p:spPr>
        <p:txBody>
          <a:bodyPr>
            <a:noAutofit/>
          </a:bodyPr>
          <a:lstStyle/>
          <a:p>
            <a:pPr algn="just"/>
            <a:r>
              <a:rPr lang="uk-UA" sz="2800" dirty="0" smtClean="0">
                <a:solidFill>
                  <a:schemeClr val="tx1"/>
                </a:solidFill>
              </a:rPr>
              <a:t>повинен відповідати соціальному замовленню суспільства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</a:rPr>
              <a:t>повинен забезпечувати високу наукову і практичну значущість навчального матеріалу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r>
              <a:rPr lang="uk-UA" sz="2800" dirty="0" smtClean="0">
                <a:solidFill>
                  <a:schemeClr val="tx1"/>
                </a:solidFill>
              </a:rPr>
              <a:t>повинен враховувати реальні можливості процесу навчання </a:t>
            </a:r>
            <a:r>
              <a:rPr lang="uk-UA" sz="2800" i="1" dirty="0" smtClean="0">
                <a:solidFill>
                  <a:schemeClr val="tx1"/>
                </a:solidFill>
              </a:rPr>
              <a:t>(закономірності, принципи, методи, організаційні форми, рівень загального розвитку школярів, стан навчально-методичної та матеріальної бази школи)</a:t>
            </a:r>
          </a:p>
          <a:p>
            <a:pPr algn="just"/>
            <a:r>
              <a:rPr lang="uk-UA" sz="2800" dirty="0" smtClean="0">
                <a:solidFill>
                  <a:schemeClr val="tx1"/>
                </a:solidFill>
              </a:rPr>
              <a:t>повинен забезпечувати соціально детерміновану єдність у конструюванні та реалізації змісту освіти з позиції навчальних предметів, що вивчаються в школі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0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953" y="468110"/>
            <a:ext cx="10178322" cy="78919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Державні стандарти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7" y="1245285"/>
            <a:ext cx="10178322" cy="169545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 err="1" smtClean="0">
                <a:solidFill>
                  <a:schemeClr val="tx1"/>
                </a:solidFill>
              </a:rPr>
              <a:t>вимоги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до </a:t>
            </a:r>
            <a:r>
              <a:rPr lang="ru-RU" sz="3200" dirty="0" err="1">
                <a:solidFill>
                  <a:schemeClr val="tx1"/>
                </a:solidFill>
              </a:rPr>
              <a:t>обов’язкових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результатів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навчання</a:t>
            </a:r>
            <a:r>
              <a:rPr lang="ru-RU" sz="3200" dirty="0">
                <a:solidFill>
                  <a:schemeClr val="tx1"/>
                </a:solidFill>
              </a:rPr>
              <a:t> та компетентностей </a:t>
            </a:r>
            <a:r>
              <a:rPr lang="ru-RU" sz="3200" dirty="0" err="1">
                <a:solidFill>
                  <a:schemeClr val="tx1"/>
                </a:solidFill>
              </a:rPr>
              <a:t>здобувача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загальної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середньої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освіти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відповідного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рівня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(початкового, базового, </a:t>
            </a:r>
            <a:r>
              <a:rPr lang="ru-RU" sz="3200" dirty="0" err="1" smtClean="0">
                <a:solidFill>
                  <a:schemeClr val="tx1"/>
                </a:solidFill>
              </a:rPr>
              <a:t>профільного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5952" y="2928719"/>
            <a:ext cx="10264047" cy="3559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</a:pPr>
            <a:r>
              <a:rPr lang="ru-RU" sz="2400" b="1" i="1" dirty="0" smtClean="0">
                <a:latin typeface="innerspace"/>
              </a:rPr>
              <a:t>ВИЗНАЧАЮТЬ</a:t>
            </a:r>
            <a:r>
              <a:rPr lang="ru-RU" sz="2400" dirty="0" smtClean="0">
                <a:latin typeface="innerspace"/>
              </a:rPr>
              <a:t>: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innerspace"/>
              </a:rPr>
              <a:t>загальний</a:t>
            </a:r>
            <a:r>
              <a:rPr lang="ru-RU" sz="2400" dirty="0" smtClean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обсяг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навчального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навантаження</a:t>
            </a:r>
            <a:r>
              <a:rPr lang="ru-RU" sz="2400" dirty="0">
                <a:latin typeface="innerspace"/>
              </a:rPr>
              <a:t> та </a:t>
            </a:r>
            <a:r>
              <a:rPr lang="ru-RU" sz="2400" dirty="0" err="1">
                <a:latin typeface="innerspace"/>
              </a:rPr>
              <a:t>форми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державної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атестації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здобувачів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освіти</a:t>
            </a:r>
            <a:r>
              <a:rPr lang="ru-RU" sz="2400" dirty="0">
                <a:latin typeface="innerspace"/>
              </a:rPr>
              <a:t> на </a:t>
            </a:r>
            <a:r>
              <a:rPr lang="ru-RU" sz="2400" dirty="0" err="1">
                <a:latin typeface="innerspace"/>
              </a:rPr>
              <a:t>відповідному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рівні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загальної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середньої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 smtClean="0">
                <a:latin typeface="innerspace"/>
              </a:rPr>
              <a:t>освіти</a:t>
            </a:r>
            <a:endParaRPr lang="ru-RU" sz="2400" dirty="0" smtClean="0">
              <a:latin typeface="innerspace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innerspace"/>
              </a:rPr>
              <a:t>характеристики </a:t>
            </a:r>
            <a:r>
              <a:rPr lang="ru-RU" sz="2400" dirty="0" err="1">
                <a:latin typeface="innerspace"/>
              </a:rPr>
              <a:t>змісту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 smtClean="0">
                <a:latin typeface="innerspace"/>
              </a:rPr>
              <a:t>навчання</a:t>
            </a:r>
            <a:endParaRPr lang="ru-RU" sz="2400" dirty="0" smtClean="0">
              <a:latin typeface="innerspace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innerspace"/>
              </a:rPr>
              <a:t>принципи</a:t>
            </a:r>
            <a:r>
              <a:rPr lang="ru-RU" sz="2400" dirty="0" smtClean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організації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освітнього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 smtClean="0">
                <a:latin typeface="innerspace"/>
              </a:rPr>
              <a:t>процесу</a:t>
            </a:r>
            <a:endParaRPr lang="ru-RU" sz="2400" dirty="0" smtClean="0">
              <a:latin typeface="innerspace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innerspace"/>
              </a:rPr>
              <a:t>систему </a:t>
            </a:r>
            <a:r>
              <a:rPr lang="ru-RU" sz="2400" dirty="0" err="1">
                <a:latin typeface="innerspace"/>
              </a:rPr>
              <a:t>управління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змістом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 smtClean="0">
                <a:latin typeface="innerspace"/>
              </a:rPr>
              <a:t>освіти</a:t>
            </a:r>
            <a:endParaRPr lang="ru-RU" sz="2400" dirty="0" smtClean="0">
              <a:latin typeface="innerspace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chemeClr val="tx2">
                  <a:lumMod val="50000"/>
                  <a:lumOff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2400" dirty="0" err="1" smtClean="0">
                <a:latin typeface="innerspace"/>
              </a:rPr>
              <a:t>змістові</a:t>
            </a:r>
            <a:r>
              <a:rPr lang="ru-RU" sz="2400" dirty="0" smtClean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лінії</a:t>
            </a:r>
            <a:r>
              <a:rPr lang="ru-RU" sz="2400" dirty="0">
                <a:latin typeface="innerspace"/>
              </a:rPr>
              <a:t> та </a:t>
            </a:r>
            <a:r>
              <a:rPr lang="ru-RU" sz="2400" dirty="0" err="1">
                <a:latin typeface="innerspace"/>
              </a:rPr>
              <a:t>очікувані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результати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>
                <a:latin typeface="innerspace"/>
              </a:rPr>
              <a:t>навчання</a:t>
            </a:r>
            <a:r>
              <a:rPr lang="ru-RU" sz="2400" dirty="0">
                <a:latin typeface="innerspace"/>
              </a:rPr>
              <a:t> за </a:t>
            </a:r>
            <a:r>
              <a:rPr lang="ru-RU" sz="2400" dirty="0" err="1">
                <a:latin typeface="innerspace"/>
              </a:rPr>
              <a:t>освітніми</a:t>
            </a:r>
            <a:r>
              <a:rPr lang="ru-RU" sz="2400" dirty="0">
                <a:latin typeface="innerspace"/>
              </a:rPr>
              <a:t> </a:t>
            </a:r>
            <a:r>
              <a:rPr lang="ru-RU" sz="2400" dirty="0" err="1" smtClean="0">
                <a:latin typeface="innerspace"/>
              </a:rPr>
              <a:t>галузями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9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78773051"/>
              </p:ext>
            </p:extLst>
          </p:nvPr>
        </p:nvGraphicFramePr>
        <p:xfrm>
          <a:off x="2108200" y="142876"/>
          <a:ext cx="8128000" cy="6562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940" y="4294705"/>
            <a:ext cx="4660535" cy="2563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Базовий навчальний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0753" y="1543051"/>
            <a:ext cx="9568722" cy="3593591"/>
          </a:xfrm>
        </p:spPr>
        <p:txBody>
          <a:bodyPr>
            <a:normAutofit lnSpcReduction="10000"/>
          </a:bodyPr>
          <a:lstStyle/>
          <a:p>
            <a:r>
              <a:rPr lang="uk-UA" sz="2600" dirty="0">
                <a:solidFill>
                  <a:schemeClr val="tx1"/>
                </a:solidFill>
              </a:rPr>
              <a:t>дає цілісне уявлення про структуру загальної середньої освіти через </a:t>
            </a:r>
            <a:r>
              <a:rPr lang="uk-UA" sz="2600" b="1" i="1" dirty="0" err="1">
                <a:solidFill>
                  <a:schemeClr val="tx1"/>
                </a:solidFill>
              </a:rPr>
              <a:t>інваріативну</a:t>
            </a:r>
            <a:r>
              <a:rPr lang="uk-UA" sz="2600" dirty="0">
                <a:solidFill>
                  <a:schemeClr val="tx1"/>
                </a:solidFill>
              </a:rPr>
              <a:t> і </a:t>
            </a:r>
            <a:r>
              <a:rPr lang="uk-UA" sz="2600" b="1" i="1" dirty="0">
                <a:solidFill>
                  <a:schemeClr val="tx1"/>
                </a:solidFill>
              </a:rPr>
              <a:t>варіативну</a:t>
            </a:r>
            <a:r>
              <a:rPr lang="uk-UA" sz="2600" dirty="0">
                <a:solidFill>
                  <a:schemeClr val="tx1"/>
                </a:solidFill>
              </a:rPr>
              <a:t> </a:t>
            </a:r>
            <a:r>
              <a:rPr lang="uk-UA" sz="2600" dirty="0" smtClean="0">
                <a:solidFill>
                  <a:schemeClr val="tx1"/>
                </a:solidFill>
              </a:rPr>
              <a:t>складові</a:t>
            </a:r>
          </a:p>
          <a:p>
            <a:r>
              <a:rPr lang="uk-UA" sz="2600" dirty="0" smtClean="0">
                <a:solidFill>
                  <a:schemeClr val="tx1"/>
                </a:solidFill>
              </a:rPr>
              <a:t>окреслює </a:t>
            </a:r>
            <a:r>
              <a:rPr lang="uk-UA" sz="2600" dirty="0">
                <a:solidFill>
                  <a:schemeClr val="tx1"/>
                </a:solidFill>
              </a:rPr>
              <a:t>освітні галузі та розподіл годин між ними за роками </a:t>
            </a:r>
            <a:r>
              <a:rPr lang="uk-UA" sz="2600" dirty="0" smtClean="0">
                <a:solidFill>
                  <a:schemeClr val="tx1"/>
                </a:solidFill>
              </a:rPr>
              <a:t>навчання</a:t>
            </a:r>
          </a:p>
          <a:p>
            <a:r>
              <a:rPr lang="uk-UA" sz="2600" dirty="0" smtClean="0">
                <a:solidFill>
                  <a:schemeClr val="tx1"/>
                </a:solidFill>
              </a:rPr>
              <a:t>визначає </a:t>
            </a:r>
            <a:r>
              <a:rPr lang="uk-UA" sz="2600" dirty="0">
                <a:solidFill>
                  <a:schemeClr val="tx1"/>
                </a:solidFill>
              </a:rPr>
              <a:t>гранично допустиме тижневе навантаження учнів для кожного </a:t>
            </a:r>
            <a:r>
              <a:rPr lang="uk-UA" sz="2600" dirty="0" smtClean="0">
                <a:solidFill>
                  <a:schemeClr val="tx1"/>
                </a:solidFill>
              </a:rPr>
              <a:t>класу</a:t>
            </a:r>
          </a:p>
          <a:p>
            <a:r>
              <a:rPr lang="uk-UA" sz="2600" dirty="0" smtClean="0">
                <a:solidFill>
                  <a:schemeClr val="tx1"/>
                </a:solidFill>
              </a:rPr>
              <a:t> </a:t>
            </a:r>
            <a:r>
              <a:rPr lang="uk-UA" sz="2600" dirty="0">
                <a:solidFill>
                  <a:schemeClr val="tx1"/>
                </a:solidFill>
              </a:rPr>
              <a:t>встановлює кількість навчальних годин, фінансованих з </a:t>
            </a:r>
            <a:r>
              <a:rPr lang="uk-UA" sz="2600" dirty="0" smtClean="0">
                <a:solidFill>
                  <a:schemeClr val="tx1"/>
                </a:solidFill>
              </a:rPr>
              <a:t>бюджету</a:t>
            </a:r>
            <a:endParaRPr lang="ru-RU" sz="2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0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94553" y="209550"/>
            <a:ext cx="4800600" cy="1165287"/>
          </a:xfrm>
        </p:spPr>
        <p:txBody>
          <a:bodyPr/>
          <a:lstStyle/>
          <a:p>
            <a:pPr algn="ctr"/>
            <a:r>
              <a:rPr lang="uk-UA" sz="3000" dirty="0" smtClean="0">
                <a:solidFill>
                  <a:schemeClr val="tx1"/>
                </a:solidFill>
              </a:rPr>
              <a:t>Варіативна складова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400175" y="1451777"/>
            <a:ext cx="4800600" cy="29963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</a:rPr>
              <a:t>є спільною для всіх загальноосвітніх закладів України і визначає її загальнодержавний компонент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776739" y="352425"/>
            <a:ext cx="4800600" cy="1022412"/>
          </a:xfrm>
        </p:spPr>
        <p:txBody>
          <a:bodyPr/>
          <a:lstStyle/>
          <a:p>
            <a:pPr algn="ctr"/>
            <a:r>
              <a:rPr lang="uk-UA" sz="2800" dirty="0" err="1" smtClean="0"/>
              <a:t>Інваріативна</a:t>
            </a:r>
            <a:r>
              <a:rPr lang="uk-UA" sz="2800" dirty="0" smtClean="0"/>
              <a:t> складова</a:t>
            </a: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776739" y="1451777"/>
            <a:ext cx="4800600" cy="35678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</a:rPr>
              <a:t>формує навчальний заклад з урахуванням інтересів, здібностей, </a:t>
            </a:r>
            <a:r>
              <a:rPr lang="uk-UA" sz="2800" dirty="0" smtClean="0">
                <a:solidFill>
                  <a:schemeClr val="tx1"/>
                </a:solidFill>
              </a:rPr>
              <a:t>планів </a:t>
            </a:r>
            <a:r>
              <a:rPr lang="uk-UA" sz="2800" dirty="0">
                <a:solidFill>
                  <a:schemeClr val="tx1"/>
                </a:solidFill>
              </a:rPr>
              <a:t>учнів, </a:t>
            </a:r>
            <a:r>
              <a:rPr lang="uk-UA" sz="2800" dirty="0" smtClean="0">
                <a:solidFill>
                  <a:schemeClr val="tx1"/>
                </a:solidFill>
              </a:rPr>
              <a:t>є </a:t>
            </a:r>
            <a:r>
              <a:rPr lang="uk-UA" sz="2800" dirty="0">
                <a:solidFill>
                  <a:schemeClr val="tx1"/>
                </a:solidFill>
              </a:rPr>
              <a:t>суттєвим засобом забезпечення повноцінного розвитку особистості кожного школяра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1" y="4082541"/>
            <a:ext cx="2990850" cy="2452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4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79715"/>
          </a:xfrm>
        </p:spPr>
        <p:txBody>
          <a:bodyPr/>
          <a:lstStyle/>
          <a:p>
            <a:pPr algn="ctr"/>
            <a:r>
              <a:rPr lang="uk-UA" dirty="0" smtClean="0"/>
              <a:t>Типова освітня програма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903" y="1247776"/>
            <a:ext cx="10178322" cy="52482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i="1" dirty="0" smtClean="0">
                <a:solidFill>
                  <a:schemeClr val="tx1"/>
                </a:solidFill>
              </a:rPr>
              <a:t>Визначає: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dirty="0" smtClean="0">
                <a:solidFill>
                  <a:schemeClr val="tx1"/>
                </a:solidFill>
              </a:rPr>
              <a:t>зальний </a:t>
            </a:r>
            <a:r>
              <a:rPr lang="uk-UA" sz="2600" dirty="0">
                <a:solidFill>
                  <a:schemeClr val="tx1"/>
                </a:solidFill>
              </a:rPr>
              <a:t>обсяг навчального навантаження, орієнтовну тривалість і можливі взаємозв’язки окремих предметів, факультативів, курсів за вибором тощо, зокрема їх інтеграції, а також логічної послідовності їх вивчення які натепер подані в рамках навчальних </a:t>
            </a:r>
            <a:r>
              <a:rPr lang="uk-UA" sz="2600" dirty="0" smtClean="0">
                <a:solidFill>
                  <a:schemeClr val="tx1"/>
                </a:solidFill>
              </a:rPr>
              <a:t>планів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dirty="0" smtClean="0">
                <a:solidFill>
                  <a:schemeClr val="tx1"/>
                </a:solidFill>
              </a:rPr>
              <a:t>очікувані </a:t>
            </a:r>
            <a:r>
              <a:rPr lang="uk-UA" sz="2600" dirty="0">
                <a:solidFill>
                  <a:schemeClr val="tx1"/>
                </a:solidFill>
              </a:rPr>
              <a:t>результати навчання учнів </a:t>
            </a:r>
            <a:endParaRPr lang="uk-UA" sz="26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dirty="0" smtClean="0">
                <a:solidFill>
                  <a:schemeClr val="tx1"/>
                </a:solidFill>
              </a:rPr>
              <a:t>рекомендовані </a:t>
            </a:r>
            <a:r>
              <a:rPr lang="uk-UA" sz="2600" dirty="0">
                <a:solidFill>
                  <a:schemeClr val="tx1"/>
                </a:solidFill>
              </a:rPr>
              <a:t>форми організації освітнього процесу та інструменти системи внутрішнього забезпечення якості </a:t>
            </a:r>
            <a:r>
              <a:rPr lang="uk-UA" sz="2600" dirty="0" smtClean="0">
                <a:solidFill>
                  <a:schemeClr val="tx1"/>
                </a:solidFill>
              </a:rPr>
              <a:t>освіти</a:t>
            </a:r>
            <a:endParaRPr lang="ru-RU" sz="26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dirty="0">
                <a:solidFill>
                  <a:schemeClr val="tx1"/>
                </a:solidFill>
              </a:rPr>
              <a:t>вимоги до осіб, які можуть розпочати навчання за цією Типовою освітньою програмою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7BABB-10B0-4023-BFB7-E19C4725D47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1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177</TotalTime>
  <Words>606</Words>
  <Application>Microsoft Office PowerPoint</Application>
  <PresentationFormat>Широкоэкранный</PresentationFormat>
  <Paragraphs>78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Corbel</vt:lpstr>
      <vt:lpstr>Gill Sans MT</vt:lpstr>
      <vt:lpstr>Impact</vt:lpstr>
      <vt:lpstr>innerspace</vt:lpstr>
      <vt:lpstr>Wingdings</vt:lpstr>
      <vt:lpstr>Badge</vt:lpstr>
      <vt:lpstr>Зміст освіти</vt:lpstr>
      <vt:lpstr>План </vt:lpstr>
      <vt:lpstr>Презентация PowerPoint</vt:lpstr>
      <vt:lpstr>Зміст освіти:</vt:lpstr>
      <vt:lpstr>Державні стандарти </vt:lpstr>
      <vt:lpstr>Презентация PowerPoint</vt:lpstr>
      <vt:lpstr>Базовий навчальний план</vt:lpstr>
      <vt:lpstr>Презентация PowerPoint</vt:lpstr>
      <vt:lpstr>Типова освітня програма</vt:lpstr>
      <vt:lpstr>Презентация PowerPoint</vt:lpstr>
      <vt:lpstr>Презентация PowerPoint</vt:lpstr>
      <vt:lpstr>Типовий навчальний 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Відповідно до навчальних програм створюють підручники і  навчальні посібники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Зміст освіти</dc:title>
  <dc:creator>Пользователь</dc:creator>
  <cp:lastModifiedBy>Home-PC</cp:lastModifiedBy>
  <cp:revision>33</cp:revision>
  <dcterms:created xsi:type="dcterms:W3CDTF">2019-03-21T10:03:24Z</dcterms:created>
  <dcterms:modified xsi:type="dcterms:W3CDTF">2020-11-06T22:35:56Z</dcterms:modified>
</cp:coreProperties>
</file>