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3.xml" ContentType="application/vnd.openxmlformats-officedocument.drawingml.diagramData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44" r:id="rId1"/>
  </p:sldMasterIdLst>
  <p:sldIdLst>
    <p:sldId id="256" r:id="rId2"/>
    <p:sldId id="257" r:id="rId3"/>
    <p:sldId id="258" r:id="rId4"/>
    <p:sldId id="271" r:id="rId5"/>
    <p:sldId id="265" r:id="rId6"/>
    <p:sldId id="293" r:id="rId7"/>
    <p:sldId id="315" r:id="rId8"/>
    <p:sldId id="324" r:id="rId9"/>
    <p:sldId id="316" r:id="rId10"/>
    <p:sldId id="259" r:id="rId11"/>
    <p:sldId id="260" r:id="rId12"/>
    <p:sldId id="261" r:id="rId13"/>
    <p:sldId id="262" r:id="rId14"/>
    <p:sldId id="263" r:id="rId15"/>
    <p:sldId id="264" r:id="rId16"/>
    <p:sldId id="266" r:id="rId17"/>
    <p:sldId id="267" r:id="rId18"/>
    <p:sldId id="317" r:id="rId19"/>
    <p:sldId id="268" r:id="rId20"/>
    <p:sldId id="269" r:id="rId21"/>
    <p:sldId id="270" r:id="rId22"/>
    <p:sldId id="272" r:id="rId23"/>
    <p:sldId id="273" r:id="rId24"/>
    <p:sldId id="275" r:id="rId25"/>
    <p:sldId id="276" r:id="rId26"/>
    <p:sldId id="318" r:id="rId27"/>
    <p:sldId id="277" r:id="rId28"/>
    <p:sldId id="278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319" r:id="rId38"/>
    <p:sldId id="290" r:id="rId39"/>
    <p:sldId id="288" r:id="rId40"/>
    <p:sldId id="291" r:id="rId41"/>
    <p:sldId id="292" r:id="rId42"/>
    <p:sldId id="297" r:id="rId43"/>
    <p:sldId id="298" r:id="rId44"/>
    <p:sldId id="299" r:id="rId45"/>
    <p:sldId id="300" r:id="rId46"/>
    <p:sldId id="301" r:id="rId47"/>
    <p:sldId id="312" r:id="rId48"/>
    <p:sldId id="304" r:id="rId49"/>
    <p:sldId id="305" r:id="rId50"/>
    <p:sldId id="320" r:id="rId51"/>
    <p:sldId id="306" r:id="rId52"/>
    <p:sldId id="307" r:id="rId53"/>
    <p:sldId id="308" r:id="rId54"/>
    <p:sldId id="309" r:id="rId55"/>
    <p:sldId id="310" r:id="rId56"/>
    <p:sldId id="321" r:id="rId57"/>
    <p:sldId id="322" r:id="rId58"/>
    <p:sldId id="311" r:id="rId59"/>
    <p:sldId id="313" r:id="rId60"/>
    <p:sldId id="314" r:id="rId61"/>
    <p:sldId id="323" r:id="rId6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4D2A98F-D2D5-45D9-9D9E-8BB0AFDFD73F}" type="doc">
      <dgm:prSet loTypeId="urn:microsoft.com/office/officeart/2005/8/layout/default" loCatId="list" qsTypeId="urn:microsoft.com/office/officeart/2005/8/quickstyle/simple1" qsCatId="simple" csTypeId="urn:microsoft.com/office/officeart/2005/8/colors/accent1_1" csCatId="accent1"/>
      <dgm:spPr/>
      <dgm:t>
        <a:bodyPr/>
        <a:lstStyle/>
        <a:p>
          <a:endParaRPr lang="ru-RU"/>
        </a:p>
      </dgm:t>
    </dgm:pt>
    <dgm:pt modelId="{A1DB9AC1-5C3A-46CC-A8EC-DD064210B326}">
      <dgm:prSet custT="1"/>
      <dgm:spPr/>
      <dgm:t>
        <a:bodyPr/>
        <a:lstStyle/>
        <a:p>
          <a:pPr rtl="0"/>
          <a:r>
            <a:rPr lang="ru-RU" sz="1900" dirty="0" smtClean="0"/>
            <a:t>Под </a:t>
          </a:r>
          <a:r>
            <a:rPr lang="ru-RU" sz="1900" b="1" dirty="0" smtClean="0"/>
            <a:t>туннельным синдромом </a:t>
          </a:r>
          <a:r>
            <a:rPr lang="ru-RU" sz="1900" dirty="0" smtClean="0"/>
            <a:t>(синонимы: </a:t>
          </a:r>
          <a:r>
            <a:rPr lang="ru-RU" sz="1900" dirty="0" err="1" smtClean="0"/>
            <a:t>компрессионно</a:t>
          </a:r>
          <a:r>
            <a:rPr lang="ru-RU" sz="1900" dirty="0" smtClean="0"/>
            <a:t>–ишемическая невропатия, туннельная невропатия, ловушечная невропатия, капканный синдром) принято обозначать комплекс клинических проявлений (чувствительных, двигательных и трофических) обусловленных </a:t>
          </a:r>
          <a:r>
            <a:rPr lang="ru-RU" sz="1900" dirty="0" err="1" smtClean="0"/>
            <a:t>сдавлением</a:t>
          </a:r>
          <a:r>
            <a:rPr lang="ru-RU" sz="1900" dirty="0" smtClean="0"/>
            <a:t>, ущемлением нерва в узких анатомических пространствах (анатомический туннель). </a:t>
          </a:r>
          <a:endParaRPr lang="en-US" sz="1900" dirty="0"/>
        </a:p>
      </dgm:t>
    </dgm:pt>
    <dgm:pt modelId="{3C32F24F-E704-4FB8-BAFE-BB915BCC3F8A}" type="parTrans" cxnId="{D4971F00-0F29-441B-BACC-130D07AE6B3F}">
      <dgm:prSet/>
      <dgm:spPr/>
      <dgm:t>
        <a:bodyPr/>
        <a:lstStyle/>
        <a:p>
          <a:endParaRPr lang="ru-RU"/>
        </a:p>
      </dgm:t>
    </dgm:pt>
    <dgm:pt modelId="{80437C57-59ED-4014-9DF7-6E313F388E9B}" type="sibTrans" cxnId="{D4971F00-0F29-441B-BACC-130D07AE6B3F}">
      <dgm:prSet/>
      <dgm:spPr/>
      <dgm:t>
        <a:bodyPr/>
        <a:lstStyle/>
        <a:p>
          <a:endParaRPr lang="ru-RU"/>
        </a:p>
      </dgm:t>
    </dgm:pt>
    <dgm:pt modelId="{8BE6000A-851C-4B92-ACEC-0AEC32C7443C}">
      <dgm:prSet custT="1"/>
      <dgm:spPr/>
      <dgm:t>
        <a:bodyPr/>
        <a:lstStyle/>
        <a:p>
          <a:pPr rtl="0"/>
          <a:r>
            <a:rPr lang="ru-RU" sz="2100" dirty="0" smtClean="0"/>
            <a:t>Стенки анатомического туннеля являются естественными анатомическими структурами (кости, сухожилия, мышцы), и в норме через туннель свободно проходят периферические нервы и сосуды. Но при определенных патологических условиях канал сужается, возникает нервно–канальный конфликт.</a:t>
          </a:r>
          <a:endParaRPr lang="ru-RU" sz="2100" dirty="0"/>
        </a:p>
      </dgm:t>
    </dgm:pt>
    <dgm:pt modelId="{35B19707-922F-4657-97BF-5F0C9514A97C}" type="parTrans" cxnId="{3958A27E-CC74-4CBC-8E6D-BB1FBCAB842D}">
      <dgm:prSet/>
      <dgm:spPr/>
      <dgm:t>
        <a:bodyPr/>
        <a:lstStyle/>
        <a:p>
          <a:endParaRPr lang="ru-RU"/>
        </a:p>
      </dgm:t>
    </dgm:pt>
    <dgm:pt modelId="{75B6089F-AB61-40A5-85AF-9F5A3AACE6B9}" type="sibTrans" cxnId="{3958A27E-CC74-4CBC-8E6D-BB1FBCAB842D}">
      <dgm:prSet/>
      <dgm:spPr/>
      <dgm:t>
        <a:bodyPr/>
        <a:lstStyle/>
        <a:p>
          <a:endParaRPr lang="ru-RU"/>
        </a:p>
      </dgm:t>
    </dgm:pt>
    <dgm:pt modelId="{F02FE431-CC96-4D6A-AA65-C4A48596DD1B}" type="pres">
      <dgm:prSet presAssocID="{D4D2A98F-D2D5-45D9-9D9E-8BB0AFDFD73F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705F888-8A30-4914-8B45-684D5BBA7603}" type="pres">
      <dgm:prSet presAssocID="{A1DB9AC1-5C3A-46CC-A8EC-DD064210B326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211D11-EA83-4F50-BBAA-C9F9303D7283}" type="pres">
      <dgm:prSet presAssocID="{80437C57-59ED-4014-9DF7-6E313F388E9B}" presName="sibTrans" presStyleCnt="0"/>
      <dgm:spPr/>
    </dgm:pt>
    <dgm:pt modelId="{7B085DC9-8685-4318-978A-DFD8C4CC9E15}" type="pres">
      <dgm:prSet presAssocID="{8BE6000A-851C-4B92-ACEC-0AEC32C7443C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4971F00-0F29-441B-BACC-130D07AE6B3F}" srcId="{D4D2A98F-D2D5-45D9-9D9E-8BB0AFDFD73F}" destId="{A1DB9AC1-5C3A-46CC-A8EC-DD064210B326}" srcOrd="0" destOrd="0" parTransId="{3C32F24F-E704-4FB8-BAFE-BB915BCC3F8A}" sibTransId="{80437C57-59ED-4014-9DF7-6E313F388E9B}"/>
    <dgm:cxn modelId="{C4108FB9-E65F-4E3E-899D-CA71D8747479}" type="presOf" srcId="{A1DB9AC1-5C3A-46CC-A8EC-DD064210B326}" destId="{4705F888-8A30-4914-8B45-684D5BBA7603}" srcOrd="0" destOrd="0" presId="urn:microsoft.com/office/officeart/2005/8/layout/default"/>
    <dgm:cxn modelId="{A781AB24-2564-4D49-996F-C7BC97BCD7A2}" type="presOf" srcId="{D4D2A98F-D2D5-45D9-9D9E-8BB0AFDFD73F}" destId="{F02FE431-CC96-4D6A-AA65-C4A48596DD1B}" srcOrd="0" destOrd="0" presId="urn:microsoft.com/office/officeart/2005/8/layout/default"/>
    <dgm:cxn modelId="{E357DA0C-3E0C-4F8A-8CE4-F8B2CF7527F8}" type="presOf" srcId="{8BE6000A-851C-4B92-ACEC-0AEC32C7443C}" destId="{7B085DC9-8685-4318-978A-DFD8C4CC9E15}" srcOrd="0" destOrd="0" presId="urn:microsoft.com/office/officeart/2005/8/layout/default"/>
    <dgm:cxn modelId="{3958A27E-CC74-4CBC-8E6D-BB1FBCAB842D}" srcId="{D4D2A98F-D2D5-45D9-9D9E-8BB0AFDFD73F}" destId="{8BE6000A-851C-4B92-ACEC-0AEC32C7443C}" srcOrd="1" destOrd="0" parTransId="{35B19707-922F-4657-97BF-5F0C9514A97C}" sibTransId="{75B6089F-AB61-40A5-85AF-9F5A3AACE6B9}"/>
    <dgm:cxn modelId="{0610170F-F8DC-4054-B2B2-90A7F72E7953}" type="presParOf" srcId="{F02FE431-CC96-4D6A-AA65-C4A48596DD1B}" destId="{4705F888-8A30-4914-8B45-684D5BBA7603}" srcOrd="0" destOrd="0" presId="urn:microsoft.com/office/officeart/2005/8/layout/default"/>
    <dgm:cxn modelId="{FDDA3D58-290E-4D1C-9523-AB520FB33350}" type="presParOf" srcId="{F02FE431-CC96-4D6A-AA65-C4A48596DD1B}" destId="{3E211D11-EA83-4F50-BBAA-C9F9303D7283}" srcOrd="1" destOrd="0" presId="urn:microsoft.com/office/officeart/2005/8/layout/default"/>
    <dgm:cxn modelId="{60DA7B9B-C26B-4D65-A8B9-8B5A4504E063}" type="presParOf" srcId="{F02FE431-CC96-4D6A-AA65-C4A48596DD1B}" destId="{7B085DC9-8685-4318-978A-DFD8C4CC9E15}" srcOrd="2" destOrd="0" presId="urn:microsoft.com/office/officeart/2005/8/layout/default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C7557C0-D14E-41A7-8DEC-C051AF6B74F2}" type="doc">
      <dgm:prSet loTypeId="urn:microsoft.com/office/officeart/2005/8/layout/vList2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C36F36E4-0A10-41AD-864B-A547CC37AE34}">
      <dgm:prSet custT="1"/>
      <dgm:spPr/>
      <dgm:t>
        <a:bodyPr/>
        <a:lstStyle/>
        <a:p>
          <a:pPr rtl="0"/>
          <a:r>
            <a:rPr lang="ru-RU" sz="2000" dirty="0" smtClean="0"/>
            <a:t>Если в течение 2-3 </a:t>
          </a:r>
          <a:r>
            <a:rPr lang="ru-RU" sz="2000" dirty="0" err="1" smtClean="0"/>
            <a:t>мес</a:t>
          </a:r>
          <a:r>
            <a:rPr lang="ru-RU" sz="2000" dirty="0" smtClean="0"/>
            <a:t> комплексное консервативное лечение не дает эффекта, обсуждается вопрос о хирургическом лечении.</a:t>
          </a:r>
          <a:endParaRPr lang="ru-RU" sz="2000" dirty="0"/>
        </a:p>
      </dgm:t>
    </dgm:pt>
    <dgm:pt modelId="{0506F896-C94B-4A94-BB05-FB4200579C8F}" type="parTrans" cxnId="{80FE11AD-FADD-4829-8B9B-B258117512A4}">
      <dgm:prSet/>
      <dgm:spPr/>
      <dgm:t>
        <a:bodyPr/>
        <a:lstStyle/>
        <a:p>
          <a:endParaRPr lang="ru-RU"/>
        </a:p>
      </dgm:t>
    </dgm:pt>
    <dgm:pt modelId="{36A8F851-2076-4866-A0E8-6269E29440A7}" type="sibTrans" cxnId="{80FE11AD-FADD-4829-8B9B-B258117512A4}">
      <dgm:prSet/>
      <dgm:spPr/>
      <dgm:t>
        <a:bodyPr/>
        <a:lstStyle/>
        <a:p>
          <a:endParaRPr lang="ru-RU"/>
        </a:p>
      </dgm:t>
    </dgm:pt>
    <dgm:pt modelId="{53F59354-D7EA-4E38-A5E4-E635E3F498A9}">
      <dgm:prSet custT="1"/>
      <dgm:spPr/>
      <dgm:t>
        <a:bodyPr/>
        <a:lstStyle/>
        <a:p>
          <a:pPr rtl="0"/>
          <a:r>
            <a:rPr lang="ru-RU" sz="2000" dirty="0" smtClean="0"/>
            <a:t>Для хирургического лечения общими показаниями являются:</a:t>
          </a:r>
          <a:endParaRPr lang="ru-RU" sz="2000" dirty="0"/>
        </a:p>
      </dgm:t>
    </dgm:pt>
    <dgm:pt modelId="{2CBB6D3A-DAEA-4787-8379-5E90321F8A73}" type="parTrans" cxnId="{A26C488E-6F0D-4E20-B8C8-FA4892A7FE1C}">
      <dgm:prSet/>
      <dgm:spPr/>
      <dgm:t>
        <a:bodyPr/>
        <a:lstStyle/>
        <a:p>
          <a:endParaRPr lang="ru-RU"/>
        </a:p>
      </dgm:t>
    </dgm:pt>
    <dgm:pt modelId="{E78259D9-B73C-4E90-87E8-43529BDCC881}" type="sibTrans" cxnId="{A26C488E-6F0D-4E20-B8C8-FA4892A7FE1C}">
      <dgm:prSet/>
      <dgm:spPr/>
      <dgm:t>
        <a:bodyPr/>
        <a:lstStyle/>
        <a:p>
          <a:endParaRPr lang="ru-RU"/>
        </a:p>
      </dgm:t>
    </dgm:pt>
    <dgm:pt modelId="{0B51068B-0169-46C0-A4CC-2AE5697BFA3F}">
      <dgm:prSet custT="1"/>
      <dgm:spPr/>
      <dgm:t>
        <a:bodyPr/>
        <a:lstStyle/>
        <a:p>
          <a:pPr rtl="0"/>
          <a:r>
            <a:rPr lang="ru-RU" sz="1500" dirty="0" smtClean="0"/>
            <a:t>Признаки прямой компрессии нерва костными образованиями, фиброзными и </a:t>
          </a:r>
          <a:r>
            <a:rPr lang="ru-RU" sz="1500" dirty="0" err="1" smtClean="0"/>
            <a:t>рубцовово-спаечным</a:t>
          </a:r>
          <a:r>
            <a:rPr lang="ru-RU" sz="1500" dirty="0" smtClean="0"/>
            <a:t> процессом, гематомой, опухолью;</a:t>
          </a:r>
          <a:endParaRPr lang="ru-RU" sz="1500" dirty="0"/>
        </a:p>
      </dgm:t>
    </dgm:pt>
    <dgm:pt modelId="{F929916E-1B3E-47EF-9CB9-90DC4A150BD9}" type="parTrans" cxnId="{390BA707-586E-4338-B608-596C1E7863F2}">
      <dgm:prSet/>
      <dgm:spPr/>
      <dgm:t>
        <a:bodyPr/>
        <a:lstStyle/>
        <a:p>
          <a:endParaRPr lang="ru-RU"/>
        </a:p>
      </dgm:t>
    </dgm:pt>
    <dgm:pt modelId="{0604CFE6-9FE4-4AFF-91D2-3B346F26B3D5}" type="sibTrans" cxnId="{390BA707-586E-4338-B608-596C1E7863F2}">
      <dgm:prSet/>
      <dgm:spPr/>
      <dgm:t>
        <a:bodyPr/>
        <a:lstStyle/>
        <a:p>
          <a:endParaRPr lang="ru-RU"/>
        </a:p>
      </dgm:t>
    </dgm:pt>
    <dgm:pt modelId="{93BCD221-022E-4DCC-99B4-AC5FDDF99839}">
      <dgm:prSet custT="1"/>
      <dgm:spPr/>
      <dgm:t>
        <a:bodyPr/>
        <a:lstStyle/>
        <a:p>
          <a:pPr rtl="0"/>
          <a:r>
            <a:rPr lang="ru-RU" sz="1500" dirty="0" smtClean="0"/>
            <a:t>Безуспешность длительной комплексной консервативной терапии (более 3 </a:t>
          </a:r>
          <a:r>
            <a:rPr lang="ru-RU" sz="1500" dirty="0" err="1" smtClean="0"/>
            <a:t>мес</a:t>
          </a:r>
          <a:r>
            <a:rPr lang="ru-RU" sz="1500" dirty="0" smtClean="0"/>
            <a:t>);</a:t>
          </a:r>
          <a:endParaRPr lang="ru-RU" sz="1500" dirty="0"/>
        </a:p>
      </dgm:t>
    </dgm:pt>
    <dgm:pt modelId="{0F463E11-77EE-454F-B717-F910580F4D0B}" type="parTrans" cxnId="{95516F9C-38E6-4087-88D3-C18D4FAD3C2B}">
      <dgm:prSet/>
      <dgm:spPr/>
      <dgm:t>
        <a:bodyPr/>
        <a:lstStyle/>
        <a:p>
          <a:endParaRPr lang="ru-RU"/>
        </a:p>
      </dgm:t>
    </dgm:pt>
    <dgm:pt modelId="{A3D44C4A-E6F7-4AF2-86D4-11AC7B191CDD}" type="sibTrans" cxnId="{95516F9C-38E6-4087-88D3-C18D4FAD3C2B}">
      <dgm:prSet/>
      <dgm:spPr/>
      <dgm:t>
        <a:bodyPr/>
        <a:lstStyle/>
        <a:p>
          <a:endParaRPr lang="ru-RU"/>
        </a:p>
      </dgm:t>
    </dgm:pt>
    <dgm:pt modelId="{B8D95EBC-7982-42A6-8E27-17E51C498E37}">
      <dgm:prSet custT="1"/>
      <dgm:spPr/>
      <dgm:t>
        <a:bodyPr/>
        <a:lstStyle/>
        <a:p>
          <a:pPr rtl="0"/>
          <a:r>
            <a:rPr lang="ru-RU" sz="1500" dirty="0" smtClean="0"/>
            <a:t>Стойкость выраженного болевого синдрома, снижающего трудоспособность;</a:t>
          </a:r>
          <a:endParaRPr lang="ru-RU" sz="1500" dirty="0"/>
        </a:p>
      </dgm:t>
    </dgm:pt>
    <dgm:pt modelId="{8C49DAF7-8EDB-435B-978C-17C70515E06A}" type="parTrans" cxnId="{5660BE96-7EB1-4D57-9CB6-1B51C7D188E2}">
      <dgm:prSet/>
      <dgm:spPr/>
      <dgm:t>
        <a:bodyPr/>
        <a:lstStyle/>
        <a:p>
          <a:endParaRPr lang="ru-RU"/>
        </a:p>
      </dgm:t>
    </dgm:pt>
    <dgm:pt modelId="{78348F42-8AFB-4681-9CB1-C74A90F18F9D}" type="sibTrans" cxnId="{5660BE96-7EB1-4D57-9CB6-1B51C7D188E2}">
      <dgm:prSet/>
      <dgm:spPr/>
      <dgm:t>
        <a:bodyPr/>
        <a:lstStyle/>
        <a:p>
          <a:endParaRPr lang="ru-RU"/>
        </a:p>
      </dgm:t>
    </dgm:pt>
    <dgm:pt modelId="{953C3026-D4DC-4671-9835-F2BF0BA68A0F}">
      <dgm:prSet custT="1"/>
      <dgm:spPr/>
      <dgm:t>
        <a:bodyPr/>
        <a:lstStyle/>
        <a:p>
          <a:pPr rtl="0"/>
          <a:r>
            <a:rPr lang="ru-RU" sz="1500" dirty="0" smtClean="0"/>
            <a:t>Выраженный и прогрессирующий атрофический парез нескольких мышц со снижением профессиональной трудоспособности;</a:t>
          </a:r>
          <a:endParaRPr lang="ru-RU" sz="1500" dirty="0"/>
        </a:p>
      </dgm:t>
    </dgm:pt>
    <dgm:pt modelId="{0596E71A-A4E0-4339-8F04-0392A1E042FC}" type="parTrans" cxnId="{84D3E38E-67CA-4A7F-9216-47FBCEA9F0B5}">
      <dgm:prSet/>
      <dgm:spPr/>
      <dgm:t>
        <a:bodyPr/>
        <a:lstStyle/>
        <a:p>
          <a:endParaRPr lang="ru-RU"/>
        </a:p>
      </dgm:t>
    </dgm:pt>
    <dgm:pt modelId="{99C1ABEB-E023-4E6D-8199-5FBAFA7310AA}" type="sibTrans" cxnId="{84D3E38E-67CA-4A7F-9216-47FBCEA9F0B5}">
      <dgm:prSet/>
      <dgm:spPr/>
      <dgm:t>
        <a:bodyPr/>
        <a:lstStyle/>
        <a:p>
          <a:endParaRPr lang="ru-RU"/>
        </a:p>
      </dgm:t>
    </dgm:pt>
    <dgm:pt modelId="{7E729EBA-B375-4E06-91F9-34F2ED8A4CC6}">
      <dgm:prSet custT="1"/>
      <dgm:spPr/>
      <dgm:t>
        <a:bodyPr/>
        <a:lstStyle/>
        <a:p>
          <a:pPr rtl="0"/>
          <a:r>
            <a:rPr lang="ru-RU" sz="1500" dirty="0" smtClean="0"/>
            <a:t>Выраженность и стойкость вегетативно-трофических расстройств, нарушающих  трудоспособность больного;</a:t>
          </a:r>
          <a:endParaRPr lang="ru-RU" sz="1500" dirty="0"/>
        </a:p>
      </dgm:t>
    </dgm:pt>
    <dgm:pt modelId="{9CB687F3-8DFA-40A4-84FC-9321F3EF3E02}" type="parTrans" cxnId="{5DA99D0A-9322-4226-B2AD-FD1000FA4849}">
      <dgm:prSet/>
      <dgm:spPr/>
      <dgm:t>
        <a:bodyPr/>
        <a:lstStyle/>
        <a:p>
          <a:endParaRPr lang="ru-RU"/>
        </a:p>
      </dgm:t>
    </dgm:pt>
    <dgm:pt modelId="{E950AC50-549D-45D3-8A54-9FAC6C22EBBF}" type="sibTrans" cxnId="{5DA99D0A-9322-4226-B2AD-FD1000FA4849}">
      <dgm:prSet/>
      <dgm:spPr/>
      <dgm:t>
        <a:bodyPr/>
        <a:lstStyle/>
        <a:p>
          <a:endParaRPr lang="ru-RU"/>
        </a:p>
      </dgm:t>
    </dgm:pt>
    <dgm:pt modelId="{39B05563-989A-4977-BF0F-63B6D34C1D83}">
      <dgm:prSet custT="1"/>
      <dgm:spPr/>
      <dgm:t>
        <a:bodyPr/>
        <a:lstStyle/>
        <a:p>
          <a:pPr rtl="0"/>
          <a:r>
            <a:rPr lang="ru-RU" sz="1500" dirty="0" smtClean="0"/>
            <a:t>Сочетанное компрессионное поражение нерва и сопутствующих магистральных сосудов (артерии, вены), подтвержденное ангиографией или </a:t>
          </a:r>
          <a:r>
            <a:rPr lang="ru-RU" sz="1500" dirty="0" err="1" smtClean="0"/>
            <a:t>реовазографией</a:t>
          </a:r>
          <a:r>
            <a:rPr lang="ru-RU" sz="1500" dirty="0" smtClean="0"/>
            <a:t> с функциональными тесами. </a:t>
          </a:r>
          <a:endParaRPr lang="ru-RU" sz="1500" dirty="0"/>
        </a:p>
      </dgm:t>
    </dgm:pt>
    <dgm:pt modelId="{FA5F1628-27F1-48BC-B3BF-60F3F0833BA3}" type="parTrans" cxnId="{1ABDE14A-4C10-476D-B348-82315AE9A8CD}">
      <dgm:prSet/>
      <dgm:spPr/>
      <dgm:t>
        <a:bodyPr/>
        <a:lstStyle/>
        <a:p>
          <a:endParaRPr lang="ru-RU"/>
        </a:p>
      </dgm:t>
    </dgm:pt>
    <dgm:pt modelId="{424629A2-29B9-4630-B637-A90A0543B837}" type="sibTrans" cxnId="{1ABDE14A-4C10-476D-B348-82315AE9A8CD}">
      <dgm:prSet/>
      <dgm:spPr/>
      <dgm:t>
        <a:bodyPr/>
        <a:lstStyle/>
        <a:p>
          <a:endParaRPr lang="ru-RU"/>
        </a:p>
      </dgm:t>
    </dgm:pt>
    <dgm:pt modelId="{B1FB2285-DD2D-4F01-89BF-57F63331DCC8}">
      <dgm:prSet custT="1"/>
      <dgm:spPr/>
      <dgm:t>
        <a:bodyPr/>
        <a:lstStyle/>
        <a:p>
          <a:pPr rtl="0"/>
          <a:r>
            <a:rPr lang="ru-RU" sz="2000" dirty="0" smtClean="0"/>
            <a:t>Цель операции – освободить от сбавления нерв и сосуды, расширив соответствующее ложе (туннель).</a:t>
          </a:r>
          <a:endParaRPr lang="ru-RU" sz="2000" dirty="0"/>
        </a:p>
      </dgm:t>
    </dgm:pt>
    <dgm:pt modelId="{146A5E41-D58A-4E25-B4BE-8545141ACDDC}" type="parTrans" cxnId="{0A509B29-3B1C-41F0-B29C-65F725F04B4A}">
      <dgm:prSet/>
      <dgm:spPr/>
      <dgm:t>
        <a:bodyPr/>
        <a:lstStyle/>
        <a:p>
          <a:endParaRPr lang="ru-RU"/>
        </a:p>
      </dgm:t>
    </dgm:pt>
    <dgm:pt modelId="{1E97960D-5A86-4A90-B36F-CBB42D5D0395}" type="sibTrans" cxnId="{0A509B29-3B1C-41F0-B29C-65F725F04B4A}">
      <dgm:prSet/>
      <dgm:spPr/>
      <dgm:t>
        <a:bodyPr/>
        <a:lstStyle/>
        <a:p>
          <a:endParaRPr lang="ru-RU"/>
        </a:p>
      </dgm:t>
    </dgm:pt>
    <dgm:pt modelId="{0F150EA0-4807-4BAD-B194-A9B5E12B0C9A}" type="pres">
      <dgm:prSet presAssocID="{7C7557C0-D14E-41A7-8DEC-C051AF6B74F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48F5400-F0EE-48F2-89CB-303E646D617E}" type="pres">
      <dgm:prSet presAssocID="{C36F36E4-0A10-41AD-864B-A547CC37AE34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826B8C-1CD7-4FBE-BBFC-942995F9C598}" type="pres">
      <dgm:prSet presAssocID="{36A8F851-2076-4866-A0E8-6269E29440A7}" presName="spacer" presStyleCnt="0"/>
      <dgm:spPr/>
    </dgm:pt>
    <dgm:pt modelId="{94F5C14E-2A69-4C2E-A3FF-6D195DFB75BF}" type="pres">
      <dgm:prSet presAssocID="{53F59354-D7EA-4E38-A5E4-E635E3F498A9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BA8094-4A3F-4142-A10A-C2E8FDA5DB72}" type="pres">
      <dgm:prSet presAssocID="{53F59354-D7EA-4E38-A5E4-E635E3F498A9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B561EC-E58D-42F7-8FED-99356B55663B}" type="pres">
      <dgm:prSet presAssocID="{B1FB2285-DD2D-4F01-89BF-57F63331DCC8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325D9CC-5013-46D2-A1C4-8D93C16FC8C1}" type="presOf" srcId="{B1FB2285-DD2D-4F01-89BF-57F63331DCC8}" destId="{5EB561EC-E58D-42F7-8FED-99356B55663B}" srcOrd="0" destOrd="0" presId="urn:microsoft.com/office/officeart/2005/8/layout/vList2"/>
    <dgm:cxn modelId="{36B0D361-3A88-4CB8-8095-16CE45E9CFC1}" type="presOf" srcId="{C36F36E4-0A10-41AD-864B-A547CC37AE34}" destId="{148F5400-F0EE-48F2-89CB-303E646D617E}" srcOrd="0" destOrd="0" presId="urn:microsoft.com/office/officeart/2005/8/layout/vList2"/>
    <dgm:cxn modelId="{A26C488E-6F0D-4E20-B8C8-FA4892A7FE1C}" srcId="{7C7557C0-D14E-41A7-8DEC-C051AF6B74F2}" destId="{53F59354-D7EA-4E38-A5E4-E635E3F498A9}" srcOrd="1" destOrd="0" parTransId="{2CBB6D3A-DAEA-4787-8379-5E90321F8A73}" sibTransId="{E78259D9-B73C-4E90-87E8-43529BDCC881}"/>
    <dgm:cxn modelId="{F0636240-BA79-449C-B406-8630D1EA32CA}" type="presOf" srcId="{7E729EBA-B375-4E06-91F9-34F2ED8A4CC6}" destId="{3FBA8094-4A3F-4142-A10A-C2E8FDA5DB72}" srcOrd="0" destOrd="4" presId="urn:microsoft.com/office/officeart/2005/8/layout/vList2"/>
    <dgm:cxn modelId="{1ABDE14A-4C10-476D-B348-82315AE9A8CD}" srcId="{53F59354-D7EA-4E38-A5E4-E635E3F498A9}" destId="{39B05563-989A-4977-BF0F-63B6D34C1D83}" srcOrd="5" destOrd="0" parTransId="{FA5F1628-27F1-48BC-B3BF-60F3F0833BA3}" sibTransId="{424629A2-29B9-4630-B637-A90A0543B837}"/>
    <dgm:cxn modelId="{0A509B29-3B1C-41F0-B29C-65F725F04B4A}" srcId="{7C7557C0-D14E-41A7-8DEC-C051AF6B74F2}" destId="{B1FB2285-DD2D-4F01-89BF-57F63331DCC8}" srcOrd="2" destOrd="0" parTransId="{146A5E41-D58A-4E25-B4BE-8545141ACDDC}" sibTransId="{1E97960D-5A86-4A90-B36F-CBB42D5D0395}"/>
    <dgm:cxn modelId="{300A98CF-17F9-4A06-A2A6-558C4F47C52F}" type="presOf" srcId="{53F59354-D7EA-4E38-A5E4-E635E3F498A9}" destId="{94F5C14E-2A69-4C2E-A3FF-6D195DFB75BF}" srcOrd="0" destOrd="0" presId="urn:microsoft.com/office/officeart/2005/8/layout/vList2"/>
    <dgm:cxn modelId="{5DA99D0A-9322-4226-B2AD-FD1000FA4849}" srcId="{53F59354-D7EA-4E38-A5E4-E635E3F498A9}" destId="{7E729EBA-B375-4E06-91F9-34F2ED8A4CC6}" srcOrd="4" destOrd="0" parTransId="{9CB687F3-8DFA-40A4-84FC-9321F3EF3E02}" sibTransId="{E950AC50-549D-45D3-8A54-9FAC6C22EBBF}"/>
    <dgm:cxn modelId="{0E117AA7-A30C-463F-9C88-2959139DD3A3}" type="presOf" srcId="{7C7557C0-D14E-41A7-8DEC-C051AF6B74F2}" destId="{0F150EA0-4807-4BAD-B194-A9B5E12B0C9A}" srcOrd="0" destOrd="0" presId="urn:microsoft.com/office/officeart/2005/8/layout/vList2"/>
    <dgm:cxn modelId="{84D3E38E-67CA-4A7F-9216-47FBCEA9F0B5}" srcId="{53F59354-D7EA-4E38-A5E4-E635E3F498A9}" destId="{953C3026-D4DC-4671-9835-F2BF0BA68A0F}" srcOrd="3" destOrd="0" parTransId="{0596E71A-A4E0-4339-8F04-0392A1E042FC}" sibTransId="{99C1ABEB-E023-4E6D-8199-5FBAFA7310AA}"/>
    <dgm:cxn modelId="{390BA707-586E-4338-B608-596C1E7863F2}" srcId="{53F59354-D7EA-4E38-A5E4-E635E3F498A9}" destId="{0B51068B-0169-46C0-A4CC-2AE5697BFA3F}" srcOrd="0" destOrd="0" parTransId="{F929916E-1B3E-47EF-9CB9-90DC4A150BD9}" sibTransId="{0604CFE6-9FE4-4AFF-91D2-3B346F26B3D5}"/>
    <dgm:cxn modelId="{80FE11AD-FADD-4829-8B9B-B258117512A4}" srcId="{7C7557C0-D14E-41A7-8DEC-C051AF6B74F2}" destId="{C36F36E4-0A10-41AD-864B-A547CC37AE34}" srcOrd="0" destOrd="0" parTransId="{0506F896-C94B-4A94-BB05-FB4200579C8F}" sibTransId="{36A8F851-2076-4866-A0E8-6269E29440A7}"/>
    <dgm:cxn modelId="{4DCC1B6B-A4F6-4E64-87C5-B2B6547E3A0B}" type="presOf" srcId="{B8D95EBC-7982-42A6-8E27-17E51C498E37}" destId="{3FBA8094-4A3F-4142-A10A-C2E8FDA5DB72}" srcOrd="0" destOrd="2" presId="urn:microsoft.com/office/officeart/2005/8/layout/vList2"/>
    <dgm:cxn modelId="{E7C8D3DC-690D-44FE-A896-454FCE667E91}" type="presOf" srcId="{39B05563-989A-4977-BF0F-63B6D34C1D83}" destId="{3FBA8094-4A3F-4142-A10A-C2E8FDA5DB72}" srcOrd="0" destOrd="5" presId="urn:microsoft.com/office/officeart/2005/8/layout/vList2"/>
    <dgm:cxn modelId="{DD6BD2FD-808B-435A-899B-C453C20EB41F}" type="presOf" srcId="{93BCD221-022E-4DCC-99B4-AC5FDDF99839}" destId="{3FBA8094-4A3F-4142-A10A-C2E8FDA5DB72}" srcOrd="0" destOrd="1" presId="urn:microsoft.com/office/officeart/2005/8/layout/vList2"/>
    <dgm:cxn modelId="{47A562D0-EB3B-4A99-B31F-D73BE0930F05}" type="presOf" srcId="{0B51068B-0169-46C0-A4CC-2AE5697BFA3F}" destId="{3FBA8094-4A3F-4142-A10A-C2E8FDA5DB72}" srcOrd="0" destOrd="0" presId="urn:microsoft.com/office/officeart/2005/8/layout/vList2"/>
    <dgm:cxn modelId="{5660BE96-7EB1-4D57-9CB6-1B51C7D188E2}" srcId="{53F59354-D7EA-4E38-A5E4-E635E3F498A9}" destId="{B8D95EBC-7982-42A6-8E27-17E51C498E37}" srcOrd="2" destOrd="0" parTransId="{8C49DAF7-8EDB-435B-978C-17C70515E06A}" sibTransId="{78348F42-8AFB-4681-9CB1-C74A90F18F9D}"/>
    <dgm:cxn modelId="{F3AF14C3-9115-485C-B51F-2B985B100019}" type="presOf" srcId="{953C3026-D4DC-4671-9835-F2BF0BA68A0F}" destId="{3FBA8094-4A3F-4142-A10A-C2E8FDA5DB72}" srcOrd="0" destOrd="3" presId="urn:microsoft.com/office/officeart/2005/8/layout/vList2"/>
    <dgm:cxn modelId="{95516F9C-38E6-4087-88D3-C18D4FAD3C2B}" srcId="{53F59354-D7EA-4E38-A5E4-E635E3F498A9}" destId="{93BCD221-022E-4DCC-99B4-AC5FDDF99839}" srcOrd="1" destOrd="0" parTransId="{0F463E11-77EE-454F-B717-F910580F4D0B}" sibTransId="{A3D44C4A-E6F7-4AF2-86D4-11AC7B191CDD}"/>
    <dgm:cxn modelId="{9A91A0DD-C6D2-4C6C-A2C1-36DAD11DA8E5}" type="presParOf" srcId="{0F150EA0-4807-4BAD-B194-A9B5E12B0C9A}" destId="{148F5400-F0EE-48F2-89CB-303E646D617E}" srcOrd="0" destOrd="0" presId="urn:microsoft.com/office/officeart/2005/8/layout/vList2"/>
    <dgm:cxn modelId="{FCE05E37-2B2C-4CEA-96FA-F6D0E961CF9B}" type="presParOf" srcId="{0F150EA0-4807-4BAD-B194-A9B5E12B0C9A}" destId="{3B826B8C-1CD7-4FBE-BBFC-942995F9C598}" srcOrd="1" destOrd="0" presId="urn:microsoft.com/office/officeart/2005/8/layout/vList2"/>
    <dgm:cxn modelId="{1E403C24-6F95-426E-8AAA-B2E7E65D679D}" type="presParOf" srcId="{0F150EA0-4807-4BAD-B194-A9B5E12B0C9A}" destId="{94F5C14E-2A69-4C2E-A3FF-6D195DFB75BF}" srcOrd="2" destOrd="0" presId="urn:microsoft.com/office/officeart/2005/8/layout/vList2"/>
    <dgm:cxn modelId="{034727F3-FAD7-419A-B3FF-918DD6B1B157}" type="presParOf" srcId="{0F150EA0-4807-4BAD-B194-A9B5E12B0C9A}" destId="{3FBA8094-4A3F-4142-A10A-C2E8FDA5DB72}" srcOrd="3" destOrd="0" presId="urn:microsoft.com/office/officeart/2005/8/layout/vList2"/>
    <dgm:cxn modelId="{73B5599A-2614-4957-AD17-AED6C29D01FB}" type="presParOf" srcId="{0F150EA0-4807-4BAD-B194-A9B5E12B0C9A}" destId="{5EB561EC-E58D-42F7-8FED-99356B55663B}" srcOrd="4" destOrd="0" presId="urn:microsoft.com/office/officeart/2005/8/layout/vList2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FAB88CE-38D9-4260-AC0C-C2818879204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7852B02-BCB7-4D37-A3B4-5ED48EE5B247}">
      <dgm:prSet/>
      <dgm:spPr/>
      <dgm:t>
        <a:bodyPr/>
        <a:lstStyle/>
        <a:p>
          <a:pPr rtl="0"/>
          <a:r>
            <a:rPr lang="ru-RU" b="0" i="0" baseline="0" dirty="0" smtClean="0"/>
            <a:t>Клиника синдрома запястного канала включает парестезии и боли в пальцах. Нередко боли </a:t>
          </a:r>
          <a:r>
            <a:rPr lang="ru-RU" b="0" i="0" baseline="0" dirty="0" err="1" smtClean="0"/>
            <a:t>иррадиируют</a:t>
          </a:r>
          <a:r>
            <a:rPr lang="ru-RU" b="0" i="0" baseline="0" dirty="0" smtClean="0"/>
            <a:t> на предплечье, реже - на плечо. Гипестезия ограничивается ладонной поверхностью I пальца, тыльной и ладонной поверхностью II-IV пальцев. Чувствительность на ладонной поверхности кисти не нарушается</a:t>
          </a:r>
          <a:endParaRPr lang="ru-RU" b="0" i="0" baseline="0" dirty="0"/>
        </a:p>
      </dgm:t>
    </dgm:pt>
    <dgm:pt modelId="{659EDE4D-0ACB-465F-8BA1-F872382012B2}" type="parTrans" cxnId="{45BC67AF-7A49-4975-AFB1-7AC5158645DE}">
      <dgm:prSet/>
      <dgm:spPr/>
      <dgm:t>
        <a:bodyPr/>
        <a:lstStyle/>
        <a:p>
          <a:endParaRPr lang="ru-RU"/>
        </a:p>
      </dgm:t>
    </dgm:pt>
    <dgm:pt modelId="{344EA8A6-5356-4282-B355-8A6B0A5F4087}" type="sibTrans" cxnId="{45BC67AF-7A49-4975-AFB1-7AC5158645DE}">
      <dgm:prSet/>
      <dgm:spPr/>
      <dgm:t>
        <a:bodyPr/>
        <a:lstStyle/>
        <a:p>
          <a:endParaRPr lang="ru-RU"/>
        </a:p>
      </dgm:t>
    </dgm:pt>
    <dgm:pt modelId="{8E6B72FD-DFFD-4005-B32F-FBCF5CB2806A}" type="pres">
      <dgm:prSet presAssocID="{4FAB88CE-38D9-4260-AC0C-C2818879204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178DBEA-328B-45B7-A4DE-9D152C1A3863}" type="pres">
      <dgm:prSet presAssocID="{F7852B02-BCB7-4D37-A3B4-5ED48EE5B247}" presName="parentText" presStyleLbl="node1" presStyleIdx="0" presStyleCnt="1" custScaleY="10623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0D693FA-44B1-47A5-9E2F-3588D5F16577}" type="presOf" srcId="{F7852B02-BCB7-4D37-A3B4-5ED48EE5B247}" destId="{B178DBEA-328B-45B7-A4DE-9D152C1A3863}" srcOrd="0" destOrd="0" presId="urn:microsoft.com/office/officeart/2005/8/layout/vList2"/>
    <dgm:cxn modelId="{5C322A76-A4FD-4090-B6E8-E1904971F266}" type="presOf" srcId="{4FAB88CE-38D9-4260-AC0C-C2818879204C}" destId="{8E6B72FD-DFFD-4005-B32F-FBCF5CB2806A}" srcOrd="0" destOrd="0" presId="urn:microsoft.com/office/officeart/2005/8/layout/vList2"/>
    <dgm:cxn modelId="{45BC67AF-7A49-4975-AFB1-7AC5158645DE}" srcId="{4FAB88CE-38D9-4260-AC0C-C2818879204C}" destId="{F7852B02-BCB7-4D37-A3B4-5ED48EE5B247}" srcOrd="0" destOrd="0" parTransId="{659EDE4D-0ACB-465F-8BA1-F872382012B2}" sibTransId="{344EA8A6-5356-4282-B355-8A6B0A5F4087}"/>
    <dgm:cxn modelId="{CBF91D29-1129-4BDF-B169-6F61F228C095}" type="presParOf" srcId="{8E6B72FD-DFFD-4005-B32F-FBCF5CB2806A}" destId="{B178DBEA-328B-45B7-A4DE-9D152C1A3863}" srcOrd="0" destOrd="0" presId="urn:microsoft.com/office/officeart/2005/8/layout/vList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26.05.2019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26.05.2019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26.05.2019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26.05.2019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26.05.2019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5B106E36-FD25-4E2D-B0AA-010F637433A0}" type="datetimeFigureOut">
              <a:rPr lang="ru-RU" smtClean="0"/>
              <a:pPr/>
              <a:t>26.05.2019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26.05.2019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5" r:id="rId1"/>
    <p:sldLayoutId id="2147484046" r:id="rId2"/>
    <p:sldLayoutId id="2147484047" r:id="rId3"/>
    <p:sldLayoutId id="2147484048" r:id="rId4"/>
    <p:sldLayoutId id="2147484049" r:id="rId5"/>
    <p:sldLayoutId id="2147484050" r:id="rId6"/>
    <p:sldLayoutId id="2147484051" r:id="rId7"/>
    <p:sldLayoutId id="2147484052" r:id="rId8"/>
    <p:sldLayoutId id="2147484053" r:id="rId9"/>
    <p:sldLayoutId id="2147484054" r:id="rId10"/>
    <p:sldLayoutId id="2147484055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Dj7s6TDXgAI9oR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ctrTitle"/>
          </p:nvPr>
        </p:nvSpPr>
        <p:spPr>
          <a:xfrm>
            <a:off x="3929058" y="785794"/>
            <a:ext cx="5214942" cy="3071834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solidFill>
                  <a:schemeClr val="accent1"/>
                </a:solidFill>
              </a:rPr>
              <a:t>Туннельные синдромы верхней конечности</a:t>
            </a:r>
            <a:endParaRPr lang="ru-RU" sz="4800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2" name="Picture 4" descr="http://www.rosmedlib.ru/cgi-bin/mb4x?usr_data=gd-image(doc,ISBN9785970444283-0015,pic_0054.jpg,-1,,00000000,)&amp;hide_Cookie=yes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5296464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3504" y="0"/>
            <a:ext cx="3714776" cy="1285860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/>
              <a:t>Срединный нерв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886324" y="1714488"/>
            <a:ext cx="4257676" cy="4717172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1800" dirty="0" smtClean="0"/>
              <a:t>Срединный нерв </a:t>
            </a:r>
            <a:r>
              <a:rPr lang="ru-RU" sz="1800" i="1" dirty="0" err="1" smtClean="0"/>
              <a:t>n</a:t>
            </a:r>
            <a:r>
              <a:rPr lang="ru-RU" sz="1800" i="1" dirty="0" smtClean="0"/>
              <a:t>. </a:t>
            </a:r>
            <a:r>
              <a:rPr lang="ru-RU" sz="1800" i="1" dirty="0" err="1" smtClean="0"/>
              <a:t>medianus</a:t>
            </a:r>
            <a:r>
              <a:rPr lang="ru-RU" sz="1800" i="1" dirty="0" smtClean="0"/>
              <a:t> </a:t>
            </a:r>
            <a:r>
              <a:rPr lang="ru-RU" sz="1800" dirty="0" smtClean="0"/>
              <a:t>формируется волокнами спинномозговых нервов C</a:t>
            </a:r>
            <a:r>
              <a:rPr lang="ru-RU" sz="1800" baseline="-25000" dirty="0" smtClean="0"/>
              <a:t>V</a:t>
            </a:r>
            <a:r>
              <a:rPr lang="ru-RU" sz="1800" dirty="0" smtClean="0"/>
              <a:t>-C</a:t>
            </a:r>
            <a:r>
              <a:rPr lang="ru-RU" sz="1800" baseline="-25000" dirty="0" smtClean="0"/>
              <a:t>VIII</a:t>
            </a:r>
            <a:r>
              <a:rPr lang="ru-RU" sz="1800" dirty="0" smtClean="0"/>
              <a:t> и D</a:t>
            </a:r>
            <a:r>
              <a:rPr lang="ru-RU" sz="1800" baseline="-25000" dirty="0" smtClean="0"/>
              <a:t>I</a:t>
            </a:r>
            <a:r>
              <a:rPr lang="ru-RU" sz="1800" dirty="0" smtClean="0"/>
              <a:t>.</a:t>
            </a:r>
          </a:p>
          <a:p>
            <a:pPr>
              <a:spcBef>
                <a:spcPts val="0"/>
              </a:spcBef>
            </a:pPr>
            <a:r>
              <a:rPr lang="ru-RU" sz="1800" dirty="0" smtClean="0"/>
              <a:t>Срединный нерв иннервирует следующие мышцы: </a:t>
            </a:r>
            <a:r>
              <a:rPr lang="ru-RU" sz="1800" i="1" dirty="0" err="1" smtClean="0"/>
              <a:t>m</a:t>
            </a:r>
            <a:r>
              <a:rPr lang="ru-RU" sz="1800" i="1" dirty="0" smtClean="0"/>
              <a:t>. </a:t>
            </a:r>
            <a:r>
              <a:rPr lang="ru-RU" sz="1800" i="1" dirty="0" err="1" smtClean="0"/>
              <a:t>flexor</a:t>
            </a:r>
            <a:r>
              <a:rPr lang="ru-RU" sz="1800" i="1" dirty="0" smtClean="0"/>
              <a:t> </a:t>
            </a:r>
            <a:r>
              <a:rPr lang="ru-RU" sz="1800" i="1" dirty="0" err="1" smtClean="0"/>
              <a:t>carpi</a:t>
            </a:r>
            <a:r>
              <a:rPr lang="ru-RU" sz="1800" i="1" dirty="0" smtClean="0"/>
              <a:t> </a:t>
            </a:r>
            <a:r>
              <a:rPr lang="ru-RU" sz="1800" i="1" dirty="0" err="1" smtClean="0"/>
              <a:t>radialis</a:t>
            </a:r>
            <a:r>
              <a:rPr lang="ru-RU" sz="1800" i="1" dirty="0" smtClean="0"/>
              <a:t>, </a:t>
            </a:r>
            <a:r>
              <a:rPr lang="ru-RU" sz="1800" i="1" dirty="0" err="1" smtClean="0"/>
              <a:t>m</a:t>
            </a:r>
            <a:r>
              <a:rPr lang="ru-RU" sz="1800" i="1" dirty="0" smtClean="0"/>
              <a:t>. </a:t>
            </a:r>
            <a:r>
              <a:rPr lang="ru-RU" sz="1800" i="1" dirty="0" err="1" smtClean="0"/>
              <a:t>palmaris</a:t>
            </a:r>
            <a:r>
              <a:rPr lang="ru-RU" sz="1800" i="1" dirty="0" smtClean="0"/>
              <a:t> </a:t>
            </a:r>
            <a:r>
              <a:rPr lang="ru-RU" sz="1800" i="1" dirty="0" err="1" smtClean="0"/>
              <a:t>longus</a:t>
            </a:r>
            <a:r>
              <a:rPr lang="ru-RU" sz="1800" i="1" dirty="0" smtClean="0"/>
              <a:t> </a:t>
            </a:r>
            <a:r>
              <a:rPr lang="ru-RU" sz="1800" dirty="0" smtClean="0"/>
              <a:t>(сгибание кисти), </a:t>
            </a:r>
            <a:r>
              <a:rPr lang="ru-RU" sz="1800" i="1" dirty="0" err="1" smtClean="0"/>
              <a:t>mm</a:t>
            </a:r>
            <a:r>
              <a:rPr lang="ru-RU" sz="1800" i="1" dirty="0" smtClean="0"/>
              <a:t>. </a:t>
            </a:r>
            <a:r>
              <a:rPr lang="ru-RU" sz="1800" i="1" dirty="0" err="1" smtClean="0"/>
              <a:t>flexor</a:t>
            </a:r>
            <a:r>
              <a:rPr lang="ru-RU" sz="1800" i="1" dirty="0" smtClean="0"/>
              <a:t> </a:t>
            </a:r>
            <a:r>
              <a:rPr lang="ru-RU" sz="1800" i="1" dirty="0" err="1" smtClean="0"/>
              <a:t>pollicis</a:t>
            </a:r>
            <a:r>
              <a:rPr lang="ru-RU" sz="1800" i="1" dirty="0" smtClean="0"/>
              <a:t> </a:t>
            </a:r>
            <a:r>
              <a:rPr lang="ru-RU" sz="1800" i="1" dirty="0" err="1" smtClean="0"/>
              <a:t>longus</a:t>
            </a:r>
            <a:r>
              <a:rPr lang="ru-RU" sz="1800" i="1" dirty="0" smtClean="0"/>
              <a:t> </a:t>
            </a:r>
            <a:r>
              <a:rPr lang="ru-RU" sz="1800" i="1" dirty="0" err="1" smtClean="0"/>
              <a:t>et</a:t>
            </a:r>
            <a:r>
              <a:rPr lang="ru-RU" sz="1800" i="1" dirty="0" smtClean="0"/>
              <a:t> </a:t>
            </a:r>
            <a:r>
              <a:rPr lang="ru-RU" sz="1800" i="1" dirty="0" err="1" smtClean="0"/>
              <a:t>brevis</a:t>
            </a:r>
            <a:r>
              <a:rPr lang="ru-RU" sz="1800" i="1" dirty="0" smtClean="0"/>
              <a:t> </a:t>
            </a:r>
            <a:r>
              <a:rPr lang="ru-RU" sz="1800" dirty="0" smtClean="0"/>
              <a:t>(поверхностная головка), </a:t>
            </a:r>
            <a:r>
              <a:rPr lang="ru-RU" sz="1800" i="1" dirty="0" err="1" smtClean="0"/>
              <a:t>mm</a:t>
            </a:r>
            <a:r>
              <a:rPr lang="ru-RU" sz="1800" i="1" dirty="0" smtClean="0"/>
              <a:t>. </a:t>
            </a:r>
            <a:r>
              <a:rPr lang="ru-RU" sz="1800" i="1" dirty="0" err="1" smtClean="0"/>
              <a:t>flexor</a:t>
            </a:r>
            <a:r>
              <a:rPr lang="ru-RU" sz="1800" i="1" dirty="0" smtClean="0"/>
              <a:t> </a:t>
            </a:r>
            <a:r>
              <a:rPr lang="ru-RU" sz="1800" i="1" dirty="0" err="1" smtClean="0"/>
              <a:t>digitorum</a:t>
            </a:r>
            <a:r>
              <a:rPr lang="ru-RU" sz="1800" i="1" dirty="0" smtClean="0"/>
              <a:t> </a:t>
            </a:r>
            <a:r>
              <a:rPr lang="ru-RU" sz="1800" i="1" dirty="0" err="1" smtClean="0"/>
              <a:t>superficialis</a:t>
            </a:r>
            <a:r>
              <a:rPr lang="ru-RU" sz="1800" i="1" dirty="0" smtClean="0"/>
              <a:t> </a:t>
            </a:r>
            <a:r>
              <a:rPr lang="ru-RU" sz="1800" i="1" dirty="0" err="1" smtClean="0"/>
              <a:t>et</a:t>
            </a:r>
            <a:r>
              <a:rPr lang="ru-RU" sz="1800" i="1" dirty="0" smtClean="0"/>
              <a:t> </a:t>
            </a:r>
            <a:r>
              <a:rPr lang="ru-RU" sz="1800" i="1" dirty="0" err="1" smtClean="0"/>
              <a:t>profundus</a:t>
            </a:r>
            <a:r>
              <a:rPr lang="ru-RU" sz="1800" i="1" dirty="0" smtClean="0"/>
              <a:t> </a:t>
            </a:r>
            <a:r>
              <a:rPr lang="ru-RU" sz="1800" dirty="0" smtClean="0"/>
              <a:t>(кроме медиальной части последнего), </a:t>
            </a:r>
            <a:r>
              <a:rPr lang="ru-RU" sz="1800" i="1" dirty="0" err="1" smtClean="0"/>
              <a:t>mm</a:t>
            </a:r>
            <a:r>
              <a:rPr lang="ru-RU" sz="1800" i="1" dirty="0" smtClean="0"/>
              <a:t>. </a:t>
            </a:r>
            <a:r>
              <a:rPr lang="ru-RU" sz="1800" i="1" dirty="0" err="1" smtClean="0"/>
              <a:t>lumbricales</a:t>
            </a:r>
            <a:r>
              <a:rPr lang="ru-RU" sz="1800" i="1" dirty="0" smtClean="0"/>
              <a:t> I-II </a:t>
            </a:r>
            <a:r>
              <a:rPr lang="ru-RU" sz="1800" dirty="0" smtClean="0"/>
              <a:t>(сгибание I и II пальцев), </a:t>
            </a:r>
            <a:r>
              <a:rPr lang="ru-RU" sz="1800" i="1" dirty="0" err="1" smtClean="0"/>
              <a:t>mm</a:t>
            </a:r>
            <a:r>
              <a:rPr lang="ru-RU" sz="1800" i="1" dirty="0" smtClean="0"/>
              <a:t>. </a:t>
            </a:r>
            <a:r>
              <a:rPr lang="ru-RU" sz="1800" i="1" dirty="0" err="1" smtClean="0"/>
              <a:t>pronator</a:t>
            </a:r>
            <a:r>
              <a:rPr lang="ru-RU" sz="1800" i="1" dirty="0" smtClean="0"/>
              <a:t> </a:t>
            </a:r>
            <a:r>
              <a:rPr lang="ru-RU" sz="1800" i="1" dirty="0" err="1" smtClean="0"/>
              <a:t>teres</a:t>
            </a:r>
            <a:r>
              <a:rPr lang="ru-RU" sz="1800" i="1" dirty="0" smtClean="0"/>
              <a:t> </a:t>
            </a:r>
            <a:r>
              <a:rPr lang="ru-RU" sz="1800" i="1" dirty="0" err="1" smtClean="0"/>
              <a:t>et</a:t>
            </a:r>
            <a:r>
              <a:rPr lang="ru-RU" sz="1800" i="1" dirty="0" smtClean="0"/>
              <a:t> </a:t>
            </a:r>
            <a:r>
              <a:rPr lang="ru-RU" sz="1800" i="1" dirty="0" err="1" smtClean="0"/>
              <a:t>quadratus</a:t>
            </a:r>
            <a:r>
              <a:rPr lang="ru-RU" sz="1800" i="1" dirty="0" smtClean="0"/>
              <a:t> </a:t>
            </a:r>
            <a:r>
              <a:rPr lang="ru-RU" sz="1800" dirty="0" smtClean="0"/>
              <a:t>(пронация кисти и предплечья), </a:t>
            </a:r>
            <a:r>
              <a:rPr lang="ru-RU" sz="1800" i="1" dirty="0" err="1" smtClean="0"/>
              <a:t>m</a:t>
            </a:r>
            <a:r>
              <a:rPr lang="ru-RU" sz="1800" i="1" dirty="0" smtClean="0"/>
              <a:t>. </a:t>
            </a:r>
            <a:r>
              <a:rPr lang="ru-RU" sz="1800" i="1" dirty="0" err="1" smtClean="0"/>
              <a:t>opponens</a:t>
            </a:r>
            <a:r>
              <a:rPr lang="ru-RU" sz="1800" i="1" dirty="0" smtClean="0"/>
              <a:t> </a:t>
            </a:r>
            <a:r>
              <a:rPr lang="ru-RU" sz="1800" i="1" dirty="0" err="1" smtClean="0"/>
              <a:t>pollicis</a:t>
            </a:r>
            <a:r>
              <a:rPr lang="ru-RU" sz="1800" i="1" dirty="0" smtClean="0"/>
              <a:t> </a:t>
            </a:r>
            <a:r>
              <a:rPr lang="ru-RU" sz="1800" dirty="0" smtClean="0"/>
              <a:t>и </a:t>
            </a:r>
            <a:r>
              <a:rPr lang="ru-RU" sz="1800" i="1" dirty="0" err="1" smtClean="0"/>
              <a:t>m</a:t>
            </a:r>
            <a:r>
              <a:rPr lang="ru-RU" sz="1800" i="1" dirty="0" smtClean="0"/>
              <a:t>. </a:t>
            </a:r>
            <a:r>
              <a:rPr lang="ru-RU" sz="1800" i="1" dirty="0" err="1" smtClean="0"/>
              <a:t>adbuctor</a:t>
            </a:r>
            <a:r>
              <a:rPr lang="ru-RU" sz="1800" i="1" dirty="0" smtClean="0"/>
              <a:t> </a:t>
            </a:r>
            <a:r>
              <a:rPr lang="ru-RU" sz="1800" i="1" dirty="0" err="1" smtClean="0"/>
              <a:t>pollicis</a:t>
            </a:r>
            <a:r>
              <a:rPr lang="ru-RU" sz="1800" i="1" dirty="0" smtClean="0"/>
              <a:t> </a:t>
            </a:r>
            <a:r>
              <a:rPr lang="ru-RU" sz="1800" i="1" dirty="0" err="1" smtClean="0"/>
              <a:t>brevis</a:t>
            </a:r>
            <a:r>
              <a:rPr lang="ru-RU" sz="1800" i="1" dirty="0" smtClean="0"/>
              <a:t> </a:t>
            </a:r>
            <a:r>
              <a:rPr lang="ru-RU" sz="1800" dirty="0" smtClean="0"/>
              <a:t>(противопоставление и отведение большого пальца).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596" y="1500174"/>
            <a:ext cx="8229600" cy="3539294"/>
          </a:xfrm>
        </p:spPr>
        <p:txBody>
          <a:bodyPr/>
          <a:lstStyle/>
          <a:p>
            <a:r>
              <a:rPr lang="ru-RU" sz="2400" dirty="0" smtClean="0"/>
              <a:t>Чувствительные волокна иннервируют кожу ладони с наружной ее стороны и ладонную поверхность пальцев и половина IV), а также кожу концевых фаланг II-III пальцев с тыльной стороны.</a:t>
            </a:r>
          </a:p>
          <a:p>
            <a:endParaRPr lang="ru-RU" dirty="0"/>
          </a:p>
        </p:txBody>
      </p:sp>
      <p:pic>
        <p:nvPicPr>
          <p:cNvPr id="54274" name="Picture 2" descr="https://i2.wp.com/lechim-nogi.ru/wp-content/uploads/2017/09/imgsxh4o-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3143248"/>
            <a:ext cx="5715000" cy="3390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Участки возможной компрессии срединного нерва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357554" y="1600200"/>
            <a:ext cx="5408494" cy="4495800"/>
          </a:xfrm>
        </p:spPr>
        <p:txBody>
          <a:bodyPr>
            <a:normAutofit/>
          </a:bodyPr>
          <a:lstStyle/>
          <a:p>
            <a:pPr marL="624078" indent="-514350">
              <a:buFont typeface="+mj-lt"/>
              <a:buAutoNum type="arabicPeriod"/>
            </a:pPr>
            <a:r>
              <a:rPr lang="ru-RU" dirty="0" smtClean="0">
                <a:solidFill>
                  <a:schemeClr val="accent2"/>
                </a:solidFill>
              </a:rPr>
              <a:t>На плече срединный нерв может сдавливаться в «</a:t>
            </a:r>
            <a:r>
              <a:rPr lang="ru-RU" dirty="0" err="1" smtClean="0">
                <a:solidFill>
                  <a:schemeClr val="accent2"/>
                </a:solidFill>
              </a:rPr>
              <a:t>наднадмыщелковом</a:t>
            </a:r>
            <a:r>
              <a:rPr lang="ru-RU" dirty="0" smtClean="0">
                <a:solidFill>
                  <a:schemeClr val="accent2"/>
                </a:solidFill>
              </a:rPr>
              <a:t> кольце», или «плечевом канале».</a:t>
            </a:r>
            <a:endParaRPr lang="ru-RU" dirty="0">
              <a:solidFill>
                <a:schemeClr val="accent2"/>
              </a:solidFill>
            </a:endParaRPr>
          </a:p>
        </p:txBody>
      </p:sp>
      <p:pic>
        <p:nvPicPr>
          <p:cNvPr id="55298" name="Picture 2" descr="http://www.rosmedlib.ru/cgi-bin/mb4x?usr_data=gd-image(doc,ISBN9785970444283-0015,pic_0056.jpg,-1,,00000000,)&amp;hide_Cookie=yes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00034" y="1562820"/>
            <a:ext cx="2500330" cy="5062206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3286116" y="5786454"/>
            <a:ext cx="51435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err="1" smtClean="0"/>
              <a:t>Наднадмыщелковый</a:t>
            </a:r>
            <a:r>
              <a:rPr lang="ru-RU" sz="1600" dirty="0" smtClean="0"/>
              <a:t> апофиз плеча: 1 - локтевая артерия; 2 - лучевая; 3 - </a:t>
            </a:r>
            <a:r>
              <a:rPr lang="ru-RU" sz="1600" dirty="0" err="1" smtClean="0"/>
              <a:t>над-надмыщелковый</a:t>
            </a:r>
            <a:r>
              <a:rPr lang="ru-RU" sz="1600" dirty="0" smtClean="0"/>
              <a:t> апофиз; 4 - срединный нерв, смещаемый добавочным апофизом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https://assets.cureus.com/uploads/figure/file/10866/ba7c47f0ef0911e698b0e7fdb5a87e50-median_radial_nerves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85720" y="1537099"/>
            <a:ext cx="5062451" cy="524948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000628" y="1500174"/>
            <a:ext cx="3686172" cy="5074362"/>
          </a:xfrm>
        </p:spPr>
        <p:txBody>
          <a:bodyPr>
            <a:normAutofit/>
          </a:bodyPr>
          <a:lstStyle/>
          <a:p>
            <a:pPr marL="624078" indent="-514350">
              <a:buFont typeface="+mj-lt"/>
              <a:buAutoNum type="arabicPeriod" startAt="2"/>
            </a:pPr>
            <a:r>
              <a:rPr lang="ru-RU" sz="2400" dirty="0" smtClean="0">
                <a:solidFill>
                  <a:schemeClr val="accent2"/>
                </a:solidFill>
              </a:rPr>
              <a:t>Срединный нерв может сдавливаться в области предплечья, где он проходит два фиброзно-мышечных туннеля (мышечная бутоньерка круглого пронатора и аркада поверхностного сгибателя пальцев).</a:t>
            </a:r>
            <a:endParaRPr lang="ru-RU" sz="2400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71472" y="357166"/>
            <a:ext cx="8115328" cy="928694"/>
          </a:xfrm>
        </p:spPr>
        <p:txBody>
          <a:bodyPr>
            <a:normAutofit/>
          </a:bodyPr>
          <a:lstStyle/>
          <a:p>
            <a:pPr marL="624078" indent="-514350">
              <a:buFont typeface="+mj-lt"/>
              <a:buAutoNum type="arabicPeriod" startAt="3"/>
            </a:pPr>
            <a:r>
              <a:rPr lang="ru-RU" sz="3200" dirty="0" smtClean="0">
                <a:solidFill>
                  <a:schemeClr val="accent2"/>
                </a:solidFill>
              </a:rPr>
              <a:t>Запястье.</a:t>
            </a:r>
            <a:endParaRPr lang="ru-RU" sz="3200" dirty="0">
              <a:solidFill>
                <a:schemeClr val="accent2"/>
              </a:solidFill>
            </a:endParaRPr>
          </a:p>
        </p:txBody>
      </p:sp>
      <p:pic>
        <p:nvPicPr>
          <p:cNvPr id="57346" name="Picture 2" descr="Carpal-Tunnel.sv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9881" y="1357298"/>
            <a:ext cx="8764239" cy="52863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Типичный возраст развития туннельных синдромов срединного нерва - 40-60 лет. </a:t>
            </a:r>
          </a:p>
          <a:p>
            <a:r>
              <a:rPr lang="ru-RU" sz="2000" dirty="0" smtClean="0"/>
              <a:t>У женщин эти синдромы наиболее часто возникают на фоне </a:t>
            </a:r>
            <a:r>
              <a:rPr lang="ru-RU" sz="2000" dirty="0" err="1" smtClean="0"/>
              <a:t>предклимакса</a:t>
            </a:r>
            <a:r>
              <a:rPr lang="ru-RU" sz="2000" dirty="0" smtClean="0"/>
              <a:t> и климакса. </a:t>
            </a:r>
          </a:p>
          <a:p>
            <a:r>
              <a:rPr lang="ru-RU" sz="2000" dirty="0" smtClean="0"/>
              <a:t>Очень редко они встречаются в детском и юношеском возрасте и, как правило, являются следствием травматического поражения руки или инфекции с инфильтрацией и отеком в зоне туннелей. </a:t>
            </a:r>
          </a:p>
          <a:p>
            <a:r>
              <a:rPr lang="ru-RU" sz="2000" dirty="0" smtClean="0"/>
              <a:t>У большинства больных туннельные синдромы срединного нерва развиваются на обеих руках (2 /3 и более). Односторонний синдром обычно возникает при переломе костей предплечья или запястья, при хроническом деформирующем полиартрите или вследствие профессиональных особенностей, когда больше нагружается одна рука.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Синдром </a:t>
            </a:r>
            <a:r>
              <a:rPr lang="ru-RU" dirty="0" err="1" smtClean="0"/>
              <a:t>наднадмыщелково-локтевого</a:t>
            </a:r>
            <a:r>
              <a:rPr lang="ru-RU" dirty="0" smtClean="0"/>
              <a:t> апофиза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2400304"/>
          </a:xfrm>
        </p:spPr>
        <p:txBody>
          <a:bodyPr>
            <a:noAutofit/>
          </a:bodyPr>
          <a:lstStyle/>
          <a:p>
            <a:r>
              <a:rPr lang="ru-RU" sz="1800" dirty="0" err="1" smtClean="0"/>
              <a:t>Наднадмыщелковый</a:t>
            </a:r>
            <a:r>
              <a:rPr lang="ru-RU" sz="1800" dirty="0" smtClean="0"/>
              <a:t> апофиз встречается редко, лишь у 3,1% людей.</a:t>
            </a:r>
          </a:p>
          <a:p>
            <a:r>
              <a:rPr lang="ru-RU" sz="1800" dirty="0" smtClean="0"/>
              <a:t>Боли, парестезии и гипестезия в зоне иннервации срединного нерва, слабостью сгибания кисти и пальцев, противопоставления большого пальца. </a:t>
            </a:r>
          </a:p>
          <a:p>
            <a:r>
              <a:rPr lang="ru-RU" sz="1800" dirty="0" smtClean="0"/>
              <a:t>Разгибание предплечья и пронация в сочетании с форсированным сгибанием пальцев провоцируют болезненные ощущения. </a:t>
            </a:r>
          </a:p>
          <a:p>
            <a:r>
              <a:rPr lang="ru-RU" sz="1800" dirty="0" smtClean="0"/>
              <a:t>Лечение сводится к резекции </a:t>
            </a:r>
            <a:r>
              <a:rPr lang="ru-RU" sz="1800" dirty="0" err="1" smtClean="0"/>
              <a:t>наднадмыщелкового</a:t>
            </a:r>
            <a:r>
              <a:rPr lang="ru-RU" sz="1800" dirty="0" smtClean="0"/>
              <a:t> отростка.</a:t>
            </a:r>
          </a:p>
        </p:txBody>
      </p:sp>
      <p:pic>
        <p:nvPicPr>
          <p:cNvPr id="48130" name="Picture 2" descr="https://present5.com/presentforday2/20170307/kompressionno-ishemicheskie_neyropatiii_verhnih_konechnostey_images/kompressionno-ishemicheskie_neyropatiii_verhnih_konechnostey_23.jpg"/>
          <p:cNvPicPr>
            <a:picLocks noChangeAspect="1" noChangeArrowheads="1"/>
          </p:cNvPicPr>
          <p:nvPr/>
        </p:nvPicPr>
        <p:blipFill>
          <a:blip r:embed="rId2"/>
          <a:srcRect t="21840" b="10727"/>
          <a:stretch>
            <a:fillRect/>
          </a:stretch>
        </p:blipFill>
        <p:spPr bwMode="auto">
          <a:xfrm>
            <a:off x="1428728" y="3714728"/>
            <a:ext cx="6215106" cy="3143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8" name="Picture 4" descr="https://konspekta.net/lektsiiorgimg/baza6/4643569645976.files/image019.jpg"/>
          <p:cNvPicPr>
            <a:picLocks noChangeAspect="1" noChangeArrowheads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5572132" y="1643050"/>
            <a:ext cx="3238500" cy="48006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Синдром круглого пронатора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868" y="1600200"/>
            <a:ext cx="5194180" cy="4495800"/>
          </a:xfrm>
        </p:spPr>
        <p:txBody>
          <a:bodyPr>
            <a:noAutofit/>
          </a:bodyPr>
          <a:lstStyle/>
          <a:p>
            <a:r>
              <a:rPr lang="ru-RU" sz="2000" dirty="0" smtClean="0"/>
              <a:t>Клиническая картина включает парестезии и боли в пальцах и кисти. Боли нередко </a:t>
            </a:r>
            <a:r>
              <a:rPr lang="ru-RU" sz="2000" dirty="0" err="1" smtClean="0"/>
              <a:t>иррадиируют</a:t>
            </a:r>
            <a:r>
              <a:rPr lang="ru-RU" sz="2000" dirty="0" smtClean="0"/>
              <a:t> на предплечье, реже - на предплечье и плечо. </a:t>
            </a:r>
          </a:p>
          <a:p>
            <a:r>
              <a:rPr lang="ru-RU" sz="2000" dirty="0" smtClean="0"/>
              <a:t>Часто обнаруживается парез сгибателей пальцев, а также противопоставляющей и короткой отводящей мышц I пальца. </a:t>
            </a:r>
          </a:p>
          <a:p>
            <a:r>
              <a:rPr lang="ru-RU" sz="2000" dirty="0" err="1" smtClean="0"/>
              <a:t>Пронаторно</a:t>
            </a:r>
            <a:r>
              <a:rPr lang="ru-RU" sz="2000" dirty="0" smtClean="0"/>
              <a:t>–</a:t>
            </a:r>
            <a:r>
              <a:rPr lang="ru-RU" sz="2000" dirty="0" err="1" smtClean="0"/>
              <a:t>флексорный</a:t>
            </a:r>
            <a:r>
              <a:rPr lang="ru-RU" sz="2000" dirty="0" smtClean="0"/>
              <a:t> тест. Пронация предплечья с плотно сжатым кулаком при создании сопротивления этому движению (противодействие) приводит к усилению боли. Усиление боли также может наблюдаться при письме (прототип данного теста).</a:t>
            </a:r>
            <a:endParaRPr lang="ru-RU" sz="2000" dirty="0"/>
          </a:p>
        </p:txBody>
      </p:sp>
      <p:pic>
        <p:nvPicPr>
          <p:cNvPr id="60418" name="Picture 2" descr="https://xn----7sbebdhha8f6b8b2c7a.xn--p1ai/img/chto-takoe-pronator_0.jp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28596" y="1571612"/>
            <a:ext cx="2928958" cy="507537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942996"/>
          </a:xfrm>
        </p:spPr>
        <p:txBody>
          <a:bodyPr>
            <a:noAutofit/>
          </a:bodyPr>
          <a:lstStyle/>
          <a:p>
            <a:r>
              <a:rPr lang="ru-RU" dirty="0" smtClean="0"/>
              <a:t>У больных с синдромом круглого пронатора соответственно расположению этой мышцы в верхней точке провокации парестезии поколачиванием или пальцевым </a:t>
            </a:r>
            <a:r>
              <a:rPr lang="ru-RU" dirty="0" err="1" smtClean="0"/>
              <a:t>сдавлением</a:t>
            </a:r>
            <a:r>
              <a:rPr lang="ru-RU" dirty="0" smtClean="0"/>
              <a:t> подкожно и глубже </a:t>
            </a:r>
            <a:r>
              <a:rPr lang="ru-RU" dirty="0" err="1" smtClean="0"/>
              <a:t>одномоментно</a:t>
            </a:r>
            <a:r>
              <a:rPr lang="ru-RU" dirty="0" smtClean="0"/>
              <a:t> вводится 12,5-25 мг (0,5-1 мл) препарата, курс - от 1 до 4 инъекций.</a:t>
            </a:r>
            <a:endParaRPr lang="ru-RU" dirty="0"/>
          </a:p>
        </p:txBody>
      </p:sp>
      <p:pic>
        <p:nvPicPr>
          <p:cNvPr id="7" name="Рисунок 6" descr="content_Туннельные_синдромы_–_обзор_и_диагностика_проблем4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8391" b="8391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Синдром запястного канала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1328734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Синдром </a:t>
            </a:r>
            <a:r>
              <a:rPr lang="ru-RU" dirty="0" err="1" smtClean="0"/>
              <a:t>карпального</a:t>
            </a:r>
            <a:r>
              <a:rPr lang="ru-RU" dirty="0" smtClean="0"/>
              <a:t> канала (запястный туннельный синдром) является наиболее распространенной формой </a:t>
            </a:r>
            <a:r>
              <a:rPr lang="ru-RU" dirty="0" err="1" smtClean="0"/>
              <a:t>компрессионо</a:t>
            </a:r>
            <a:r>
              <a:rPr lang="ru-RU" dirty="0" smtClean="0"/>
              <a:t>–ишемической невропатии, встречающейся в клинической практике. В популяции синдром </a:t>
            </a:r>
            <a:r>
              <a:rPr lang="ru-RU" dirty="0" err="1" smtClean="0"/>
              <a:t>карпального</a:t>
            </a:r>
            <a:r>
              <a:rPr lang="ru-RU" dirty="0" smtClean="0"/>
              <a:t> канала встречается у 3% женщин и 2% мужчин.</a:t>
            </a:r>
            <a:endParaRPr lang="ru-RU" dirty="0"/>
          </a:p>
        </p:txBody>
      </p:sp>
      <p:pic>
        <p:nvPicPr>
          <p:cNvPr id="62466" name="Picture 2" descr="http://img2.likar.info/uploads/e8/5a/b9/e85ab964-214f-4d17-ac93-3cb166d2fbc9_670x0_resize.pn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3EFF0"/>
              </a:clrFrom>
              <a:clrTo>
                <a:srgbClr val="F3EFF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071602" y="2428868"/>
            <a:ext cx="6381750" cy="4781551"/>
          </a:xfrm>
          <a:prstGeom prst="rect">
            <a:avLst/>
          </a:prstGeom>
          <a:noFill/>
        </p:spPr>
      </p:pic>
      <p:graphicFrame>
        <p:nvGraphicFramePr>
          <p:cNvPr id="7" name="Схема 6"/>
          <p:cNvGraphicFramePr/>
          <p:nvPr/>
        </p:nvGraphicFramePr>
        <p:xfrm>
          <a:off x="3929058" y="2887682"/>
          <a:ext cx="4929222" cy="39703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3786182" y="357166"/>
          <a:ext cx="5143536" cy="6286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0178" name="Picture 2" descr="File:Carpal Tunnel Syndrome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4282" y="1285860"/>
            <a:ext cx="3714736" cy="37147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596" y="357166"/>
            <a:ext cx="8358246" cy="2571768"/>
          </a:xfrm>
        </p:spPr>
        <p:txBody>
          <a:bodyPr>
            <a:normAutofit/>
          </a:bodyPr>
          <a:lstStyle/>
          <a:p>
            <a:r>
              <a:rPr lang="ru-RU" dirty="0" smtClean="0"/>
              <a:t>Слабость противопоставления и отведения большого пальца. Нередко возникает гипотрофия возвышения I пальца. </a:t>
            </a:r>
          </a:p>
          <a:p>
            <a:r>
              <a:rPr lang="ru-RU" dirty="0" err="1" smtClean="0"/>
              <a:t>Гипергидроз</a:t>
            </a:r>
            <a:r>
              <a:rPr lang="ru-RU" dirty="0" smtClean="0"/>
              <a:t> в кисти при этом заболевании встречается чаще, чем </a:t>
            </a:r>
            <a:r>
              <a:rPr lang="ru-RU" dirty="0" err="1" smtClean="0"/>
              <a:t>гипогидроз</a:t>
            </a:r>
            <a:r>
              <a:rPr lang="ru-RU" dirty="0" smtClean="0"/>
              <a:t>. </a:t>
            </a:r>
          </a:p>
          <a:p>
            <a:endParaRPr lang="ru-RU" dirty="0"/>
          </a:p>
        </p:txBody>
      </p:sp>
      <p:pic>
        <p:nvPicPr>
          <p:cNvPr id="63490" name="Picture 2" descr="https://cdn.vortala.com/childsites/uploads/569/files/carpaltunne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143248"/>
            <a:ext cx="4603001" cy="30718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1508" name="Picture 4" descr="http://oleg-semenkin.ru/img/pik/zap-kub-kan-1-m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07256" y="3214687"/>
            <a:ext cx="3727198" cy="30003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596" y="214290"/>
            <a:ext cx="8229600" cy="3214710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В клинической картине синдрома запястного канала преобладают </a:t>
            </a:r>
            <a:r>
              <a:rPr lang="ru-RU" i="1" dirty="0" smtClean="0"/>
              <a:t>парестезии </a:t>
            </a:r>
            <a:r>
              <a:rPr lang="ru-RU" dirty="0" smtClean="0"/>
              <a:t>в дистальных отделах рук. В ранние сроки заболевания преобладают </a:t>
            </a:r>
            <a:r>
              <a:rPr lang="ru-RU" i="1" dirty="0" smtClean="0"/>
              <a:t>ночные парестезии.</a:t>
            </a:r>
            <a:endParaRPr lang="ru-RU" dirty="0" smtClean="0"/>
          </a:p>
          <a:p>
            <a:r>
              <a:rPr lang="ru-RU" dirty="0" smtClean="0"/>
              <a:t>В последующей фазе заболевания присоединяются и </a:t>
            </a:r>
            <a:r>
              <a:rPr lang="ru-RU" i="1" dirty="0" smtClean="0"/>
              <a:t>дневные парестезии. </a:t>
            </a:r>
            <a:r>
              <a:rPr lang="ru-RU" dirty="0" smtClean="0"/>
              <a:t>Их провоцируют интенсивный ручной труд с длительным напряжением мышц сгибателей пальцев.</a:t>
            </a:r>
          </a:p>
          <a:p>
            <a:r>
              <a:rPr lang="ru-RU" dirty="0" smtClean="0"/>
              <a:t>Во время парестезии большинство больных испытывают и </a:t>
            </a:r>
            <a:r>
              <a:rPr lang="ru-RU" i="1" dirty="0" smtClean="0"/>
              <a:t>боли.</a:t>
            </a:r>
          </a:p>
          <a:p>
            <a:r>
              <a:rPr lang="ru-RU" dirty="0" smtClean="0"/>
              <a:t>Ранним симптомом туннельного синдрома является </a:t>
            </a:r>
            <a:r>
              <a:rPr lang="ru-RU" i="1" dirty="0" smtClean="0"/>
              <a:t>утреннее онемение рук. </a:t>
            </a:r>
            <a:endParaRPr lang="ru-RU" dirty="0" smtClean="0"/>
          </a:p>
          <a:p>
            <a:r>
              <a:rPr lang="ru-RU" i="1" dirty="0" smtClean="0"/>
              <a:t>Двигательные нарушения </a:t>
            </a:r>
            <a:r>
              <a:rPr lang="ru-RU" dirty="0" smtClean="0"/>
              <a:t>при синдроме запястного канала появляются в поздней стадии стойкого поражения ветвей срединного нерва. </a:t>
            </a:r>
          </a:p>
          <a:p>
            <a:r>
              <a:rPr lang="ru-RU" i="1" dirty="0" smtClean="0"/>
              <a:t>Вегетативные расстройства 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65538" name="Picture 2" descr="http://www.londonhandsurgeon.co.uk/images/uploads/endoscopic_carpal_tunnel-larg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3143248"/>
            <a:ext cx="4214842" cy="35193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5540" name="Picture 4" descr="http://www.rosmedlib.ru/cgi-bin/mb4x?usr_data=gd-image(doc,ISBN9785970444283-0004,pic_0008.jpg,-1,,00000000,)&amp;hide_Cookie=ye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3484697"/>
            <a:ext cx="4500562" cy="33733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/>
              <a:t>Тест сгибания кисти </a:t>
            </a:r>
            <a:endParaRPr lang="ru-RU" dirty="0"/>
          </a:p>
        </p:txBody>
      </p:sp>
      <p:pic>
        <p:nvPicPr>
          <p:cNvPr id="67586" name="Picture 2" descr="http://www.rosmedlib.ru/cgi-bin/mb4x?usr_data=gd-image(doc,ISBN9785970444283-0004,pic_0009.jpg,-1,,00000000,)&amp;hide_Cookie=ye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571612"/>
            <a:ext cx="6781008" cy="50825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/>
              <a:t>Тест разгибания кисти </a:t>
            </a:r>
            <a:endParaRPr lang="ru-RU" dirty="0"/>
          </a:p>
        </p:txBody>
      </p:sp>
      <p:pic>
        <p:nvPicPr>
          <p:cNvPr id="66562" name="Picture 2" descr="http://okeydoc.ru/wp-content/uploads/2016/03/%D1%84%D0%BE%D1%82%D0%BE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500094"/>
            <a:ext cx="6858048" cy="5143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/>
              <a:t>Тест </a:t>
            </a:r>
            <a:r>
              <a:rPr lang="ru-RU" i="1" dirty="0" err="1" smtClean="0"/>
              <a:t>Тинеля</a:t>
            </a:r>
            <a:endParaRPr lang="ru-RU" dirty="0"/>
          </a:p>
        </p:txBody>
      </p:sp>
      <p:pic>
        <p:nvPicPr>
          <p:cNvPr id="68610" name="Picture 2" descr="https://neurosys.ru/wp-content/uploads/posts/2014-05/1399814849_tinely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643050"/>
            <a:ext cx="3996956" cy="3214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8612" name="Picture 4" descr="https://www.wildermanphysicaltherapy.com/wp-content/uploads/2016/01/IMG_014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1643050"/>
            <a:ext cx="4300499" cy="32253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Содержимое 3"/>
          <p:cNvSpPr txBox="1">
            <a:spLocks/>
          </p:cNvSpPr>
          <p:nvPr/>
        </p:nvSpPr>
        <p:spPr>
          <a:xfrm>
            <a:off x="428596" y="5143512"/>
            <a:ext cx="8229600" cy="1285884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320040" marR="0" lvl="0" indent="-32004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"/>
              <a:buChar char=""/>
              <a:tabLst/>
              <a:defRPr/>
            </a:pPr>
            <a:r>
              <a:rPr kumimoji="0" lang="ru-RU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Тест поднятых рук</a:t>
            </a:r>
          </a:p>
          <a:p>
            <a:pPr marL="320040" marR="0" lvl="0" indent="-32004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"/>
              <a:buChar char=""/>
              <a:tabLst/>
              <a:defRPr/>
            </a:pPr>
            <a:r>
              <a:rPr kumimoji="0" lang="ru-RU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Манжетный тест </a:t>
            </a:r>
          </a:p>
          <a:p>
            <a:pPr marL="320040" marR="0" lvl="0" indent="-32004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"/>
              <a:buChar char=""/>
              <a:tabLst/>
              <a:defRPr/>
            </a:pPr>
            <a:r>
              <a:rPr kumimoji="0" lang="ru-RU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Пальцевой компрессии запястного канала </a:t>
            </a:r>
          </a:p>
          <a:p>
            <a:pPr marL="320040" marR="0" lvl="0" indent="-32004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"/>
              <a:buChar char=""/>
              <a:tabLst/>
              <a:defRPr/>
            </a:pPr>
            <a:endParaRPr kumimoji="0" lang="ru-RU" sz="29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 descr="http://www.rosmedlib.ru/cgi-bin/mb4x?usr_data=gd-image(doc,ISBN9785970444283-0004,pic_0011.jpg,-1,,00000000,)&amp;hide_Cookie=ye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643050"/>
            <a:ext cx="6572296" cy="492612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dirty="0" smtClean="0"/>
              <a:t>Варианты распространения парестезии при исследовании симптома поколачивания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0" y="1600200"/>
            <a:ext cx="4194048" cy="4495800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На ладонной поверхности запястья в положении сгибания определяется сухожилие длинной ладонной мышцы. Иглу вводят </a:t>
            </a:r>
            <a:r>
              <a:rPr lang="ru-RU" dirty="0" err="1" smtClean="0"/>
              <a:t>медиально</a:t>
            </a:r>
            <a:r>
              <a:rPr lang="ru-RU" dirty="0" smtClean="0"/>
              <a:t> от сухожилия длинной ладонной мышцы и вглубь, инъецируют 3-5 мл раствора анестетика.</a:t>
            </a:r>
            <a:endParaRPr lang="ru-RU" dirty="0"/>
          </a:p>
        </p:txBody>
      </p:sp>
      <p:pic>
        <p:nvPicPr>
          <p:cNvPr id="88066" name="Picture 2" descr="http://www.rosmedlib.ru/cgi-bin/mb4x?usr_data=gd-image(doc,ISBN9785970444283-0010,pic_0049.jpg,-1,,00000000,)&amp;hide_Cookie=ye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571612"/>
            <a:ext cx="3791072" cy="507207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 descr="File:Carpal Tunnel Syndrom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3143248"/>
            <a:ext cx="3571900" cy="35719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Оперативное лечение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1685924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Оно заключается в пересечении </a:t>
            </a:r>
            <a:r>
              <a:rPr lang="ru-RU" dirty="0" err="1" smtClean="0"/>
              <a:t>удерживателя</a:t>
            </a:r>
            <a:r>
              <a:rPr lang="ru-RU" dirty="0" smtClean="0"/>
              <a:t> сгибателей </a:t>
            </a:r>
            <a:r>
              <a:rPr lang="ru-RU" i="1" dirty="0" err="1" smtClean="0"/>
              <a:t>retinaculum</a:t>
            </a:r>
            <a:r>
              <a:rPr lang="ru-RU" i="1" dirty="0" smtClean="0"/>
              <a:t> </a:t>
            </a:r>
            <a:r>
              <a:rPr lang="ru-RU" i="1" dirty="0" err="1" smtClean="0"/>
              <a:t>flexorum</a:t>
            </a:r>
            <a:r>
              <a:rPr lang="ru-RU" i="1" dirty="0" smtClean="0"/>
              <a:t>. </a:t>
            </a:r>
            <a:r>
              <a:rPr lang="ru-RU" dirty="0" smtClean="0"/>
              <a:t>Такая операция разгружает срединный нерв и сухожильные влагалища сгибателей пальцев, этим достигаются нормализация тканевого давления в области запястного канала и улучшение кровоснабжения срединного нерва.</a:t>
            </a:r>
          </a:p>
          <a:p>
            <a:endParaRPr lang="ru-RU" dirty="0"/>
          </a:p>
        </p:txBody>
      </p:sp>
      <p:pic>
        <p:nvPicPr>
          <p:cNvPr id="14340" name="Picture 4" descr="https://upload.wikimedia.org/wikipedia/commons/thumb/4/43/Carpal_Tunnel_Syndrome%2C_Operation.jpg/800px-Carpal_Tunnel_Syndrome%2C_Operatio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3214686"/>
            <a:ext cx="4214810" cy="302939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 descr="https://www.articlization.com/img/uploads/article_images/big/1526713104_osteoarthritis-hand-pain-e1450452726415-1.jpg"/>
          <p:cNvPicPr>
            <a:picLocks noChangeAspect="1" noChangeArrowheads="1"/>
          </p:cNvPicPr>
          <p:nvPr/>
        </p:nvPicPr>
        <p:blipFill>
          <a:blip r:embed="rId2">
            <a:lum bright="40000"/>
          </a:blip>
          <a:srcRect/>
          <a:stretch>
            <a:fillRect/>
          </a:stretch>
        </p:blipFill>
        <p:spPr bwMode="auto">
          <a:xfrm>
            <a:off x="928662" y="1571612"/>
            <a:ext cx="7429552" cy="5286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Синдом</a:t>
            </a:r>
            <a:r>
              <a:rPr lang="ru-RU" dirty="0" smtClean="0"/>
              <a:t> </a:t>
            </a:r>
            <a:r>
              <a:rPr lang="ru-RU" dirty="0" err="1" smtClean="0"/>
              <a:t>интерметакарпального</a:t>
            </a:r>
            <a:r>
              <a:rPr lang="ru-RU" dirty="0" smtClean="0"/>
              <a:t> канала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Общий пальцевой нерв </a:t>
            </a:r>
            <a:r>
              <a:rPr lang="ru-RU" i="1" dirty="0" err="1" smtClean="0"/>
              <a:t>n</a:t>
            </a:r>
            <a:r>
              <a:rPr lang="ru-RU" i="1" dirty="0" smtClean="0"/>
              <a:t>. </a:t>
            </a:r>
            <a:r>
              <a:rPr lang="ru-RU" i="1" dirty="0" err="1" smtClean="0"/>
              <a:t>digitalis</a:t>
            </a:r>
            <a:r>
              <a:rPr lang="ru-RU" i="1" dirty="0" smtClean="0"/>
              <a:t> </a:t>
            </a:r>
            <a:r>
              <a:rPr lang="ru-RU" i="1" dirty="0" err="1" smtClean="0"/>
              <a:t>communis</a:t>
            </a:r>
            <a:r>
              <a:rPr lang="ru-RU" i="1" dirty="0" smtClean="0"/>
              <a:t> </a:t>
            </a:r>
            <a:r>
              <a:rPr lang="ru-RU" dirty="0" smtClean="0"/>
              <a:t>на уровне головок </a:t>
            </a:r>
            <a:r>
              <a:rPr lang="ru-RU" dirty="0" err="1" smtClean="0"/>
              <a:t>метакарпальных</a:t>
            </a:r>
            <a:r>
              <a:rPr lang="ru-RU" dirty="0" smtClean="0"/>
              <a:t> костей находится в специальном </a:t>
            </a:r>
            <a:r>
              <a:rPr lang="ru-RU" dirty="0" err="1" smtClean="0"/>
              <a:t>интерметакарпальном</a:t>
            </a:r>
            <a:r>
              <a:rPr lang="ru-RU" dirty="0" smtClean="0"/>
              <a:t> канале. </a:t>
            </a:r>
          </a:p>
          <a:p>
            <a:r>
              <a:rPr lang="ru-RU" dirty="0" smtClean="0"/>
              <a:t>Боль при такой патологии локализуется в области тыльной поверхности кисти и распространяется на межпальцевую зону. </a:t>
            </a:r>
          </a:p>
          <a:p>
            <a:r>
              <a:rPr lang="ru-RU" dirty="0" smtClean="0"/>
              <a:t>В фазе обострения боли нередко </a:t>
            </a:r>
            <a:r>
              <a:rPr lang="ru-RU" dirty="0" err="1" smtClean="0"/>
              <a:t>иррадиируют</a:t>
            </a:r>
            <a:r>
              <a:rPr lang="ru-RU" dirty="0" smtClean="0"/>
              <a:t> в проксимальном направлении и на дистальные отделы предплечья.</a:t>
            </a:r>
          </a:p>
          <a:p>
            <a:r>
              <a:rPr lang="ru-RU" dirty="0" smtClean="0"/>
              <a:t>При пальпации между головками </a:t>
            </a:r>
            <a:r>
              <a:rPr lang="ru-RU" dirty="0" err="1" smtClean="0"/>
              <a:t>метакарпальных</a:t>
            </a:r>
            <a:r>
              <a:rPr lang="ru-RU" dirty="0" smtClean="0"/>
              <a:t> костей возникают проекционные парестезии и боли в обращенных друг к другу поверхностях пальцев. В развернутой стадии заболевания здесь же определяется зона </a:t>
            </a:r>
            <a:r>
              <a:rPr lang="ru-RU" dirty="0" err="1" smtClean="0"/>
              <a:t>гипалгезии</a:t>
            </a:r>
            <a:r>
              <a:rPr lang="ru-RU" dirty="0" smtClean="0"/>
              <a:t>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8" name="Picture 4" descr="https://studfiles.net/html/2706/387/html_sqVG58Muye.hw14/img-ou0Z7V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072066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dirty="0" smtClean="0"/>
              <a:t>Локтевой нерв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000628" y="1600200"/>
            <a:ext cx="3765420" cy="4900634"/>
          </a:xfrm>
        </p:spPr>
        <p:txBody>
          <a:bodyPr>
            <a:normAutofit fontScale="92500" lnSpcReduction="20000"/>
          </a:bodyPr>
          <a:lstStyle/>
          <a:p>
            <a:r>
              <a:rPr lang="ru-RU" sz="2000" dirty="0" smtClean="0"/>
              <a:t>Локтевой нерв иннервирует следующие мышцы: локтевой сгибатель кисти, глубокий сгибатель пальцев (для 4 и 5 пальцев), мышца, приводящая большой палец руки, мышца, отводящая мизинец, короткий сгибатель мизинца, мышца, противопоставляющая мизинец, короткий сгибатель большого пальца, червеобразные мышцы, межкостные мышцы. </a:t>
            </a:r>
          </a:p>
          <a:p>
            <a:r>
              <a:rPr lang="ru-RU" sz="2000" dirty="0" smtClean="0"/>
              <a:t>Чувствительные волокна иннервируют кожу локтевой части  ладонной стороны, область </a:t>
            </a:r>
            <a:r>
              <a:rPr lang="en-US" sz="2000" dirty="0" smtClean="0"/>
              <a:t>V </a:t>
            </a:r>
            <a:r>
              <a:rPr lang="ru-RU" sz="2000" dirty="0" smtClean="0"/>
              <a:t>и локтевой стороны </a:t>
            </a:r>
            <a:r>
              <a:rPr lang="en-US" sz="2000" dirty="0" smtClean="0"/>
              <a:t>IV </a:t>
            </a:r>
            <a:r>
              <a:rPr lang="ru-RU" sz="2000" dirty="0" smtClean="0"/>
              <a:t>пальцев, с тыльной стороны – область </a:t>
            </a:r>
            <a:r>
              <a:rPr lang="en-US" sz="2000" dirty="0" smtClean="0"/>
              <a:t>V, IV </a:t>
            </a:r>
            <a:r>
              <a:rPr lang="ru-RU" sz="2000" dirty="0" smtClean="0"/>
              <a:t> и половины </a:t>
            </a:r>
            <a:r>
              <a:rPr lang="en-US" sz="2000" dirty="0" smtClean="0"/>
              <a:t>III </a:t>
            </a:r>
            <a:r>
              <a:rPr lang="ru-RU" sz="2000" dirty="0" smtClean="0"/>
              <a:t>пальцев. 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0" y="1"/>
          <a:ext cx="91440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78727"/>
                <a:gridCol w="7965273"/>
              </a:tblGrid>
              <a:tr h="434517"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Наиболее распространенные формы</a:t>
                      </a:r>
                      <a:r>
                        <a:rPr lang="ru-RU" sz="1600" baseline="0" dirty="0" smtClean="0"/>
                        <a:t> туннельных синдромов руки</a:t>
                      </a:r>
                      <a:endParaRPr lang="ru-RU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07627">
                <a:tc rowSpan="3">
                  <a:txBody>
                    <a:bodyPr/>
                    <a:lstStyle/>
                    <a:p>
                      <a:r>
                        <a:rPr lang="ru-RU" sz="1400" dirty="0" smtClean="0"/>
                        <a:t>Туннели срединного нерва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Синдром запястного канала (запястье) – туннельный синдром запястного</a:t>
                      </a:r>
                      <a:r>
                        <a:rPr lang="ru-RU" sz="1600" baseline="0" dirty="0" smtClean="0"/>
                        <a:t> канала, синдром </a:t>
                      </a:r>
                      <a:r>
                        <a:rPr lang="ru-RU" sz="1600" baseline="0" dirty="0" err="1" smtClean="0"/>
                        <a:t>карпального</a:t>
                      </a:r>
                      <a:r>
                        <a:rPr lang="ru-RU" sz="1600" baseline="0" dirty="0" smtClean="0"/>
                        <a:t> канала</a:t>
                      </a:r>
                      <a:r>
                        <a:rPr lang="ru-RU" sz="1600" dirty="0" smtClean="0"/>
                        <a:t> </a:t>
                      </a:r>
                      <a:endParaRPr lang="ru-RU" sz="1600" dirty="0"/>
                    </a:p>
                  </a:txBody>
                  <a:tcPr/>
                </a:tc>
              </a:tr>
              <a:tr h="8680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err="1" smtClean="0"/>
                        <a:t>Пронаторный</a:t>
                      </a:r>
                      <a:r>
                        <a:rPr lang="ru-RU" sz="1600" dirty="0" smtClean="0"/>
                        <a:t> синдром (</a:t>
                      </a:r>
                      <a:r>
                        <a:rPr lang="ru-RU" sz="1600" dirty="0" err="1" smtClean="0"/>
                        <a:t>синдром</a:t>
                      </a:r>
                      <a:r>
                        <a:rPr lang="ru-RU" sz="1600" dirty="0" smtClean="0"/>
                        <a:t> круглого пронатора (в/3 предплечья) – синдром </a:t>
                      </a:r>
                      <a:r>
                        <a:rPr lang="ru-RU" sz="1600" dirty="0" err="1" smtClean="0"/>
                        <a:t>Сейфарта</a:t>
                      </a:r>
                      <a:r>
                        <a:rPr lang="ru-RU" sz="1600" dirty="0" smtClean="0"/>
                        <a:t>, паралич новобрачных,</a:t>
                      </a:r>
                      <a:r>
                        <a:rPr lang="ru-RU" sz="1600" baseline="0" dirty="0" smtClean="0"/>
                        <a:t> паралич медового месяца, паралич влюбленных</a:t>
                      </a:r>
                      <a:endParaRPr lang="ru-RU" sz="1600" dirty="0"/>
                    </a:p>
                  </a:txBody>
                  <a:tcPr/>
                </a:tc>
              </a:tr>
              <a:tr h="607627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err="1" smtClean="0"/>
                        <a:t>Супракондилярный</a:t>
                      </a:r>
                      <a:r>
                        <a:rPr lang="ru-RU" sz="1600" dirty="0" smtClean="0"/>
                        <a:t> синдром</a:t>
                      </a:r>
                      <a:r>
                        <a:rPr lang="ru-RU" sz="1600" baseline="0" dirty="0" smtClean="0"/>
                        <a:t> (</a:t>
                      </a:r>
                      <a:r>
                        <a:rPr lang="ru-RU" sz="1600" baseline="0" dirty="0" err="1" smtClean="0"/>
                        <a:t>н</a:t>
                      </a:r>
                      <a:r>
                        <a:rPr lang="ru-RU" sz="1600" baseline="0" dirty="0" smtClean="0"/>
                        <a:t>/3 плеча) – синдром ленты </a:t>
                      </a:r>
                      <a:r>
                        <a:rPr lang="ru-RU" sz="1600" baseline="0" dirty="0" err="1" smtClean="0"/>
                        <a:t>Стразера</a:t>
                      </a:r>
                      <a:r>
                        <a:rPr lang="ru-RU" sz="1600" baseline="0" dirty="0" smtClean="0"/>
                        <a:t>, синдром Кулона, Лорда и </a:t>
                      </a:r>
                      <a:r>
                        <a:rPr lang="ru-RU" sz="1600" baseline="0" dirty="0" err="1" smtClean="0"/>
                        <a:t>Бедосье</a:t>
                      </a:r>
                      <a:endParaRPr lang="ru-RU" sz="1600" dirty="0"/>
                    </a:p>
                  </a:txBody>
                  <a:tcPr/>
                </a:tc>
              </a:tr>
              <a:tr h="868038">
                <a:tc rowSpan="2">
                  <a:txBody>
                    <a:bodyPr/>
                    <a:lstStyle/>
                    <a:p>
                      <a:r>
                        <a:rPr lang="ru-RU" sz="1600" dirty="0" smtClean="0"/>
                        <a:t>Туннели локтевого нерва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Синдром </a:t>
                      </a:r>
                      <a:r>
                        <a:rPr lang="ru-RU" sz="1600" dirty="0" err="1" smtClean="0"/>
                        <a:t>Гюйона</a:t>
                      </a:r>
                      <a:r>
                        <a:rPr lang="ru-RU" sz="1600" dirty="0" smtClean="0"/>
                        <a:t> (ладонь) – </a:t>
                      </a:r>
                      <a:r>
                        <a:rPr lang="ru-RU" sz="1600" dirty="0" err="1" smtClean="0"/>
                        <a:t>ульнарный</a:t>
                      </a:r>
                      <a:r>
                        <a:rPr lang="ru-RU" sz="1600" dirty="0" smtClean="0"/>
                        <a:t> туннельный синдром</a:t>
                      </a:r>
                      <a:r>
                        <a:rPr lang="ru-RU" sz="1600" baseline="0" dirty="0" smtClean="0"/>
                        <a:t> запястья, синдром ложа </a:t>
                      </a:r>
                      <a:r>
                        <a:rPr lang="ru-RU" sz="1600" baseline="0" dirty="0" err="1" smtClean="0"/>
                        <a:t>Гюйона</a:t>
                      </a:r>
                      <a:r>
                        <a:rPr lang="ru-RU" sz="1600" baseline="0" dirty="0" smtClean="0"/>
                        <a:t>, </a:t>
                      </a:r>
                      <a:r>
                        <a:rPr lang="ru-RU" sz="1600" baseline="0" dirty="0" err="1" smtClean="0"/>
                        <a:t>комперссионно</a:t>
                      </a:r>
                      <a:r>
                        <a:rPr lang="ru-RU" sz="1600" baseline="0" dirty="0" smtClean="0"/>
                        <a:t>-</a:t>
                      </a:r>
                      <a:r>
                        <a:rPr lang="ru-RU" sz="1600" dirty="0" smtClean="0"/>
                        <a:t> ишемическая невропатия дистальной</a:t>
                      </a:r>
                      <a:r>
                        <a:rPr lang="ru-RU" sz="1600" baseline="0" dirty="0" smtClean="0"/>
                        <a:t> части локтевого нерва</a:t>
                      </a:r>
                      <a:endParaRPr lang="ru-RU" sz="1600" dirty="0"/>
                    </a:p>
                  </a:txBody>
                  <a:tcPr/>
                </a:tc>
              </a:tr>
              <a:tr h="868038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Синдром </a:t>
                      </a:r>
                      <a:r>
                        <a:rPr lang="ru-RU" sz="1600" dirty="0" err="1" smtClean="0"/>
                        <a:t>кубитального</a:t>
                      </a:r>
                      <a:r>
                        <a:rPr lang="ru-RU" sz="1600" dirty="0" smtClean="0"/>
                        <a:t> канала (локоть) – компрессионная</a:t>
                      </a:r>
                      <a:r>
                        <a:rPr lang="ru-RU" sz="1600" baseline="0" dirty="0" smtClean="0"/>
                        <a:t> невропатия локтевого нерва в </a:t>
                      </a:r>
                      <a:r>
                        <a:rPr lang="ru-RU" sz="1600" baseline="0" dirty="0" err="1" smtClean="0"/>
                        <a:t>кубитальном</a:t>
                      </a:r>
                      <a:r>
                        <a:rPr lang="ru-RU" sz="1600" baseline="0" dirty="0" smtClean="0"/>
                        <a:t> канале, </a:t>
                      </a:r>
                      <a:r>
                        <a:rPr lang="ru-RU" sz="1600" baseline="0" dirty="0" err="1" smtClean="0"/>
                        <a:t>кубитальный</a:t>
                      </a:r>
                      <a:r>
                        <a:rPr lang="ru-RU" sz="1600" baseline="0" dirty="0" smtClean="0"/>
                        <a:t> туннельный синдром, поздний </a:t>
                      </a:r>
                      <a:r>
                        <a:rPr lang="ru-RU" sz="1600" baseline="0" dirty="0" err="1" smtClean="0"/>
                        <a:t>ульнарно-кубитальный</a:t>
                      </a:r>
                      <a:r>
                        <a:rPr lang="ru-RU" sz="1600" baseline="0" dirty="0" smtClean="0"/>
                        <a:t> травматический паралич</a:t>
                      </a:r>
                      <a:endParaRPr lang="ru-RU" sz="1600" dirty="0"/>
                    </a:p>
                  </a:txBody>
                  <a:tcPr/>
                </a:tc>
              </a:tr>
              <a:tr h="607627">
                <a:tc rowSpan="3">
                  <a:txBody>
                    <a:bodyPr/>
                    <a:lstStyle/>
                    <a:p>
                      <a:r>
                        <a:rPr lang="ru-RU" sz="1600" dirty="0" smtClean="0"/>
                        <a:t>Туннели</a:t>
                      </a:r>
                      <a:r>
                        <a:rPr lang="ru-RU" sz="1600" baseline="0" dirty="0" smtClean="0"/>
                        <a:t> лучевого нерва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Синдром компрессии лучевого нерва (в области</a:t>
                      </a:r>
                      <a:r>
                        <a:rPr lang="ru-RU" sz="1600" baseline="0" dirty="0" smtClean="0"/>
                        <a:t> подмышечной впадины) – «костыльный паралич»</a:t>
                      </a:r>
                      <a:endParaRPr lang="ru-RU" sz="1600" dirty="0"/>
                    </a:p>
                  </a:txBody>
                  <a:tcPr/>
                </a:tc>
              </a:tr>
              <a:tr h="868038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Синдром компрессии</a:t>
                      </a:r>
                      <a:r>
                        <a:rPr lang="ru-RU" sz="1600" baseline="0" dirty="0" smtClean="0"/>
                        <a:t> лучевого нерва (на уровне средней трети плеча) – синдром спирального канала, синдром «ночного субботнего паралича», «парковой скамейки», «лавочки»</a:t>
                      </a:r>
                      <a:endParaRPr lang="ru-RU" sz="1600" dirty="0"/>
                    </a:p>
                  </a:txBody>
                  <a:tcPr/>
                </a:tc>
              </a:tr>
              <a:tr h="112845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Синдром </a:t>
                      </a:r>
                      <a:r>
                        <a:rPr lang="ru-RU" sz="1600" dirty="0" err="1" smtClean="0"/>
                        <a:t>компересии</a:t>
                      </a:r>
                      <a:r>
                        <a:rPr lang="ru-RU" sz="1600" baseline="0" dirty="0" smtClean="0"/>
                        <a:t> лучевого нерва (в </a:t>
                      </a:r>
                      <a:r>
                        <a:rPr lang="ru-RU" sz="1600" baseline="0" dirty="0" err="1" smtClean="0"/>
                        <a:t>подлоктевой</a:t>
                      </a:r>
                      <a:r>
                        <a:rPr lang="ru-RU" sz="1600" baseline="0" dirty="0" smtClean="0"/>
                        <a:t> области) – теннисный локоть, синдром супинатора, синдром </a:t>
                      </a:r>
                      <a:r>
                        <a:rPr lang="ru-RU" sz="1600" baseline="0" dirty="0" err="1" smtClean="0"/>
                        <a:t>Фрозе</a:t>
                      </a:r>
                      <a:r>
                        <a:rPr lang="ru-RU" sz="1600" baseline="0" dirty="0" smtClean="0"/>
                        <a:t>, </a:t>
                      </a:r>
                      <a:r>
                        <a:rPr lang="ru-RU" sz="1600" baseline="0" dirty="0" err="1" smtClean="0"/>
                        <a:t>синдром</a:t>
                      </a:r>
                      <a:r>
                        <a:rPr lang="ru-RU" sz="1600" baseline="0" dirty="0" smtClean="0"/>
                        <a:t> </a:t>
                      </a:r>
                      <a:r>
                        <a:rPr lang="ru-RU" sz="1600" baseline="0" dirty="0" err="1" smtClean="0"/>
                        <a:t>Томсона-Копелля</a:t>
                      </a:r>
                      <a:r>
                        <a:rPr lang="ru-RU" sz="1600" baseline="0" dirty="0" smtClean="0"/>
                        <a:t>, </a:t>
                      </a:r>
                      <a:r>
                        <a:rPr lang="ru-RU" sz="1600" baseline="0" dirty="0" err="1" smtClean="0"/>
                        <a:t>синдром</a:t>
                      </a:r>
                      <a:r>
                        <a:rPr lang="ru-RU" sz="1600" baseline="0" dirty="0" smtClean="0"/>
                        <a:t> «локоть теннисиста», компрессионная невропатия глубокой ветки лучевого нерва в </a:t>
                      </a:r>
                      <a:r>
                        <a:rPr lang="ru-RU" sz="1600" baseline="0" dirty="0" err="1" smtClean="0"/>
                        <a:t>подлоктевой</a:t>
                      </a:r>
                      <a:r>
                        <a:rPr lang="ru-RU" sz="1600" baseline="0" dirty="0" smtClean="0"/>
                        <a:t> области</a:t>
                      </a:r>
                      <a:endParaRPr lang="ru-RU" sz="16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80" name="Picture 4" descr="http://www.rosmedlib.ru/cgi-bin/mb4x?usr_data=gd-image(doc,ISBN9785970444283-0015,pic_0059.jpg,-1,,00000000,)&amp;hide_Cookie=ye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2428868"/>
            <a:ext cx="4000528" cy="354095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Участки возможной компрессии локтевого нерва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868" y="1600200"/>
            <a:ext cx="5194180" cy="4495800"/>
          </a:xfrm>
        </p:spPr>
        <p:txBody>
          <a:bodyPr/>
          <a:lstStyle/>
          <a:p>
            <a:pPr marL="624078" indent="-514350">
              <a:buFont typeface="+mj-lt"/>
              <a:buAutoNum type="arabicPeriod"/>
            </a:pPr>
            <a:r>
              <a:rPr lang="ru-RU" dirty="0" err="1" smtClean="0">
                <a:solidFill>
                  <a:schemeClr val="accent2"/>
                </a:solidFill>
              </a:rPr>
              <a:t>Надмыщелково-локтевой</a:t>
            </a:r>
            <a:r>
              <a:rPr lang="ru-RU" dirty="0" smtClean="0">
                <a:solidFill>
                  <a:schemeClr val="accent2"/>
                </a:solidFill>
              </a:rPr>
              <a:t> желоб</a:t>
            </a:r>
            <a:endParaRPr lang="ru-RU" dirty="0">
              <a:solidFill>
                <a:schemeClr val="accent2"/>
              </a:solidFill>
            </a:endParaRPr>
          </a:p>
        </p:txBody>
      </p:sp>
      <p:pic>
        <p:nvPicPr>
          <p:cNvPr id="75778" name="Picture 2" descr="http://www.rosmedlib.ru/cgi-bin/mb4x?usr_data=gd-image(doc,ISBN9785970444283-0015,pic_0058.jpg,-1,,00000000,)&amp;hide_Cookie=ye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500174"/>
            <a:ext cx="3000395" cy="409046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5634588"/>
            <a:ext cx="4214826" cy="12234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 smtClean="0"/>
              <a:t>Схема прохождения правого локтевого нерва через локтевой сгибатель кисти и нижнюю часть </a:t>
            </a:r>
            <a:r>
              <a:rPr lang="ru-RU" sz="1050" dirty="0" err="1" smtClean="0"/>
              <a:t>надмыщелково-локтевого</a:t>
            </a:r>
            <a:r>
              <a:rPr lang="ru-RU" sz="1050" dirty="0" smtClean="0"/>
              <a:t> желоба (сзади): 1 - локтевой нерв; 2 - внутренний </a:t>
            </a:r>
            <a:r>
              <a:rPr lang="ru-RU" sz="1050" dirty="0" err="1" smtClean="0"/>
              <a:t>надмыщелок</a:t>
            </a:r>
            <a:r>
              <a:rPr lang="ru-RU" sz="1050" dirty="0" smtClean="0"/>
              <a:t> плеча; 3 - полость </a:t>
            </a:r>
            <a:r>
              <a:rPr lang="ru-RU" sz="1050" dirty="0" err="1" smtClean="0"/>
              <a:t>надмыщелково-локтевого</a:t>
            </a:r>
            <a:r>
              <a:rPr lang="ru-RU" sz="1050" dirty="0" smtClean="0"/>
              <a:t> желоба; 4 - аркада локтевого сгибателя кисти; 5 - локтевой сгибатель кисти; 6 - глубокий сгибатель пальцев; 7 - рассеченная </a:t>
            </a:r>
            <a:r>
              <a:rPr lang="ru-RU" sz="1050" dirty="0" err="1" smtClean="0"/>
              <a:t>надмыщелково-локтевая</a:t>
            </a:r>
            <a:r>
              <a:rPr lang="ru-RU" sz="1050" dirty="0" smtClean="0"/>
              <a:t> связка; 8 - трехглавая мышца плеча</a:t>
            </a:r>
            <a:endParaRPr lang="ru-RU" sz="105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786314" y="5786454"/>
            <a:ext cx="4071934" cy="90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 smtClean="0"/>
              <a:t>Схема прохождения правого локтевого нерва через </a:t>
            </a:r>
            <a:r>
              <a:rPr lang="ru-RU" sz="1050" dirty="0" err="1" smtClean="0"/>
              <a:t>надмыщелково-локтевой</a:t>
            </a:r>
            <a:r>
              <a:rPr lang="ru-RU" sz="1050" dirty="0" smtClean="0"/>
              <a:t> желоб (изнутри): 1 - поверхностный сгибатель пальцев; 2 - лучевая артерия; 3 - локтевая артерия; 4 - локтевая мышца; 5 - </a:t>
            </a:r>
            <a:r>
              <a:rPr lang="ru-RU" sz="1050" dirty="0" err="1" smtClean="0"/>
              <a:t>надмыщелково-локтевая</a:t>
            </a:r>
            <a:r>
              <a:rPr lang="ru-RU" sz="1050" dirty="0" smtClean="0"/>
              <a:t> связка; 6 - локтевой нерв; 7 - задняя возвратная локтевая артерия</a:t>
            </a:r>
            <a:endParaRPr lang="ru-RU" sz="105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00034" y="642918"/>
            <a:ext cx="8229600" cy="822386"/>
          </a:xfrm>
        </p:spPr>
        <p:txBody>
          <a:bodyPr/>
          <a:lstStyle/>
          <a:p>
            <a:pPr marL="624078" indent="-514350">
              <a:buFont typeface="+mj-lt"/>
              <a:buAutoNum type="arabicPeriod" startAt="2"/>
            </a:pPr>
            <a:r>
              <a:rPr lang="ru-RU" dirty="0" err="1" smtClean="0">
                <a:solidFill>
                  <a:schemeClr val="accent2"/>
                </a:solidFill>
              </a:rPr>
              <a:t>Кубитальный</a:t>
            </a:r>
            <a:r>
              <a:rPr lang="ru-RU" dirty="0" smtClean="0">
                <a:solidFill>
                  <a:schemeClr val="accent2"/>
                </a:solidFill>
              </a:rPr>
              <a:t> туннель</a:t>
            </a:r>
            <a:endParaRPr lang="ru-RU" dirty="0">
              <a:solidFill>
                <a:schemeClr val="accent2"/>
              </a:solidFill>
            </a:endParaRPr>
          </a:p>
        </p:txBody>
      </p:sp>
      <p:pic>
        <p:nvPicPr>
          <p:cNvPr id="76802" name="Picture 2" descr="http://iosteopat.ru/wp-content/uploads/2016/03/loktevoy-nerv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500174"/>
            <a:ext cx="7143800" cy="50879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596" y="500042"/>
            <a:ext cx="8229600" cy="928694"/>
          </a:xfrm>
        </p:spPr>
        <p:txBody>
          <a:bodyPr/>
          <a:lstStyle/>
          <a:p>
            <a:pPr marL="624078" indent="-514350">
              <a:buFont typeface="+mj-lt"/>
              <a:buAutoNum type="arabicPeriod" startAt="3"/>
            </a:pPr>
            <a:r>
              <a:rPr lang="ru-RU" dirty="0" smtClean="0">
                <a:solidFill>
                  <a:schemeClr val="accent2"/>
                </a:solidFill>
              </a:rPr>
              <a:t>Костно-фиброзный канал </a:t>
            </a:r>
            <a:r>
              <a:rPr lang="ru-RU" dirty="0" err="1" smtClean="0">
                <a:solidFill>
                  <a:schemeClr val="accent2"/>
                </a:solidFill>
              </a:rPr>
              <a:t>Гюйона</a:t>
            </a:r>
            <a:endParaRPr lang="ru-RU" dirty="0">
              <a:solidFill>
                <a:schemeClr val="accent2"/>
              </a:solidFill>
            </a:endParaRPr>
          </a:p>
        </p:txBody>
      </p:sp>
      <p:pic>
        <p:nvPicPr>
          <p:cNvPr id="77828" name="Picture 4" descr="http://www.rosmedlib.ru/cgi-bin/mb4x?usr_data=gd-image(doc,ISBN9785970444283-0015,pic_0055.jpg,-1,,00000000,)&amp;hide_Cookie=ye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571612"/>
            <a:ext cx="7215238" cy="50003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596" y="571480"/>
            <a:ext cx="8229600" cy="1500198"/>
          </a:xfrm>
        </p:spPr>
        <p:txBody>
          <a:bodyPr/>
          <a:lstStyle/>
          <a:p>
            <a:pPr marL="624078" indent="-514350">
              <a:buFont typeface="+mj-lt"/>
              <a:buAutoNum type="arabicPeriod" startAt="4"/>
            </a:pPr>
            <a:r>
              <a:rPr lang="ru-RU" dirty="0" smtClean="0">
                <a:solidFill>
                  <a:schemeClr val="accent2"/>
                </a:solidFill>
              </a:rPr>
              <a:t>Гороховидно-крючковидным канал</a:t>
            </a:r>
            <a:endParaRPr lang="ru-RU" dirty="0">
              <a:solidFill>
                <a:schemeClr val="accent2"/>
              </a:solidFill>
            </a:endParaRPr>
          </a:p>
        </p:txBody>
      </p:sp>
      <p:pic>
        <p:nvPicPr>
          <p:cNvPr id="78850" name="Picture 2" descr="http://www.rosmedlib.ru/cgi-bin/mb4x?usr_data=gd-image(doc,ISBN9785970444283-0015,pic_0061.jpg,-1,,00000000,)&amp;hide_Cookie=ye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643050"/>
            <a:ext cx="4829175" cy="494347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572132" y="3786190"/>
            <a:ext cx="328614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Схема гороховидно-крючковидного отверстия: 1 - локтевой сгибатель запястья; 2 - мышца, отводящая мизинец; 3 - короткий сгибатель мизинца; 4 - мышца, противопоставляющая мизинец; 5 - сухожильная дуга; 6 - гороховидно-крючковидная связка; 7 - локтевая артерия; 8 - локтевой нерв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err="1" smtClean="0"/>
              <a:t>Кубитальный</a:t>
            </a:r>
            <a:r>
              <a:rPr lang="ru-RU" dirty="0" smtClean="0"/>
              <a:t> синдром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1757362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Первым признаком проявления туннельной </a:t>
            </a:r>
            <a:r>
              <a:rPr lang="ru-RU" dirty="0" err="1" smtClean="0"/>
              <a:t>нейропатии</a:t>
            </a:r>
            <a:r>
              <a:rPr lang="ru-RU" dirty="0" smtClean="0"/>
              <a:t> является онемение, особенно в утренние часы, предплечья по локтевой стороне и 4, 5 пальцев кисти.</a:t>
            </a:r>
          </a:p>
          <a:p>
            <a:r>
              <a:rPr lang="ru-RU" dirty="0" smtClean="0"/>
              <a:t>Однако пациенты достаточно долгое время не придают этому значение, т.к. в течение дня онемение проходит самостоятельно.</a:t>
            </a:r>
          </a:p>
        </p:txBody>
      </p:sp>
      <p:pic>
        <p:nvPicPr>
          <p:cNvPr id="7170" name="Picture 2" descr="http://iosteopat.ru/wp-content/uploads/2016/03/loktevoy-nerv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7620" y="3296438"/>
            <a:ext cx="5000632" cy="3561562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85720" y="4000504"/>
            <a:ext cx="371477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При остром </a:t>
            </a:r>
            <a:r>
              <a:rPr lang="ru-RU" dirty="0" err="1" smtClean="0"/>
              <a:t>кубитальном</a:t>
            </a:r>
            <a:r>
              <a:rPr lang="ru-RU" dirty="0" smtClean="0"/>
              <a:t> синдроме локтевого нерва, вызванном </a:t>
            </a:r>
            <a:r>
              <a:rPr lang="ru-RU" dirty="0" err="1" smtClean="0"/>
              <a:t>сдавлением</a:t>
            </a:r>
            <a:r>
              <a:rPr lang="ru-RU" dirty="0" smtClean="0"/>
              <a:t> нерва во время операции, больные, очнувшись после наркоза, ощущают онемение в кисти.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2328866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Через некоторое время (дни или месяцы) появляется слабость кисти, а при несвоевременном лечении заболевания кисть приобретает форму «когтистой лапы».</a:t>
            </a:r>
          </a:p>
          <a:p>
            <a:r>
              <a:rPr lang="ru-RU" dirty="0" smtClean="0"/>
              <a:t>Возможна болезненность при пальпации нерва в области локтевого сустава. Атрофия мышц кисти (межкостных, червеобразных, возвышений мизинца и I пальца) приводит к стойким нейрогенным контрактурам.</a:t>
            </a:r>
            <a:endParaRPr lang="ru-RU" dirty="0"/>
          </a:p>
        </p:txBody>
      </p:sp>
      <p:pic>
        <p:nvPicPr>
          <p:cNvPr id="6146" name="Picture 2" descr="https://sindrom.guru/wp-content/uploads/2017/12/cubitales-cuniculum-syndrome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48" y="3663940"/>
            <a:ext cx="4214842" cy="31940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596" y="500042"/>
            <a:ext cx="8229600" cy="2928958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Чувствительные нарушения при </a:t>
            </a:r>
            <a:r>
              <a:rPr lang="ru-RU" dirty="0" err="1" smtClean="0"/>
              <a:t>кубитальном</a:t>
            </a:r>
            <a:r>
              <a:rPr lang="ru-RU" dirty="0" smtClean="0"/>
              <a:t> синдроме локтевого нерва обычно локализуются на ладонной и тыльной поверхностях V пальца и локтевой половине IV пальца, а также с обеих сторон кисти (включая запястье) - ее трети, расположенной </a:t>
            </a:r>
            <a:r>
              <a:rPr lang="ru-RU" dirty="0" err="1" smtClean="0"/>
              <a:t>медиальнее</a:t>
            </a:r>
            <a:r>
              <a:rPr lang="ru-RU" dirty="0" smtClean="0"/>
              <a:t> линии, продолжающей среднюю ось IV пальца.</a:t>
            </a:r>
          </a:p>
          <a:p>
            <a:endParaRPr lang="ru-RU" dirty="0"/>
          </a:p>
        </p:txBody>
      </p:sp>
      <p:pic>
        <p:nvPicPr>
          <p:cNvPr id="80898" name="Picture 2" descr="https://www.jensenjourney.com/wp-content/uploads/2017/06/han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3357562"/>
            <a:ext cx="4762500" cy="29908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 descr="C:\Users\Admin\Desktop\p0224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572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00562" y="228600"/>
            <a:ext cx="4265486" cy="990600"/>
          </a:xfrm>
        </p:spPr>
        <p:txBody>
          <a:bodyPr>
            <a:noAutofit/>
          </a:bodyPr>
          <a:lstStyle/>
          <a:p>
            <a:r>
              <a:rPr lang="ru-RU" sz="2800" dirty="0" smtClean="0"/>
              <a:t>Основные клинические тесты: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357686" y="1600200"/>
            <a:ext cx="4408362" cy="4495800"/>
          </a:xfrm>
        </p:spPr>
        <p:txBody>
          <a:bodyPr>
            <a:noAutofit/>
          </a:bodyPr>
          <a:lstStyle/>
          <a:p>
            <a:r>
              <a:rPr lang="ru-RU" sz="1800" dirty="0" smtClean="0"/>
              <a:t>при попытке </a:t>
            </a:r>
            <a:r>
              <a:rPr lang="ru-RU" sz="1800" dirty="0" smtClean="0"/>
              <a:t>сгибания пальцев </a:t>
            </a:r>
            <a:r>
              <a:rPr lang="ru-RU" sz="1800" dirty="0" smtClean="0"/>
              <a:t>происходит неполное </a:t>
            </a:r>
            <a:r>
              <a:rPr lang="ru-RU" sz="1800" dirty="0" smtClean="0"/>
              <a:t>сгибание 5</a:t>
            </a:r>
            <a:r>
              <a:rPr lang="ru-RU" sz="1800" dirty="0" smtClean="0"/>
              <a:t>, 4 и отчасти 3 пальцев;</a:t>
            </a:r>
          </a:p>
          <a:p>
            <a:r>
              <a:rPr lang="ru-RU" sz="1800" dirty="0" smtClean="0"/>
              <a:t>при плотно прилегающей к столу кисти «царапание» мизинцем по столу невозможно;</a:t>
            </a:r>
          </a:p>
          <a:p>
            <a:r>
              <a:rPr lang="ru-RU" sz="1800" dirty="0" smtClean="0"/>
              <a:t>при плотно прилегающей к столу кисти невозможны разведение и приведение пальцев;</a:t>
            </a:r>
          </a:p>
          <a:p>
            <a:r>
              <a:rPr lang="ru-RU" sz="1800" dirty="0" smtClean="0"/>
              <a:t>Тест </a:t>
            </a:r>
            <a:r>
              <a:rPr lang="ru-RU" sz="1800" dirty="0" err="1" smtClean="0"/>
              <a:t>Фромена</a:t>
            </a:r>
            <a:r>
              <a:rPr lang="ru-RU" sz="1800" dirty="0" smtClean="0"/>
              <a:t>. Из–за слабости </a:t>
            </a:r>
            <a:r>
              <a:rPr lang="ru-RU" sz="1800" dirty="0" err="1" smtClean="0"/>
              <a:t>abductor</a:t>
            </a:r>
            <a:r>
              <a:rPr lang="ru-RU" sz="1800" dirty="0" smtClean="0"/>
              <a:t> </a:t>
            </a:r>
            <a:r>
              <a:rPr lang="ru-RU" sz="1800" dirty="0" err="1" smtClean="0"/>
              <a:t>policis</a:t>
            </a:r>
            <a:r>
              <a:rPr lang="ru-RU" sz="1800" dirty="0" smtClean="0"/>
              <a:t> </a:t>
            </a:r>
            <a:r>
              <a:rPr lang="ru-RU" sz="1800" dirty="0" err="1" smtClean="0"/>
              <a:t>brevis</a:t>
            </a:r>
            <a:r>
              <a:rPr lang="ru-RU" sz="1800" dirty="0" smtClean="0"/>
              <a:t> и </a:t>
            </a:r>
            <a:r>
              <a:rPr lang="ru-RU" sz="1800" dirty="0" err="1" smtClean="0"/>
              <a:t>flexor</a:t>
            </a:r>
            <a:r>
              <a:rPr lang="ru-RU" sz="1800" dirty="0" smtClean="0"/>
              <a:t> </a:t>
            </a:r>
            <a:r>
              <a:rPr lang="ru-RU" sz="1800" dirty="0" err="1" smtClean="0"/>
              <a:t>policis</a:t>
            </a:r>
            <a:r>
              <a:rPr lang="ru-RU" sz="1800" dirty="0" smtClean="0"/>
              <a:t> </a:t>
            </a:r>
            <a:r>
              <a:rPr lang="ru-RU" sz="1800" dirty="0" err="1" smtClean="0"/>
              <a:t>brevis</a:t>
            </a:r>
            <a:r>
              <a:rPr lang="ru-RU" sz="1800" dirty="0" smtClean="0"/>
              <a:t> можно обнаружить чрезмерное сгибание в </a:t>
            </a:r>
            <a:r>
              <a:rPr lang="ru-RU" sz="1800" dirty="0" err="1" smtClean="0"/>
              <a:t>межфаланговом</a:t>
            </a:r>
            <a:r>
              <a:rPr lang="ru-RU" sz="1800" dirty="0" smtClean="0"/>
              <a:t> суставе большого пальца на пораженной руке в ответ на просьбу удержать бумагу между большим и указательным пальцем.</a:t>
            </a:r>
          </a:p>
        </p:txBody>
      </p:sp>
      <p:pic>
        <p:nvPicPr>
          <p:cNvPr id="89091" name="Picture 3" descr="C:\Users\Admin\Desktop\p0225.bmp"/>
          <p:cNvPicPr>
            <a:picLocks noChangeAspect="1" noChangeArrowheads="1"/>
          </p:cNvPicPr>
          <p:nvPr/>
        </p:nvPicPr>
        <p:blipFill>
          <a:blip r:embed="rId3"/>
          <a:srcRect r="6250" b="46875"/>
          <a:stretch>
            <a:fillRect/>
          </a:stretch>
        </p:blipFill>
        <p:spPr bwMode="auto">
          <a:xfrm>
            <a:off x="0" y="0"/>
            <a:ext cx="4286248" cy="36433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Оперативное лечение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1757362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Существует несколько методик хирургического освобождения нерва, но все они так или иначе подразумевают перемещение нерва кпереди от внутреннего </a:t>
            </a:r>
            <a:r>
              <a:rPr lang="ru-RU" dirty="0" err="1" smtClean="0"/>
              <a:t>надмыщелка</a:t>
            </a:r>
            <a:r>
              <a:rPr lang="ru-RU" dirty="0" smtClean="0"/>
              <a:t>. </a:t>
            </a:r>
            <a:endParaRPr lang="ru-RU" dirty="0"/>
          </a:p>
        </p:txBody>
      </p:sp>
      <p:pic>
        <p:nvPicPr>
          <p:cNvPr id="5" name="Рисунок 4" descr="Снимок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3357562"/>
            <a:ext cx="8286750" cy="334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Канал </a:t>
            </a:r>
            <a:r>
              <a:rPr lang="ru-RU" dirty="0" err="1" smtClean="0"/>
              <a:t>Гюйона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1757362"/>
          </a:xfrm>
        </p:spPr>
        <p:txBody>
          <a:bodyPr>
            <a:normAutofit fontScale="47500" lnSpcReduction="20000"/>
          </a:bodyPr>
          <a:lstStyle/>
          <a:p>
            <a:r>
              <a:rPr lang="ru-RU" dirty="0" smtClean="0"/>
              <a:t>Первый характеризуется нарушением функции всех двигательных и чувствительных волокон локтевого нерва на кисти. </a:t>
            </a:r>
          </a:p>
          <a:p>
            <a:r>
              <a:rPr lang="ru-RU" dirty="0" smtClean="0"/>
              <a:t>Положительный тест </a:t>
            </a:r>
            <a:r>
              <a:rPr lang="ru-RU" dirty="0" err="1" smtClean="0"/>
              <a:t>Фромена</a:t>
            </a:r>
            <a:r>
              <a:rPr lang="ru-RU" dirty="0" smtClean="0"/>
              <a:t>. </a:t>
            </a:r>
          </a:p>
          <a:p>
            <a:r>
              <a:rPr lang="ru-RU" dirty="0" smtClean="0"/>
              <a:t>Атрофия </a:t>
            </a:r>
            <a:r>
              <a:rPr lang="ru-RU" dirty="0" err="1" smtClean="0"/>
              <a:t>гипотенара</a:t>
            </a:r>
            <a:r>
              <a:rPr lang="ru-RU" dirty="0" smtClean="0"/>
              <a:t> и дорсальных межкостных мышц. </a:t>
            </a:r>
          </a:p>
          <a:p>
            <a:r>
              <a:rPr lang="ru-RU" dirty="0" smtClean="0"/>
              <a:t>Слабость и атрофия развиваются рано. Слабость</a:t>
            </a:r>
            <a:r>
              <a:rPr lang="en-US" dirty="0" smtClean="0"/>
              <a:t> </a:t>
            </a:r>
            <a:r>
              <a:rPr lang="ru-RU" i="1" dirty="0" err="1" smtClean="0"/>
              <a:t>m</a:t>
            </a:r>
            <a:r>
              <a:rPr lang="ru-RU" i="1" dirty="0" smtClean="0"/>
              <a:t>. </a:t>
            </a:r>
            <a:r>
              <a:rPr lang="en-US" i="1" dirty="0" smtClean="0"/>
              <a:t>abductor </a:t>
            </a:r>
            <a:r>
              <a:rPr lang="en-US" i="1" dirty="0" err="1" smtClean="0"/>
              <a:t>diditi</a:t>
            </a:r>
            <a:r>
              <a:rPr lang="en-US" i="1" dirty="0" smtClean="0"/>
              <a:t> </a:t>
            </a:r>
            <a:r>
              <a:rPr lang="en-US" i="1" dirty="0" err="1" smtClean="0"/>
              <a:t>minimi</a:t>
            </a:r>
            <a:r>
              <a:rPr lang="en-US" i="1" dirty="0" smtClean="0"/>
              <a:t> </a:t>
            </a:r>
            <a:r>
              <a:rPr lang="ru-RU" dirty="0" smtClean="0"/>
              <a:t>и</a:t>
            </a:r>
            <a:r>
              <a:rPr lang="en-US" dirty="0" smtClean="0"/>
              <a:t> </a:t>
            </a:r>
            <a:r>
              <a:rPr lang="ru-RU" i="1" dirty="0" err="1" smtClean="0"/>
              <a:t>m</a:t>
            </a:r>
            <a:r>
              <a:rPr lang="ru-RU" i="1" dirty="0" smtClean="0"/>
              <a:t>. </a:t>
            </a:r>
            <a:r>
              <a:rPr lang="en-US" i="1" dirty="0" smtClean="0"/>
              <a:t>flexor </a:t>
            </a:r>
            <a:r>
              <a:rPr lang="en-US" i="1" dirty="0" err="1" smtClean="0"/>
              <a:t>digity</a:t>
            </a:r>
            <a:r>
              <a:rPr lang="en-US" i="1" dirty="0" smtClean="0"/>
              <a:t> </a:t>
            </a:r>
            <a:r>
              <a:rPr lang="en-US" i="1" dirty="0" err="1" smtClean="0"/>
              <a:t>minimi</a:t>
            </a:r>
            <a:r>
              <a:rPr lang="ru-RU" i="1" dirty="0" smtClean="0"/>
              <a:t>.</a:t>
            </a:r>
            <a:r>
              <a:rPr lang="en-US" i="1" dirty="0" smtClean="0"/>
              <a:t> </a:t>
            </a:r>
            <a:endParaRPr lang="ru-RU" dirty="0" smtClean="0"/>
          </a:p>
          <a:p>
            <a:r>
              <a:rPr lang="ru-RU" dirty="0" smtClean="0"/>
              <a:t>Когтистая кисть.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dirty="0" smtClean="0"/>
              <a:t>Этот первый тип встречается при  поражении локтевого  нерва чуть </a:t>
            </a:r>
            <a:r>
              <a:rPr lang="ru-RU" dirty="0" err="1" smtClean="0"/>
              <a:t>проксимальнее</a:t>
            </a:r>
            <a:r>
              <a:rPr lang="ru-RU" dirty="0" smtClean="0"/>
              <a:t> канала </a:t>
            </a:r>
            <a:r>
              <a:rPr lang="ru-RU" dirty="0" err="1" smtClean="0"/>
              <a:t>Гюйона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  <p:pic>
        <p:nvPicPr>
          <p:cNvPr id="84994" name="Picture 2" descr="http://www.rosmedlib.ru/cgi-bin/mb4x?usr_data=gd-image(doc,ISBN9785970444283-0004,pic_0017.jpg,-1,,00000000,)&amp;hide_Cookie=ye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26" y="3286124"/>
            <a:ext cx="3643338" cy="3018962"/>
          </a:xfrm>
          <a:prstGeom prst="rect">
            <a:avLst/>
          </a:prstGeom>
          <a:noFill/>
        </p:spPr>
      </p:pic>
      <p:pic>
        <p:nvPicPr>
          <p:cNvPr id="6" name="Picture 2" descr="http://www.rosmedlib.ru/cgi-bin/mb4x?usr_data=gd-image(doc,ISBN9785970444283-0010,pic_0048.jpg,-1,,00000000,)&amp;hide_Cookie=ye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3214686"/>
            <a:ext cx="2643206" cy="3403580"/>
          </a:xfrm>
          <a:prstGeom prst="rect">
            <a:avLst/>
          </a:prstGeom>
          <a:noFill/>
        </p:spPr>
      </p:pic>
      <p:pic>
        <p:nvPicPr>
          <p:cNvPr id="9" name="Picture 4" descr="Ð Ð¸Ñ. 1. Ð¢ÑÐ½Ð½ÐµÐ»ÑÐ½ÑÐ¹ ÑÐ¸Ð½Ð´ÑÐ¾Ð¼ ÐºÐ°Ð½Ð°Ð»Ð° ÐÐ¸Ð¹Ð¾Ð½Ð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5400000">
            <a:off x="6379506" y="3829594"/>
            <a:ext cx="3165087" cy="2363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sz="quarter" idx="1"/>
          </p:nvPr>
        </p:nvGraphicFramePr>
        <p:xfrm>
          <a:off x="0" y="-7"/>
          <a:ext cx="9144000" cy="68580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5984"/>
                <a:gridCol w="6858016"/>
              </a:tblGrid>
              <a:tr h="338270">
                <a:tc gridSpan="2"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Основные</a:t>
                      </a:r>
                      <a:r>
                        <a:rPr lang="ru-RU" sz="1500" baseline="0" dirty="0" smtClean="0"/>
                        <a:t> причины, ведущие к развитию компрессионно-ишемических невропатий</a:t>
                      </a:r>
                      <a:endParaRPr lang="ru-RU" sz="15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571314">
                <a:tc>
                  <a:txBody>
                    <a:bodyPr/>
                    <a:lstStyle/>
                    <a:p>
                      <a:r>
                        <a:rPr kumimoji="0" lang="ru-RU" sz="15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Травмы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5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Длительная </a:t>
                      </a:r>
                      <a:r>
                        <a:rPr kumimoji="0" lang="ru-RU" sz="1500" b="0" i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микротравматизация</a:t>
                      </a:r>
                      <a:r>
                        <a:rPr kumimoji="0" lang="ru-RU" sz="15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вследствие профессиональной деятельности,  занятий спортом</a:t>
                      </a:r>
                      <a:endParaRPr lang="ru-RU" sz="1500" dirty="0"/>
                    </a:p>
                  </a:txBody>
                  <a:tcPr/>
                </a:tc>
              </a:tr>
              <a:tr h="811867">
                <a:tc>
                  <a:txBody>
                    <a:bodyPr/>
                    <a:lstStyle/>
                    <a:p>
                      <a:r>
                        <a:rPr kumimoji="0" lang="ru-RU" sz="15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Особенности анатомического</a:t>
                      </a:r>
                    </a:p>
                    <a:p>
                      <a:r>
                        <a:rPr kumimoji="0" lang="ru-RU" sz="15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строения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5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Наличие узких каналов, сухожильных перетяжек, костных отростков</a:t>
                      </a:r>
                      <a:endParaRPr lang="ru-RU" sz="1500" dirty="0"/>
                    </a:p>
                  </a:txBody>
                  <a:tcPr/>
                </a:tc>
              </a:tr>
              <a:tr h="805099">
                <a:tc>
                  <a:txBody>
                    <a:bodyPr/>
                    <a:lstStyle/>
                    <a:p>
                      <a:r>
                        <a:rPr kumimoji="0" lang="ru-RU" sz="15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Наследственные и врожденные</a:t>
                      </a:r>
                    </a:p>
                    <a:p>
                      <a:r>
                        <a:rPr kumimoji="0" lang="ru-RU" sz="15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аномалия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5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Добавочные мышцы, добавочные ребра, фиброзные тяжи, костные шпоры и др.</a:t>
                      </a:r>
                      <a:endParaRPr lang="ru-RU" sz="1500" dirty="0"/>
                    </a:p>
                  </a:txBody>
                  <a:tcPr/>
                </a:tc>
              </a:tr>
              <a:tr h="331512">
                <a:tc>
                  <a:txBody>
                    <a:bodyPr/>
                    <a:lstStyle/>
                    <a:p>
                      <a:r>
                        <a:rPr kumimoji="0" lang="ru-RU" sz="15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Эндокринопатии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5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Гипотиреоз, акромегалия, сахарный диабет</a:t>
                      </a:r>
                      <a:endParaRPr lang="ru-RU" sz="1500" dirty="0"/>
                    </a:p>
                  </a:txBody>
                  <a:tcPr/>
                </a:tc>
              </a:tr>
              <a:tr h="571314">
                <a:tc>
                  <a:txBody>
                    <a:bodyPr/>
                    <a:lstStyle/>
                    <a:p>
                      <a:r>
                        <a:rPr kumimoji="0" lang="ru-RU" sz="15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Гормональные изменения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5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Гормональная контрацепция, </a:t>
                      </a:r>
                      <a:r>
                        <a:rPr kumimoji="0" lang="ru-RU" sz="1500" b="0" i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мено</a:t>
                      </a:r>
                      <a:r>
                        <a:rPr kumimoji="0" lang="ru-RU" sz="15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 и </a:t>
                      </a:r>
                      <a:r>
                        <a:rPr kumimoji="0" lang="ru-RU" sz="1500" b="0" i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андропауза</a:t>
                      </a:r>
                      <a:r>
                        <a:rPr kumimoji="0" lang="ru-RU" sz="15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ru-RU" sz="1500" b="0" i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беременночть</a:t>
                      </a:r>
                      <a:r>
                        <a:rPr kumimoji="0" lang="ru-RU" sz="15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500" b="0" i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</a:t>
                      </a:r>
                      <a:r>
                        <a:rPr kumimoji="0" lang="ru-RU" sz="15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лактация</a:t>
                      </a:r>
                      <a:endParaRPr lang="ru-RU" sz="1500" dirty="0"/>
                    </a:p>
                  </a:txBody>
                  <a:tcPr/>
                </a:tc>
              </a:tr>
              <a:tr h="811867">
                <a:tc>
                  <a:txBody>
                    <a:bodyPr/>
                    <a:lstStyle/>
                    <a:p>
                      <a:r>
                        <a:rPr kumimoji="0" lang="ru-RU" sz="1500" b="0" i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Дисметаболические</a:t>
                      </a:r>
                      <a:r>
                        <a:rPr kumimoji="0" lang="ru-RU" sz="15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состояния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5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Атеросклероз, алиментарное голодание, в том числе лечебное ,гиповитаминоз (витамины труппы В, РР и др.) атрофия подкожной жировой клетчатки различной этиологии и др.</a:t>
                      </a:r>
                      <a:endParaRPr lang="ru-RU" sz="1500" dirty="0"/>
                    </a:p>
                  </a:txBody>
                  <a:tcPr/>
                </a:tc>
              </a:tr>
              <a:tr h="571314">
                <a:tc>
                  <a:txBody>
                    <a:bodyPr/>
                    <a:lstStyle/>
                    <a:p>
                      <a:r>
                        <a:rPr kumimoji="0" lang="ru-RU" sz="15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Системные заболевания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500" b="0" i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Ревматоидный</a:t>
                      </a:r>
                      <a:r>
                        <a:rPr kumimoji="0" lang="ru-RU" sz="15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артрит, подагра, системная красная волчанка, узелковый</a:t>
                      </a:r>
                      <a:r>
                        <a:rPr kumimoji="0" lang="ru-RU" sz="1500" b="0" i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500" b="0" i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полиартериит</a:t>
                      </a:r>
                      <a:endParaRPr lang="ru-RU" sz="1500" dirty="0"/>
                    </a:p>
                  </a:txBody>
                  <a:tcPr/>
                </a:tc>
              </a:tr>
              <a:tr h="571314">
                <a:tc>
                  <a:txBody>
                    <a:bodyPr/>
                    <a:lstStyle/>
                    <a:p>
                      <a:r>
                        <a:rPr kumimoji="0" lang="ru-RU" sz="15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Болезни крови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500" b="0" i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Миеломная</a:t>
                      </a:r>
                      <a:r>
                        <a:rPr kumimoji="0" lang="ru-RU" sz="15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болезнь, </a:t>
                      </a:r>
                      <a:r>
                        <a:rPr kumimoji="0" lang="ru-RU" sz="1500" b="0" i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макроглобулинемия</a:t>
                      </a:r>
                      <a:r>
                        <a:rPr kumimoji="0" lang="ru-RU" sz="15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500" b="0" i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Вальденстрема</a:t>
                      </a:r>
                      <a:r>
                        <a:rPr kumimoji="0" lang="ru-RU" sz="15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ru-RU" sz="1500" b="0" i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моноклональные</a:t>
                      </a:r>
                      <a:r>
                        <a:rPr kumimoji="0" lang="ru-RU" sz="15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500" b="0" i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гаммапатии</a:t>
                      </a:r>
                      <a:r>
                        <a:rPr kumimoji="0" lang="ru-RU" sz="15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и др.</a:t>
                      </a:r>
                      <a:endParaRPr lang="ru-RU" sz="1500" dirty="0"/>
                    </a:p>
                  </a:txBody>
                  <a:tcPr/>
                </a:tc>
              </a:tr>
              <a:tr h="571314">
                <a:tc>
                  <a:txBody>
                    <a:bodyPr/>
                    <a:lstStyle/>
                    <a:p>
                      <a:r>
                        <a:rPr kumimoji="0" lang="ru-RU" sz="15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Инфекции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5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Туберкулез, сифилис, дифтерия, СПИД, ботулизм, паратиф, корь, лепра и др.</a:t>
                      </a:r>
                      <a:endParaRPr lang="ru-RU" sz="1500" dirty="0"/>
                    </a:p>
                  </a:txBody>
                  <a:tcPr/>
                </a:tc>
              </a:tr>
              <a:tr h="331512">
                <a:tc gridSpan="2">
                  <a:txBody>
                    <a:bodyPr/>
                    <a:lstStyle/>
                    <a:p>
                      <a:r>
                        <a:rPr kumimoji="0" lang="ru-RU" sz="15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Опухоли любой локализации, </a:t>
                      </a:r>
                      <a:r>
                        <a:rPr kumimoji="0" lang="ru-RU" sz="1500" b="0" i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паранеопластнческис</a:t>
                      </a:r>
                      <a:r>
                        <a:rPr kumimoji="0" lang="ru-RU" sz="15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процессы</a:t>
                      </a:r>
                      <a:endParaRPr lang="ru-RU" sz="15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571314">
                <a:tc gridSpan="2">
                  <a:txBody>
                    <a:bodyPr/>
                    <a:lstStyle/>
                    <a:p>
                      <a:r>
                        <a:rPr kumimoji="0" lang="ru-RU" sz="15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Врожденная генетически детерминированная восприимчивость</a:t>
                      </a:r>
                      <a:r>
                        <a:rPr kumimoji="0" lang="ru-RU" sz="1500" b="0" i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5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периферических нервов к различным неблагоприятным факторам</a:t>
                      </a:r>
                      <a:endParaRPr kumimoji="0" lang="ru-RU" sz="1500" b="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428604"/>
            <a:ext cx="8229600" cy="3857652"/>
          </a:xfrm>
        </p:spPr>
        <p:txBody>
          <a:bodyPr>
            <a:normAutofit fontScale="92500" lnSpcReduction="10000"/>
          </a:bodyPr>
          <a:lstStyle/>
          <a:p>
            <a:r>
              <a:rPr lang="ru-RU" sz="2200" dirty="0" smtClean="0"/>
              <a:t>Второй тип характеризуется отсутствием сенсорных нарушений, но с парезом всех мышц, иннервируемых локтевым нервом.</a:t>
            </a:r>
          </a:p>
          <a:p>
            <a:r>
              <a:rPr lang="ru-RU" sz="2200" dirty="0" smtClean="0"/>
              <a:t>Т</a:t>
            </a:r>
            <a:r>
              <a:rPr lang="ru-RU" sz="2200" dirty="0" smtClean="0"/>
              <a:t>ретий</a:t>
            </a:r>
            <a:r>
              <a:rPr lang="ru-RU" sz="2200" dirty="0" smtClean="0"/>
              <a:t> </a:t>
            </a:r>
            <a:r>
              <a:rPr lang="ru-RU" sz="2200" dirty="0" smtClean="0"/>
              <a:t>тип синдрома гороховидно-крючковидного канала </a:t>
            </a:r>
            <a:r>
              <a:rPr lang="ru-RU" sz="2200" dirty="0" err="1" smtClean="0"/>
              <a:t>Гюйона</a:t>
            </a:r>
            <a:r>
              <a:rPr lang="ru-RU" sz="2200" dirty="0" smtClean="0"/>
              <a:t> характеризуется сохранностью мышц </a:t>
            </a:r>
            <a:r>
              <a:rPr lang="ru-RU" sz="2200" dirty="0" err="1" smtClean="0"/>
              <a:t>гипотенара</a:t>
            </a:r>
            <a:r>
              <a:rPr lang="ru-RU" sz="2200" dirty="0" smtClean="0"/>
              <a:t>. Нарушается функция приводящей большой палец и дорсальной межкостной мышц; отсутствуют расстройства чувствительности на тыльной и ладонной поверхности V-IV пальцев кисти.</a:t>
            </a:r>
          </a:p>
          <a:p>
            <a:r>
              <a:rPr lang="ru-RU" sz="2200" dirty="0" smtClean="0"/>
              <a:t>Третий тип синдрома гороховидно-крючковидного канала </a:t>
            </a:r>
            <a:r>
              <a:rPr lang="ru-RU" sz="2200" dirty="0" err="1" smtClean="0"/>
              <a:t>Гюйона</a:t>
            </a:r>
            <a:r>
              <a:rPr lang="ru-RU" sz="2200" dirty="0" smtClean="0"/>
              <a:t> клинически проявляется нарушением чувствительности на ладонной поверхности и отсутствием расстройства чувствительности на тыльной поверхности V-IV пальцев кисти, сохранена функция мышц, иннервируемых глубокой двигательной ветвью.</a:t>
            </a:r>
          </a:p>
          <a:p>
            <a:endParaRPr lang="ru-RU" dirty="0"/>
          </a:p>
        </p:txBody>
      </p:sp>
      <p:pic>
        <p:nvPicPr>
          <p:cNvPr id="87042" name="Picture 2" descr="https://www.massage.ru/sites/all/files/user22/4_17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3983323"/>
            <a:ext cx="3767135" cy="2731825"/>
          </a:xfrm>
          <a:prstGeom prst="rect">
            <a:avLst/>
          </a:prstGeom>
          <a:noFill/>
        </p:spPr>
      </p:pic>
      <p:pic>
        <p:nvPicPr>
          <p:cNvPr id="7" name="Picture 2" descr="http://drpozvonkov.ru/wp-content/uploads/2016/02/hand_surgery_4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3" y="3945600"/>
            <a:ext cx="3857651" cy="2912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Оперативное лечение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В случае неуспеха консервативных мероприятий проводится хирургическое лечение, нацеленное на реконструкцию канала для того, чтобы освободить нерв от </a:t>
            </a:r>
            <a:r>
              <a:rPr lang="ru-RU" dirty="0" err="1" smtClean="0"/>
              <a:t>сдавления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86018" name="Picture 2" descr="ÐÐ¾Ð¼Ð¿ÑÐµÑÑÐ¸Ñ Ð»Ð¾ÐºÑÐµÐ²Ð¾Ð³Ð¾ Ð½ÐµÑÐ²Ð° Ð² ÐºÐ°Ð½Ð°Ð»Ðµ ÐÐ¸Ð¹Ð¾Ð½Ð°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4071942"/>
            <a:ext cx="3714776" cy="2555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86380" y="228600"/>
            <a:ext cx="3479668" cy="990600"/>
          </a:xfrm>
        </p:spPr>
        <p:txBody>
          <a:bodyPr>
            <a:normAutofit/>
          </a:bodyPr>
          <a:lstStyle/>
          <a:p>
            <a:r>
              <a:rPr lang="ru-RU" dirty="0" smtClean="0"/>
              <a:t>Лучевой нерв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286380" y="1600200"/>
            <a:ext cx="3479668" cy="4757758"/>
          </a:xfrm>
        </p:spPr>
        <p:txBody>
          <a:bodyPr>
            <a:normAutofit fontScale="55000" lnSpcReduction="20000"/>
          </a:bodyPr>
          <a:lstStyle/>
          <a:p>
            <a:r>
              <a:rPr lang="ru-RU" dirty="0" smtClean="0"/>
              <a:t>Лучевой нерв </a:t>
            </a:r>
            <a:r>
              <a:rPr lang="ru-RU" i="1" dirty="0" err="1" smtClean="0"/>
              <a:t>n</a:t>
            </a:r>
            <a:r>
              <a:rPr lang="ru-RU" i="1" dirty="0" smtClean="0"/>
              <a:t>. </a:t>
            </a:r>
            <a:r>
              <a:rPr lang="ru-RU" i="1" dirty="0" err="1" smtClean="0"/>
              <a:t>radialis</a:t>
            </a:r>
            <a:r>
              <a:rPr lang="ru-RU" i="1" dirty="0" smtClean="0"/>
              <a:t> </a:t>
            </a:r>
            <a:r>
              <a:rPr lang="ru-RU" dirty="0" smtClean="0"/>
              <a:t>формируется спинномозговыми корешками С</a:t>
            </a:r>
            <a:r>
              <a:rPr lang="ru-RU" baseline="-25000" dirty="0" smtClean="0"/>
              <a:t>5</a:t>
            </a:r>
            <a:r>
              <a:rPr lang="ru-RU" dirty="0" smtClean="0"/>
              <a:t>-С</a:t>
            </a:r>
            <a:r>
              <a:rPr lang="ru-RU" baseline="-25000" dirty="0" smtClean="0"/>
              <a:t>8</a:t>
            </a:r>
            <a:r>
              <a:rPr lang="ru-RU" dirty="0" smtClean="0"/>
              <a:t>.</a:t>
            </a:r>
          </a:p>
          <a:p>
            <a:r>
              <a:rPr lang="ru-RU" dirty="0" smtClean="0"/>
              <a:t>Мышцы, которые иннервирует лучевой нерв: трехглавая мышца плеча, локтевая мышца плечелучевая мышца, длинный лучевой разгибатель кисти, короткий лучевой разгибатель запястья, супинатор, разгибатель пальцев кисти [основные фаланги], локтевой разгибатель кисти, длинная мышца, отводящая большой палец, короткий разгибатель большого пальца, длинный разгибатель большого пальца, разгибатель указательного пальца, разгибатель мизинца.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53250" name="Picture 2" descr="http://www.rosmedlib.ru/cgi-bin/mb4x?usr_data=gd-image(doc,ISBN9785970444283-0015,pic_0065.jpg,-1,,00000000,)&amp;hide_Cookie=ye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057775" cy="68294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714744" y="1785926"/>
            <a:ext cx="5157766" cy="428628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	Чувствительная иннервация: снабжает тыльную поверхность плеча почти до локтевого отростка; кожа задней поверхности предплечья; на уровне нижней части тыла предплечья поверхностная ветвь делится на пять тыльных пальцевых нервов, которые иннервирую кожу лучевой половине тыльной поверхности кисти от ногтевой фаланги I, средней фаланги II и лучевой половины III пальцев;</a:t>
            </a:r>
            <a:endParaRPr lang="ru-RU" dirty="0"/>
          </a:p>
        </p:txBody>
      </p:sp>
      <p:pic>
        <p:nvPicPr>
          <p:cNvPr id="54274" name="Picture 2" descr="https://www.minclinic.ru/pics/pns/radialis_nerve_cutaneous_innervatio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-1527556" y="2099028"/>
            <a:ext cx="6858000" cy="26599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Участки возможной компрессии лучевого нерва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900106"/>
          </a:xfrm>
        </p:spPr>
        <p:txBody>
          <a:bodyPr>
            <a:normAutofit lnSpcReduction="10000"/>
          </a:bodyPr>
          <a:lstStyle/>
          <a:p>
            <a:pPr marL="624078" indent="-514350">
              <a:buFont typeface="+mj-lt"/>
              <a:buAutoNum type="arabicPeriod"/>
            </a:pPr>
            <a:r>
              <a:rPr lang="ru-RU" dirty="0" err="1" smtClean="0">
                <a:solidFill>
                  <a:schemeClr val="accent2"/>
                </a:solidFill>
              </a:rPr>
              <a:t>Плечеподмышечный</a:t>
            </a:r>
            <a:r>
              <a:rPr lang="ru-RU" dirty="0" smtClean="0">
                <a:solidFill>
                  <a:schemeClr val="accent2"/>
                </a:solidFill>
              </a:rPr>
              <a:t> угол (место внешней компрессии) </a:t>
            </a:r>
            <a:endParaRPr lang="ru-RU" dirty="0">
              <a:solidFill>
                <a:schemeClr val="accent2"/>
              </a:solidFill>
            </a:endParaRPr>
          </a:p>
        </p:txBody>
      </p:sp>
      <p:pic>
        <p:nvPicPr>
          <p:cNvPr id="58370" name="Picture 2" descr="https://myslide.ru/documents_3/c9ad9947cbe21d3fe684c99fc7586485/img2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2464563"/>
            <a:ext cx="5857916" cy="43934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000496" y="1714488"/>
            <a:ext cx="4686304" cy="4860048"/>
          </a:xfrm>
        </p:spPr>
        <p:txBody>
          <a:bodyPr/>
          <a:lstStyle/>
          <a:p>
            <a:pPr marL="624078" indent="-514350">
              <a:buFont typeface="+mj-lt"/>
              <a:buAutoNum type="arabicPeriod" startAt="2"/>
            </a:pPr>
            <a:r>
              <a:rPr lang="ru-RU" dirty="0" smtClean="0">
                <a:solidFill>
                  <a:schemeClr val="accent2"/>
                </a:solidFill>
              </a:rPr>
              <a:t>Спиральный, плечевой или </a:t>
            </a:r>
            <a:r>
              <a:rPr lang="ru-RU" dirty="0" err="1" smtClean="0">
                <a:solidFill>
                  <a:schemeClr val="accent2"/>
                </a:solidFill>
              </a:rPr>
              <a:t>плечемышечный</a:t>
            </a:r>
            <a:r>
              <a:rPr lang="ru-RU" dirty="0" smtClean="0">
                <a:solidFill>
                  <a:schemeClr val="accent2"/>
                </a:solidFill>
              </a:rPr>
              <a:t> канал;</a:t>
            </a:r>
          </a:p>
          <a:p>
            <a:pPr marL="624078" indent="-514350">
              <a:buFont typeface="+mj-lt"/>
              <a:buAutoNum type="arabicPeriod" startAt="2"/>
            </a:pPr>
            <a:r>
              <a:rPr lang="ru-RU" dirty="0" smtClean="0">
                <a:solidFill>
                  <a:schemeClr val="accent2"/>
                </a:solidFill>
              </a:rPr>
              <a:t>В области наружной межмышечной перегородки;</a:t>
            </a:r>
          </a:p>
          <a:p>
            <a:pPr marL="624078" indent="-514350">
              <a:buFont typeface="+mj-lt"/>
              <a:buAutoNum type="arabicPeriod" startAt="2"/>
            </a:pPr>
            <a:r>
              <a:rPr lang="ru-RU" dirty="0" err="1" smtClean="0">
                <a:solidFill>
                  <a:schemeClr val="accent2"/>
                </a:solidFill>
              </a:rPr>
              <a:t>Наднадмыщелковая</a:t>
            </a:r>
            <a:r>
              <a:rPr lang="ru-RU" dirty="0" smtClean="0">
                <a:solidFill>
                  <a:schemeClr val="accent2"/>
                </a:solidFill>
              </a:rPr>
              <a:t> область;</a:t>
            </a:r>
            <a:endParaRPr lang="ru-RU" dirty="0">
              <a:solidFill>
                <a:schemeClr val="accent2"/>
              </a:solidFill>
            </a:endParaRPr>
          </a:p>
        </p:txBody>
      </p:sp>
      <p:pic>
        <p:nvPicPr>
          <p:cNvPr id="57348" name="Picture 4" descr="https://studfiles.net/html/5800/387/html_LOUy5lisMi.9erj/htmlconvd-tPAUUp12x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0"/>
            <a:ext cx="35719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214942" y="2143116"/>
            <a:ext cx="3929058" cy="1143008"/>
          </a:xfrm>
        </p:spPr>
        <p:txBody>
          <a:bodyPr/>
          <a:lstStyle/>
          <a:p>
            <a:pPr marL="624078" indent="-514350">
              <a:buFont typeface="+mj-lt"/>
              <a:buAutoNum type="arabicPeriod" startAt="5"/>
            </a:pPr>
            <a:r>
              <a:rPr lang="ru-RU" dirty="0" smtClean="0">
                <a:solidFill>
                  <a:schemeClr val="accent2"/>
                </a:solidFill>
              </a:rPr>
              <a:t>Канал супинатора (аркада </a:t>
            </a:r>
            <a:r>
              <a:rPr lang="ru-RU" dirty="0" err="1" smtClean="0">
                <a:solidFill>
                  <a:schemeClr val="accent2"/>
                </a:solidFill>
              </a:rPr>
              <a:t>Фрозе</a:t>
            </a:r>
            <a:r>
              <a:rPr lang="ru-RU" dirty="0" smtClean="0">
                <a:solidFill>
                  <a:schemeClr val="accent2"/>
                </a:solidFill>
              </a:rPr>
              <a:t>)</a:t>
            </a:r>
            <a:endParaRPr lang="ru-RU" dirty="0">
              <a:solidFill>
                <a:schemeClr val="accent2"/>
              </a:solidFill>
            </a:endParaRPr>
          </a:p>
        </p:txBody>
      </p:sp>
      <p:pic>
        <p:nvPicPr>
          <p:cNvPr id="7" name="Picture 2" descr="https://clinicalgate.com/wp-content/uploads/2015/03/B9781455726721000210_f021-006-97814557267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768"/>
            <a:ext cx="5202800" cy="68562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71472" y="285728"/>
            <a:ext cx="8153400" cy="4495800"/>
          </a:xfrm>
        </p:spPr>
        <p:txBody>
          <a:bodyPr/>
          <a:lstStyle/>
          <a:p>
            <a:pPr marL="624078" indent="-514350">
              <a:buFont typeface="+mj-lt"/>
              <a:buAutoNum type="arabicPeriod" startAt="6"/>
            </a:pPr>
            <a:r>
              <a:rPr lang="ru-RU" dirty="0" smtClean="0">
                <a:solidFill>
                  <a:schemeClr val="accent2"/>
                </a:solidFill>
              </a:rPr>
              <a:t>Дистальные отделы предплечья, запястья и кисти</a:t>
            </a:r>
          </a:p>
        </p:txBody>
      </p:sp>
      <p:pic>
        <p:nvPicPr>
          <p:cNvPr id="75778" name="Picture 2" descr="https://cf.ppt-online.org/files/slide/n/NdXYhRSQBVWvIy1pLOCc8qT3UAJl9EkfGzojn2/slide-31.jpg"/>
          <p:cNvPicPr>
            <a:picLocks noChangeAspect="1" noChangeArrowheads="1"/>
          </p:cNvPicPr>
          <p:nvPr/>
        </p:nvPicPr>
        <p:blipFill>
          <a:blip r:embed="rId2"/>
          <a:srcRect t="17568"/>
          <a:stretch>
            <a:fillRect/>
          </a:stretch>
        </p:blipFill>
        <p:spPr bwMode="auto">
          <a:xfrm>
            <a:off x="1142976" y="1928802"/>
            <a:ext cx="6866957" cy="43576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Спиральный канал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329130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Компрессионное поражение лучевого нерва в спиральном канале обычно является следствием перелома плеча в средней трети. Компрессия нерва может возникнуть вскоре после перелома из-за отека тканей и повышения давления в канале. Позднее нерв страдает при его </a:t>
            </a:r>
            <a:r>
              <a:rPr lang="ru-RU" dirty="0" err="1" smtClean="0"/>
              <a:t>сдавлении</a:t>
            </a:r>
            <a:r>
              <a:rPr lang="ru-RU" dirty="0" smtClean="0"/>
              <a:t> рубцовыми тканями или костной мозолью.</a:t>
            </a:r>
          </a:p>
          <a:p>
            <a:r>
              <a:rPr lang="ru-RU" dirty="0" smtClean="0"/>
              <a:t>В отличие от компрессии на уровне </a:t>
            </a:r>
            <a:r>
              <a:rPr lang="ru-RU" dirty="0" err="1" smtClean="0"/>
              <a:t>плечеподмышечного</a:t>
            </a:r>
            <a:r>
              <a:rPr lang="ru-RU" dirty="0" smtClean="0"/>
              <a:t> угла, при синдроме спирального канала отсутствует гипестезия на плече. 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71472" y="214290"/>
            <a:ext cx="8153400" cy="4000528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Сохраняется функция трехглавой мышцы плеча и рефлекс с этой мышцы. </a:t>
            </a:r>
          </a:p>
          <a:p>
            <a:r>
              <a:rPr lang="ru-RU" dirty="0" smtClean="0"/>
              <a:t>«Свисающая или падающая кисть» - следствие пареза разгибания кисти в лучезапястном суставе и II-V пальцев в пястно-фаланговых суставах. </a:t>
            </a:r>
          </a:p>
          <a:p>
            <a:r>
              <a:rPr lang="ru-RU" dirty="0" smtClean="0"/>
              <a:t>Слабость разгибания и отведения I пальца, не удается и супинация разогнутой руки, тогда как рука, предварительно согнутая в локтевом суставе, может быть </a:t>
            </a:r>
            <a:r>
              <a:rPr lang="ru-RU" dirty="0" err="1" smtClean="0"/>
              <a:t>супинирована</a:t>
            </a:r>
            <a:r>
              <a:rPr lang="ru-RU" dirty="0" smtClean="0"/>
              <a:t> </a:t>
            </a:r>
            <a:r>
              <a:rPr lang="ru-RU" dirty="0" err="1" smtClean="0"/>
              <a:t>двухглавой</a:t>
            </a:r>
            <a:r>
              <a:rPr lang="ru-RU" dirty="0" smtClean="0"/>
              <a:t> мышцей. </a:t>
            </a:r>
          </a:p>
          <a:p>
            <a:r>
              <a:rPr lang="ru-RU" dirty="0" smtClean="0"/>
              <a:t>Сгибание в локте </a:t>
            </a:r>
            <a:r>
              <a:rPr lang="ru-RU" dirty="0" err="1" smtClean="0"/>
              <a:t>пронированной</a:t>
            </a:r>
            <a:r>
              <a:rPr lang="ru-RU" dirty="0" smtClean="0"/>
              <a:t> руки невозможно из-за паралича плечелучевой мышцы. </a:t>
            </a:r>
          </a:p>
          <a:p>
            <a:r>
              <a:rPr lang="ru-RU" dirty="0" smtClean="0"/>
              <a:t>Может выявляться гипотрофия мышц тыла плеча и предплечья. </a:t>
            </a:r>
          </a:p>
          <a:p>
            <a:endParaRPr lang="ru-RU" dirty="0"/>
          </a:p>
        </p:txBody>
      </p:sp>
      <p:pic>
        <p:nvPicPr>
          <p:cNvPr id="82946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4071942"/>
            <a:ext cx="3357586" cy="258275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2948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4000504"/>
            <a:ext cx="3964810" cy="26432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По срокам развития выделяют:</a:t>
            </a:r>
          </a:p>
          <a:p>
            <a:r>
              <a:rPr lang="ru-RU" dirty="0" smtClean="0"/>
              <a:t>Острые (развиваются в течение от нескольких дней до 4-х недель)</a:t>
            </a:r>
          </a:p>
          <a:p>
            <a:r>
              <a:rPr lang="ru-RU" dirty="0" err="1" smtClean="0"/>
              <a:t>Подострые</a:t>
            </a:r>
            <a:r>
              <a:rPr lang="ru-RU" dirty="0" smtClean="0"/>
              <a:t> (развиваются в течение нескольких недель);</a:t>
            </a:r>
          </a:p>
          <a:p>
            <a:r>
              <a:rPr lang="ru-RU" dirty="0" smtClean="0"/>
              <a:t>Хронические, в т. ч. рецидивирующие (развиваются в течение нескольких месяцев или лет).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online-diagnos.ru/images/stories/bolezni/luchevoy_nerv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5061" y="1714488"/>
            <a:ext cx="3048939" cy="4786323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3614750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Зона гипестезии </a:t>
            </a:r>
            <a:r>
              <a:rPr lang="ru-RU" dirty="0" smtClean="0"/>
              <a:t>захватывает заднюю поверхность </a:t>
            </a:r>
            <a:r>
              <a:rPr lang="ru-RU" dirty="0" smtClean="0"/>
              <a:t>предплечья, наружную половину тыльной поверхности кисти, тыл I пальца, а также основных фаланг II и лучевой половины III пальца.</a:t>
            </a:r>
          </a:p>
          <a:p>
            <a:r>
              <a:rPr lang="ru-RU" dirty="0" smtClean="0"/>
              <a:t>Болезненные ощущения </a:t>
            </a:r>
            <a:r>
              <a:rPr lang="ru-RU" dirty="0" err="1" smtClean="0"/>
              <a:t>вызваются</a:t>
            </a:r>
            <a:r>
              <a:rPr lang="ru-RU" dirty="0" smtClean="0"/>
              <a:t> при пальцевом </a:t>
            </a:r>
            <a:r>
              <a:rPr lang="ru-RU" dirty="0" err="1" smtClean="0"/>
              <a:t>сдавлении</a:t>
            </a:r>
            <a:r>
              <a:rPr lang="ru-RU" dirty="0" smtClean="0"/>
              <a:t> в течение 1 мин или поколачивании нерва на уровне компрессии.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Наружная межмышечная перегородка плеча</a:t>
            </a:r>
            <a:endParaRPr lang="ru-RU" dirty="0"/>
          </a:p>
        </p:txBody>
      </p:sp>
      <p:pic>
        <p:nvPicPr>
          <p:cNvPr id="81922" name="Picture 2" descr="ÐÐ°ÑÑÐ¸Ð½ÐºÐ¸ Ð¿Ð¾ Ð·Ð°Ð¿ÑÐ¾ÑÑ Ð¿Ð°ÑÐ°Ð»Ð¸Ñ ÑÑÐ±Ð±Ð¾ÑÐ½ÐµÐ¹ Ð½Ð¾ÑÐ¸"/>
          <p:cNvPicPr>
            <a:picLocks noChangeAspect="1" noChangeArrowheads="1"/>
          </p:cNvPicPr>
          <p:nvPr/>
        </p:nvPicPr>
        <p:blipFill>
          <a:blip r:embed="rId2">
            <a:lum bright="40000" contrast="-40000"/>
          </a:blip>
          <a:srcRect/>
          <a:stretch>
            <a:fillRect/>
          </a:stretch>
        </p:blipFill>
        <p:spPr bwMode="auto">
          <a:xfrm>
            <a:off x="857224" y="1785926"/>
            <a:ext cx="7471316" cy="4714908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2900370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Нерв сдавливается у наружного края лучевой кости во время глубокого сна на твердой поверхности (земля, доска, скамейка), особенно если голова придавливает плечо. Из-за усталости, а чаще всего вследствие алкогольного опьянения человек вовремя не пробуждается и у него возникает выключение функции лучевого нерва. Это называют «сонным», или «субботним» параличом, а также «параличом садовой скамейки».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357686" y="1600200"/>
            <a:ext cx="4408362" cy="4495800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При сонном параличе всегда наблюдаются двигательные выпадения, но никогда не бывает слабости трехглавой мышцы плеча, т. е. пареза разгибания предплечья и снижения рефлекса с трицепса. Могут возникать не только двигательные, но и чувствительные выпадения, однако зона гипестезии не распространяется на заднюю поверхность плеча.</a:t>
            </a:r>
          </a:p>
          <a:p>
            <a:endParaRPr lang="ru-RU" dirty="0"/>
          </a:p>
        </p:txBody>
      </p:sp>
      <p:pic>
        <p:nvPicPr>
          <p:cNvPr id="80898" name="Picture 2" descr="ÐÐ°ÑÑÐ¸Ð½ÐºÐ¸ Ð¿Ð¾ Ð·Ð°Ð¿ÑÐ¾ÑÑ Ð¿Ð°ÑÐ°Ð»Ð¸Ñ ÑÑÐ±Ð±Ð¾ÑÐ½ÐµÐ¹ Ð½Ð¾ÑÐ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571612"/>
            <a:ext cx="3714744" cy="49529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Наднадмыщелковая</a:t>
            </a:r>
            <a:r>
              <a:rPr lang="ru-RU" dirty="0" smtClean="0"/>
              <a:t> область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В нижней трети плеча выше наружного </a:t>
            </a:r>
            <a:r>
              <a:rPr lang="ru-RU" dirty="0" err="1" smtClean="0"/>
              <a:t>надмыщелка</a:t>
            </a:r>
            <a:r>
              <a:rPr lang="ru-RU" dirty="0" smtClean="0"/>
              <a:t> лучевой нерв проходит между плечевой и плечелучевой мышцами, будучи покрытым последней. Однако и здесь нерв в отдельных случаях может сдавливаться при переломах нижней трети плечевой кости или при смещении головки луча.</a:t>
            </a:r>
          </a:p>
          <a:p>
            <a:r>
              <a:rPr lang="ru-RU" dirty="0" smtClean="0"/>
              <a:t>Симптомы поражения лучевого нерва при сонном параличе и посттравматической компрессии нерва в </a:t>
            </a:r>
            <a:r>
              <a:rPr lang="ru-RU" dirty="0" err="1" smtClean="0"/>
              <a:t>наднадмыщелковой</a:t>
            </a:r>
            <a:r>
              <a:rPr lang="ru-RU" dirty="0" smtClean="0"/>
              <a:t> области могут быть аналогичными. </a:t>
            </a:r>
          </a:p>
          <a:p>
            <a:r>
              <a:rPr lang="ru-RU" dirty="0" smtClean="0"/>
              <a:t>Однако в первом случае нет изолированных двигательных выпадений без чувствительных. К тому же разные механизмы возникновения этих двух видов компрессионных невропатий позволяют легко различать их.</a:t>
            </a:r>
          </a:p>
          <a:p>
            <a:endParaRPr lang="ru-RU" dirty="0"/>
          </a:p>
        </p:txBody>
      </p:sp>
      <p:pic>
        <p:nvPicPr>
          <p:cNvPr id="79874" name="Picture 2" descr="ÐÐ°ÑÑÐ¸Ð½ÐºÐ¸ Ð¿Ð¾ Ð·Ð°Ð¿ÑÐ¾ÑÑ ÐÐ°Ð´ ÐÐ°Ð´Ð¼ÑÑÐµÐ»ÐºÐ¾Ð²Ð°Ñ Ð¾Ð±Ð»Ð°ÑÑÑ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7950" y="4838699"/>
            <a:ext cx="1676400" cy="20193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Синдром супинатора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3114684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Характерны ночные боли в наружных отделах локтевой области, на тыле предплечья и нередко на тыле запястья и кисти. Дневные боли имеют ту же локализацию, что и ночные. Они возникают обычно во время ручной работы. Появлению болей особенно способствуют ротационные движения предплечья (супинация и пронация). </a:t>
            </a:r>
          </a:p>
          <a:p>
            <a:r>
              <a:rPr lang="ru-RU" dirty="0" smtClean="0"/>
              <a:t>Наблюдается слабость супинации предплечья, слабость разгибания основных фаланг пальцев, иногда отсутствует разгибание в пястно-фаланговых суставах. Выявляется также парез отведения I пальца, но сохраняется разгибание его концевой фаланги. 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78852" name="Picture 4" descr="http://d.120-bal.ru/pars_docs/refs/43/42302/42302_html_221f3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4000504"/>
            <a:ext cx="3429024" cy="25723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8854" name="Picture 6" descr="http://oleg-semenkin.ru/img/pik/zap-kub-kan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4071942"/>
            <a:ext cx="4143372" cy="25003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42910" y="357166"/>
            <a:ext cx="8153400" cy="2400304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Обнаруживается местная болезненность при пальпации в точке, расположенной на 4-5 см ниже наружного </a:t>
            </a:r>
            <a:r>
              <a:rPr lang="ru-RU" dirty="0" err="1" smtClean="0"/>
              <a:t>надмыщелка</a:t>
            </a:r>
            <a:r>
              <a:rPr lang="ru-RU" dirty="0" smtClean="0"/>
              <a:t> плеча в желобе </a:t>
            </a:r>
            <a:r>
              <a:rPr lang="ru-RU" dirty="0" err="1" smtClean="0"/>
              <a:t>радиальнее</a:t>
            </a:r>
            <a:r>
              <a:rPr lang="ru-RU" dirty="0" smtClean="0"/>
              <a:t> длинного лучевого разгибателя запястья. </a:t>
            </a:r>
            <a:r>
              <a:rPr lang="ru-RU" dirty="0" err="1" smtClean="0"/>
              <a:t>Пальпаторная</a:t>
            </a:r>
            <a:r>
              <a:rPr lang="ru-RU" dirty="0" smtClean="0"/>
              <a:t> болезненность выявляется в этой точке и на здоровой стороне, но она бывает значительно менее выраженной. Тест пальцевого </a:t>
            </a:r>
            <a:r>
              <a:rPr lang="ru-RU" dirty="0" err="1" smtClean="0"/>
              <a:t>сдавления</a:t>
            </a:r>
            <a:r>
              <a:rPr lang="ru-RU" dirty="0" smtClean="0"/>
              <a:t> считается положительным, если при его выполнении за время до 60 с возникают боли на тыле предплечья (нередко также и на тыле кисти).</a:t>
            </a:r>
          </a:p>
          <a:p>
            <a:endParaRPr lang="ru-RU" dirty="0"/>
          </a:p>
        </p:txBody>
      </p:sp>
      <p:pic>
        <p:nvPicPr>
          <p:cNvPr id="77828" name="Picture 4" descr="https://i.pinimg.com/originals/e9/db/aa/e9dbaa2ddcd45683fbbd74ac5c4da9d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2443820"/>
            <a:ext cx="5286412" cy="40570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err="1" smtClean="0"/>
              <a:t>Супинационный</a:t>
            </a:r>
            <a:r>
              <a:rPr lang="ru-RU" dirty="0" smtClean="0"/>
              <a:t> тест. Обе руки плотно фиксировались на столе, предплечье сгибалось под углом 45° и устанавливалось в положении максимальной супинации. При этом врач пытался перевести предплечье в положение пронации. Этот тест вызывает боль на разгибательной стороне предплечья в 88% пораженных рук. </a:t>
            </a:r>
          </a:p>
          <a:p>
            <a:r>
              <a:rPr lang="ru-RU" dirty="0" err="1" smtClean="0"/>
              <a:t>Kopell</a:t>
            </a:r>
            <a:r>
              <a:rPr lang="ru-RU" dirty="0" smtClean="0"/>
              <a:t>, </a:t>
            </a:r>
            <a:r>
              <a:rPr lang="ru-RU" dirty="0" err="1" smtClean="0"/>
              <a:t>Thompson</a:t>
            </a:r>
            <a:r>
              <a:rPr lang="ru-RU" dirty="0" smtClean="0"/>
              <a:t> (1963) предложили также при синдроме супинатора вызывать боль в руке разгибанием среднего пальца против сопротивления.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Оперативное лечение</a:t>
            </a:r>
            <a:endParaRPr lang="ru-RU" dirty="0"/>
          </a:p>
        </p:txBody>
      </p:sp>
      <p:pic>
        <p:nvPicPr>
          <p:cNvPr id="7" name="Содержимое 6" descr="69c001fae6bca80cd1f5c3bff9449859--forearm-anatomy-medical-anatomy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1000100" y="1672130"/>
            <a:ext cx="7000924" cy="518587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Дистальные </a:t>
            </a:r>
            <a:r>
              <a:rPr lang="ru-RU" smtClean="0"/>
              <a:t>отделы предплечья, </a:t>
            </a:r>
            <a:r>
              <a:rPr lang="ru-RU" dirty="0" smtClean="0"/>
              <a:t>запястья и кисти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2471742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Компрессионное поражение кожных веточек лучевого нерва в области анатомической табакерки обозначается «радиальным туннельным синдромом запястья».</a:t>
            </a:r>
          </a:p>
          <a:p>
            <a:r>
              <a:rPr lang="ru-RU" dirty="0" smtClean="0"/>
              <a:t>Самой частой причиной поражения поверхностной ветви лучевого нерва является травма области запястья и нижней трети предплечья, может быть осложнением болезни де </a:t>
            </a:r>
            <a:r>
              <a:rPr lang="ru-RU" dirty="0" err="1" smtClean="0"/>
              <a:t>Кервена</a:t>
            </a:r>
            <a:r>
              <a:rPr lang="ru-RU" dirty="0" smtClean="0"/>
              <a:t> - </a:t>
            </a:r>
            <a:r>
              <a:rPr lang="ru-RU" dirty="0" err="1" smtClean="0"/>
              <a:t>лигаментита</a:t>
            </a:r>
            <a:r>
              <a:rPr lang="ru-RU" dirty="0" smtClean="0"/>
              <a:t> I канала тыльной связки запястья.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76802" name="Picture 2" descr="https://i.pinimg.com/originals/6b/e2/76/6be276849ed451103ca191cfe4cf0517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3786190"/>
            <a:ext cx="7220447" cy="27812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2471742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При поражении поверхностной ветви лучевого нерва больные часто ощущают онемение на тыле кисти и пальцев, иногда отмечается жгучая боль на тыле I пальца. Боль может распространяться вверх на предплечье и даже плечо.</a:t>
            </a:r>
          </a:p>
          <a:p>
            <a:r>
              <a:rPr lang="ru-RU" dirty="0" smtClean="0"/>
              <a:t>Чувствительные выпадения чаще ограничиваются дорожкой гипестезии на внутренней стороне тыла большого пальца. Нередко гипестезия может выходить за пределы I пальца.</a:t>
            </a:r>
          </a:p>
          <a:p>
            <a:endParaRPr lang="ru-RU" dirty="0"/>
          </a:p>
        </p:txBody>
      </p:sp>
      <p:pic>
        <p:nvPicPr>
          <p:cNvPr id="4098" name="Picture 2" descr="https://ortocure.ru/wp-content/uploads/2018/04/utrata-chuvstvitelnosti.jpg"/>
          <p:cNvPicPr>
            <a:picLocks noChangeAspect="1" noChangeArrowheads="1"/>
          </p:cNvPicPr>
          <p:nvPr/>
        </p:nvPicPr>
        <p:blipFill>
          <a:blip r:embed="rId2"/>
          <a:srcRect b="21714"/>
          <a:stretch>
            <a:fillRect/>
          </a:stretch>
        </p:blipFill>
        <p:spPr bwMode="auto">
          <a:xfrm>
            <a:off x="2071670" y="3714752"/>
            <a:ext cx="5072098" cy="29714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Диагностика. Общие принципы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2971808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Диагноз устанавливается на основании характерных клинических проявлений;</a:t>
            </a:r>
          </a:p>
          <a:p>
            <a:r>
              <a:rPr lang="ru-RU" dirty="0" smtClean="0"/>
              <a:t>Клинические тесты;</a:t>
            </a:r>
          </a:p>
          <a:p>
            <a:r>
              <a:rPr lang="ru-RU" dirty="0" err="1" smtClean="0"/>
              <a:t>Электронейромиографии</a:t>
            </a:r>
            <a:r>
              <a:rPr lang="ru-RU" dirty="0" smtClean="0"/>
              <a:t> (скорости проведения импульса по нерву) для уточнения уровня поражения нерва; </a:t>
            </a:r>
          </a:p>
          <a:p>
            <a:r>
              <a:rPr lang="ru-RU" dirty="0" smtClean="0"/>
              <a:t>Повреждение нерва, объемные образования или другие патологические изменения, вызывающие туннельный синдром, можно определить также с помощью ультразвукового исследования, </a:t>
            </a:r>
            <a:r>
              <a:rPr lang="ru-RU" dirty="0" err="1" smtClean="0"/>
              <a:t>тепловизиографии</a:t>
            </a:r>
            <a:r>
              <a:rPr lang="ru-RU" dirty="0" smtClean="0"/>
              <a:t>, МРТ. </a:t>
            </a:r>
            <a:endParaRPr lang="ru-RU" dirty="0"/>
          </a:p>
        </p:txBody>
      </p:sp>
      <p:pic>
        <p:nvPicPr>
          <p:cNvPr id="34818" name="Picture 2" descr="https://2.bp.blogspot.com/-WqUDgUfbM00/XAUGMRC3YiI/AAAAAAAAAZo/lNwsq2UXxP4SSu2e-7Q2CKFGEzT5zgksQCEwYBhgL/s1600/d61d44254608dd06ccdd2ff02982d14d-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4357694"/>
            <a:ext cx="3428964" cy="22859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4820" name="Picture 4" descr="https://uziprosto.ru/wp-content/uploads/2019/03/imag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4357694"/>
            <a:ext cx="3571900" cy="22409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Пальцевое </a:t>
            </a:r>
            <a:r>
              <a:rPr lang="ru-RU" dirty="0" err="1" smtClean="0"/>
              <a:t>сдавление</a:t>
            </a:r>
            <a:r>
              <a:rPr lang="ru-RU" dirty="0" smtClean="0"/>
              <a:t> в области анатомической табакерки вызывает боль. Симптом поколачивания (</a:t>
            </a:r>
            <a:r>
              <a:rPr lang="ru-RU" dirty="0" err="1" smtClean="0"/>
              <a:t>Тинеля</a:t>
            </a:r>
            <a:r>
              <a:rPr lang="ru-RU" dirty="0" smtClean="0"/>
              <a:t>) также положителен по проекции лучевого нерва на уровне анатомической табакерки или шиловидного отростка луча.</a:t>
            </a:r>
            <a:endParaRPr lang="ru-RU" dirty="0"/>
          </a:p>
        </p:txBody>
      </p:sp>
      <p:pic>
        <p:nvPicPr>
          <p:cNvPr id="73730" name="Picture 2" descr="http://itd0.mycdn.me/image?id=870725199394&amp;t=20&amp;plc=WEB&amp;tkn=*UQcPUZ1KrtJwEll5ACVJKIty98Q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86182" y="4000504"/>
            <a:ext cx="3990975" cy="260985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</a:t>
            </a:r>
            <a:endParaRPr lang="ru-RU" dirty="0"/>
          </a:p>
        </p:txBody>
      </p:sp>
      <p:pic>
        <p:nvPicPr>
          <p:cNvPr id="94210" name="Picture 2" descr="https://www.chem-mind.com/wp-content/uploads/2017/03/okey-doke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2571744"/>
            <a:ext cx="6143588" cy="40957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Принципы лечения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2971808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1800" dirty="0" smtClean="0"/>
              <a:t>Мероприятия направленные на обеспечение максимального покоя  для зоны патогенного туннеля (7-10 дней) с использованием </a:t>
            </a:r>
            <a:r>
              <a:rPr lang="ru-RU" sz="1800" dirty="0" err="1" smtClean="0"/>
              <a:t>анталгических</a:t>
            </a:r>
            <a:r>
              <a:rPr lang="ru-RU" sz="1800" dirty="0" smtClean="0"/>
              <a:t> поз, положений и укладок. </a:t>
            </a:r>
          </a:p>
          <a:p>
            <a:pPr>
              <a:spcBef>
                <a:spcPts val="0"/>
              </a:spcBef>
            </a:pPr>
            <a:r>
              <a:rPr lang="ru-RU" sz="1800" dirty="0" smtClean="0"/>
              <a:t>Изменить привычный локомоторный стереотип и образ жизни. Туннельные синдромы часто являются результатом не только монотонной деятельности, но и нарушения эргономики (неправильная поза, неудобное положение конечности во время работы). Разработаны специальные упражнения и рекомендации по оптимальной организации рабочего места. </a:t>
            </a:r>
          </a:p>
          <a:p>
            <a:pPr>
              <a:spcBef>
                <a:spcPts val="0"/>
              </a:spcBef>
            </a:pPr>
            <a:r>
              <a:rPr lang="ru-RU" sz="1800" dirty="0" smtClean="0"/>
              <a:t>Снятие болевого синдрома обеспечивается использованием анальгетиков, НПВП, блокад и нефармакологических методов.</a:t>
            </a:r>
          </a:p>
          <a:p>
            <a:endParaRPr lang="ru-RU" sz="1600" dirty="0"/>
          </a:p>
        </p:txBody>
      </p:sp>
      <p:pic>
        <p:nvPicPr>
          <p:cNvPr id="72708" name="Picture 4" descr="https://upload.wikimedia.org/wikipedia/commons/thumb/d/d4/Karpaltunnelsyndrom-Orthese_aussen.JPG/1024px-Karpaltunnelsyndrom-Orthese_ausse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2" y="4500570"/>
            <a:ext cx="3783712" cy="23574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2710" name="Picture 6" descr="https://upload.wikimedia.org/wikipedia/commons/thumb/f/fc/Carpal_tunnel_splint.jpg/1024px-Carpal_tunnel_splin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4572008"/>
            <a:ext cx="3324180" cy="20029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 smtClean="0"/>
              <a:t>Дегидратация (</a:t>
            </a:r>
            <a:r>
              <a:rPr lang="ru-RU" dirty="0" err="1" smtClean="0"/>
              <a:t>фурасемид</a:t>
            </a:r>
            <a:r>
              <a:rPr lang="ru-RU" dirty="0" smtClean="0"/>
              <a:t>, </a:t>
            </a:r>
            <a:r>
              <a:rPr lang="ru-RU" dirty="0" err="1" smtClean="0"/>
              <a:t>гипотиазид</a:t>
            </a:r>
            <a:r>
              <a:rPr lang="ru-RU" dirty="0" smtClean="0"/>
              <a:t>, </a:t>
            </a:r>
            <a:r>
              <a:rPr lang="ru-RU" dirty="0" err="1" smtClean="0"/>
              <a:t>верошпирон</a:t>
            </a:r>
            <a:r>
              <a:rPr lang="ru-RU" dirty="0" smtClean="0"/>
              <a:t>);</a:t>
            </a:r>
          </a:p>
          <a:p>
            <a:r>
              <a:rPr lang="ru-RU" dirty="0" smtClean="0"/>
              <a:t>Для улучшения </a:t>
            </a:r>
            <a:r>
              <a:rPr lang="ru-RU" dirty="0" err="1" smtClean="0"/>
              <a:t>микроциркуляции</a:t>
            </a:r>
            <a:r>
              <a:rPr lang="ru-RU" dirty="0" smtClean="0"/>
              <a:t> в периферических сосудах применяются никотиновая кислота (с 1 до 5-6 мл внутривенно или внутримышечно, №15-20), </a:t>
            </a:r>
            <a:r>
              <a:rPr lang="ru-RU" dirty="0" err="1" smtClean="0"/>
              <a:t>трентал</a:t>
            </a:r>
            <a:r>
              <a:rPr lang="ru-RU" dirty="0" smtClean="0"/>
              <a:t> и др.;</a:t>
            </a:r>
          </a:p>
          <a:p>
            <a:r>
              <a:rPr lang="ru-RU" dirty="0" smtClean="0"/>
              <a:t>С целью усиления регенерации нервных волокон используются витамин B</a:t>
            </a:r>
            <a:r>
              <a:rPr lang="ru-RU" baseline="-25000" dirty="0" smtClean="0"/>
              <a:t>12,</a:t>
            </a:r>
            <a:r>
              <a:rPr lang="ru-RU" dirty="0" smtClean="0"/>
              <a:t> </a:t>
            </a:r>
            <a:r>
              <a:rPr lang="ru-RU" dirty="0" err="1" smtClean="0"/>
              <a:t>церебролизин</a:t>
            </a:r>
            <a:r>
              <a:rPr lang="ru-RU" dirty="0" smtClean="0"/>
              <a:t> или </a:t>
            </a:r>
            <a:r>
              <a:rPr lang="ru-RU" dirty="0" err="1" smtClean="0"/>
              <a:t>пирацетам</a:t>
            </a:r>
            <a:r>
              <a:rPr lang="ru-RU" dirty="0" smtClean="0"/>
              <a:t> (по 5 мл внутривенно или внутримышечно, №12) или </a:t>
            </a:r>
            <a:r>
              <a:rPr lang="ru-RU" dirty="0" err="1" smtClean="0"/>
              <a:t>кортексин</a:t>
            </a:r>
            <a:r>
              <a:rPr lang="ru-RU" dirty="0" smtClean="0"/>
              <a:t> (по 10 мг внутримышечно, №10), </a:t>
            </a:r>
            <a:r>
              <a:rPr lang="ru-RU" dirty="0" err="1" smtClean="0"/>
              <a:t>липоцеребрин</a:t>
            </a:r>
            <a:r>
              <a:rPr lang="ru-RU" dirty="0" smtClean="0"/>
              <a:t>, комплекс витаминов (В</a:t>
            </a:r>
            <a:r>
              <a:rPr lang="ru-RU" baseline="-25000" dirty="0" smtClean="0"/>
              <a:t>2</a:t>
            </a:r>
            <a:r>
              <a:rPr lang="ru-RU" dirty="0" smtClean="0"/>
              <a:t>, В</a:t>
            </a:r>
            <a:r>
              <a:rPr lang="ru-RU" baseline="-25000" dirty="0" smtClean="0"/>
              <a:t>6</a:t>
            </a:r>
            <a:r>
              <a:rPr lang="ru-RU" dirty="0" smtClean="0"/>
              <a:t>, С и др.) и </a:t>
            </a:r>
            <a:r>
              <a:rPr lang="ru-RU" dirty="0" err="1" smtClean="0"/>
              <a:t>ноотропные</a:t>
            </a:r>
            <a:r>
              <a:rPr lang="ru-RU" dirty="0" smtClean="0"/>
              <a:t> препараты;</a:t>
            </a:r>
          </a:p>
          <a:p>
            <a:r>
              <a:rPr lang="ru-RU" dirty="0" smtClean="0"/>
              <a:t>Предотвращение рубцово-спаечных процессов и борьба с уже образовавшимися спайками обеспечивается внутримышечным введением </a:t>
            </a:r>
            <a:r>
              <a:rPr lang="ru-RU" dirty="0" err="1" smtClean="0"/>
              <a:t>лидазы</a:t>
            </a:r>
            <a:r>
              <a:rPr lang="ru-RU" dirty="0" smtClean="0"/>
              <a:t> (1-2 мл; № 20), </a:t>
            </a:r>
            <a:r>
              <a:rPr lang="ru-RU" dirty="0" err="1" smtClean="0"/>
              <a:t>гумизоли</a:t>
            </a:r>
            <a:r>
              <a:rPr lang="ru-RU" dirty="0" smtClean="0"/>
              <a:t> (2-5 мл; № 20-25), </a:t>
            </a:r>
            <a:r>
              <a:rPr lang="ru-RU" dirty="0" err="1" smtClean="0"/>
              <a:t>румалона</a:t>
            </a:r>
            <a:r>
              <a:rPr lang="ru-RU" dirty="0" smtClean="0"/>
              <a:t> (1-2 мл; № 25), </a:t>
            </a:r>
            <a:r>
              <a:rPr lang="ru-RU" dirty="0" err="1" smtClean="0"/>
              <a:t>ронидазы</a:t>
            </a:r>
            <a:r>
              <a:rPr lang="ru-RU" dirty="0" smtClean="0"/>
              <a:t> в виде компрессов или электрофореза;</a:t>
            </a:r>
          </a:p>
          <a:p>
            <a:r>
              <a:rPr lang="ru-RU" dirty="0" smtClean="0"/>
              <a:t>Для улучшения проведения возбуждения в нервно-мышечном синапсе и восстановления нервно-мышечной проводимости используют </a:t>
            </a:r>
            <a:r>
              <a:rPr lang="ru-RU" dirty="0" err="1" smtClean="0"/>
              <a:t>ипидакрин</a:t>
            </a:r>
            <a:r>
              <a:rPr lang="ru-RU" dirty="0" smtClean="0"/>
              <a:t> и др.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612648" y="1600200"/>
          <a:ext cx="8153400" cy="47577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676</TotalTime>
  <Words>2761</Words>
  <PresentationFormat>Экран (4:3)</PresentationFormat>
  <Paragraphs>194</Paragraphs>
  <Slides>61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61</vt:i4>
      </vt:variant>
    </vt:vector>
  </HeadingPairs>
  <TitlesOfParts>
    <vt:vector size="62" baseType="lpstr">
      <vt:lpstr>Обычная</vt:lpstr>
      <vt:lpstr>Туннельные синдромы верхней конечности</vt:lpstr>
      <vt:lpstr>Слайд 2</vt:lpstr>
      <vt:lpstr>Слайд 3</vt:lpstr>
      <vt:lpstr>Слайд 4</vt:lpstr>
      <vt:lpstr>Слайд 5</vt:lpstr>
      <vt:lpstr>Диагностика. Общие принципы</vt:lpstr>
      <vt:lpstr>Принципы лечения</vt:lpstr>
      <vt:lpstr>Слайд 8</vt:lpstr>
      <vt:lpstr>Слайд 9</vt:lpstr>
      <vt:lpstr>Срединный нерв</vt:lpstr>
      <vt:lpstr>Слайд 11</vt:lpstr>
      <vt:lpstr>Участки возможной компрессии срединного нерва</vt:lpstr>
      <vt:lpstr>Слайд 13</vt:lpstr>
      <vt:lpstr>Слайд 14</vt:lpstr>
      <vt:lpstr>Слайд 15</vt:lpstr>
      <vt:lpstr>Синдром наднадмыщелково-локтевого апофиза</vt:lpstr>
      <vt:lpstr>Синдром круглого пронатора</vt:lpstr>
      <vt:lpstr>Слайд 18</vt:lpstr>
      <vt:lpstr>Синдром запястного канала</vt:lpstr>
      <vt:lpstr>Слайд 20</vt:lpstr>
      <vt:lpstr>Слайд 21</vt:lpstr>
      <vt:lpstr>Тест сгибания кисти </vt:lpstr>
      <vt:lpstr>Тест разгибания кисти </vt:lpstr>
      <vt:lpstr>Тест Тинеля</vt:lpstr>
      <vt:lpstr>Варианты распространения парестезии при исследовании симптома поколачивания</vt:lpstr>
      <vt:lpstr>Слайд 26</vt:lpstr>
      <vt:lpstr>Оперативное лечение</vt:lpstr>
      <vt:lpstr>Синдом интерметакарпального канала</vt:lpstr>
      <vt:lpstr>Локтевой нерв</vt:lpstr>
      <vt:lpstr>Участки возможной компрессии локтевого нерва</vt:lpstr>
      <vt:lpstr>Слайд 31</vt:lpstr>
      <vt:lpstr>Слайд 32</vt:lpstr>
      <vt:lpstr>Слайд 33</vt:lpstr>
      <vt:lpstr>Кубитальный синдром</vt:lpstr>
      <vt:lpstr>Слайд 35</vt:lpstr>
      <vt:lpstr>Слайд 36</vt:lpstr>
      <vt:lpstr>Основные клинические тесты:</vt:lpstr>
      <vt:lpstr>Оперативное лечение</vt:lpstr>
      <vt:lpstr>Канал Гюйона</vt:lpstr>
      <vt:lpstr>Слайд 40</vt:lpstr>
      <vt:lpstr>Оперативное лечение</vt:lpstr>
      <vt:lpstr>Лучевой нерв</vt:lpstr>
      <vt:lpstr>Слайд 43</vt:lpstr>
      <vt:lpstr>Участки возможной компрессии лучевого нерва</vt:lpstr>
      <vt:lpstr>Слайд 45</vt:lpstr>
      <vt:lpstr>Слайд 46</vt:lpstr>
      <vt:lpstr>Слайд 47</vt:lpstr>
      <vt:lpstr>Спиральный канал</vt:lpstr>
      <vt:lpstr>Слайд 49</vt:lpstr>
      <vt:lpstr>Слайд 50</vt:lpstr>
      <vt:lpstr>Наружная межмышечная перегородка плеча</vt:lpstr>
      <vt:lpstr>Слайд 52</vt:lpstr>
      <vt:lpstr>Наднадмыщелковая область</vt:lpstr>
      <vt:lpstr>Синдром супинатора</vt:lpstr>
      <vt:lpstr>Слайд 55</vt:lpstr>
      <vt:lpstr>Слайд 56</vt:lpstr>
      <vt:lpstr>Оперативное лечение</vt:lpstr>
      <vt:lpstr>Дистальные отделы предплечья, запястья и кисти</vt:lpstr>
      <vt:lpstr>Слайд 59</vt:lpstr>
      <vt:lpstr>Слайд 60</vt:lpstr>
      <vt:lpstr>СПАСИБО ЗА ВНИМАНИЕ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569</cp:revision>
  <dcterms:created xsi:type="dcterms:W3CDTF">2019-05-18T11:53:42Z</dcterms:created>
  <dcterms:modified xsi:type="dcterms:W3CDTF">2019-05-26T13:44:56Z</dcterms:modified>
</cp:coreProperties>
</file>