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8403" y="945913"/>
            <a:ext cx="8637073" cy="2618554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8404" y="3564467"/>
            <a:ext cx="8637072" cy="1071095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27124" y="329307"/>
            <a:ext cx="5943668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24392" y="134930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5" name="Picture 14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4709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0270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7" name="Picture 16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59215" b="36435"/>
          <a:stretch/>
        </p:blipFill>
        <p:spPr>
          <a:xfrm rot="5400000">
            <a:off x="8642279" y="3046916"/>
            <a:ext cx="4663440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48A87A34-81AB-432B-8DAE-1953F412C126}" type="datetimeFigureOut">
              <a:rPr lang="en-US" dirty="0"/>
              <a:pPr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4" name="Picture 2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7" y="1756129"/>
            <a:ext cx="8619060" cy="205006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9166" y="3806195"/>
            <a:ext cx="861906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1052" y="958037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9166" y="2165621"/>
            <a:ext cx="4645152" cy="329385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606" y="2171769"/>
            <a:ext cx="4645152" cy="32870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6" y="953336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9166" y="2169727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9166" y="2974448"/>
            <a:ext cx="4645152" cy="24938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337" y="2173181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337" y="2971669"/>
            <a:ext cx="4645152" cy="248719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8" name="Picture 17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4" name="Picture 1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291" y="952578"/>
            <a:ext cx="3275013" cy="2322176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3334" y="952578"/>
            <a:ext cx="6012470" cy="4505221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4291" y="3274754"/>
            <a:ext cx="3275013" cy="2178918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24" y="1129513"/>
            <a:ext cx="5854872" cy="192420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8247" y="3053721"/>
            <a:ext cx="5846486" cy="2096013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25300" y="5469856"/>
            <a:ext cx="5849605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10/26/2021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25300" y="318640"/>
            <a:ext cx="4877818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6794" y="137408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2" name="Picture 21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t="474" r="48549" b="36564"/>
          <a:stretch/>
        </p:blipFill>
        <p:spPr>
          <a:xfrm>
            <a:off x="1125460" y="643464"/>
            <a:ext cx="5879592" cy="155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19336"/>
            <a:ext cx="12192000" cy="7429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468769"/>
            <a:ext cx="12192000" cy="56470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  <a:lumMod val="100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>
            <a:off x="0" y="6121269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270" y="2171769"/>
            <a:ext cx="9603275" cy="329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32830" y="330370"/>
            <a:ext cx="251539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0270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8076" y="137408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uk.wikipedia.org/wiki/%D0%9B%D0%B0%D0%BD%D0%B4%D1%88%D0%B0%D1%84%D1%82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866AB8-BF12-4682-A5B2-5C7456756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884" y="953324"/>
            <a:ext cx="9922662" cy="5343959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Тема: «</a:t>
            </a:r>
            <a:r>
              <a:rPr lang="ru-RU" b="1" dirty="0" err="1"/>
              <a:t>Міський</a:t>
            </a:r>
            <a:r>
              <a:rPr lang="ru-RU" b="1" dirty="0"/>
              <a:t>  </a:t>
            </a:r>
            <a:r>
              <a:rPr lang="ru-RU" b="1" dirty="0" err="1"/>
              <a:t>простір</a:t>
            </a:r>
            <a:r>
              <a:rPr lang="ru-RU" b="1" dirty="0"/>
              <a:t>»</a:t>
            </a:r>
            <a:br>
              <a:rPr lang="ru-RU" b="1" dirty="0"/>
            </a:br>
            <a:br>
              <a:rPr lang="ru-RU" dirty="0"/>
            </a:b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терміни</a:t>
            </a:r>
            <a:r>
              <a:rPr lang="ru-RU" dirty="0"/>
              <a:t> теми:</a:t>
            </a:r>
            <a:br>
              <a:rPr lang="ru-RU" dirty="0"/>
            </a:br>
            <a:br>
              <a:rPr lang="ru-RU" i="1" dirty="0"/>
            </a:br>
            <a:r>
              <a:rPr lang="ru-RU" i="1" u="sng" dirty="0" err="1"/>
              <a:t>Міський</a:t>
            </a:r>
            <a:r>
              <a:rPr lang="ru-RU" i="1" u="sng" dirty="0"/>
              <a:t> </a:t>
            </a:r>
            <a:r>
              <a:rPr lang="ru-RU" i="1" u="sng" dirty="0" err="1"/>
              <a:t>простір</a:t>
            </a:r>
            <a:r>
              <a:rPr lang="ru-RU" i="1" u="sng" dirty="0"/>
              <a:t> </a:t>
            </a:r>
            <a:r>
              <a:rPr lang="ru-RU" u="sng" dirty="0"/>
              <a:t>- </a:t>
            </a:r>
            <a:r>
              <a:rPr lang="ru-RU" u="sng" dirty="0" err="1"/>
              <a:t>сукупність</a:t>
            </a:r>
            <a:r>
              <a:rPr lang="ru-RU" u="sng" dirty="0"/>
              <a:t> </a:t>
            </a:r>
            <a:r>
              <a:rPr lang="ru-RU" u="sng" dirty="0" err="1"/>
              <a:t>об'єктів</a:t>
            </a:r>
            <a:r>
              <a:rPr lang="ru-RU" u="sng" dirty="0"/>
              <a:t> і </a:t>
            </a:r>
            <a:r>
              <a:rPr lang="ru-RU" u="sng" dirty="0" err="1"/>
              <a:t>соціальних</a:t>
            </a:r>
            <a:r>
              <a:rPr lang="ru-RU" u="sng" dirty="0"/>
              <a:t> </a:t>
            </a:r>
            <a:r>
              <a:rPr lang="ru-RU" u="sng" dirty="0" err="1"/>
              <a:t>суб'єктів</a:t>
            </a:r>
            <a:r>
              <a:rPr lang="ru-RU" u="sng" dirty="0"/>
              <a:t> </a:t>
            </a:r>
            <a:r>
              <a:rPr lang="ru-RU" u="sng" dirty="0" err="1"/>
              <a:t>міста</a:t>
            </a:r>
            <a:r>
              <a:rPr lang="ru-RU" u="sng" dirty="0"/>
              <a:t> (</a:t>
            </a:r>
            <a:r>
              <a:rPr lang="ru-RU" u="sng" dirty="0" err="1"/>
              <a:t>місце</a:t>
            </a:r>
            <a:r>
              <a:rPr lang="ru-RU" u="sng" dirty="0"/>
              <a:t> </a:t>
            </a:r>
            <a:r>
              <a:rPr lang="ru-RU" u="sng" dirty="0" err="1"/>
              <a:t>активності</a:t>
            </a:r>
            <a:r>
              <a:rPr lang="ru-RU" u="sng" dirty="0"/>
              <a:t> </a:t>
            </a:r>
            <a:r>
              <a:rPr lang="ru-RU" u="sng" dirty="0" err="1"/>
              <a:t>людини</a:t>
            </a:r>
            <a:r>
              <a:rPr lang="ru-RU" u="sng" dirty="0"/>
              <a:t> як </a:t>
            </a:r>
            <a:r>
              <a:rPr lang="ru-RU" u="sng" dirty="0" err="1"/>
              <a:t>особистості</a:t>
            </a:r>
            <a:r>
              <a:rPr lang="ru-RU" u="sng" dirty="0"/>
              <a:t> в </a:t>
            </a:r>
            <a:r>
              <a:rPr lang="ru-RU" u="sng" dirty="0" err="1"/>
              <a:t>її</a:t>
            </a:r>
            <a:r>
              <a:rPr lang="ru-RU" u="sng" dirty="0"/>
              <a:t> </a:t>
            </a:r>
            <a:r>
              <a:rPr lang="ru-RU" u="sng" dirty="0" err="1"/>
              <a:t>когнітивному</a:t>
            </a:r>
            <a:r>
              <a:rPr lang="ru-RU" u="sng" dirty="0"/>
              <a:t>, </a:t>
            </a:r>
            <a:r>
              <a:rPr lang="ru-RU" u="sng" dirty="0" err="1"/>
              <a:t>соціально</a:t>
            </a:r>
            <a:r>
              <a:rPr lang="ru-RU" u="sng" dirty="0"/>
              <a:t>-нормативному, </a:t>
            </a:r>
            <a:r>
              <a:rPr lang="ru-RU" u="sng" dirty="0" err="1"/>
              <a:t>комунікативному</a:t>
            </a:r>
            <a:r>
              <a:rPr lang="ru-RU" u="sng" dirty="0"/>
              <a:t> і ментальному </a:t>
            </a:r>
            <a:r>
              <a:rPr lang="ru-RU" u="sng" dirty="0" err="1"/>
              <a:t>вимірах</a:t>
            </a:r>
            <a:r>
              <a:rPr lang="ru-RU" u="sng" dirty="0"/>
              <a:t>)</a:t>
            </a:r>
            <a:br>
              <a:rPr lang="ru-RU" u="sng" dirty="0"/>
            </a:br>
            <a:br>
              <a:rPr lang="ru-RU" dirty="0"/>
            </a:br>
            <a:br>
              <a:rPr lang="ru-RU" dirty="0"/>
            </a:br>
            <a:r>
              <a:rPr lang="ru-RU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Культурний</a:t>
            </a:r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простір</a:t>
            </a:r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u="sng" dirty="0"/>
              <a:t> </a:t>
            </a:r>
            <a:r>
              <a:rPr lang="ru-RU" u="sng" dirty="0" err="1"/>
              <a:t>міста</a:t>
            </a:r>
            <a:r>
              <a:rPr lang="ru-RU" u="sng" dirty="0"/>
              <a:t> - </a:t>
            </a:r>
            <a:r>
              <a:rPr lang="ru-RU" u="sng" dirty="0">
                <a:hlinkClick r:id="rId2" tooltip="Ландшафт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ландшафт</a:t>
            </a:r>
            <a:r>
              <a:rPr lang="ru-RU" u="sng" dirty="0"/>
              <a:t>, </a:t>
            </a:r>
            <a:r>
              <a:rPr lang="ru-RU" u="sng" dirty="0" err="1"/>
              <a:t>змінений</a:t>
            </a:r>
            <a:r>
              <a:rPr lang="ru-RU" u="sng" dirty="0"/>
              <a:t> </a:t>
            </a:r>
            <a:r>
              <a:rPr lang="ru-RU" u="sng" dirty="0" err="1"/>
              <a:t>цілеспрямованою</a:t>
            </a:r>
            <a:r>
              <a:rPr lang="ru-RU" u="sng" dirty="0"/>
              <a:t> </a:t>
            </a:r>
            <a:r>
              <a:rPr lang="ru-RU" u="sng" dirty="0" err="1"/>
              <a:t>раціональною</a:t>
            </a:r>
            <a:r>
              <a:rPr lang="ru-RU" u="sng" dirty="0"/>
              <a:t> </a:t>
            </a:r>
            <a:r>
              <a:rPr lang="ru-RU" u="sng" dirty="0" err="1"/>
              <a:t>діяльністю</a:t>
            </a:r>
            <a:r>
              <a:rPr lang="ru-RU" u="sng" dirty="0"/>
              <a:t> </a:t>
            </a:r>
            <a:r>
              <a:rPr lang="ru-RU" u="sng" dirty="0" err="1"/>
              <a:t>людини</a:t>
            </a:r>
            <a:br>
              <a:rPr lang="ru-RU" u="sng" dirty="0"/>
            </a:b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2043276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05CD5C2F-B4A3-4AEC-BD69-039E9433C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Міський</a:t>
            </a:r>
            <a:r>
              <a:rPr lang="ru-RU" b="1" dirty="0"/>
              <a:t> </a:t>
            </a:r>
            <a:r>
              <a:rPr lang="ru-RU" b="1" dirty="0" err="1"/>
              <a:t>простір</a:t>
            </a:r>
            <a:r>
              <a:rPr lang="ru-RU" b="1" dirty="0"/>
              <a:t> - </a:t>
            </a:r>
            <a:r>
              <a:rPr lang="ru-RU" b="1" dirty="0" err="1"/>
              <a:t>компоненти</a:t>
            </a:r>
            <a:r>
              <a:rPr lang="ru-RU" b="1" dirty="0"/>
              <a:t>:</a:t>
            </a:r>
            <a:br>
              <a:rPr lang="ru-RU" b="1" dirty="0"/>
            </a:b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C12D360-9522-435B-AB08-CA6BFB63C4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- </a:t>
            </a:r>
            <a:r>
              <a:rPr lang="ru-RU" dirty="0" err="1"/>
              <a:t>географічний</a:t>
            </a:r>
            <a:r>
              <a:rPr lang="ru-RU" dirty="0"/>
              <a:t> (</a:t>
            </a:r>
            <a:r>
              <a:rPr lang="ru-RU" dirty="0" err="1"/>
              <a:t>природний</a:t>
            </a:r>
            <a:r>
              <a:rPr lang="ru-RU" dirty="0"/>
              <a:t> ландшафт, </a:t>
            </a:r>
            <a:r>
              <a:rPr lang="ru-RU" dirty="0" err="1"/>
              <a:t>кліматичні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); </a:t>
            </a:r>
          </a:p>
          <a:p>
            <a:pPr marL="285750" indent="-285750">
              <a:buFontTx/>
              <a:buChar char="-"/>
            </a:pPr>
            <a:r>
              <a:rPr lang="ru-RU" dirty="0" err="1"/>
              <a:t>об'єктний</a:t>
            </a:r>
            <a:r>
              <a:rPr lang="ru-RU" dirty="0"/>
              <a:t> - </a:t>
            </a:r>
            <a:r>
              <a:rPr lang="ru-RU" dirty="0" err="1"/>
              <a:t>вулиці</a:t>
            </a:r>
            <a:r>
              <a:rPr lang="ru-RU" dirty="0"/>
              <a:t>, </a:t>
            </a:r>
            <a:r>
              <a:rPr lang="ru-RU" dirty="0" err="1"/>
              <a:t>площі</a:t>
            </a:r>
            <a:r>
              <a:rPr lang="ru-RU" dirty="0"/>
              <a:t>, парки, </a:t>
            </a:r>
            <a:r>
              <a:rPr lang="ru-RU" dirty="0" err="1"/>
              <a:t>будівлі</a:t>
            </a:r>
            <a:r>
              <a:rPr lang="ru-RU" dirty="0"/>
              <a:t>, </a:t>
            </a:r>
            <a:r>
              <a:rPr lang="ru-RU" dirty="0" err="1"/>
              <a:t>пам'ятники</a:t>
            </a:r>
            <a:r>
              <a:rPr lang="ru-RU" dirty="0"/>
              <a:t>, </a:t>
            </a:r>
            <a:r>
              <a:rPr lang="ru-RU" dirty="0" err="1"/>
              <a:t>рекламні</a:t>
            </a:r>
            <a:r>
              <a:rPr lang="ru-RU" dirty="0"/>
              <a:t> </a:t>
            </a:r>
            <a:r>
              <a:rPr lang="ru-RU" dirty="0" err="1"/>
              <a:t>споруди,транспорт</a:t>
            </a:r>
            <a:r>
              <a:rPr lang="ru-RU" dirty="0"/>
              <a:t> </a:t>
            </a:r>
            <a:r>
              <a:rPr lang="ru-RU" dirty="0" err="1"/>
              <a:t>громадської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приватної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власності</a:t>
            </a:r>
            <a:r>
              <a:rPr lang="ru-RU" dirty="0"/>
              <a:t>; </a:t>
            </a:r>
          </a:p>
          <a:p>
            <a:pPr marL="285750" indent="-285750">
              <a:buFontTx/>
              <a:buChar char="-"/>
            </a:pPr>
            <a:r>
              <a:rPr lang="ru-RU" dirty="0"/>
              <a:t> </a:t>
            </a:r>
            <a:r>
              <a:rPr lang="ru-RU" dirty="0" err="1"/>
              <a:t>суб'єктний</a:t>
            </a:r>
            <a:r>
              <a:rPr lang="ru-RU" dirty="0"/>
              <a:t> (</a:t>
            </a:r>
            <a:r>
              <a:rPr lang="ru-RU" dirty="0" err="1"/>
              <a:t>соціальний</a:t>
            </a:r>
            <a:r>
              <a:rPr lang="ru-RU" dirty="0"/>
              <a:t>) - мережа </a:t>
            </a:r>
            <a:r>
              <a:rPr lang="ru-RU" dirty="0" err="1"/>
              <a:t>різного</a:t>
            </a:r>
            <a:r>
              <a:rPr lang="ru-RU" dirty="0"/>
              <a:t> роду </a:t>
            </a:r>
            <a:r>
              <a:rPr lang="ru-RU" dirty="0" err="1"/>
              <a:t>соціальних</a:t>
            </a:r>
            <a:r>
              <a:rPr lang="ru-RU" dirty="0"/>
              <a:t> </a:t>
            </a:r>
            <a:r>
              <a:rPr lang="ru-RU" dirty="0" err="1"/>
              <a:t>зв'язків,взаємин</a:t>
            </a:r>
            <a:r>
              <a:rPr lang="ru-RU" dirty="0"/>
              <a:t> і </a:t>
            </a:r>
            <a:r>
              <a:rPr lang="ru-RU" dirty="0" err="1"/>
              <a:t>взаємодій</a:t>
            </a:r>
            <a:r>
              <a:rPr lang="ru-RU" dirty="0"/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0545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FBE651-3C97-4518-885C-F992DE3A3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Поділ  міського  простору (за ступенем публічності)</a:t>
            </a:r>
            <a:br>
              <a:rPr lang="uk-UA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2F8467-B48A-42AE-A9DD-F066A9407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Приватний</a:t>
            </a:r>
          </a:p>
          <a:p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Публічний</a:t>
            </a:r>
          </a:p>
          <a:p>
            <a:r>
              <a:rPr lang="uk-UA" i="1" dirty="0"/>
              <a:t>Приватно- публічний</a:t>
            </a:r>
          </a:p>
          <a:p>
            <a:r>
              <a:rPr lang="uk-UA" i="1" dirty="0"/>
              <a:t>Громадський</a:t>
            </a:r>
            <a:endParaRPr lang="ru-RU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6713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274B7D-5380-46D7-B194-69688B448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Функції  публічного простору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84E6D9-E5D7-422F-BC93-90ECF6794D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717" y="1492370"/>
            <a:ext cx="11102196" cy="4701395"/>
          </a:xfrm>
        </p:spPr>
        <p:txBody>
          <a:bodyPr>
            <a:normAutofit fontScale="70000" lnSpcReduction="20000"/>
          </a:bodyPr>
          <a:lstStyle/>
          <a:p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Комунікації</a:t>
            </a:r>
          </a:p>
          <a:p>
            <a:pPr marL="0" indent="0">
              <a:buNone/>
            </a:pPr>
            <a:r>
              <a:rPr lang="uk-UA" dirty="0"/>
              <a:t>Спілкування з  будь-якими  людьми в  публічному  секторі  міського простору</a:t>
            </a:r>
          </a:p>
          <a:p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Транзитна</a:t>
            </a:r>
          </a:p>
          <a:p>
            <a:r>
              <a:rPr lang="uk-UA" dirty="0"/>
              <a:t>Функція, яка здійснюється  міськими комунікаціями, як транспортною  інфраструктурою, так і мережею  міських  шляхів.</a:t>
            </a:r>
          </a:p>
          <a:p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Здійснення  діяльності.</a:t>
            </a:r>
          </a:p>
          <a:p>
            <a:pPr marL="0" indent="0">
              <a:buNone/>
            </a:pPr>
            <a:r>
              <a:rPr lang="uk-UA" dirty="0"/>
              <a:t>Перш  за все, міський простір  є  місцем  здійснення ситуативної діяльності -  читання  книги в парку, заняття  спортом,  тощо. Також  міський  простір забезпечує здійснення специфічної діяльності   (звернення до  релігійних локацій)</a:t>
            </a:r>
          </a:p>
          <a:p>
            <a:pPr marL="0" indent="0">
              <a:buNone/>
            </a:pPr>
            <a:r>
              <a:rPr lang="uk-UA" dirty="0"/>
              <a:t>При  цьому функцію діяльності для простору практично неможливо повністю запрограмувати і проконтролювати - вона залежить від безлічі непередбачуваних факторів і від того, яким чином простір виконує інші свої функції.</a:t>
            </a:r>
          </a:p>
          <a:p>
            <a:pPr marL="0" indent="0">
              <a:buNone/>
            </a:pPr>
            <a:endParaRPr lang="uk-UA" dirty="0"/>
          </a:p>
          <a:p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Задоволення потреб</a:t>
            </a:r>
          </a:p>
          <a:p>
            <a:pPr marL="0" indent="0">
              <a:buNone/>
            </a:pPr>
            <a:r>
              <a:rPr lang="uk-UA" dirty="0"/>
              <a:t>Міський простір налаштований  на задоволення широкого кола  потреб :  базових ( в  їжі,  воді тощо),  естетичних  тощо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0159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54A751C-F03B-441F-AF07-1837F3A09C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9072" y="724619"/>
            <a:ext cx="9534473" cy="4741726"/>
          </a:xfrm>
        </p:spPr>
        <p:txBody>
          <a:bodyPr>
            <a:normAutofit fontScale="85000" lnSpcReduction="10000"/>
          </a:bodyPr>
          <a:lstStyle/>
          <a:p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Естетична</a:t>
            </a:r>
          </a:p>
          <a:p>
            <a:pPr marL="0" indent="0">
              <a:buNone/>
            </a:pPr>
            <a:r>
              <a:rPr lang="uk-UA" dirty="0"/>
              <a:t>Найбільш  ізольована (наприклад,  може не  пересікатися  з функцією  комунікації) та </a:t>
            </a:r>
            <a:r>
              <a:rPr lang="uk-UA" dirty="0" err="1"/>
              <a:t>суб</a:t>
            </a:r>
            <a:r>
              <a:rPr lang="en-US" dirty="0"/>
              <a:t>’</a:t>
            </a:r>
            <a:r>
              <a:rPr lang="uk-UA" dirty="0" err="1"/>
              <a:t>єктивна</a:t>
            </a:r>
            <a:r>
              <a:rPr lang="uk-UA" dirty="0"/>
              <a:t> функція</a:t>
            </a:r>
          </a:p>
          <a:p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Символічна</a:t>
            </a:r>
          </a:p>
          <a:p>
            <a:pPr marL="0" indent="0">
              <a:buNone/>
            </a:pPr>
            <a:r>
              <a:rPr lang="uk-UA" dirty="0" err="1"/>
              <a:t>Пов</a:t>
            </a:r>
            <a:r>
              <a:rPr lang="en-US" dirty="0"/>
              <a:t>’</a:t>
            </a:r>
            <a:r>
              <a:rPr lang="uk-UA" dirty="0" err="1"/>
              <a:t>язана</a:t>
            </a:r>
            <a:r>
              <a:rPr lang="uk-UA" dirty="0"/>
              <a:t> переважно з реалізацією політики </a:t>
            </a:r>
            <a:r>
              <a:rPr lang="uk-UA" dirty="0" err="1"/>
              <a:t>пам</a:t>
            </a:r>
            <a:r>
              <a:rPr lang="en-US" dirty="0"/>
              <a:t>’</a:t>
            </a:r>
            <a:r>
              <a:rPr lang="uk-UA" dirty="0"/>
              <a:t>яті. </a:t>
            </a:r>
          </a:p>
          <a:p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Рекреаційна</a:t>
            </a:r>
          </a:p>
          <a:p>
            <a:pPr marL="0" indent="0">
              <a:buNone/>
            </a:pPr>
            <a:r>
              <a:rPr lang="uk-UA" dirty="0"/>
              <a:t>Функція простору, спрямована на відпочинок і відновлення. Парки, сади, пляжі - будь-які місця, де можна припинити діяльність і є можливість відчути фізичний комфорт, де  присутня хоча б мінімальна естетична складова і елементи живої природи</a:t>
            </a:r>
          </a:p>
          <a:p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Пізнавальна</a:t>
            </a:r>
          </a:p>
          <a:p>
            <a:pPr marL="0" indent="0">
              <a:buNone/>
            </a:pPr>
            <a:r>
              <a:rPr lang="uk-UA" dirty="0"/>
              <a:t>Полягає  в отриманні  нових  знань (історичних) з об</a:t>
            </a:r>
            <a:r>
              <a:rPr lang="en-US" dirty="0"/>
              <a:t>’</a:t>
            </a:r>
            <a:r>
              <a:rPr lang="uk-UA" dirty="0" err="1"/>
              <a:t>єктів</a:t>
            </a:r>
            <a:r>
              <a:rPr lang="uk-UA" dirty="0"/>
              <a:t>  міського  простору, причому  також  в  неорганізованій  формі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3451470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CDCE0"/>
      </a:lt2>
      <a:accent1>
        <a:srgbClr val="415588"/>
      </a:accent1>
      <a:accent2>
        <a:srgbClr val="4294B6"/>
      </a:accent2>
      <a:accent3>
        <a:srgbClr val="087D7C"/>
      </a:accent3>
      <a:accent4>
        <a:srgbClr val="2CB663"/>
      </a:accent4>
      <a:accent5>
        <a:srgbClr val="DF8822"/>
      </a:accent5>
      <a:accent6>
        <a:srgbClr val="BC410A"/>
      </a:accent6>
      <a:hlink>
        <a:srgbClr val="5977C4"/>
      </a:hlink>
      <a:folHlink>
        <a:srgbClr val="A1A9BF"/>
      </a:folHlink>
    </a:clrScheme>
    <a:fontScheme name="Gallery">
      <a:majorFont>
        <a:latin typeface="Century Gothic" panose="020B0502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  <a:lumMod val="108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E050AC27-895F-4B90-991D-A6818FC89AB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Галерея</Template>
  <TotalTime>52</TotalTime>
  <Words>284</Words>
  <Application>Microsoft Office PowerPoint</Application>
  <PresentationFormat>Широкоэкранный</PresentationFormat>
  <Paragraphs>29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Галерея</vt:lpstr>
      <vt:lpstr>Тема: «Міський  простір»  Основні терміни теми:  Міський простір - сукупність об'єктів і соціальних суб'єктів міста (місце активності людини як особистості в її когнітивному, соціально-нормативному, комунікативному і ментальному вимірах)   Культурний простір  міста - ландшафт, змінений цілеспрямованою раціональною діяльністю людини </vt:lpstr>
      <vt:lpstr>Міський простір - компоненти: </vt:lpstr>
      <vt:lpstr>Поділ  міського  простору (за ступенем публічності) </vt:lpstr>
      <vt:lpstr>Функції  публічного простору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Komp</dc:creator>
  <cp:lastModifiedBy>Komp</cp:lastModifiedBy>
  <cp:revision>6</cp:revision>
  <dcterms:created xsi:type="dcterms:W3CDTF">2021-10-24T15:54:41Z</dcterms:created>
  <dcterms:modified xsi:type="dcterms:W3CDTF">2021-10-26T15:32:49Z</dcterms:modified>
</cp:coreProperties>
</file>