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82" r:id="rId4"/>
    <p:sldId id="283" r:id="rId5"/>
    <p:sldId id="284" r:id="rId6"/>
    <p:sldId id="269" r:id="rId7"/>
    <p:sldId id="273" r:id="rId8"/>
    <p:sldId id="285" r:id="rId9"/>
    <p:sldId id="291" r:id="rId10"/>
    <p:sldId id="290" r:id="rId11"/>
    <p:sldId id="289" r:id="rId12"/>
    <p:sldId id="288" r:id="rId13"/>
    <p:sldId id="287" r:id="rId14"/>
    <p:sldId id="286" r:id="rId15"/>
    <p:sldId id="297" r:id="rId16"/>
    <p:sldId id="296" r:id="rId17"/>
    <p:sldId id="295" r:id="rId18"/>
    <p:sldId id="294" r:id="rId19"/>
    <p:sldId id="293" r:id="rId20"/>
    <p:sldId id="292" r:id="rId21"/>
    <p:sldId id="300" r:id="rId22"/>
    <p:sldId id="299" r:id="rId23"/>
    <p:sldId id="301" r:id="rId24"/>
    <p:sldId id="302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AC6C2-D729-4CFB-B03F-245D90A9FC7E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8CA1-32E0-46B6-9906-0D91AE20D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501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AC6C2-D729-4CFB-B03F-245D90A9FC7E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8CA1-32E0-46B6-9906-0D91AE20D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950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AC6C2-D729-4CFB-B03F-245D90A9FC7E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8CA1-32E0-46B6-9906-0D91AE20D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354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AC6C2-D729-4CFB-B03F-245D90A9FC7E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8CA1-32E0-46B6-9906-0D91AE20D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998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AC6C2-D729-4CFB-B03F-245D90A9FC7E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8CA1-32E0-46B6-9906-0D91AE20D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258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AC6C2-D729-4CFB-B03F-245D90A9FC7E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8CA1-32E0-46B6-9906-0D91AE20D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527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AC6C2-D729-4CFB-B03F-245D90A9FC7E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8CA1-32E0-46B6-9906-0D91AE20D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078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AC6C2-D729-4CFB-B03F-245D90A9FC7E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8CA1-32E0-46B6-9906-0D91AE20D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87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AC6C2-D729-4CFB-B03F-245D90A9FC7E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8CA1-32E0-46B6-9906-0D91AE20D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146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AC6C2-D729-4CFB-B03F-245D90A9FC7E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8CA1-32E0-46B6-9906-0D91AE20D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98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AC6C2-D729-4CFB-B03F-245D90A9FC7E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8CA1-32E0-46B6-9906-0D91AE20D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661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AC6C2-D729-4CFB-B03F-245D90A9FC7E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B8CA1-32E0-46B6-9906-0D91AE20D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940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9473" y="765519"/>
            <a:ext cx="11274330" cy="480160"/>
          </a:xfrm>
        </p:spPr>
        <p:txBody>
          <a:bodyPr>
            <a:noAutofit/>
          </a:bodyPr>
          <a:lstStyle/>
          <a:p>
            <a:r>
              <a:rPr lang="uk-UA" sz="3600" b="1" i="1" dirty="0" smtClean="0">
                <a:latin typeface="+mn-lt"/>
              </a:rPr>
              <a:t>Тема 5. </a:t>
            </a:r>
            <a:r>
              <a:rPr lang="uk-UA" sz="3600" b="1" i="1" dirty="0" err="1">
                <a:latin typeface="+mn-lt"/>
              </a:rPr>
              <a:t>Медіаосвіта</a:t>
            </a:r>
            <a:r>
              <a:rPr lang="uk-UA" sz="3600" b="1" i="1" dirty="0">
                <a:latin typeface="+mn-lt"/>
              </a:rPr>
              <a:t> і </a:t>
            </a:r>
            <a:r>
              <a:rPr lang="uk-UA" sz="3600" b="1" i="1" dirty="0" err="1">
                <a:latin typeface="+mn-lt"/>
              </a:rPr>
              <a:t>медіаграмотність</a:t>
            </a:r>
            <a:r>
              <a:rPr lang="uk-UA" sz="3600" b="1" i="1" dirty="0">
                <a:latin typeface="+mn-lt"/>
              </a:rPr>
              <a:t>.</a:t>
            </a:r>
            <a:endParaRPr lang="ru-RU" sz="3600" b="1" dirty="0">
              <a:latin typeface="+mn-lt"/>
            </a:endParaRPr>
          </a:p>
        </p:txBody>
      </p:sp>
      <p:pic>
        <p:nvPicPr>
          <p:cNvPr id="3" name="Picture 2" descr="Картинки по запросу медіаосві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856" y="1774209"/>
            <a:ext cx="5999565" cy="4804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1144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68" y="0"/>
            <a:ext cx="2185732" cy="217816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07417" y="1887215"/>
            <a:ext cx="9247496" cy="4793925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/>
              <a:t>Комплекс </a:t>
            </a:r>
            <a:r>
              <a:rPr lang="ru-RU" dirty="0" err="1"/>
              <a:t>переваги</a:t>
            </a:r>
            <a:endParaRPr lang="ru-RU" dirty="0"/>
          </a:p>
          <a:p>
            <a:pPr marL="0" indent="0" algn="just">
              <a:buNone/>
            </a:pPr>
            <a:r>
              <a:rPr lang="ru-RU" dirty="0" err="1" smtClean="0"/>
              <a:t>Класик</a:t>
            </a:r>
            <a:r>
              <a:rPr lang="ru-RU" dirty="0" smtClean="0"/>
              <a:t> </a:t>
            </a:r>
            <a:r>
              <a:rPr lang="ru-RU" dirty="0" err="1"/>
              <a:t>психоаналізу</a:t>
            </a:r>
            <a:r>
              <a:rPr lang="ru-RU" dirty="0"/>
              <a:t> Альфред Адлер створив </a:t>
            </a:r>
            <a:r>
              <a:rPr lang="ru-RU" dirty="0" err="1"/>
              <a:t>концепцію</a:t>
            </a:r>
            <a:r>
              <a:rPr lang="ru-RU" dirty="0"/>
              <a:t> комплексу </a:t>
            </a:r>
            <a:r>
              <a:rPr lang="ru-RU" dirty="0" err="1"/>
              <a:t>неповноцінності</a:t>
            </a:r>
            <a:r>
              <a:rPr lang="ru-RU" dirty="0"/>
              <a:t> та комплексу </a:t>
            </a:r>
            <a:r>
              <a:rPr lang="ru-RU" dirty="0" err="1"/>
              <a:t>зверхності</a:t>
            </a:r>
            <a:r>
              <a:rPr lang="ru-RU" dirty="0"/>
              <a:t> як </a:t>
            </a:r>
            <a:r>
              <a:rPr lang="ru-RU" dirty="0" err="1"/>
              <a:t>засобу</a:t>
            </a:r>
            <a:r>
              <a:rPr lang="ru-RU" dirty="0"/>
              <a:t> </a:t>
            </a:r>
            <a:r>
              <a:rPr lang="ru-RU" dirty="0" err="1"/>
              <a:t>компенсації</a:t>
            </a:r>
            <a:r>
              <a:rPr lang="ru-RU" dirty="0"/>
              <a:t> </a:t>
            </a:r>
            <a:r>
              <a:rPr lang="ru-RU" dirty="0" err="1"/>
              <a:t>неповноцінності</a:t>
            </a:r>
            <a:r>
              <a:rPr lang="ru-RU" dirty="0"/>
              <a:t>. За Адлером, </a:t>
            </a:r>
            <a:r>
              <a:rPr lang="ru-RU" dirty="0" err="1"/>
              <a:t>усі</a:t>
            </a:r>
            <a:r>
              <a:rPr lang="ru-RU" dirty="0"/>
              <a:t> люди </a:t>
            </a:r>
            <a:r>
              <a:rPr lang="ru-RU" dirty="0" err="1"/>
              <a:t>тією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іншою</a:t>
            </a:r>
            <a:r>
              <a:rPr lang="ru-RU" dirty="0"/>
              <a:t> </a:t>
            </a:r>
            <a:r>
              <a:rPr lang="ru-RU" dirty="0" err="1"/>
              <a:t>мірою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відчуття</a:t>
            </a:r>
            <a:r>
              <a:rPr lang="ru-RU" dirty="0"/>
              <a:t> </a:t>
            </a:r>
            <a:r>
              <a:rPr lang="ru-RU" dirty="0" err="1"/>
              <a:t>неповноцінності</a:t>
            </a:r>
            <a:r>
              <a:rPr lang="ru-RU" dirty="0"/>
              <a:t> і </a:t>
            </a:r>
            <a:r>
              <a:rPr lang="ru-RU" dirty="0" err="1"/>
              <a:t>прагнуть</a:t>
            </a:r>
            <a:r>
              <a:rPr lang="ru-RU" dirty="0"/>
              <a:t> </a:t>
            </a:r>
            <a:r>
              <a:rPr lang="ru-RU" dirty="0" err="1"/>
              <a:t>компенсувати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різними</a:t>
            </a:r>
            <a:r>
              <a:rPr lang="ru-RU" dirty="0"/>
              <a:t> </a:t>
            </a:r>
            <a:r>
              <a:rPr lang="ru-RU" dirty="0" err="1"/>
              <a:t>успіхами</a:t>
            </a:r>
            <a:r>
              <a:rPr lang="ru-RU" dirty="0"/>
              <a:t>, хай </a:t>
            </a:r>
            <a:r>
              <a:rPr lang="ru-RU" dirty="0" err="1"/>
              <a:t>навіть</a:t>
            </a:r>
            <a:r>
              <a:rPr lang="ru-RU" dirty="0"/>
              <a:t> </a:t>
            </a:r>
            <a:r>
              <a:rPr lang="ru-RU" dirty="0" err="1"/>
              <a:t>уявними</a:t>
            </a:r>
            <a:r>
              <a:rPr lang="ru-RU" dirty="0"/>
              <a:t>. </a:t>
            </a:r>
            <a:r>
              <a:rPr lang="ru-RU" dirty="0" err="1"/>
              <a:t>Відкриття</a:t>
            </a:r>
            <a:r>
              <a:rPr lang="ru-RU" dirty="0"/>
              <a:t> Адлера широко </a:t>
            </a:r>
            <a:r>
              <a:rPr lang="ru-RU" dirty="0" err="1"/>
              <a:t>використовуються</a:t>
            </a:r>
            <a:r>
              <a:rPr lang="ru-RU" dirty="0"/>
              <a:t> в </a:t>
            </a:r>
            <a:r>
              <a:rPr lang="ru-RU" dirty="0" err="1"/>
              <a:t>сучасній</a:t>
            </a:r>
            <a:r>
              <a:rPr lang="ru-RU" dirty="0"/>
              <a:t> </a:t>
            </a:r>
            <a:r>
              <a:rPr lang="ru-RU" dirty="0" err="1"/>
              <a:t>рекламі</a:t>
            </a:r>
            <a:r>
              <a:rPr lang="ru-RU" dirty="0"/>
              <a:t>. </a:t>
            </a:r>
            <a:r>
              <a:rPr lang="ru-RU" dirty="0" err="1"/>
              <a:t>Споживачеві</a:t>
            </a:r>
            <a:r>
              <a:rPr lang="ru-RU" dirty="0"/>
              <a:t> </a:t>
            </a:r>
            <a:r>
              <a:rPr lang="ru-RU" dirty="0" err="1"/>
              <a:t>пропонують</a:t>
            </a:r>
            <a:r>
              <a:rPr lang="ru-RU" dirty="0"/>
              <a:t> </a:t>
            </a:r>
            <a:r>
              <a:rPr lang="ru-RU" dirty="0" err="1"/>
              <a:t>придбати</a:t>
            </a:r>
            <a:r>
              <a:rPr lang="ru-RU" dirty="0"/>
              <a:t> товар для того,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відчути</a:t>
            </a:r>
            <a:r>
              <a:rPr lang="ru-RU" dirty="0"/>
              <a:t> свою </a:t>
            </a:r>
            <a:r>
              <a:rPr lang="ru-RU" dirty="0" err="1"/>
              <a:t>винятковість</a:t>
            </a:r>
            <a:r>
              <a:rPr lang="ru-RU" dirty="0"/>
              <a:t>, </a:t>
            </a:r>
            <a:r>
              <a:rPr lang="ru-RU" dirty="0" err="1"/>
              <a:t>всесилля</a:t>
            </a:r>
            <a:r>
              <a:rPr lang="ru-RU" dirty="0"/>
              <a:t>, </a:t>
            </a:r>
            <a:r>
              <a:rPr lang="ru-RU" dirty="0" err="1"/>
              <a:t>підвищити</a:t>
            </a:r>
            <a:r>
              <a:rPr lang="ru-RU" dirty="0"/>
              <a:t> </a:t>
            </a:r>
            <a:r>
              <a:rPr lang="ru-RU" dirty="0" err="1"/>
              <a:t>свій</a:t>
            </a:r>
            <a:r>
              <a:rPr lang="ru-RU" dirty="0"/>
              <a:t> статус. «</a:t>
            </a:r>
            <a:r>
              <a:rPr lang="ru-RU" dirty="0" err="1"/>
              <a:t>Вірний</a:t>
            </a:r>
            <a:r>
              <a:rPr lang="ru-RU" dirty="0"/>
              <a:t> секрет </a:t>
            </a:r>
            <a:r>
              <a:rPr lang="ru-RU" dirty="0" err="1"/>
              <a:t>жіночих</a:t>
            </a:r>
            <a:r>
              <a:rPr lang="ru-RU" dirty="0"/>
              <a:t> перемог», «Для тих, </a:t>
            </a:r>
            <a:r>
              <a:rPr lang="ru-RU" dirty="0" err="1"/>
              <a:t>хто</a:t>
            </a:r>
            <a:r>
              <a:rPr lang="ru-RU" dirty="0"/>
              <a:t> </a:t>
            </a:r>
            <a:r>
              <a:rPr lang="ru-RU" dirty="0" err="1"/>
              <a:t>справді</a:t>
            </a:r>
            <a:r>
              <a:rPr lang="ru-RU" dirty="0"/>
              <a:t> </a:t>
            </a:r>
            <a:r>
              <a:rPr lang="ru-RU" dirty="0" err="1"/>
              <a:t>крутий</a:t>
            </a:r>
            <a:r>
              <a:rPr lang="ru-RU" dirty="0"/>
              <a:t>», «</a:t>
            </a:r>
            <a:r>
              <a:rPr lang="ru-RU" dirty="0" err="1"/>
              <a:t>Ти</a:t>
            </a:r>
            <a:r>
              <a:rPr lang="ru-RU" dirty="0"/>
              <a:t> всесильна», «Ви </a:t>
            </a:r>
            <a:r>
              <a:rPr lang="ru-RU" dirty="0" err="1"/>
              <a:t>чарівні</a:t>
            </a:r>
            <a:r>
              <a:rPr lang="ru-RU" dirty="0"/>
              <a:t>», «</a:t>
            </a:r>
            <a:r>
              <a:rPr lang="ru-RU" dirty="0" err="1"/>
              <a:t>Він</a:t>
            </a:r>
            <a:r>
              <a:rPr lang="ru-RU" dirty="0"/>
              <a:t> один </a:t>
            </a:r>
            <a:r>
              <a:rPr lang="ru-RU" dirty="0" err="1"/>
              <a:t>такий</a:t>
            </a:r>
            <a:r>
              <a:rPr lang="ru-RU" dirty="0"/>
              <a:t>» – </a:t>
            </a:r>
            <a:r>
              <a:rPr lang="ru-RU" dirty="0" err="1"/>
              <a:t>типові</a:t>
            </a:r>
            <a:r>
              <a:rPr lang="ru-RU" dirty="0"/>
              <a:t> в </a:t>
            </a:r>
            <a:r>
              <a:rPr lang="ru-RU" dirty="0" err="1"/>
              <a:t>даному</a:t>
            </a:r>
            <a:r>
              <a:rPr lang="ru-RU" dirty="0"/>
              <a:t> </a:t>
            </a:r>
            <a:r>
              <a:rPr lang="ru-RU" dirty="0" err="1"/>
              <a:t>випадку</a:t>
            </a:r>
            <a:r>
              <a:rPr lang="ru-RU" dirty="0"/>
              <a:t> </a:t>
            </a:r>
            <a:r>
              <a:rPr lang="ru-RU" dirty="0" err="1"/>
              <a:t>слогани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dirty="0"/>
              <a:t>Приклад: реклама </a:t>
            </a:r>
            <a:r>
              <a:rPr lang="ru-RU" dirty="0" err="1"/>
              <a:t>ТМ</a:t>
            </a:r>
            <a:r>
              <a:rPr lang="ru-RU" dirty="0"/>
              <a:t> «</a:t>
            </a:r>
            <a:r>
              <a:rPr lang="ru-RU" dirty="0" err="1"/>
              <a:t>Хлібний</a:t>
            </a:r>
            <a:r>
              <a:rPr lang="ru-RU" dirty="0"/>
              <a:t> дар» </a:t>
            </a:r>
          </a:p>
          <a:p>
            <a:pPr marL="0" indent="0" algn="just">
              <a:buNone/>
            </a:pPr>
            <a:r>
              <a:rPr lang="ru-RU" dirty="0"/>
              <a:t>(</a:t>
            </a:r>
            <a:r>
              <a:rPr lang="ru-RU" dirty="0" err="1" smtClean="0"/>
              <a:t>відео</a:t>
            </a:r>
            <a:r>
              <a:rPr lang="ru-RU" dirty="0" smtClean="0"/>
              <a:t>: </a:t>
            </a:r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</a:t>
            </a:r>
            <a:r>
              <a:rPr lang="en-US" dirty="0" err="1"/>
              <a:t>ZpssVp3Svac</a:t>
            </a:r>
            <a:r>
              <a:rPr lang="en-US" dirty="0"/>
              <a:t>)  </a:t>
            </a:r>
            <a:endParaRPr lang="uk-UA" dirty="0" smtClean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450376" y="292862"/>
            <a:ext cx="5687" cy="2655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3474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68" y="0"/>
            <a:ext cx="2185732" cy="217816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07417" y="1887215"/>
            <a:ext cx="9247496" cy="4793925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/>
              <a:t>Перемога над </a:t>
            </a:r>
            <a:r>
              <a:rPr lang="ru-RU" dirty="0" err="1"/>
              <a:t>іншими</a:t>
            </a:r>
            <a:endParaRPr lang="ru-RU" dirty="0"/>
          </a:p>
          <a:p>
            <a:pPr marL="0" indent="0" algn="just">
              <a:buNone/>
            </a:pPr>
            <a:r>
              <a:rPr lang="ru-RU" dirty="0" err="1" smtClean="0"/>
              <a:t>Ключові</a:t>
            </a:r>
            <a:r>
              <a:rPr lang="ru-RU" dirty="0" smtClean="0"/>
              <a:t> </a:t>
            </a:r>
            <a:r>
              <a:rPr lang="ru-RU" dirty="0"/>
              <a:t>слова: «на </a:t>
            </a:r>
            <a:r>
              <a:rPr lang="ru-RU" dirty="0" err="1"/>
              <a:t>відміну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». </a:t>
            </a:r>
            <a:r>
              <a:rPr lang="ru-RU" dirty="0" err="1"/>
              <a:t>Класичні</a:t>
            </a:r>
            <a:r>
              <a:rPr lang="ru-RU" dirty="0"/>
              <a:t> </a:t>
            </a:r>
            <a:r>
              <a:rPr lang="ru-RU" dirty="0" err="1"/>
              <a:t>приклади</a:t>
            </a:r>
            <a:r>
              <a:rPr lang="ru-RU" dirty="0"/>
              <a:t> – реклама </a:t>
            </a:r>
            <a:r>
              <a:rPr lang="ru-RU" dirty="0" err="1"/>
              <a:t>батарейок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«</a:t>
            </a:r>
            <a:r>
              <a:rPr lang="ru-RU" dirty="0" err="1"/>
              <a:t>працюють</a:t>
            </a:r>
            <a:r>
              <a:rPr lang="ru-RU" dirty="0"/>
              <a:t> </a:t>
            </a:r>
            <a:r>
              <a:rPr lang="ru-RU" dirty="0" err="1"/>
              <a:t>довше</a:t>
            </a:r>
            <a:r>
              <a:rPr lang="ru-RU" dirty="0"/>
              <a:t> </a:t>
            </a:r>
            <a:r>
              <a:rPr lang="ru-RU" dirty="0" err="1"/>
              <a:t>звичайних</a:t>
            </a:r>
            <a:r>
              <a:rPr lang="ru-RU" dirty="0"/>
              <a:t>», реклама нового порошку, з </a:t>
            </a:r>
            <a:r>
              <a:rPr lang="ru-RU" dirty="0" err="1"/>
              <a:t>яким</a:t>
            </a:r>
            <a:r>
              <a:rPr lang="ru-RU" dirty="0"/>
              <a:t> «</a:t>
            </a:r>
            <a:r>
              <a:rPr lang="ru-RU" dirty="0" err="1"/>
              <a:t>ви</a:t>
            </a:r>
            <a:r>
              <a:rPr lang="ru-RU" dirty="0"/>
              <a:t> </a:t>
            </a:r>
            <a:r>
              <a:rPr lang="ru-RU" dirty="0" err="1"/>
              <a:t>вимиєте</a:t>
            </a:r>
            <a:r>
              <a:rPr lang="ru-RU" dirty="0"/>
              <a:t> </a:t>
            </a:r>
            <a:r>
              <a:rPr lang="ru-RU" dirty="0" err="1"/>
              <a:t>більше</a:t>
            </a:r>
            <a:r>
              <a:rPr lang="ru-RU" dirty="0"/>
              <a:t> посуду,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швидше</a:t>
            </a:r>
            <a:r>
              <a:rPr lang="ru-RU" dirty="0"/>
              <a:t> і </a:t>
            </a:r>
            <a:r>
              <a:rPr lang="ru-RU" dirty="0" err="1"/>
              <a:t>краще</a:t>
            </a:r>
            <a:r>
              <a:rPr lang="ru-RU" dirty="0"/>
              <a:t>». </a:t>
            </a:r>
            <a:r>
              <a:rPr lang="ru-RU" dirty="0" err="1"/>
              <a:t>Самі</a:t>
            </a:r>
            <a:r>
              <a:rPr lang="ru-RU" dirty="0"/>
              <a:t> слова «</a:t>
            </a:r>
            <a:r>
              <a:rPr lang="ru-RU" dirty="0" err="1"/>
              <a:t>краще</a:t>
            </a:r>
            <a:r>
              <a:rPr lang="ru-RU" dirty="0"/>
              <a:t>», «</a:t>
            </a:r>
            <a:r>
              <a:rPr lang="ru-RU" dirty="0" err="1"/>
              <a:t>довше</a:t>
            </a:r>
            <a:r>
              <a:rPr lang="ru-RU" dirty="0"/>
              <a:t>», «</a:t>
            </a:r>
            <a:r>
              <a:rPr lang="ru-RU" dirty="0" err="1"/>
              <a:t>швидше</a:t>
            </a:r>
            <a:r>
              <a:rPr lang="ru-RU" dirty="0"/>
              <a:t>» </a:t>
            </a:r>
            <a:r>
              <a:rPr lang="ru-RU" dirty="0" err="1"/>
              <a:t>вже</a:t>
            </a:r>
            <a:r>
              <a:rPr lang="ru-RU" dirty="0"/>
              <a:t> </a:t>
            </a:r>
            <a:r>
              <a:rPr lang="ru-RU" dirty="0" err="1"/>
              <a:t>свідчать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в </a:t>
            </a:r>
            <a:r>
              <a:rPr lang="ru-RU" dirty="0" err="1"/>
              <a:t>іншому</a:t>
            </a:r>
            <a:r>
              <a:rPr lang="ru-RU" dirty="0"/>
              <a:t> </a:t>
            </a:r>
            <a:r>
              <a:rPr lang="ru-RU" dirty="0" err="1"/>
              <a:t>випадку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ви</a:t>
            </a:r>
            <a:r>
              <a:rPr lang="ru-RU" dirty="0"/>
              <a:t> купите товар </a:t>
            </a:r>
            <a:r>
              <a:rPr lang="ru-RU" dirty="0" err="1"/>
              <a:t>іншої</a:t>
            </a:r>
            <a:r>
              <a:rPr lang="ru-RU" dirty="0"/>
              <a:t> </a:t>
            </a:r>
            <a:r>
              <a:rPr lang="ru-RU" dirty="0" err="1"/>
              <a:t>фірми</a:t>
            </a:r>
            <a:r>
              <a:rPr lang="ru-RU" dirty="0"/>
              <a:t>, у вас буде «</a:t>
            </a:r>
            <a:r>
              <a:rPr lang="ru-RU" dirty="0" err="1"/>
              <a:t>гірше</a:t>
            </a:r>
            <a:r>
              <a:rPr lang="ru-RU" dirty="0"/>
              <a:t>» і «</a:t>
            </a:r>
            <a:r>
              <a:rPr lang="ru-RU" dirty="0" err="1"/>
              <a:t>повільніше</a:t>
            </a:r>
            <a:r>
              <a:rPr lang="ru-RU" dirty="0"/>
              <a:t>». У </a:t>
            </a:r>
            <a:r>
              <a:rPr lang="ru-RU" dirty="0" err="1"/>
              <a:t>рекламі</a:t>
            </a:r>
            <a:r>
              <a:rPr lang="ru-RU" dirty="0"/>
              <a:t> </a:t>
            </a:r>
            <a:r>
              <a:rPr lang="ru-RU" dirty="0" err="1"/>
              <a:t>пропонований</a:t>
            </a:r>
            <a:r>
              <a:rPr lang="ru-RU" dirty="0"/>
              <a:t> товар </a:t>
            </a:r>
            <a:r>
              <a:rPr lang="ru-RU" dirty="0" err="1"/>
              <a:t>змагається</a:t>
            </a:r>
            <a:r>
              <a:rPr lang="ru-RU" dirty="0"/>
              <a:t> й </a:t>
            </a:r>
            <a:r>
              <a:rPr lang="ru-RU" dirty="0" err="1"/>
              <a:t>перемагає</a:t>
            </a:r>
            <a:r>
              <a:rPr lang="ru-RU" dirty="0"/>
              <a:t>, але з </a:t>
            </a:r>
            <a:r>
              <a:rPr lang="ru-RU" dirty="0" err="1"/>
              <a:t>чим</a:t>
            </a:r>
            <a:r>
              <a:rPr lang="ru-RU" dirty="0"/>
              <a:t> </a:t>
            </a:r>
            <a:r>
              <a:rPr lang="ru-RU" dirty="0" err="1"/>
              <a:t>саме</a:t>
            </a:r>
            <a:r>
              <a:rPr lang="ru-RU" dirty="0"/>
              <a:t>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змагається</a:t>
            </a:r>
            <a:r>
              <a:rPr lang="ru-RU" dirty="0"/>
              <a:t>, не </a:t>
            </a:r>
            <a:r>
              <a:rPr lang="ru-RU" dirty="0" err="1"/>
              <a:t>кажуть</a:t>
            </a:r>
            <a:r>
              <a:rPr lang="ru-RU" dirty="0"/>
              <a:t>, </a:t>
            </a:r>
            <a:r>
              <a:rPr lang="ru-RU" dirty="0" err="1"/>
              <a:t>тож</a:t>
            </a:r>
            <a:r>
              <a:rPr lang="ru-RU" dirty="0"/>
              <a:t> </a:t>
            </a:r>
            <a:r>
              <a:rPr lang="ru-RU" dirty="0" err="1"/>
              <a:t>неможливо</a:t>
            </a:r>
            <a:r>
              <a:rPr lang="ru-RU" dirty="0"/>
              <a:t> </a:t>
            </a:r>
            <a:r>
              <a:rPr lang="ru-RU" dirty="0" err="1"/>
              <a:t>перевірити</a:t>
            </a:r>
            <a:r>
              <a:rPr lang="ru-RU" dirty="0"/>
              <a:t>, </a:t>
            </a:r>
            <a:r>
              <a:rPr lang="ru-RU" dirty="0" err="1"/>
              <a:t>чи</a:t>
            </a:r>
            <a:r>
              <a:rPr lang="ru-RU" dirty="0"/>
              <a:t> й </a:t>
            </a:r>
            <a:r>
              <a:rPr lang="ru-RU" dirty="0" err="1"/>
              <a:t>справді</a:t>
            </a:r>
            <a:r>
              <a:rPr lang="ru-RU" dirty="0"/>
              <a:t> </a:t>
            </a:r>
            <a:r>
              <a:rPr lang="ru-RU" dirty="0" err="1"/>
              <a:t>було</a:t>
            </a:r>
            <a:r>
              <a:rPr lang="ru-RU" dirty="0"/>
              <a:t> </a:t>
            </a:r>
            <a:r>
              <a:rPr lang="ru-RU" dirty="0" err="1"/>
              <a:t>здобуто</a:t>
            </a:r>
            <a:r>
              <a:rPr lang="ru-RU" dirty="0"/>
              <a:t> перемогу.</a:t>
            </a:r>
          </a:p>
          <a:p>
            <a:pPr marL="0" indent="0" algn="just">
              <a:buNone/>
            </a:pPr>
            <a:r>
              <a:rPr lang="ru-RU" dirty="0"/>
              <a:t>Приклад: реклама </a:t>
            </a:r>
            <a:r>
              <a:rPr lang="ru-RU" dirty="0" err="1"/>
              <a:t>ТМ</a:t>
            </a:r>
            <a:r>
              <a:rPr lang="ru-RU" dirty="0"/>
              <a:t> «</a:t>
            </a:r>
            <a:r>
              <a:rPr lang="ru-RU" dirty="0" err="1"/>
              <a:t>Фейрі</a:t>
            </a:r>
            <a:r>
              <a:rPr lang="ru-RU" dirty="0"/>
              <a:t>» </a:t>
            </a:r>
          </a:p>
          <a:p>
            <a:pPr marL="0" indent="0" algn="just">
              <a:buNone/>
            </a:pPr>
            <a:r>
              <a:rPr lang="ru-RU" dirty="0"/>
              <a:t>(</a:t>
            </a:r>
            <a:r>
              <a:rPr lang="ru-RU" dirty="0" err="1" smtClean="0"/>
              <a:t>відео</a:t>
            </a:r>
            <a:r>
              <a:rPr lang="ru-RU" dirty="0" smtClean="0"/>
              <a:t>: </a:t>
            </a:r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</a:t>
            </a:r>
            <a:r>
              <a:rPr lang="en-US" dirty="0" err="1"/>
              <a:t>gxOHGfrl2og</a:t>
            </a:r>
            <a:r>
              <a:rPr lang="en-US" dirty="0"/>
              <a:t>) </a:t>
            </a:r>
            <a:endParaRPr lang="uk-UA" dirty="0" smtClean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450376" y="292862"/>
            <a:ext cx="5687" cy="2655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19364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68" y="0"/>
            <a:ext cx="2185732" cy="217816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07417" y="1887215"/>
            <a:ext cx="9247496" cy="47939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Авторитет</a:t>
            </a:r>
          </a:p>
          <a:p>
            <a:pPr marL="0" indent="0" algn="just">
              <a:buNone/>
            </a:pPr>
            <a:r>
              <a:rPr lang="ru-RU" dirty="0"/>
              <a:t>Товар </a:t>
            </a:r>
            <a:r>
              <a:rPr lang="ru-RU" dirty="0" err="1"/>
              <a:t>рекламує</a:t>
            </a:r>
            <a:r>
              <a:rPr lang="ru-RU" dirty="0"/>
              <a:t> популярна </a:t>
            </a:r>
            <a:r>
              <a:rPr lang="ru-RU" dirty="0" err="1"/>
              <a:t>особистість</a:t>
            </a:r>
            <a:r>
              <a:rPr lang="ru-RU" dirty="0"/>
              <a:t>: </a:t>
            </a:r>
            <a:r>
              <a:rPr lang="ru-RU" dirty="0" err="1"/>
              <a:t>кіноактор</a:t>
            </a:r>
            <a:r>
              <a:rPr lang="ru-RU" dirty="0"/>
              <a:t>, кумир </a:t>
            </a:r>
            <a:r>
              <a:rPr lang="ru-RU" dirty="0" err="1"/>
              <a:t>молоді</a:t>
            </a:r>
            <a:r>
              <a:rPr lang="ru-RU" dirty="0"/>
              <a:t> й так </a:t>
            </a:r>
            <a:r>
              <a:rPr lang="ru-RU" dirty="0" err="1"/>
              <a:t>далі</a:t>
            </a:r>
            <a:r>
              <a:rPr lang="ru-RU" dirty="0"/>
              <a:t>. </a:t>
            </a:r>
            <a:r>
              <a:rPr lang="ru-RU" dirty="0" err="1"/>
              <a:t>Розрахунок</a:t>
            </a:r>
            <a:r>
              <a:rPr lang="ru-RU" dirty="0"/>
              <a:t> на стереотип: «раз уже </a:t>
            </a:r>
            <a:r>
              <a:rPr lang="ru-RU" dirty="0" err="1"/>
              <a:t>такі</a:t>
            </a:r>
            <a:r>
              <a:rPr lang="ru-RU" dirty="0"/>
              <a:t> люди </a:t>
            </a:r>
            <a:r>
              <a:rPr lang="ru-RU" dirty="0" err="1"/>
              <a:t>купують</a:t>
            </a:r>
            <a:r>
              <a:rPr lang="ru-RU" dirty="0"/>
              <a:t>, то </a:t>
            </a:r>
            <a:r>
              <a:rPr lang="ru-RU" dirty="0" err="1"/>
              <a:t>сумніватися</a:t>
            </a:r>
            <a:r>
              <a:rPr lang="ru-RU" dirty="0"/>
              <a:t> </a:t>
            </a:r>
            <a:r>
              <a:rPr lang="ru-RU" dirty="0" err="1"/>
              <a:t>нічого</a:t>
            </a:r>
            <a:r>
              <a:rPr lang="ru-RU" dirty="0"/>
              <a:t>, треба </a:t>
            </a:r>
            <a:r>
              <a:rPr lang="ru-RU" dirty="0" err="1"/>
              <a:t>брати</a:t>
            </a:r>
            <a:r>
              <a:rPr lang="ru-RU" dirty="0"/>
              <a:t>».</a:t>
            </a:r>
          </a:p>
          <a:p>
            <a:pPr marL="0" indent="0" algn="just">
              <a:buNone/>
            </a:pPr>
            <a:r>
              <a:rPr lang="ru-RU" dirty="0"/>
              <a:t>Приклад: реклама </a:t>
            </a:r>
            <a:r>
              <a:rPr lang="ru-RU" dirty="0" err="1"/>
              <a:t>від</a:t>
            </a:r>
            <a:r>
              <a:rPr lang="ru-RU" dirty="0"/>
              <a:t> «</a:t>
            </a:r>
            <a:r>
              <a:rPr lang="ru-RU" dirty="0" err="1"/>
              <a:t>Київстар</a:t>
            </a:r>
            <a:r>
              <a:rPr lang="ru-RU" dirty="0"/>
              <a:t>» </a:t>
            </a:r>
          </a:p>
          <a:p>
            <a:pPr marL="0" indent="0" algn="just">
              <a:buNone/>
            </a:pPr>
            <a:r>
              <a:rPr lang="ru-RU" dirty="0"/>
              <a:t>(</a:t>
            </a:r>
            <a:r>
              <a:rPr lang="ru-RU" dirty="0" err="1" smtClean="0"/>
              <a:t>відео</a:t>
            </a:r>
            <a:r>
              <a:rPr lang="ru-RU" dirty="0" smtClean="0"/>
              <a:t>: </a:t>
            </a:r>
            <a:r>
              <a:rPr lang="ru-RU" dirty="0" err="1"/>
              <a:t>https</a:t>
            </a:r>
            <a:r>
              <a:rPr lang="ru-RU" dirty="0"/>
              <a:t>://</a:t>
            </a:r>
            <a:r>
              <a:rPr lang="ru-RU" dirty="0" err="1"/>
              <a:t>www.youtube.com</a:t>
            </a:r>
            <a:r>
              <a:rPr lang="ru-RU" dirty="0"/>
              <a:t>/</a:t>
            </a:r>
            <a:r>
              <a:rPr lang="ru-RU" dirty="0" err="1"/>
              <a:t>watch?v</a:t>
            </a:r>
            <a:r>
              <a:rPr lang="ru-RU" dirty="0"/>
              <a:t>=</a:t>
            </a:r>
            <a:r>
              <a:rPr lang="ru-RU" dirty="0" err="1"/>
              <a:t>QvC81hnGI6k</a:t>
            </a:r>
            <a:r>
              <a:rPr lang="ru-RU" dirty="0"/>
              <a:t>) </a:t>
            </a:r>
            <a:endParaRPr lang="uk-UA" dirty="0" smtClean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450376" y="292862"/>
            <a:ext cx="5687" cy="2655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898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68" y="0"/>
            <a:ext cx="2185732" cy="217816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07417" y="1887215"/>
            <a:ext cx="9247496" cy="47939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Глас народу</a:t>
            </a:r>
          </a:p>
          <a:p>
            <a:pPr marL="0" indent="0" algn="just">
              <a:buNone/>
            </a:pPr>
            <a:r>
              <a:rPr lang="ru-RU" dirty="0"/>
              <a:t>Метод, у </a:t>
            </a:r>
            <a:r>
              <a:rPr lang="ru-RU" dirty="0" err="1"/>
              <a:t>певному</a:t>
            </a:r>
            <a:r>
              <a:rPr lang="ru-RU" dirty="0"/>
              <a:t> </a:t>
            </a:r>
            <a:r>
              <a:rPr lang="ru-RU" dirty="0" err="1"/>
              <a:t>сенсі</a:t>
            </a:r>
            <a:r>
              <a:rPr lang="ru-RU" dirty="0"/>
              <a:t> </a:t>
            </a:r>
            <a:r>
              <a:rPr lang="ru-RU" dirty="0" err="1"/>
              <a:t>протилежний</a:t>
            </a:r>
            <a:r>
              <a:rPr lang="ru-RU" dirty="0"/>
              <a:t> </a:t>
            </a:r>
            <a:r>
              <a:rPr lang="ru-RU" dirty="0" err="1"/>
              <a:t>попередньому</a:t>
            </a:r>
            <a:r>
              <a:rPr lang="ru-RU" dirty="0"/>
              <a:t>. </a:t>
            </a:r>
            <a:r>
              <a:rPr lang="ru-RU" dirty="0" err="1"/>
              <a:t>Обігрується</a:t>
            </a:r>
            <a:r>
              <a:rPr lang="ru-RU" dirty="0"/>
              <a:t> образ </a:t>
            </a:r>
            <a:r>
              <a:rPr lang="ru-RU" dirty="0" err="1"/>
              <a:t>людини</a:t>
            </a:r>
            <a:r>
              <a:rPr lang="ru-RU" dirty="0"/>
              <a:t> з </a:t>
            </a:r>
            <a:r>
              <a:rPr lang="ru-RU" dirty="0" err="1"/>
              <a:t>вулиці</a:t>
            </a:r>
            <a:r>
              <a:rPr lang="ru-RU" dirty="0"/>
              <a:t>, </a:t>
            </a:r>
            <a:r>
              <a:rPr lang="ru-RU" dirty="0" err="1"/>
              <a:t>такої</a:t>
            </a:r>
            <a:r>
              <a:rPr lang="ru-RU" dirty="0"/>
              <a:t>, як </a:t>
            </a:r>
            <a:r>
              <a:rPr lang="ru-RU" dirty="0" err="1"/>
              <a:t>усі</a:t>
            </a:r>
            <a:r>
              <a:rPr lang="ru-RU" dirty="0"/>
              <a:t>. </a:t>
            </a:r>
            <a:r>
              <a:rPr lang="ru-RU" dirty="0" err="1"/>
              <a:t>Споживачеві</a:t>
            </a:r>
            <a:r>
              <a:rPr lang="ru-RU" dirty="0"/>
              <a:t> </a:t>
            </a:r>
            <a:r>
              <a:rPr lang="ru-RU" dirty="0" err="1"/>
              <a:t>ніби</a:t>
            </a:r>
            <a:r>
              <a:rPr lang="ru-RU" dirty="0"/>
              <a:t> </a:t>
            </a:r>
            <a:r>
              <a:rPr lang="ru-RU" dirty="0" err="1"/>
              <a:t>кажуть</a:t>
            </a:r>
            <a:r>
              <a:rPr lang="ru-RU" dirty="0"/>
              <a:t>: «Ну </a:t>
            </a:r>
            <a:r>
              <a:rPr lang="ru-RU" dirty="0" err="1"/>
              <a:t>це</a:t>
            </a:r>
            <a:r>
              <a:rPr lang="ru-RU" dirty="0"/>
              <a:t> ж не реклама, для </a:t>
            </a:r>
            <a:r>
              <a:rPr lang="ru-RU" dirty="0" err="1"/>
              <a:t>реклами</a:t>
            </a:r>
            <a:r>
              <a:rPr lang="ru-RU" dirty="0"/>
              <a:t> ми б </a:t>
            </a:r>
            <a:r>
              <a:rPr lang="ru-RU" dirty="0" err="1"/>
              <a:t>найняли</a:t>
            </a:r>
            <a:r>
              <a:rPr lang="ru-RU" dirty="0"/>
              <a:t> </a:t>
            </a:r>
            <a:r>
              <a:rPr lang="ru-RU" dirty="0" err="1"/>
              <a:t>зірок</a:t>
            </a:r>
            <a:r>
              <a:rPr lang="ru-RU" dirty="0"/>
              <a:t>. Тут просто </a:t>
            </a:r>
            <a:r>
              <a:rPr lang="ru-RU" dirty="0" err="1"/>
              <a:t>демонстрація</a:t>
            </a:r>
            <a:r>
              <a:rPr lang="ru-RU" dirty="0"/>
              <a:t> </a:t>
            </a:r>
            <a:r>
              <a:rPr lang="ru-RU" dirty="0" err="1"/>
              <a:t>життєвого</a:t>
            </a:r>
            <a:r>
              <a:rPr lang="ru-RU" dirty="0"/>
              <a:t> </a:t>
            </a:r>
            <a:r>
              <a:rPr lang="ru-RU" dirty="0" err="1"/>
              <a:t>досвіду</a:t>
            </a:r>
            <a:r>
              <a:rPr lang="ru-RU" dirty="0"/>
              <a:t> </a:t>
            </a:r>
            <a:r>
              <a:rPr lang="ru-RU" dirty="0" err="1"/>
              <a:t>звичайних</a:t>
            </a:r>
            <a:r>
              <a:rPr lang="ru-RU" dirty="0"/>
              <a:t> людей».</a:t>
            </a:r>
          </a:p>
          <a:p>
            <a:pPr marL="0" indent="0" algn="just">
              <a:buNone/>
            </a:pPr>
            <a:r>
              <a:rPr lang="ru-RU" dirty="0"/>
              <a:t>Приклад: реклама «</a:t>
            </a:r>
            <a:r>
              <a:rPr lang="ru-RU" dirty="0" err="1"/>
              <a:t>Фармадол</a:t>
            </a:r>
            <a:r>
              <a:rPr lang="ru-RU" dirty="0"/>
              <a:t>» </a:t>
            </a:r>
          </a:p>
          <a:p>
            <a:pPr marL="0" indent="0" algn="just">
              <a:buNone/>
            </a:pPr>
            <a:r>
              <a:rPr lang="ru-RU" dirty="0"/>
              <a:t>(</a:t>
            </a:r>
            <a:r>
              <a:rPr lang="ru-RU" dirty="0" err="1" smtClean="0"/>
              <a:t>відео</a:t>
            </a:r>
            <a:r>
              <a:rPr lang="ru-RU" dirty="0" smtClean="0"/>
              <a:t>: </a:t>
            </a:r>
            <a:r>
              <a:rPr lang="ru-RU" dirty="0" err="1"/>
              <a:t>https</a:t>
            </a:r>
            <a:r>
              <a:rPr lang="ru-RU" dirty="0"/>
              <a:t>://</a:t>
            </a:r>
            <a:r>
              <a:rPr lang="ru-RU" dirty="0" err="1"/>
              <a:t>www.youtube.com</a:t>
            </a:r>
            <a:r>
              <a:rPr lang="ru-RU" dirty="0"/>
              <a:t>/</a:t>
            </a:r>
            <a:r>
              <a:rPr lang="ru-RU" dirty="0" err="1"/>
              <a:t>watch?v</a:t>
            </a:r>
            <a:r>
              <a:rPr lang="ru-RU" dirty="0"/>
              <a:t>=</a:t>
            </a:r>
            <a:r>
              <a:rPr lang="ru-RU" dirty="0" err="1"/>
              <a:t>ps5xex79ki4</a:t>
            </a:r>
            <a:r>
              <a:rPr lang="ru-RU" dirty="0"/>
              <a:t>)</a:t>
            </a:r>
            <a:r>
              <a:rPr lang="en-US" dirty="0" smtClean="0"/>
              <a:t> </a:t>
            </a:r>
            <a:endParaRPr lang="uk-UA" dirty="0" smtClean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450376" y="292862"/>
            <a:ext cx="5687" cy="2655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85064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68" y="0"/>
            <a:ext cx="2185732" cy="217816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07417" y="1887215"/>
            <a:ext cx="9247496" cy="47939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/>
              <a:t>Апеляція</a:t>
            </a:r>
            <a:r>
              <a:rPr lang="ru-RU" dirty="0"/>
              <a:t> до «</a:t>
            </a:r>
            <a:r>
              <a:rPr lang="ru-RU" dirty="0" err="1"/>
              <a:t>добрих</a:t>
            </a:r>
            <a:r>
              <a:rPr lang="ru-RU" dirty="0"/>
              <a:t> </a:t>
            </a:r>
            <a:r>
              <a:rPr lang="ru-RU" dirty="0" err="1"/>
              <a:t>почуттів</a:t>
            </a:r>
            <a:r>
              <a:rPr lang="ru-RU" dirty="0"/>
              <a:t>»</a:t>
            </a:r>
          </a:p>
          <a:p>
            <a:pPr marL="0" indent="0" algn="just">
              <a:buNone/>
            </a:pPr>
            <a:r>
              <a:rPr lang="ru-RU" dirty="0" smtClean="0"/>
              <a:t>Сюжет </a:t>
            </a:r>
            <a:r>
              <a:rPr lang="ru-RU" dirty="0" err="1"/>
              <a:t>кліпу</a:t>
            </a:r>
            <a:r>
              <a:rPr lang="ru-RU" dirty="0"/>
              <a:t> </a:t>
            </a:r>
            <a:r>
              <a:rPr lang="ru-RU" dirty="0" err="1"/>
              <a:t>будується</a:t>
            </a:r>
            <a:r>
              <a:rPr lang="ru-RU" dirty="0"/>
              <a:t> таким чином, </a:t>
            </a:r>
            <a:r>
              <a:rPr lang="ru-RU" dirty="0" err="1" smtClean="0"/>
              <a:t>аби</a:t>
            </a:r>
            <a:r>
              <a:rPr lang="ru-RU" dirty="0" smtClean="0"/>
              <a:t> товар </a:t>
            </a:r>
            <a:r>
              <a:rPr lang="ru-RU" dirty="0" err="1"/>
              <a:t>асоціювався</a:t>
            </a:r>
            <a:r>
              <a:rPr lang="ru-RU" dirty="0"/>
              <a:t> з </a:t>
            </a:r>
            <a:r>
              <a:rPr lang="ru-RU" dirty="0" err="1"/>
              <a:t>подіями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викликають</a:t>
            </a:r>
            <a:r>
              <a:rPr lang="ru-RU" dirty="0"/>
              <a:t> </a:t>
            </a:r>
            <a:r>
              <a:rPr lang="ru-RU" dirty="0" err="1"/>
              <a:t>позитивні</a:t>
            </a:r>
            <a:r>
              <a:rPr lang="ru-RU" dirty="0"/>
              <a:t> </a:t>
            </a:r>
            <a:r>
              <a:rPr lang="ru-RU" dirty="0" err="1"/>
              <a:t>емоції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виникають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людського</a:t>
            </a:r>
            <a:r>
              <a:rPr lang="ru-RU" dirty="0"/>
              <a:t> </a:t>
            </a:r>
            <a:r>
              <a:rPr lang="ru-RU" dirty="0" err="1"/>
              <a:t>спілкування</a:t>
            </a:r>
            <a:r>
              <a:rPr lang="ru-RU" dirty="0"/>
              <a:t>. Дружба, </a:t>
            </a:r>
            <a:r>
              <a:rPr lang="ru-RU" dirty="0" err="1"/>
              <a:t>зустріч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батьками, </a:t>
            </a:r>
            <a:r>
              <a:rPr lang="ru-RU" dirty="0" err="1"/>
              <a:t>спорудження</a:t>
            </a:r>
            <a:r>
              <a:rPr lang="ru-RU" dirty="0"/>
              <a:t> нового </a:t>
            </a:r>
            <a:r>
              <a:rPr lang="ru-RU" dirty="0" err="1"/>
              <a:t>будинку</a:t>
            </a:r>
            <a:r>
              <a:rPr lang="ru-RU" dirty="0"/>
              <a:t>, </a:t>
            </a:r>
            <a:r>
              <a:rPr lang="ru-RU" dirty="0" err="1"/>
              <a:t>здача</a:t>
            </a:r>
            <a:r>
              <a:rPr lang="ru-RU" dirty="0"/>
              <a:t> </a:t>
            </a:r>
            <a:r>
              <a:rPr lang="ru-RU" dirty="0" err="1"/>
              <a:t>іспиту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dirty="0"/>
              <a:t>Приклад: реклама «</a:t>
            </a:r>
            <a:r>
              <a:rPr lang="ru-RU" dirty="0" err="1"/>
              <a:t>Київстар</a:t>
            </a:r>
            <a:r>
              <a:rPr lang="ru-RU" dirty="0"/>
              <a:t>» </a:t>
            </a:r>
          </a:p>
          <a:p>
            <a:pPr marL="0" indent="0" algn="just">
              <a:buNone/>
            </a:pPr>
            <a:r>
              <a:rPr lang="ru-RU" dirty="0"/>
              <a:t>(</a:t>
            </a:r>
            <a:r>
              <a:rPr lang="ru-RU" dirty="0" err="1" smtClean="0"/>
              <a:t>відео</a:t>
            </a:r>
            <a:r>
              <a:rPr lang="ru-RU" dirty="0" smtClean="0"/>
              <a:t>: </a:t>
            </a:r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</a:t>
            </a:r>
            <a:r>
              <a:rPr lang="en-US" dirty="0" err="1"/>
              <a:t>DnP23jeoEIc</a:t>
            </a:r>
            <a:r>
              <a:rPr lang="en-US" dirty="0"/>
              <a:t>)</a:t>
            </a:r>
            <a:endParaRPr lang="uk-UA" dirty="0" smtClean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450376" y="292862"/>
            <a:ext cx="5687" cy="2655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77792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68" y="0"/>
            <a:ext cx="2185732" cy="217816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07417" y="1887215"/>
            <a:ext cx="9247496" cy="47939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/>
              <a:t>Експлуатація</a:t>
            </a:r>
            <a:r>
              <a:rPr lang="ru-RU" dirty="0"/>
              <a:t> </a:t>
            </a:r>
            <a:r>
              <a:rPr lang="ru-RU" dirty="0" err="1"/>
              <a:t>батьківського</a:t>
            </a:r>
            <a:r>
              <a:rPr lang="ru-RU" dirty="0"/>
              <a:t> </a:t>
            </a:r>
            <a:r>
              <a:rPr lang="ru-RU" dirty="0" err="1"/>
              <a:t>інстинкту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Товар </a:t>
            </a:r>
            <a:r>
              <a:rPr lang="ru-RU" dirty="0" err="1"/>
              <a:t>представляють</a:t>
            </a:r>
            <a:r>
              <a:rPr lang="ru-RU" dirty="0"/>
              <a:t> як </a:t>
            </a:r>
            <a:r>
              <a:rPr lang="ru-RU" dirty="0" err="1"/>
              <a:t>корисний</a:t>
            </a:r>
            <a:r>
              <a:rPr lang="ru-RU" dirty="0"/>
              <a:t> і </a:t>
            </a:r>
            <a:r>
              <a:rPr lang="ru-RU" dirty="0" err="1"/>
              <a:t>потрібний</a:t>
            </a:r>
            <a:r>
              <a:rPr lang="ru-RU" dirty="0"/>
              <a:t> </a:t>
            </a:r>
            <a:r>
              <a:rPr lang="ru-RU" dirty="0" err="1"/>
              <a:t>дітям</a:t>
            </a:r>
            <a:r>
              <a:rPr lang="ru-RU" dirty="0"/>
              <a:t>. </a:t>
            </a:r>
            <a:r>
              <a:rPr lang="ru-RU" dirty="0" err="1"/>
              <a:t>Дитина</a:t>
            </a:r>
            <a:r>
              <a:rPr lang="ru-RU" dirty="0"/>
              <a:t> </a:t>
            </a:r>
            <a:r>
              <a:rPr lang="ru-RU" dirty="0" err="1"/>
              <a:t>щаслива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ви</a:t>
            </a:r>
            <a:r>
              <a:rPr lang="ru-RU" dirty="0"/>
              <a:t> купите </a:t>
            </a:r>
            <a:r>
              <a:rPr lang="ru-RU" dirty="0" err="1"/>
              <a:t>їй</a:t>
            </a:r>
            <a:r>
              <a:rPr lang="ru-RU" dirty="0"/>
              <a:t> </a:t>
            </a:r>
            <a:r>
              <a:rPr lang="ru-RU" dirty="0" err="1"/>
              <a:t>рекламовану</a:t>
            </a:r>
            <a:r>
              <a:rPr lang="ru-RU" dirty="0"/>
              <a:t> </a:t>
            </a:r>
            <a:r>
              <a:rPr lang="ru-RU" dirty="0" err="1"/>
              <a:t>річ</a:t>
            </a:r>
            <a:r>
              <a:rPr lang="ru-RU" dirty="0"/>
              <a:t>: </a:t>
            </a:r>
            <a:r>
              <a:rPr lang="ru-RU" dirty="0" err="1"/>
              <a:t>підгузки</a:t>
            </a:r>
            <a:r>
              <a:rPr lang="ru-RU" dirty="0"/>
              <a:t>, шампунь </a:t>
            </a:r>
            <a:r>
              <a:rPr lang="ru-RU" dirty="0" err="1"/>
              <a:t>тощо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dirty="0"/>
              <a:t>Приклад: реклама «Наша Ряба» </a:t>
            </a:r>
          </a:p>
          <a:p>
            <a:pPr marL="0" indent="0" algn="just">
              <a:buNone/>
            </a:pPr>
            <a:r>
              <a:rPr lang="ru-RU" dirty="0"/>
              <a:t>(</a:t>
            </a:r>
            <a:r>
              <a:rPr lang="ru-RU" dirty="0" err="1" smtClean="0"/>
              <a:t>відео</a:t>
            </a:r>
            <a:r>
              <a:rPr lang="ru-RU" dirty="0" smtClean="0"/>
              <a:t>: </a:t>
            </a:r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</a:t>
            </a:r>
            <a:r>
              <a:rPr lang="en-US" dirty="0" err="1"/>
              <a:t>ikFZGq52GP4</a:t>
            </a:r>
            <a:r>
              <a:rPr lang="en-US" dirty="0"/>
              <a:t>) </a:t>
            </a:r>
            <a:endParaRPr lang="uk-UA" dirty="0" smtClean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450376" y="292862"/>
            <a:ext cx="5687" cy="2655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76060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68" y="0"/>
            <a:ext cx="2185732" cy="217816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07417" y="1887215"/>
            <a:ext cx="9247496" cy="47939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/>
              <a:t>Патріотизм</a:t>
            </a:r>
            <a:endParaRPr lang="ru-RU" dirty="0"/>
          </a:p>
          <a:p>
            <a:pPr marL="0" indent="0" algn="just">
              <a:buNone/>
            </a:pPr>
            <a:r>
              <a:rPr lang="ru-RU" dirty="0" err="1"/>
              <a:t>Ключові</a:t>
            </a:r>
            <a:r>
              <a:rPr lang="ru-RU" dirty="0"/>
              <a:t> слова: «</a:t>
            </a:r>
            <a:r>
              <a:rPr lang="ru-RU" dirty="0" err="1"/>
              <a:t>Україна</a:t>
            </a:r>
            <a:r>
              <a:rPr lang="ru-RU" dirty="0"/>
              <a:t>», «</a:t>
            </a:r>
            <a:r>
              <a:rPr lang="ru-RU" dirty="0" err="1"/>
              <a:t>козацька</a:t>
            </a:r>
            <a:r>
              <a:rPr lang="ru-RU" dirty="0"/>
              <a:t> сила», «наше», «</a:t>
            </a:r>
            <a:r>
              <a:rPr lang="ru-RU" dirty="0" err="1"/>
              <a:t>рідна</a:t>
            </a:r>
            <a:r>
              <a:rPr lang="ru-RU" dirty="0"/>
              <a:t> земля»…. </a:t>
            </a:r>
            <a:r>
              <a:rPr lang="ru-RU" dirty="0" err="1"/>
              <a:t>Використовуються</a:t>
            </a:r>
            <a:r>
              <a:rPr lang="ru-RU" dirty="0"/>
              <a:t> </a:t>
            </a:r>
            <a:r>
              <a:rPr lang="ru-RU" dirty="0" err="1"/>
              <a:t>образи</a:t>
            </a:r>
            <a:r>
              <a:rPr lang="ru-RU" dirty="0"/>
              <a:t> </a:t>
            </a:r>
            <a:r>
              <a:rPr lang="ru-RU" dirty="0" err="1"/>
              <a:t>національних</a:t>
            </a:r>
            <a:r>
              <a:rPr lang="ru-RU" dirty="0"/>
              <a:t> </a:t>
            </a:r>
            <a:r>
              <a:rPr lang="ru-RU" dirty="0" err="1"/>
              <a:t>героїв</a:t>
            </a:r>
            <a:r>
              <a:rPr lang="ru-RU" dirty="0"/>
              <a:t>, </a:t>
            </a:r>
            <a:r>
              <a:rPr lang="ru-RU" dirty="0" err="1"/>
              <a:t>історичних</a:t>
            </a:r>
            <a:r>
              <a:rPr lang="ru-RU" dirty="0"/>
              <a:t> і </a:t>
            </a:r>
            <a:r>
              <a:rPr lang="ru-RU" dirty="0" err="1"/>
              <a:t>фольклорних</a:t>
            </a:r>
            <a:r>
              <a:rPr lang="ru-RU" dirty="0"/>
              <a:t> </a:t>
            </a:r>
            <a:r>
              <a:rPr lang="ru-RU" dirty="0" err="1"/>
              <a:t>персонажів</a:t>
            </a:r>
            <a:r>
              <a:rPr lang="ru-RU" dirty="0"/>
              <a:t>, </a:t>
            </a:r>
            <a:r>
              <a:rPr lang="ru-RU" dirty="0" err="1"/>
              <a:t>національні</a:t>
            </a:r>
            <a:r>
              <a:rPr lang="ru-RU" dirty="0"/>
              <a:t> </a:t>
            </a:r>
            <a:r>
              <a:rPr lang="ru-RU" dirty="0" err="1"/>
              <a:t>костюми</a:t>
            </a:r>
            <a:r>
              <a:rPr lang="ru-RU" dirty="0"/>
              <a:t> і так </a:t>
            </a:r>
            <a:r>
              <a:rPr lang="ru-RU" dirty="0" err="1"/>
              <a:t>далі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dirty="0"/>
              <a:t>Приклад: реклама «Оболонь» </a:t>
            </a:r>
          </a:p>
          <a:p>
            <a:pPr marL="0" indent="0" algn="just">
              <a:buNone/>
            </a:pPr>
            <a:r>
              <a:rPr lang="ru-RU" dirty="0"/>
              <a:t>(</a:t>
            </a:r>
            <a:r>
              <a:rPr lang="ru-RU" dirty="0" err="1" smtClean="0"/>
              <a:t>відео</a:t>
            </a:r>
            <a:r>
              <a:rPr lang="ru-RU" dirty="0" smtClean="0"/>
              <a:t>: </a:t>
            </a:r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</a:t>
            </a:r>
            <a:r>
              <a:rPr lang="en-US" dirty="0" err="1"/>
              <a:t>xvjgWawfnKM</a:t>
            </a:r>
            <a:r>
              <a:rPr lang="en-US" dirty="0"/>
              <a:t>)</a:t>
            </a:r>
            <a:endParaRPr lang="uk-UA" dirty="0" smtClean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450376" y="292862"/>
            <a:ext cx="5687" cy="2655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84314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68" y="0"/>
            <a:ext cx="2185732" cy="217816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07417" y="1887215"/>
            <a:ext cx="9247496" cy="47939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/>
              <a:t>Задоволення</a:t>
            </a:r>
            <a:r>
              <a:rPr lang="ru-RU" dirty="0"/>
              <a:t> </a:t>
            </a:r>
          </a:p>
          <a:p>
            <a:pPr marL="0" indent="0" algn="just">
              <a:buNone/>
            </a:pPr>
            <a:r>
              <a:rPr lang="ru-RU" dirty="0" err="1"/>
              <a:t>Левова</a:t>
            </a:r>
            <a:r>
              <a:rPr lang="ru-RU" dirty="0"/>
              <a:t> </a:t>
            </a:r>
            <a:r>
              <a:rPr lang="ru-RU" dirty="0" err="1"/>
              <a:t>частка</a:t>
            </a:r>
            <a:r>
              <a:rPr lang="ru-RU" dirty="0"/>
              <a:t> </a:t>
            </a:r>
            <a:r>
              <a:rPr lang="ru-RU" dirty="0" err="1"/>
              <a:t>кліпів</a:t>
            </a:r>
            <a:r>
              <a:rPr lang="ru-RU" dirty="0"/>
              <a:t> </a:t>
            </a:r>
            <a:r>
              <a:rPr lang="ru-RU" dirty="0" err="1"/>
              <a:t>містить</a:t>
            </a:r>
            <a:r>
              <a:rPr lang="ru-RU" dirty="0"/>
              <a:t> сексуально </a:t>
            </a:r>
            <a:r>
              <a:rPr lang="ru-RU" dirty="0" err="1"/>
              <a:t>забарвлені</a:t>
            </a:r>
            <a:r>
              <a:rPr lang="ru-RU" dirty="0"/>
              <a:t> </a:t>
            </a:r>
            <a:r>
              <a:rPr lang="ru-RU" dirty="0" err="1"/>
              <a:t>образи</a:t>
            </a:r>
            <a:r>
              <a:rPr lang="ru-RU" dirty="0"/>
              <a:t>, </a:t>
            </a:r>
            <a:r>
              <a:rPr lang="ru-RU" dirty="0" err="1"/>
              <a:t>пропонують</a:t>
            </a:r>
            <a:r>
              <a:rPr lang="ru-RU" dirty="0"/>
              <a:t> «</a:t>
            </a:r>
            <a:r>
              <a:rPr lang="ru-RU" dirty="0" err="1"/>
              <a:t>райську</a:t>
            </a:r>
            <a:r>
              <a:rPr lang="ru-RU" dirty="0"/>
              <a:t> </a:t>
            </a:r>
            <a:r>
              <a:rPr lang="ru-RU" dirty="0" err="1"/>
              <a:t>насолоду</a:t>
            </a:r>
            <a:r>
              <a:rPr lang="ru-RU" dirty="0"/>
              <a:t>», «</a:t>
            </a:r>
            <a:r>
              <a:rPr lang="ru-RU" dirty="0" err="1"/>
              <a:t>спокусу</a:t>
            </a:r>
            <a:r>
              <a:rPr lang="ru-RU" dirty="0"/>
              <a:t> смаком» і так </a:t>
            </a:r>
            <a:r>
              <a:rPr lang="ru-RU" dirty="0" err="1"/>
              <a:t>далі</a:t>
            </a:r>
            <a:r>
              <a:rPr lang="ru-RU" dirty="0"/>
              <a:t>. Мета – </a:t>
            </a:r>
            <a:r>
              <a:rPr lang="ru-RU" dirty="0" err="1"/>
              <a:t>пов’язати</a:t>
            </a:r>
            <a:r>
              <a:rPr lang="ru-RU" dirty="0"/>
              <a:t> товар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задоволеннями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dirty="0"/>
              <a:t>Приклад: реклама «Корона» </a:t>
            </a:r>
          </a:p>
          <a:p>
            <a:pPr marL="0" indent="0" algn="just">
              <a:buNone/>
            </a:pPr>
            <a:r>
              <a:rPr lang="ru-RU" dirty="0"/>
              <a:t>(</a:t>
            </a:r>
            <a:r>
              <a:rPr lang="ru-RU" dirty="0" err="1" smtClean="0"/>
              <a:t>відео</a:t>
            </a:r>
            <a:r>
              <a:rPr lang="ru-RU" dirty="0" smtClean="0"/>
              <a:t>: </a:t>
            </a:r>
            <a:r>
              <a:rPr lang="ru-RU" dirty="0" err="1"/>
              <a:t>https</a:t>
            </a:r>
            <a:r>
              <a:rPr lang="ru-RU" dirty="0"/>
              <a:t>://</a:t>
            </a:r>
            <a:r>
              <a:rPr lang="ru-RU" dirty="0" err="1"/>
              <a:t>www.youtube.com</a:t>
            </a:r>
            <a:r>
              <a:rPr lang="ru-RU" dirty="0"/>
              <a:t>/</a:t>
            </a:r>
            <a:r>
              <a:rPr lang="ru-RU" dirty="0" err="1"/>
              <a:t>watch?v</a:t>
            </a:r>
            <a:r>
              <a:rPr lang="ru-RU" dirty="0"/>
              <a:t>=</a:t>
            </a:r>
            <a:r>
              <a:rPr lang="ru-RU" dirty="0" err="1"/>
              <a:t>5aytpqdzuPU</a:t>
            </a:r>
            <a:r>
              <a:rPr lang="ru-RU" dirty="0"/>
              <a:t>) </a:t>
            </a:r>
            <a:endParaRPr lang="uk-UA" dirty="0" smtClean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450376" y="292862"/>
            <a:ext cx="5687" cy="2655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93415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68" y="0"/>
            <a:ext cx="2185732" cy="217816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07417" y="1887215"/>
            <a:ext cx="9247496" cy="47939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/>
              <a:t>Історії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Сюжет ролика </a:t>
            </a:r>
            <a:r>
              <a:rPr lang="ru-RU" dirty="0" err="1"/>
              <a:t>побудовано</a:t>
            </a:r>
            <a:r>
              <a:rPr lang="ru-RU" dirty="0"/>
              <a:t> як </a:t>
            </a:r>
            <a:r>
              <a:rPr lang="ru-RU" dirty="0" err="1"/>
              <a:t>історію</a:t>
            </a:r>
            <a:r>
              <a:rPr lang="ru-RU" dirty="0"/>
              <a:t> – </a:t>
            </a:r>
            <a:r>
              <a:rPr lang="ru-RU" dirty="0" err="1"/>
              <a:t>спочатку</a:t>
            </a:r>
            <a:r>
              <a:rPr lang="ru-RU" dirty="0"/>
              <a:t> </a:t>
            </a:r>
            <a:r>
              <a:rPr lang="ru-RU" dirty="0" err="1"/>
              <a:t>розігрується</a:t>
            </a:r>
            <a:r>
              <a:rPr lang="ru-RU" dirty="0"/>
              <a:t> початок </a:t>
            </a:r>
            <a:r>
              <a:rPr lang="ru-RU" dirty="0" err="1"/>
              <a:t>історії</a:t>
            </a:r>
            <a:r>
              <a:rPr lang="ru-RU" dirty="0"/>
              <a:t>, </a:t>
            </a:r>
            <a:r>
              <a:rPr lang="ru-RU" dirty="0" err="1"/>
              <a:t>одне</a:t>
            </a:r>
            <a:r>
              <a:rPr lang="ru-RU" dirty="0"/>
              <a:t> </a:t>
            </a:r>
            <a:r>
              <a:rPr lang="ru-RU" dirty="0" err="1"/>
              <a:t>оповідання</a:t>
            </a:r>
            <a:r>
              <a:rPr lang="ru-RU" dirty="0"/>
              <a:t> про </a:t>
            </a:r>
            <a:r>
              <a:rPr lang="ru-RU" dirty="0" err="1"/>
              <a:t>придбання</a:t>
            </a:r>
            <a:r>
              <a:rPr lang="ru-RU" dirty="0"/>
              <a:t> товару, </a:t>
            </a:r>
            <a:r>
              <a:rPr lang="ru-RU" dirty="0" err="1"/>
              <a:t>потім</a:t>
            </a:r>
            <a:r>
              <a:rPr lang="ru-RU" dirty="0"/>
              <a:t> </a:t>
            </a:r>
            <a:r>
              <a:rPr lang="ru-RU" dirty="0" err="1"/>
              <a:t>щасливе</a:t>
            </a:r>
            <a:r>
              <a:rPr lang="ru-RU" dirty="0"/>
              <a:t> </a:t>
            </a:r>
            <a:r>
              <a:rPr lang="ru-RU" dirty="0" err="1"/>
              <a:t>закінчення</a:t>
            </a:r>
            <a:r>
              <a:rPr lang="ru-RU" dirty="0"/>
              <a:t> </a:t>
            </a:r>
            <a:r>
              <a:rPr lang="ru-RU" dirty="0" err="1"/>
              <a:t>історії</a:t>
            </a:r>
            <a:r>
              <a:rPr lang="ru-RU" dirty="0"/>
              <a:t>. </a:t>
            </a:r>
            <a:r>
              <a:rPr lang="ru-RU" dirty="0" err="1"/>
              <a:t>Можливий</a:t>
            </a:r>
            <a:r>
              <a:rPr lang="ru-RU" dirty="0"/>
              <a:t> і </a:t>
            </a:r>
            <a:r>
              <a:rPr lang="ru-RU" dirty="0" err="1"/>
              <a:t>зворотний</a:t>
            </a:r>
            <a:r>
              <a:rPr lang="ru-RU" dirty="0"/>
              <a:t> </a:t>
            </a:r>
            <a:r>
              <a:rPr lang="ru-RU" dirty="0" err="1"/>
              <a:t>варіант</a:t>
            </a:r>
            <a:r>
              <a:rPr lang="ru-RU" dirty="0"/>
              <a:t> – початок і </a:t>
            </a:r>
            <a:r>
              <a:rPr lang="ru-RU" dirty="0" err="1"/>
              <a:t>кінець</a:t>
            </a:r>
            <a:r>
              <a:rPr lang="ru-RU" dirty="0"/>
              <a:t> </a:t>
            </a:r>
            <a:r>
              <a:rPr lang="ru-RU" dirty="0" err="1"/>
              <a:t>історії</a:t>
            </a:r>
            <a:r>
              <a:rPr lang="ru-RU" dirty="0"/>
              <a:t> </a:t>
            </a:r>
            <a:r>
              <a:rPr lang="ru-RU" dirty="0" err="1"/>
              <a:t>міняються</a:t>
            </a:r>
            <a:r>
              <a:rPr lang="ru-RU" dirty="0"/>
              <a:t> </a:t>
            </a:r>
            <a:r>
              <a:rPr lang="ru-RU" dirty="0" err="1"/>
              <a:t>місцями</a:t>
            </a:r>
            <a:r>
              <a:rPr lang="ru-RU" dirty="0"/>
              <a:t>. У </a:t>
            </a:r>
            <a:r>
              <a:rPr lang="ru-RU" dirty="0" err="1"/>
              <a:t>даному</a:t>
            </a:r>
            <a:r>
              <a:rPr lang="ru-RU" dirty="0"/>
              <a:t> </a:t>
            </a:r>
            <a:r>
              <a:rPr lang="ru-RU" dirty="0" err="1"/>
              <a:t>випадку</a:t>
            </a:r>
            <a:r>
              <a:rPr lang="ru-RU" dirty="0"/>
              <a:t> </a:t>
            </a:r>
            <a:r>
              <a:rPr lang="ru-RU" dirty="0" err="1"/>
              <a:t>розповідь</a:t>
            </a:r>
            <a:r>
              <a:rPr lang="ru-RU" dirty="0"/>
              <a:t> у </a:t>
            </a:r>
            <a:r>
              <a:rPr lang="ru-RU" dirty="0" err="1"/>
              <a:t>середині</a:t>
            </a:r>
            <a:r>
              <a:rPr lang="ru-RU" dirty="0"/>
              <a:t> (про товар) </a:t>
            </a:r>
            <a:r>
              <a:rPr lang="ru-RU" dirty="0" err="1"/>
              <a:t>свідомістю</a:t>
            </a:r>
            <a:r>
              <a:rPr lang="ru-RU" dirty="0"/>
              <a:t> критично не </a:t>
            </a:r>
            <a:r>
              <a:rPr lang="ru-RU" dirty="0" err="1"/>
              <a:t>оцінюється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dirty="0"/>
              <a:t>Приклад: реклама </a:t>
            </a:r>
            <a:r>
              <a:rPr lang="ru-RU" dirty="0" err="1"/>
              <a:t>від</a:t>
            </a:r>
            <a:r>
              <a:rPr lang="ru-RU" dirty="0"/>
              <a:t> «</a:t>
            </a:r>
            <a:r>
              <a:rPr lang="ru-RU" dirty="0" err="1"/>
              <a:t>Світоч</a:t>
            </a:r>
            <a:r>
              <a:rPr lang="ru-RU" dirty="0"/>
              <a:t>» </a:t>
            </a:r>
          </a:p>
          <a:p>
            <a:pPr marL="0" indent="0" algn="just">
              <a:buNone/>
            </a:pPr>
            <a:r>
              <a:rPr lang="ru-RU" dirty="0"/>
              <a:t>(</a:t>
            </a:r>
            <a:r>
              <a:rPr lang="ru-RU" dirty="0" err="1" smtClean="0"/>
              <a:t>відео</a:t>
            </a:r>
            <a:r>
              <a:rPr lang="ru-RU" dirty="0" smtClean="0"/>
              <a:t>: </a:t>
            </a:r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</a:t>
            </a:r>
            <a:r>
              <a:rPr lang="en-US" dirty="0" err="1"/>
              <a:t>JPwZv4hnvYs</a:t>
            </a:r>
            <a:r>
              <a:rPr lang="en-US" dirty="0"/>
              <a:t>)</a:t>
            </a:r>
            <a:endParaRPr lang="uk-UA" dirty="0" smtClean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450376" y="292862"/>
            <a:ext cx="5687" cy="2655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6765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68" y="0"/>
            <a:ext cx="2185732" cy="217816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07417" y="1887215"/>
            <a:ext cx="9247496" cy="47939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 smtClean="0"/>
              <a:t>Інформаційне</a:t>
            </a:r>
            <a:r>
              <a:rPr lang="ru-RU" dirty="0" smtClean="0"/>
              <a:t> </a:t>
            </a:r>
            <a:r>
              <a:rPr lang="ru-RU" dirty="0" err="1"/>
              <a:t>перенавантаження</a:t>
            </a:r>
            <a:endParaRPr lang="ru-RU" dirty="0"/>
          </a:p>
          <a:p>
            <a:pPr marL="0" indent="0" algn="just">
              <a:buNone/>
            </a:pPr>
            <a:r>
              <a:rPr lang="ru-RU" dirty="0" err="1"/>
              <a:t>Йде</a:t>
            </a:r>
            <a:r>
              <a:rPr lang="ru-RU" dirty="0"/>
              <a:t> текст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постійним</a:t>
            </a:r>
            <a:r>
              <a:rPr lang="ru-RU" dirty="0"/>
              <a:t> </a:t>
            </a:r>
            <a:r>
              <a:rPr lang="ru-RU" dirty="0" err="1"/>
              <a:t>повторенням</a:t>
            </a:r>
            <a:r>
              <a:rPr lang="ru-RU" dirty="0"/>
              <a:t> </a:t>
            </a:r>
            <a:r>
              <a:rPr lang="ru-RU" dirty="0" err="1"/>
              <a:t>назви</a:t>
            </a:r>
            <a:r>
              <a:rPr lang="ru-RU" dirty="0"/>
              <a:t> </a:t>
            </a:r>
            <a:r>
              <a:rPr lang="ru-RU" dirty="0" err="1"/>
              <a:t>рекламованого</a:t>
            </a:r>
            <a:r>
              <a:rPr lang="ru-RU" dirty="0"/>
              <a:t> товару. Особливо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насторожити</a:t>
            </a:r>
            <a:r>
              <a:rPr lang="ru-RU" dirty="0"/>
              <a:t>, коли </a:t>
            </a:r>
            <a:r>
              <a:rPr lang="ru-RU" dirty="0" err="1"/>
              <a:t>йдуть</a:t>
            </a:r>
            <a:r>
              <a:rPr lang="ru-RU" dirty="0"/>
              <a:t> два </a:t>
            </a:r>
            <a:r>
              <a:rPr lang="ru-RU" dirty="0" err="1"/>
              <a:t>суміщені</a:t>
            </a:r>
            <a:r>
              <a:rPr lang="ru-RU" dirty="0"/>
              <a:t> </a:t>
            </a:r>
            <a:r>
              <a:rPr lang="ru-RU" dirty="0" err="1"/>
              <a:t>тексти</a:t>
            </a:r>
            <a:r>
              <a:rPr lang="ru-RU" dirty="0"/>
              <a:t> – </a:t>
            </a:r>
            <a:r>
              <a:rPr lang="ru-RU" dirty="0" err="1"/>
              <a:t>пісня</a:t>
            </a:r>
            <a:r>
              <a:rPr lang="ru-RU" dirty="0"/>
              <a:t> і голос диктора, шум за кадром, два </a:t>
            </a:r>
            <a:r>
              <a:rPr lang="ru-RU" dirty="0" err="1"/>
              <a:t>або</a:t>
            </a:r>
            <a:r>
              <a:rPr lang="ru-RU" dirty="0"/>
              <a:t> три голоси </a:t>
            </a:r>
            <a:r>
              <a:rPr lang="ru-RU" dirty="0" err="1"/>
              <a:t>одночасно</a:t>
            </a:r>
            <a:r>
              <a:rPr lang="ru-RU" dirty="0"/>
              <a:t> (</a:t>
            </a:r>
            <a:r>
              <a:rPr lang="ru-RU" dirty="0" err="1"/>
              <a:t>прийом</a:t>
            </a:r>
            <a:r>
              <a:rPr lang="ru-RU" dirty="0"/>
              <a:t> </a:t>
            </a:r>
            <a:r>
              <a:rPr lang="ru-RU" dirty="0" err="1"/>
              <a:t>інформаційного</a:t>
            </a:r>
            <a:r>
              <a:rPr lang="ru-RU" dirty="0"/>
              <a:t> </a:t>
            </a:r>
            <a:r>
              <a:rPr lang="ru-RU" dirty="0" err="1"/>
              <a:t>перевантаження</a:t>
            </a:r>
            <a:r>
              <a:rPr lang="ru-RU" dirty="0"/>
              <a:t> з арсеналу НЛП).</a:t>
            </a:r>
          </a:p>
          <a:p>
            <a:pPr marL="0" indent="0" algn="just">
              <a:buNone/>
            </a:pPr>
            <a:r>
              <a:rPr lang="ru-RU" dirty="0"/>
              <a:t>Приклад: реклама «Сосиски </a:t>
            </a:r>
            <a:r>
              <a:rPr lang="ru-RU" dirty="0" err="1"/>
              <a:t>Філейні</a:t>
            </a:r>
            <a:r>
              <a:rPr lang="ru-RU" dirty="0"/>
              <a:t>» </a:t>
            </a:r>
          </a:p>
          <a:p>
            <a:pPr marL="0" indent="0" algn="just">
              <a:buNone/>
            </a:pPr>
            <a:r>
              <a:rPr lang="ru-RU" dirty="0"/>
              <a:t>(</a:t>
            </a:r>
            <a:r>
              <a:rPr lang="ru-RU" dirty="0" err="1" smtClean="0"/>
              <a:t>відео</a:t>
            </a:r>
            <a:r>
              <a:rPr lang="ru-RU" dirty="0" smtClean="0"/>
              <a:t>: </a:t>
            </a:r>
            <a:r>
              <a:rPr lang="ru-RU" dirty="0" err="1"/>
              <a:t>https</a:t>
            </a:r>
            <a:r>
              <a:rPr lang="ru-RU" dirty="0"/>
              <a:t>://</a:t>
            </a:r>
            <a:r>
              <a:rPr lang="ru-RU" dirty="0" err="1"/>
              <a:t>www.youtube.com</a:t>
            </a:r>
            <a:r>
              <a:rPr lang="ru-RU" dirty="0"/>
              <a:t>/</a:t>
            </a:r>
            <a:r>
              <a:rPr lang="ru-RU" dirty="0" err="1"/>
              <a:t>watch?v</a:t>
            </a:r>
            <a:r>
              <a:rPr lang="ru-RU" dirty="0"/>
              <a:t>=</a:t>
            </a:r>
            <a:r>
              <a:rPr lang="ru-RU" dirty="0" err="1"/>
              <a:t>wbongHORO9s</a:t>
            </a:r>
            <a:r>
              <a:rPr lang="ru-RU" dirty="0"/>
              <a:t>)</a:t>
            </a:r>
            <a:endParaRPr lang="uk-UA" dirty="0" smtClean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450376" y="292862"/>
            <a:ext cx="5687" cy="2655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777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68" y="0"/>
            <a:ext cx="2185732" cy="217816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6063" y="2064075"/>
            <a:ext cx="10148247" cy="4793925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err="1"/>
              <a:t>в</a:t>
            </a:r>
            <a:r>
              <a:rPr lang="ru-RU" dirty="0" err="1" smtClean="0"/>
              <a:t>исокий</a:t>
            </a:r>
            <a:r>
              <a:rPr lang="ru-RU" dirty="0" smtClean="0"/>
              <a:t> </a:t>
            </a:r>
            <a:r>
              <a:rPr lang="ru-RU" dirty="0" err="1"/>
              <a:t>рівень</a:t>
            </a:r>
            <a:r>
              <a:rPr lang="ru-RU" dirty="0"/>
              <a:t> </a:t>
            </a:r>
            <a:r>
              <a:rPr lang="ru-RU" dirty="0" err="1"/>
              <a:t>споживання</a:t>
            </a:r>
            <a:r>
              <a:rPr lang="ru-RU" dirty="0"/>
              <a:t> </a:t>
            </a:r>
            <a:r>
              <a:rPr lang="ru-RU" dirty="0" err="1"/>
              <a:t>мас-медіа</a:t>
            </a:r>
            <a:r>
              <a:rPr lang="ru-RU" dirty="0"/>
              <a:t> та </a:t>
            </a:r>
            <a:r>
              <a:rPr lang="ru-RU" dirty="0" err="1"/>
              <a:t>насиченість</a:t>
            </a:r>
            <a:r>
              <a:rPr lang="ru-RU" dirty="0"/>
              <a:t> </a:t>
            </a:r>
            <a:r>
              <a:rPr lang="ru-RU" dirty="0" err="1"/>
              <a:t>сучасних</a:t>
            </a:r>
            <a:r>
              <a:rPr lang="ru-RU" dirty="0"/>
              <a:t> </a:t>
            </a:r>
            <a:r>
              <a:rPr lang="ru-RU" dirty="0" err="1"/>
              <a:t>суспільств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smtClean="0"/>
              <a:t>продуктами;</a:t>
            </a:r>
          </a:p>
          <a:p>
            <a:pPr algn="just"/>
            <a:r>
              <a:rPr lang="ru-RU" dirty="0" err="1" smtClean="0"/>
              <a:t>ідеологічна</a:t>
            </a:r>
            <a:r>
              <a:rPr lang="ru-RU" dirty="0" smtClean="0"/>
              <a:t> </a:t>
            </a:r>
            <a:r>
              <a:rPr lang="ru-RU" dirty="0" err="1"/>
              <a:t>важливість</a:t>
            </a:r>
            <a:r>
              <a:rPr lang="ru-RU" dirty="0"/>
              <a:t> </a:t>
            </a:r>
            <a:r>
              <a:rPr lang="ru-RU" dirty="0" err="1"/>
              <a:t>медіа</a:t>
            </a:r>
            <a:r>
              <a:rPr lang="ru-RU" dirty="0"/>
              <a:t> та </a:t>
            </a:r>
            <a:r>
              <a:rPr lang="ru-RU" dirty="0" err="1"/>
              <a:t>їхній</a:t>
            </a:r>
            <a:r>
              <a:rPr lang="ru-RU" dirty="0"/>
              <a:t> </a:t>
            </a:r>
            <a:r>
              <a:rPr lang="ru-RU" dirty="0" err="1"/>
              <a:t>вплив</a:t>
            </a:r>
            <a:r>
              <a:rPr lang="ru-RU" dirty="0"/>
              <a:t> на </a:t>
            </a:r>
            <a:r>
              <a:rPr lang="ru-RU" dirty="0" err="1"/>
              <a:t>свідомість</a:t>
            </a:r>
            <a:r>
              <a:rPr lang="ru-RU" dirty="0"/>
              <a:t> </a:t>
            </a:r>
            <a:r>
              <a:rPr lang="ru-RU" dirty="0" err="1" smtClean="0"/>
              <a:t>аудиторії</a:t>
            </a:r>
            <a:r>
              <a:rPr lang="ru-RU" dirty="0" smtClean="0"/>
              <a:t>;</a:t>
            </a:r>
          </a:p>
          <a:p>
            <a:pPr algn="just"/>
            <a:r>
              <a:rPr lang="ru-RU" dirty="0" err="1" smtClean="0"/>
              <a:t>швидке</a:t>
            </a:r>
            <a:r>
              <a:rPr lang="ru-RU" dirty="0" smtClean="0"/>
              <a:t> </a:t>
            </a:r>
            <a:r>
              <a:rPr lang="ru-RU" dirty="0" err="1"/>
              <a:t>зростання</a:t>
            </a:r>
            <a:r>
              <a:rPr lang="ru-RU" dirty="0"/>
              <a:t>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err="1"/>
              <a:t>медійної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, </a:t>
            </a:r>
            <a:r>
              <a:rPr lang="ru-RU" dirty="0" err="1"/>
              <a:t>посилення</a:t>
            </a:r>
            <a:r>
              <a:rPr lang="ru-RU" dirty="0"/>
              <a:t> </a:t>
            </a:r>
            <a:r>
              <a:rPr lang="ru-RU" dirty="0" err="1"/>
              <a:t>механізмів</a:t>
            </a:r>
            <a:r>
              <a:rPr lang="ru-RU" dirty="0"/>
              <a:t> </a:t>
            </a:r>
            <a:r>
              <a:rPr lang="ru-RU" dirty="0" err="1"/>
              <a:t>управління</a:t>
            </a:r>
            <a:r>
              <a:rPr lang="ru-RU" dirty="0"/>
              <a:t> нею та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 smtClean="0"/>
              <a:t>розповсюдження</a:t>
            </a:r>
            <a:r>
              <a:rPr lang="ru-RU" dirty="0" smtClean="0"/>
              <a:t>;</a:t>
            </a:r>
          </a:p>
          <a:p>
            <a:pPr algn="just"/>
            <a:r>
              <a:rPr lang="ru-RU" dirty="0" err="1" smtClean="0"/>
              <a:t>інтенсивність</a:t>
            </a:r>
            <a:r>
              <a:rPr lang="ru-RU" dirty="0" smtClean="0"/>
              <a:t> </a:t>
            </a:r>
            <a:r>
              <a:rPr lang="ru-RU" dirty="0" err="1"/>
              <a:t>проникнення</a:t>
            </a:r>
            <a:r>
              <a:rPr lang="ru-RU" dirty="0"/>
              <a:t> </a:t>
            </a:r>
            <a:r>
              <a:rPr lang="ru-RU" dirty="0" err="1"/>
              <a:t>медіа</a:t>
            </a:r>
            <a:r>
              <a:rPr lang="ru-RU" dirty="0"/>
              <a:t> в </a:t>
            </a:r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демократичні</a:t>
            </a:r>
            <a:r>
              <a:rPr lang="ru-RU" dirty="0"/>
              <a:t> </a:t>
            </a:r>
            <a:r>
              <a:rPr lang="ru-RU" dirty="0" err="1" smtClean="0"/>
              <a:t>процеси</a:t>
            </a:r>
            <a:r>
              <a:rPr lang="ru-RU" dirty="0" smtClean="0"/>
              <a:t>;</a:t>
            </a:r>
          </a:p>
          <a:p>
            <a:pPr algn="just"/>
            <a:r>
              <a:rPr lang="ru-RU" dirty="0" err="1"/>
              <a:t>з</a:t>
            </a:r>
            <a:r>
              <a:rPr lang="ru-RU" dirty="0" err="1" smtClean="0"/>
              <a:t>ростання</a:t>
            </a:r>
            <a:r>
              <a:rPr lang="ru-RU" dirty="0" smtClean="0"/>
              <a:t> </a:t>
            </a:r>
            <a:r>
              <a:rPr lang="ru-RU" dirty="0" err="1"/>
              <a:t>значущості</a:t>
            </a:r>
            <a:r>
              <a:rPr lang="ru-RU" dirty="0"/>
              <a:t> </a:t>
            </a:r>
            <a:r>
              <a:rPr lang="ru-RU" dirty="0" err="1"/>
              <a:t>візуальної</a:t>
            </a:r>
            <a:r>
              <a:rPr lang="ru-RU" dirty="0"/>
              <a:t> </a:t>
            </a:r>
            <a:r>
              <a:rPr lang="ru-RU" dirty="0" err="1"/>
              <a:t>комунікації</a:t>
            </a:r>
            <a:r>
              <a:rPr lang="ru-RU" dirty="0"/>
              <a:t> та </a:t>
            </a:r>
            <a:r>
              <a:rPr lang="ru-RU" dirty="0" err="1"/>
              <a:t>інформації</a:t>
            </a:r>
            <a:r>
              <a:rPr lang="ru-RU" dirty="0"/>
              <a:t> в </a:t>
            </a:r>
            <a:r>
              <a:rPr lang="ru-RU" dirty="0" err="1"/>
              <a:t>усіх</a:t>
            </a:r>
            <a:r>
              <a:rPr lang="ru-RU" dirty="0"/>
              <a:t> </a:t>
            </a:r>
            <a:r>
              <a:rPr lang="ru-RU" dirty="0" err="1" smtClean="0"/>
              <a:t>галузях</a:t>
            </a:r>
            <a:r>
              <a:rPr lang="ru-RU" dirty="0" smtClean="0"/>
              <a:t>;</a:t>
            </a:r>
          </a:p>
          <a:p>
            <a:pPr algn="just"/>
            <a:r>
              <a:rPr lang="ru-RU" dirty="0" err="1" smtClean="0"/>
              <a:t>необхідність</a:t>
            </a:r>
            <a:r>
              <a:rPr lang="ru-RU" dirty="0" smtClean="0"/>
              <a:t> </a:t>
            </a:r>
            <a:r>
              <a:rPr lang="ru-RU" dirty="0" err="1"/>
              <a:t>навчання</a:t>
            </a:r>
            <a:r>
              <a:rPr lang="ru-RU" dirty="0"/>
              <a:t> </a:t>
            </a:r>
            <a:r>
              <a:rPr lang="ru-RU" dirty="0" err="1"/>
              <a:t>школярів</a:t>
            </a:r>
            <a:r>
              <a:rPr lang="ru-RU" dirty="0"/>
              <a:t>/</a:t>
            </a:r>
            <a:r>
              <a:rPr lang="ru-RU" dirty="0" err="1"/>
              <a:t>студентів</a:t>
            </a:r>
            <a:r>
              <a:rPr lang="ru-RU" dirty="0"/>
              <a:t> з </a:t>
            </a:r>
            <a:r>
              <a:rPr lang="ru-RU" dirty="0" err="1"/>
              <a:t>орієнтацією</a:t>
            </a:r>
            <a:r>
              <a:rPr lang="ru-RU" dirty="0"/>
              <a:t> на </a:t>
            </a:r>
            <a:r>
              <a:rPr lang="ru-RU" dirty="0" err="1"/>
              <a:t>відповідність</a:t>
            </a:r>
            <a:r>
              <a:rPr lang="ru-RU" dirty="0"/>
              <a:t> </a:t>
            </a:r>
            <a:r>
              <a:rPr lang="ru-RU" dirty="0" err="1"/>
              <a:t>сучасним</a:t>
            </a:r>
            <a:r>
              <a:rPr lang="ru-RU" dirty="0"/>
              <a:t> </a:t>
            </a:r>
            <a:r>
              <a:rPr lang="ru-RU" dirty="0" err="1"/>
              <a:t>вимогам</a:t>
            </a:r>
            <a:r>
              <a:rPr lang="ru-RU" dirty="0"/>
              <a:t>.</a:t>
            </a:r>
            <a:endParaRPr lang="uk-UA" dirty="0" smtClean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56063" y="292862"/>
            <a:ext cx="0" cy="15924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729018" y="738512"/>
            <a:ext cx="10175544" cy="1325563"/>
          </a:xfrm>
        </p:spPr>
        <p:txBody>
          <a:bodyPr>
            <a:noAutofit/>
          </a:bodyPr>
          <a:lstStyle/>
          <a:p>
            <a:r>
              <a:rPr lang="uk-UA" sz="5000" b="1" i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Причини активного посилення вивчення </a:t>
            </a:r>
            <a:r>
              <a:rPr lang="uk-UA" sz="5000" b="1" i="1" dirty="0" err="1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медіаграмотності</a:t>
            </a:r>
            <a:r>
              <a:rPr lang="uk-UA" sz="5000" b="1" i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/>
            </a:r>
            <a:br>
              <a:rPr lang="uk-UA" sz="5000" b="1" i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endParaRPr lang="en-US" sz="5000" b="1" i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247905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68" y="0"/>
            <a:ext cx="2185732" cy="217816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07417" y="1887215"/>
            <a:ext cx="9247496" cy="4793925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 err="1"/>
              <a:t>Психологічний</a:t>
            </a:r>
            <a:r>
              <a:rPr lang="ru-RU" dirty="0"/>
              <a:t> </a:t>
            </a:r>
            <a:r>
              <a:rPr lang="ru-RU" dirty="0" err="1"/>
              <a:t>якір</a:t>
            </a:r>
            <a:endParaRPr lang="ru-RU" dirty="0"/>
          </a:p>
          <a:p>
            <a:pPr marL="0" indent="0" algn="just">
              <a:buNone/>
            </a:pPr>
            <a:r>
              <a:rPr lang="ru-RU" dirty="0" err="1"/>
              <a:t>Використовується</a:t>
            </a:r>
            <a:r>
              <a:rPr lang="ru-RU" dirty="0"/>
              <a:t> установка </a:t>
            </a:r>
            <a:r>
              <a:rPr lang="ru-RU" dirty="0" err="1"/>
              <a:t>психологічного</a:t>
            </a:r>
            <a:r>
              <a:rPr lang="ru-RU" dirty="0"/>
              <a:t> якоря (</a:t>
            </a:r>
            <a:r>
              <a:rPr lang="ru-RU" dirty="0" err="1"/>
              <a:t>технологія</a:t>
            </a:r>
            <a:r>
              <a:rPr lang="ru-RU" dirty="0"/>
              <a:t> НЛП)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створення</a:t>
            </a:r>
            <a:r>
              <a:rPr lang="ru-RU" dirty="0"/>
              <a:t> </a:t>
            </a:r>
            <a:r>
              <a:rPr lang="ru-RU" dirty="0" err="1"/>
              <a:t>умовно</a:t>
            </a:r>
            <a:r>
              <a:rPr lang="ru-RU" dirty="0"/>
              <a:t>-рефлекторного </a:t>
            </a:r>
            <a:r>
              <a:rPr lang="ru-RU" dirty="0" err="1"/>
              <a:t>зв’язку</a:t>
            </a:r>
            <a:r>
              <a:rPr lang="ru-RU" dirty="0"/>
              <a:t>: </a:t>
            </a:r>
            <a:r>
              <a:rPr lang="ru-RU" dirty="0" err="1"/>
              <a:t>інший</a:t>
            </a:r>
            <a:r>
              <a:rPr lang="ru-RU" dirty="0"/>
              <a:t> товар – погано, наш товар – добре. «</a:t>
            </a:r>
            <a:r>
              <a:rPr lang="ru-RU" dirty="0" err="1"/>
              <a:t>Інший</a:t>
            </a:r>
            <a:r>
              <a:rPr lang="ru-RU" dirty="0"/>
              <a:t> </a:t>
            </a:r>
            <a:r>
              <a:rPr lang="ru-RU" dirty="0" err="1"/>
              <a:t>кухонний</a:t>
            </a:r>
            <a:r>
              <a:rPr lang="ru-RU" dirty="0"/>
              <a:t> комбайн...» (</a:t>
            </a:r>
            <a:r>
              <a:rPr lang="ru-RU" dirty="0" err="1"/>
              <a:t>одночасно</a:t>
            </a:r>
            <a:r>
              <a:rPr lang="ru-RU" dirty="0"/>
              <a:t> як фон </a:t>
            </a:r>
            <a:r>
              <a:rPr lang="ru-RU" dirty="0" err="1"/>
              <a:t>іде</a:t>
            </a:r>
            <a:r>
              <a:rPr lang="ru-RU" dirty="0"/>
              <a:t> </a:t>
            </a:r>
            <a:r>
              <a:rPr lang="ru-RU" dirty="0" err="1"/>
              <a:t>тривожна</a:t>
            </a:r>
            <a:r>
              <a:rPr lang="ru-RU" dirty="0"/>
              <a:t> </a:t>
            </a:r>
            <a:r>
              <a:rPr lang="ru-RU" dirty="0" err="1"/>
              <a:t>музика</a:t>
            </a:r>
            <a:r>
              <a:rPr lang="ru-RU" dirty="0"/>
              <a:t>, на </a:t>
            </a:r>
            <a:r>
              <a:rPr lang="ru-RU" dirty="0" err="1"/>
              <a:t>екрані</a:t>
            </a:r>
            <a:r>
              <a:rPr lang="ru-RU" dirty="0"/>
              <a:t> </a:t>
            </a:r>
            <a:r>
              <a:rPr lang="ru-RU" dirty="0" err="1"/>
              <a:t>миготять</a:t>
            </a:r>
            <a:r>
              <a:rPr lang="ru-RU" dirty="0"/>
              <a:t> </a:t>
            </a:r>
            <a:r>
              <a:rPr lang="ru-RU" dirty="0" err="1"/>
              <a:t>роздратовані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сумні</a:t>
            </a:r>
            <a:r>
              <a:rPr lang="ru-RU" dirty="0"/>
              <a:t> </a:t>
            </a:r>
            <a:r>
              <a:rPr lang="ru-RU" dirty="0" err="1"/>
              <a:t>обличчя</a:t>
            </a:r>
            <a:r>
              <a:rPr lang="ru-RU" dirty="0"/>
              <a:t>), «наш </a:t>
            </a:r>
            <a:r>
              <a:rPr lang="ru-RU" dirty="0" err="1"/>
              <a:t>кухонний</a:t>
            </a:r>
            <a:r>
              <a:rPr lang="ru-RU" dirty="0"/>
              <a:t> комбайн...» (</a:t>
            </a:r>
            <a:r>
              <a:rPr lang="ru-RU" dirty="0" err="1"/>
              <a:t>музика</a:t>
            </a:r>
            <a:r>
              <a:rPr lang="ru-RU" dirty="0"/>
              <a:t> </a:t>
            </a:r>
            <a:r>
              <a:rPr lang="ru-RU" dirty="0" err="1"/>
              <a:t>змінюється</a:t>
            </a:r>
            <a:r>
              <a:rPr lang="ru-RU" dirty="0"/>
              <a:t> на </a:t>
            </a:r>
            <a:r>
              <a:rPr lang="ru-RU" dirty="0" err="1"/>
              <a:t>спокійно-врівноважену</a:t>
            </a:r>
            <a:r>
              <a:rPr lang="ru-RU" dirty="0"/>
              <a:t>, на </a:t>
            </a:r>
            <a:r>
              <a:rPr lang="ru-RU" dirty="0" err="1"/>
              <a:t>екрані</a:t>
            </a:r>
            <a:r>
              <a:rPr lang="ru-RU" dirty="0"/>
              <a:t> </a:t>
            </a:r>
            <a:r>
              <a:rPr lang="ru-RU" dirty="0" err="1"/>
              <a:t>щасливі</a:t>
            </a:r>
            <a:r>
              <a:rPr lang="ru-RU" dirty="0"/>
              <a:t> </a:t>
            </a:r>
            <a:r>
              <a:rPr lang="ru-RU" dirty="0" err="1"/>
              <a:t>усміхнені</a:t>
            </a:r>
            <a:r>
              <a:rPr lang="ru-RU" dirty="0"/>
              <a:t> </a:t>
            </a:r>
            <a:r>
              <a:rPr lang="ru-RU" dirty="0" err="1"/>
              <a:t>дружини</a:t>
            </a:r>
            <a:r>
              <a:rPr lang="ru-RU" dirty="0"/>
              <a:t>). </a:t>
            </a:r>
            <a:r>
              <a:rPr lang="ru-RU" dirty="0" err="1"/>
              <a:t>Ще</a:t>
            </a:r>
            <a:r>
              <a:rPr lang="ru-RU" dirty="0"/>
              <a:t> один </a:t>
            </a:r>
            <a:r>
              <a:rPr lang="ru-RU" dirty="0" err="1"/>
              <a:t>варіант</a:t>
            </a:r>
            <a:r>
              <a:rPr lang="ru-RU" dirty="0"/>
              <a:t>: «В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підгузках</a:t>
            </a:r>
            <a:r>
              <a:rPr lang="ru-RU" dirty="0"/>
              <a:t>...» як фон </a:t>
            </a:r>
            <a:r>
              <a:rPr lang="ru-RU" dirty="0" err="1"/>
              <a:t>іде</a:t>
            </a:r>
            <a:r>
              <a:rPr lang="ru-RU" dirty="0"/>
              <a:t> плач </a:t>
            </a:r>
            <a:r>
              <a:rPr lang="ru-RU" dirty="0" err="1"/>
              <a:t>малюка</a:t>
            </a:r>
            <a:r>
              <a:rPr lang="ru-RU" dirty="0"/>
              <a:t>, а при словах «</a:t>
            </a:r>
            <a:r>
              <a:rPr lang="ru-RU" dirty="0" err="1"/>
              <a:t>підгузки</a:t>
            </a:r>
            <a:r>
              <a:rPr lang="ru-RU" dirty="0"/>
              <a:t> Джонсон </a:t>
            </a:r>
            <a:r>
              <a:rPr lang="ru-RU" dirty="0" err="1"/>
              <a:t>Бебі</a:t>
            </a:r>
            <a:r>
              <a:rPr lang="ru-RU" dirty="0"/>
              <a:t>» </a:t>
            </a:r>
            <a:r>
              <a:rPr lang="ru-RU" dirty="0" err="1"/>
              <a:t>малюк</a:t>
            </a:r>
            <a:r>
              <a:rPr lang="ru-RU" dirty="0"/>
              <a:t> </a:t>
            </a:r>
            <a:r>
              <a:rPr lang="ru-RU" dirty="0" err="1"/>
              <a:t>щасливо</a:t>
            </a:r>
            <a:r>
              <a:rPr lang="ru-RU" dirty="0"/>
              <a:t> </a:t>
            </a:r>
            <a:r>
              <a:rPr lang="ru-RU" dirty="0" err="1"/>
              <a:t>сміється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dirty="0"/>
              <a:t>Приклад: реклама </a:t>
            </a:r>
            <a:r>
              <a:rPr lang="ru-RU" dirty="0" err="1"/>
              <a:t>від</a:t>
            </a:r>
            <a:r>
              <a:rPr lang="ru-RU" dirty="0"/>
              <a:t> «</a:t>
            </a:r>
            <a:r>
              <a:rPr lang="ru-RU" dirty="0" err="1"/>
              <a:t>Водафон</a:t>
            </a:r>
            <a:r>
              <a:rPr lang="ru-RU" dirty="0"/>
              <a:t>» </a:t>
            </a:r>
          </a:p>
          <a:p>
            <a:pPr marL="0" indent="0" algn="just">
              <a:buNone/>
            </a:pPr>
            <a:r>
              <a:rPr lang="ru-RU" dirty="0"/>
              <a:t>(</a:t>
            </a:r>
            <a:r>
              <a:rPr lang="ru-RU" dirty="0" err="1"/>
              <a:t>відео</a:t>
            </a:r>
            <a:r>
              <a:rPr lang="ru-RU" dirty="0"/>
              <a:t> 16: </a:t>
            </a:r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</a:t>
            </a:r>
            <a:r>
              <a:rPr lang="en-US" dirty="0" err="1"/>
              <a:t>9xLw6K3Ddso</a:t>
            </a:r>
            <a:r>
              <a:rPr lang="en-US" dirty="0"/>
              <a:t>)</a:t>
            </a:r>
            <a:endParaRPr lang="uk-UA" dirty="0" smtClean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450376" y="292862"/>
            <a:ext cx="5687" cy="2655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21141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68" y="0"/>
            <a:ext cx="2185732" cy="217816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07417" y="1887215"/>
            <a:ext cx="9247496" cy="47939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/>
              <a:t>Гіпноз</a:t>
            </a:r>
            <a:endParaRPr lang="ru-RU" dirty="0"/>
          </a:p>
          <a:p>
            <a:pPr marL="0" indent="0" algn="just">
              <a:buNone/>
            </a:pPr>
            <a:r>
              <a:rPr lang="ru-RU" dirty="0" err="1"/>
              <a:t>Використовується</a:t>
            </a:r>
            <a:r>
              <a:rPr lang="ru-RU" dirty="0"/>
              <a:t> </a:t>
            </a:r>
            <a:r>
              <a:rPr lang="ru-RU" dirty="0" err="1"/>
              <a:t>відеоряд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проходженням</a:t>
            </a:r>
            <a:r>
              <a:rPr lang="ru-RU" dirty="0"/>
              <a:t> </a:t>
            </a:r>
            <a:r>
              <a:rPr lang="ru-RU" dirty="0" err="1"/>
              <a:t>тривимірного</a:t>
            </a:r>
            <a:r>
              <a:rPr lang="ru-RU" dirty="0"/>
              <a:t> </a:t>
            </a:r>
            <a:r>
              <a:rPr lang="ru-RU" dirty="0" err="1"/>
              <a:t>тунелю</a:t>
            </a:r>
            <a:r>
              <a:rPr lang="ru-RU" dirty="0"/>
              <a:t> – </a:t>
            </a:r>
            <a:r>
              <a:rPr lang="ru-RU" dirty="0" err="1"/>
              <a:t>концентричні</a:t>
            </a:r>
            <a:r>
              <a:rPr lang="ru-RU" dirty="0"/>
              <a:t> кола, </a:t>
            </a:r>
            <a:r>
              <a:rPr lang="ru-RU" dirty="0" err="1"/>
              <a:t>спіралі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обертаються</a:t>
            </a:r>
            <a:r>
              <a:rPr lang="ru-RU" dirty="0"/>
              <a:t>, </a:t>
            </a:r>
            <a:r>
              <a:rPr lang="ru-RU" dirty="0" err="1"/>
              <a:t>коридори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йдуть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глибини</a:t>
            </a:r>
            <a:r>
              <a:rPr lang="ru-RU" dirty="0"/>
              <a:t> </a:t>
            </a:r>
            <a:r>
              <a:rPr lang="ru-RU" dirty="0" err="1"/>
              <a:t>екрану</a:t>
            </a:r>
            <a:r>
              <a:rPr lang="ru-RU" dirty="0"/>
              <a:t> на </a:t>
            </a:r>
            <a:r>
              <a:rPr lang="ru-RU" dirty="0" err="1"/>
              <a:t>глядача</a:t>
            </a:r>
            <a:r>
              <a:rPr lang="ru-RU" dirty="0"/>
              <a:t>, та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методи</a:t>
            </a:r>
            <a:r>
              <a:rPr lang="ru-RU" dirty="0"/>
              <a:t> </a:t>
            </a:r>
            <a:r>
              <a:rPr lang="ru-RU" dirty="0" err="1"/>
              <a:t>гіпнотизації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dirty="0"/>
              <a:t>Приклад: реклама </a:t>
            </a:r>
            <a:r>
              <a:rPr lang="ru-RU" dirty="0" err="1"/>
              <a:t>від</a:t>
            </a:r>
            <a:r>
              <a:rPr lang="ru-RU" dirty="0"/>
              <a:t> «</a:t>
            </a:r>
            <a:r>
              <a:rPr lang="en-US" dirty="0"/>
              <a:t>Mercedes-Benz» </a:t>
            </a:r>
          </a:p>
          <a:p>
            <a:pPr marL="0" indent="0" algn="just">
              <a:buNone/>
            </a:pPr>
            <a:r>
              <a:rPr lang="en-US" dirty="0"/>
              <a:t>(</a:t>
            </a:r>
            <a:r>
              <a:rPr lang="ru-RU" dirty="0" err="1" smtClean="0"/>
              <a:t>відео</a:t>
            </a:r>
            <a:r>
              <a:rPr lang="ru-RU" dirty="0" smtClean="0"/>
              <a:t>: </a:t>
            </a:r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</a:t>
            </a:r>
            <a:r>
              <a:rPr lang="en-US" dirty="0" err="1"/>
              <a:t>3d6bp7pWS4w&amp;lis</a:t>
            </a:r>
            <a:r>
              <a:rPr lang="en-US" dirty="0"/>
              <a:t> t=</a:t>
            </a:r>
            <a:r>
              <a:rPr lang="en-US" dirty="0" err="1"/>
              <a:t>PL38</a:t>
            </a:r>
            <a:r>
              <a:rPr lang="en-US" dirty="0"/>
              <a:t> </a:t>
            </a:r>
            <a:r>
              <a:rPr lang="en-US" dirty="0" err="1"/>
              <a:t>eEj</a:t>
            </a:r>
            <a:r>
              <a:rPr lang="en-US" dirty="0"/>
              <a:t> w </a:t>
            </a:r>
            <a:r>
              <a:rPr lang="en-US" dirty="0" err="1"/>
              <a:t>VPIbogC_FOeHADWxDIowNFDjPI&amp;index</a:t>
            </a:r>
            <a:r>
              <a:rPr lang="en-US" dirty="0"/>
              <a:t>=6) </a:t>
            </a:r>
            <a:endParaRPr lang="uk-UA" dirty="0" smtClean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450376" y="292862"/>
            <a:ext cx="5687" cy="2655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16884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68" y="0"/>
            <a:ext cx="2185732" cy="217816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07417" y="1887215"/>
            <a:ext cx="9247496" cy="47939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/>
              <a:t>Колір</a:t>
            </a:r>
            <a:endParaRPr lang="ru-RU" dirty="0"/>
          </a:p>
          <a:p>
            <a:pPr marL="0" indent="0" algn="just">
              <a:buNone/>
            </a:pPr>
            <a:r>
              <a:rPr lang="ru-RU" dirty="0" err="1" smtClean="0"/>
              <a:t>Використовується</a:t>
            </a:r>
            <a:r>
              <a:rPr lang="ru-RU" dirty="0" smtClean="0"/>
              <a:t> </a:t>
            </a:r>
            <a:r>
              <a:rPr lang="ru-RU" dirty="0" err="1"/>
              <a:t>гра</a:t>
            </a:r>
            <a:r>
              <a:rPr lang="ru-RU" dirty="0"/>
              <a:t> </a:t>
            </a:r>
            <a:r>
              <a:rPr lang="ru-RU" dirty="0" err="1"/>
              <a:t>кольорів</a:t>
            </a:r>
            <a:r>
              <a:rPr lang="ru-RU" dirty="0"/>
              <a:t> –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блідої</a:t>
            </a:r>
            <a:r>
              <a:rPr lang="ru-RU" dirty="0"/>
              <a:t> </a:t>
            </a:r>
            <a:r>
              <a:rPr lang="ru-RU" dirty="0" err="1"/>
              <a:t>чорно-білої</a:t>
            </a:r>
            <a:r>
              <a:rPr lang="ru-RU" dirty="0"/>
              <a:t> картинки (</a:t>
            </a:r>
            <a:r>
              <a:rPr lang="ru-RU" dirty="0" err="1"/>
              <a:t>життя</a:t>
            </a:r>
            <a:r>
              <a:rPr lang="ru-RU" dirty="0"/>
              <a:t> </a:t>
            </a:r>
            <a:r>
              <a:rPr lang="ru-RU" dirty="0" err="1"/>
              <a:t>сіре</a:t>
            </a:r>
            <a:r>
              <a:rPr lang="ru-RU" dirty="0"/>
              <a:t>, коли </a:t>
            </a:r>
            <a:r>
              <a:rPr lang="ru-RU" dirty="0" err="1"/>
              <a:t>немає</a:t>
            </a:r>
            <a:r>
              <a:rPr lang="ru-RU" dirty="0"/>
              <a:t> </a:t>
            </a:r>
            <a:r>
              <a:rPr lang="ru-RU" dirty="0" err="1"/>
              <a:t>даного</a:t>
            </a:r>
            <a:r>
              <a:rPr lang="ru-RU" dirty="0"/>
              <a:t> товару) до </a:t>
            </a:r>
            <a:r>
              <a:rPr lang="ru-RU" dirty="0" err="1"/>
              <a:t>яскравих</a:t>
            </a:r>
            <a:r>
              <a:rPr lang="ru-RU" dirty="0"/>
              <a:t> </a:t>
            </a:r>
            <a:r>
              <a:rPr lang="ru-RU" dirty="0" err="1"/>
              <a:t>насичених</a:t>
            </a:r>
            <a:r>
              <a:rPr lang="ru-RU" dirty="0"/>
              <a:t> </a:t>
            </a:r>
            <a:r>
              <a:rPr lang="ru-RU" dirty="0" err="1"/>
              <a:t>кольорів</a:t>
            </a:r>
            <a:r>
              <a:rPr lang="ru-RU" dirty="0"/>
              <a:t> при </a:t>
            </a:r>
            <a:r>
              <a:rPr lang="ru-RU" dirty="0" err="1"/>
              <a:t>показі</a:t>
            </a:r>
            <a:r>
              <a:rPr lang="ru-RU" dirty="0"/>
              <a:t> </a:t>
            </a:r>
            <a:r>
              <a:rPr lang="ru-RU" dirty="0" err="1"/>
              <a:t>щасливих</a:t>
            </a:r>
            <a:r>
              <a:rPr lang="ru-RU" dirty="0"/>
              <a:t> </a:t>
            </a:r>
            <a:r>
              <a:rPr lang="ru-RU" dirty="0" err="1"/>
              <a:t>власників</a:t>
            </a:r>
            <a:r>
              <a:rPr lang="ru-RU" dirty="0"/>
              <a:t> </a:t>
            </a:r>
            <a:r>
              <a:rPr lang="ru-RU" dirty="0" err="1"/>
              <a:t>рекламованого</a:t>
            </a:r>
            <a:r>
              <a:rPr lang="ru-RU" dirty="0"/>
              <a:t> товару.</a:t>
            </a:r>
          </a:p>
          <a:p>
            <a:pPr marL="0" indent="0" algn="just">
              <a:buNone/>
            </a:pPr>
            <a:r>
              <a:rPr lang="ru-RU" dirty="0"/>
              <a:t>Приклад: реклама </a:t>
            </a:r>
            <a:r>
              <a:rPr lang="ru-RU" dirty="0" err="1"/>
              <a:t>від</a:t>
            </a:r>
            <a:r>
              <a:rPr lang="ru-RU" dirty="0"/>
              <a:t> «</a:t>
            </a:r>
            <a:r>
              <a:rPr lang="ru-RU" dirty="0" err="1"/>
              <a:t>Лайфсел</a:t>
            </a:r>
            <a:r>
              <a:rPr lang="ru-RU" dirty="0"/>
              <a:t>» </a:t>
            </a:r>
          </a:p>
          <a:p>
            <a:pPr marL="0" indent="0" algn="just">
              <a:buNone/>
            </a:pPr>
            <a:r>
              <a:rPr lang="ru-RU" dirty="0"/>
              <a:t>(</a:t>
            </a:r>
            <a:r>
              <a:rPr lang="ru-RU" dirty="0" err="1" smtClean="0"/>
              <a:t>відео</a:t>
            </a:r>
            <a:r>
              <a:rPr lang="ru-RU" dirty="0" smtClean="0"/>
              <a:t>: </a:t>
            </a:r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</a:t>
            </a:r>
            <a:r>
              <a:rPr lang="en-US" dirty="0" err="1"/>
              <a:t>EUJaxNccTXw</a:t>
            </a:r>
            <a:r>
              <a:rPr lang="en-US" dirty="0"/>
              <a:t>)</a:t>
            </a:r>
            <a:endParaRPr lang="uk-UA" dirty="0" smtClean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450376" y="292862"/>
            <a:ext cx="5687" cy="2655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42303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68" y="0"/>
            <a:ext cx="2185732" cy="217816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07417" y="1887215"/>
            <a:ext cx="9247496" cy="47939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Звук</a:t>
            </a:r>
          </a:p>
          <a:p>
            <a:pPr marL="0" indent="0" algn="just">
              <a:buNone/>
            </a:pPr>
            <a:r>
              <a:rPr lang="ru-RU" dirty="0"/>
              <a:t>Телереклама </a:t>
            </a:r>
            <a:r>
              <a:rPr lang="ru-RU" dirty="0" err="1"/>
              <a:t>нерідко</a:t>
            </a:r>
            <a:r>
              <a:rPr lang="ru-RU" dirty="0"/>
              <a:t> </a:t>
            </a:r>
            <a:r>
              <a:rPr lang="ru-RU" dirty="0" err="1"/>
              <a:t>використовує</a:t>
            </a:r>
            <a:r>
              <a:rPr lang="ru-RU" dirty="0"/>
              <a:t> </a:t>
            </a:r>
            <a:r>
              <a:rPr lang="ru-RU" dirty="0" err="1"/>
              <a:t>маніпулювання</a:t>
            </a:r>
            <a:r>
              <a:rPr lang="ru-RU" dirty="0"/>
              <a:t> </a:t>
            </a:r>
            <a:r>
              <a:rPr lang="ru-RU" dirty="0" err="1"/>
              <a:t>звуковим</a:t>
            </a:r>
            <a:r>
              <a:rPr lang="ru-RU" dirty="0"/>
              <a:t> рядом – </a:t>
            </a:r>
            <a:r>
              <a:rPr lang="ru-RU" dirty="0" err="1"/>
              <a:t>гучність</a:t>
            </a:r>
            <a:r>
              <a:rPr lang="ru-RU" dirty="0"/>
              <a:t> звуку </a:t>
            </a:r>
            <a:r>
              <a:rPr lang="ru-RU" dirty="0" err="1"/>
              <a:t>під</a:t>
            </a:r>
            <a:r>
              <a:rPr lang="ru-RU" dirty="0"/>
              <a:t> час рекламного ролика </a:t>
            </a:r>
            <a:r>
              <a:rPr lang="ru-RU" dirty="0" err="1"/>
              <a:t>різко</a:t>
            </a:r>
            <a:r>
              <a:rPr lang="ru-RU" dirty="0"/>
              <a:t> </a:t>
            </a:r>
            <a:r>
              <a:rPr lang="ru-RU" dirty="0" err="1"/>
              <a:t>збільшується</a:t>
            </a:r>
            <a:r>
              <a:rPr lang="ru-RU" dirty="0"/>
              <a:t> </a:t>
            </a:r>
            <a:r>
              <a:rPr lang="ru-RU" dirty="0" err="1"/>
              <a:t>відносно</a:t>
            </a:r>
            <a:r>
              <a:rPr lang="ru-RU" dirty="0"/>
              <a:t> «фонового» </a:t>
            </a:r>
            <a:r>
              <a:rPr lang="ru-RU" dirty="0" err="1"/>
              <a:t>рівня</a:t>
            </a:r>
            <a:r>
              <a:rPr lang="ru-RU" dirty="0"/>
              <a:t>. </a:t>
            </a:r>
            <a:r>
              <a:rPr lang="ru-RU" dirty="0" err="1"/>
              <a:t>Зверніть</a:t>
            </a:r>
            <a:r>
              <a:rPr lang="ru-RU" dirty="0"/>
              <a:t> </a:t>
            </a:r>
            <a:r>
              <a:rPr lang="ru-RU" dirty="0" err="1"/>
              <a:t>увагу</a:t>
            </a:r>
            <a:r>
              <a:rPr lang="ru-RU" dirty="0"/>
              <a:t> на те, як </a:t>
            </a:r>
            <a:r>
              <a:rPr lang="ru-RU" dirty="0" err="1"/>
              <a:t>іноді</a:t>
            </a:r>
            <a:r>
              <a:rPr lang="ru-RU" dirty="0"/>
              <a:t> </a:t>
            </a:r>
            <a:r>
              <a:rPr lang="ru-RU" dirty="0" err="1"/>
              <a:t>б’ють</a:t>
            </a:r>
            <a:r>
              <a:rPr lang="ru-RU" dirty="0"/>
              <a:t> по </a:t>
            </a:r>
            <a:r>
              <a:rPr lang="ru-RU" dirty="0" err="1"/>
              <a:t>вухах</a:t>
            </a:r>
            <a:r>
              <a:rPr lang="ru-RU" dirty="0"/>
              <a:t> </a:t>
            </a:r>
            <a:r>
              <a:rPr lang="ru-RU" dirty="0" err="1"/>
              <a:t>рекламні</a:t>
            </a:r>
            <a:r>
              <a:rPr lang="ru-RU" dirty="0"/>
              <a:t> ролики,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несподівано</a:t>
            </a:r>
            <a:r>
              <a:rPr lang="ru-RU" dirty="0"/>
              <a:t> </a:t>
            </a:r>
            <a:r>
              <a:rPr lang="ru-RU" dirty="0" err="1"/>
              <a:t>переривають</a:t>
            </a:r>
            <a:r>
              <a:rPr lang="ru-RU" dirty="0"/>
              <a:t> </a:t>
            </a:r>
            <a:r>
              <a:rPr lang="ru-RU" dirty="0" err="1"/>
              <a:t>радіо</a:t>
            </a:r>
            <a:r>
              <a:rPr lang="ru-RU" dirty="0"/>
              <a:t>-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телепрограми</a:t>
            </a:r>
            <a:r>
              <a:rPr lang="ru-RU" dirty="0"/>
              <a:t>. </a:t>
            </a:r>
            <a:r>
              <a:rPr lang="ru-RU" dirty="0" err="1"/>
              <a:t>Раптовий</a:t>
            </a:r>
            <a:r>
              <a:rPr lang="ru-RU" dirty="0"/>
              <a:t> </a:t>
            </a:r>
            <a:r>
              <a:rPr lang="ru-RU" dirty="0" err="1"/>
              <a:t>звуковий</a:t>
            </a:r>
            <a:r>
              <a:rPr lang="ru-RU" dirty="0"/>
              <a:t> удар </a:t>
            </a:r>
            <a:r>
              <a:rPr lang="ru-RU" dirty="0" err="1"/>
              <a:t>знижує</a:t>
            </a:r>
            <a:r>
              <a:rPr lang="ru-RU" dirty="0"/>
              <a:t> </a:t>
            </a:r>
            <a:r>
              <a:rPr lang="ru-RU" dirty="0" err="1"/>
              <a:t>критичність</a:t>
            </a:r>
            <a:r>
              <a:rPr lang="ru-RU" dirty="0"/>
              <a:t> </a:t>
            </a:r>
            <a:r>
              <a:rPr lang="ru-RU" dirty="0" err="1"/>
              <a:t>сприйняття</a:t>
            </a:r>
            <a:r>
              <a:rPr lang="ru-RU" dirty="0"/>
              <a:t> </a:t>
            </a:r>
            <a:r>
              <a:rPr lang="ru-RU" dirty="0" err="1"/>
              <a:t>рекламної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dirty="0"/>
              <a:t>Приклад: реклама «</a:t>
            </a:r>
            <a:r>
              <a:rPr lang="ru-RU" dirty="0" err="1"/>
              <a:t>Валеріана</a:t>
            </a:r>
            <a:r>
              <a:rPr lang="ru-RU" dirty="0"/>
              <a:t>» </a:t>
            </a:r>
          </a:p>
          <a:p>
            <a:pPr marL="0" indent="0" algn="just">
              <a:buNone/>
            </a:pPr>
            <a:r>
              <a:rPr lang="ru-RU" dirty="0"/>
              <a:t>(</a:t>
            </a:r>
            <a:r>
              <a:rPr lang="ru-RU" dirty="0" err="1" smtClean="0"/>
              <a:t>відео</a:t>
            </a:r>
            <a:r>
              <a:rPr lang="ru-RU" dirty="0" smtClean="0"/>
              <a:t>: </a:t>
            </a:r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</a:t>
            </a:r>
            <a:r>
              <a:rPr lang="en-US" dirty="0" err="1"/>
              <a:t>QGAU7-H6cvM</a:t>
            </a:r>
            <a:r>
              <a:rPr lang="en-US" dirty="0"/>
              <a:t>)</a:t>
            </a:r>
            <a:endParaRPr lang="uk-UA" dirty="0" smtClean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450376" y="292862"/>
            <a:ext cx="5687" cy="2655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34374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68" y="0"/>
            <a:ext cx="2185732" cy="217816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07417" y="1887215"/>
            <a:ext cx="9247496" cy="47939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/>
              <a:t>Інстинкти</a:t>
            </a:r>
            <a:endParaRPr lang="ru-RU" dirty="0"/>
          </a:p>
          <a:p>
            <a:pPr marL="0" indent="0" algn="just">
              <a:buNone/>
            </a:pPr>
            <a:r>
              <a:rPr lang="ru-RU" dirty="0" err="1"/>
              <a:t>Грубий</a:t>
            </a:r>
            <a:r>
              <a:rPr lang="ru-RU" dirty="0"/>
              <a:t> </a:t>
            </a:r>
            <a:r>
              <a:rPr lang="ru-RU" dirty="0" err="1"/>
              <a:t>тиск</a:t>
            </a:r>
            <a:r>
              <a:rPr lang="ru-RU" dirty="0"/>
              <a:t> на </a:t>
            </a:r>
            <a:r>
              <a:rPr lang="ru-RU" dirty="0" err="1"/>
              <a:t>сексуальні</a:t>
            </a:r>
            <a:r>
              <a:rPr lang="ru-RU" dirty="0"/>
              <a:t> </a:t>
            </a:r>
            <a:r>
              <a:rPr lang="ru-RU" dirty="0" err="1"/>
              <a:t>інстинкти</a:t>
            </a:r>
            <a:r>
              <a:rPr lang="ru-RU" dirty="0"/>
              <a:t> при </a:t>
            </a:r>
            <a:r>
              <a:rPr lang="ru-RU" dirty="0" err="1"/>
              <a:t>рекламуванні</a:t>
            </a:r>
            <a:r>
              <a:rPr lang="ru-RU" dirty="0"/>
              <a:t> </a:t>
            </a:r>
            <a:r>
              <a:rPr lang="ru-RU" dirty="0" err="1"/>
              <a:t>товарів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не </a:t>
            </a:r>
            <a:r>
              <a:rPr lang="ru-RU" dirty="0" err="1"/>
              <a:t>мають</a:t>
            </a:r>
            <a:r>
              <a:rPr lang="ru-RU" dirty="0"/>
              <a:t> до сексу </a:t>
            </a:r>
            <a:r>
              <a:rPr lang="ru-RU" dirty="0" err="1"/>
              <a:t>ніякого</a:t>
            </a:r>
            <a:r>
              <a:rPr lang="ru-RU" dirty="0"/>
              <a:t> </a:t>
            </a:r>
            <a:r>
              <a:rPr lang="ru-RU" dirty="0" err="1"/>
              <a:t>відношення</a:t>
            </a:r>
            <a:r>
              <a:rPr lang="ru-RU" dirty="0"/>
              <a:t> (</a:t>
            </a:r>
            <a:r>
              <a:rPr lang="ru-RU" dirty="0" err="1"/>
              <a:t>кава</a:t>
            </a:r>
            <a:r>
              <a:rPr lang="ru-RU" dirty="0"/>
              <a:t>, </a:t>
            </a:r>
            <a:r>
              <a:rPr lang="ru-RU" dirty="0" err="1"/>
              <a:t>сигарети</a:t>
            </a:r>
            <a:r>
              <a:rPr lang="ru-RU" dirty="0"/>
              <a:t>, </a:t>
            </a:r>
            <a:r>
              <a:rPr lang="ru-RU" dirty="0" err="1"/>
              <a:t>автомобілі</a:t>
            </a:r>
            <a:r>
              <a:rPr lang="ru-RU" dirty="0"/>
              <a:t>, </a:t>
            </a:r>
            <a:r>
              <a:rPr lang="ru-RU" dirty="0" err="1"/>
              <a:t>побутова</a:t>
            </a:r>
            <a:r>
              <a:rPr lang="ru-RU" dirty="0"/>
              <a:t> </a:t>
            </a:r>
            <a:r>
              <a:rPr lang="ru-RU" dirty="0" err="1"/>
              <a:t>техніка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.).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Приклад</a:t>
            </a:r>
            <a:r>
              <a:rPr lang="ru-RU" dirty="0"/>
              <a:t>: реклама </a:t>
            </a:r>
            <a:r>
              <a:rPr lang="ru-RU" dirty="0" err="1"/>
              <a:t>від</a:t>
            </a:r>
            <a:r>
              <a:rPr lang="ru-RU" dirty="0"/>
              <a:t> «</a:t>
            </a:r>
            <a:r>
              <a:rPr lang="ru-RU" dirty="0" err="1"/>
              <a:t>Карпатська</a:t>
            </a:r>
            <a:r>
              <a:rPr lang="ru-RU" dirty="0"/>
              <a:t> </a:t>
            </a:r>
            <a:r>
              <a:rPr lang="ru-RU" dirty="0" err="1"/>
              <a:t>джерельна</a:t>
            </a:r>
            <a:r>
              <a:rPr lang="ru-RU" dirty="0"/>
              <a:t>» </a:t>
            </a:r>
          </a:p>
          <a:p>
            <a:pPr marL="0" indent="0" algn="just">
              <a:buNone/>
            </a:pPr>
            <a:r>
              <a:rPr lang="ru-RU" dirty="0"/>
              <a:t>(</a:t>
            </a:r>
            <a:r>
              <a:rPr lang="ru-RU" dirty="0" err="1" smtClean="0"/>
              <a:t>відео</a:t>
            </a:r>
            <a:r>
              <a:rPr lang="ru-RU" dirty="0" smtClean="0"/>
              <a:t>: </a:t>
            </a:r>
            <a:r>
              <a:rPr lang="ru-RU" dirty="0" err="1"/>
              <a:t>https</a:t>
            </a:r>
            <a:r>
              <a:rPr lang="ru-RU" dirty="0"/>
              <a:t>://</a:t>
            </a:r>
            <a:r>
              <a:rPr lang="ru-RU" dirty="0" err="1"/>
              <a:t>www.youtube.com</a:t>
            </a:r>
            <a:r>
              <a:rPr lang="ru-RU" dirty="0"/>
              <a:t>/</a:t>
            </a:r>
            <a:r>
              <a:rPr lang="ru-RU" dirty="0" err="1"/>
              <a:t>watch?v</a:t>
            </a:r>
            <a:r>
              <a:rPr lang="ru-RU" dirty="0"/>
              <a:t>=</a:t>
            </a:r>
            <a:r>
              <a:rPr lang="ru-RU" dirty="0" err="1"/>
              <a:t>pvzaxkU2VWA</a:t>
            </a:r>
            <a:r>
              <a:rPr lang="ru-RU" dirty="0"/>
              <a:t>) </a:t>
            </a:r>
            <a:endParaRPr lang="uk-UA" dirty="0" smtClean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450376" y="292862"/>
            <a:ext cx="5687" cy="2655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5513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68" y="0"/>
            <a:ext cx="2185732" cy="217816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6063" y="1885303"/>
            <a:ext cx="9550205" cy="479392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err="1" smtClean="0"/>
              <a:t>осягнення</a:t>
            </a:r>
            <a:r>
              <a:rPr lang="ru-RU" dirty="0" smtClean="0"/>
              <a:t> </a:t>
            </a:r>
            <a:r>
              <a:rPr lang="ru-RU" dirty="0" err="1"/>
              <a:t>основних</a:t>
            </a:r>
            <a:r>
              <a:rPr lang="ru-RU" dirty="0"/>
              <a:t> </a:t>
            </a:r>
            <a:r>
              <a:rPr lang="ru-RU" dirty="0" err="1"/>
              <a:t>положень</a:t>
            </a:r>
            <a:r>
              <a:rPr lang="ru-RU" dirty="0"/>
              <a:t> (</a:t>
            </a:r>
            <a:r>
              <a:rPr lang="ru-RU" dirty="0" err="1"/>
              <a:t>розуміння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r>
              <a:rPr lang="ru-RU" dirty="0"/>
              <a:t> не з ним/нею); </a:t>
            </a:r>
            <a:endParaRPr lang="ru-RU" dirty="0" smtClean="0"/>
          </a:p>
          <a:p>
            <a:pPr algn="just"/>
            <a:r>
              <a:rPr lang="ru-RU" dirty="0" err="1" smtClean="0"/>
              <a:t>усвідомлювання</a:t>
            </a:r>
            <a:r>
              <a:rPr lang="ru-RU" dirty="0" smtClean="0"/>
              <a:t> </a:t>
            </a:r>
            <a:r>
              <a:rPr lang="ru-RU" dirty="0" err="1"/>
              <a:t>мови</a:t>
            </a:r>
            <a:r>
              <a:rPr lang="ru-RU" dirty="0"/>
              <a:t> (</a:t>
            </a:r>
            <a:r>
              <a:rPr lang="ru-RU" dirty="0" err="1"/>
              <a:t>розпізнавання</a:t>
            </a:r>
            <a:r>
              <a:rPr lang="ru-RU" dirty="0"/>
              <a:t> </a:t>
            </a:r>
            <a:r>
              <a:rPr lang="ru-RU" dirty="0" err="1"/>
              <a:t>мовного</a:t>
            </a:r>
            <a:r>
              <a:rPr lang="ru-RU" dirty="0"/>
              <a:t> </a:t>
            </a:r>
            <a:r>
              <a:rPr lang="ru-RU" dirty="0" err="1"/>
              <a:t>звучання</a:t>
            </a:r>
            <a:r>
              <a:rPr lang="ru-RU" dirty="0"/>
              <a:t> та </a:t>
            </a:r>
            <a:r>
              <a:rPr lang="ru-RU" dirty="0" err="1"/>
              <a:t>ототожнювання</a:t>
            </a:r>
            <a:r>
              <a:rPr lang="ru-RU" dirty="0"/>
              <a:t> </a:t>
            </a:r>
            <a:r>
              <a:rPr lang="ru-RU" dirty="0" err="1"/>
              <a:t>значень</a:t>
            </a:r>
            <a:r>
              <a:rPr lang="ru-RU" dirty="0"/>
              <a:t> </a:t>
            </a:r>
            <a:r>
              <a:rPr lang="ru-RU" dirty="0" err="1"/>
              <a:t>слів</a:t>
            </a:r>
            <a:r>
              <a:rPr lang="ru-RU" dirty="0"/>
              <a:t>); </a:t>
            </a:r>
            <a:endParaRPr lang="ru-RU" dirty="0" smtClean="0"/>
          </a:p>
          <a:p>
            <a:pPr algn="just"/>
            <a:r>
              <a:rPr lang="ru-RU" dirty="0" err="1" smtClean="0"/>
              <a:t>усвідомлювання</a:t>
            </a:r>
            <a:r>
              <a:rPr lang="ru-RU" dirty="0" smtClean="0"/>
              <a:t> </a:t>
            </a:r>
            <a:r>
              <a:rPr lang="ru-RU" dirty="0" err="1"/>
              <a:t>викладеної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(</a:t>
            </a:r>
            <a:r>
              <a:rPr lang="ru-RU" dirty="0" err="1"/>
              <a:t>розмежування</a:t>
            </a:r>
            <a:r>
              <a:rPr lang="ru-RU" dirty="0"/>
              <a:t> </a:t>
            </a:r>
            <a:r>
              <a:rPr lang="ru-RU" dirty="0" err="1"/>
              <a:t>вигадки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того,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 в </a:t>
            </a:r>
            <a:r>
              <a:rPr lang="ru-RU" dirty="0" err="1"/>
              <a:t>реальності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); </a:t>
            </a:r>
            <a:endParaRPr lang="ru-RU" dirty="0" smtClean="0"/>
          </a:p>
          <a:p>
            <a:pPr algn="just"/>
            <a:r>
              <a:rPr lang="ru-RU" dirty="0" err="1" smtClean="0"/>
              <a:t>розвиток</a:t>
            </a:r>
            <a:r>
              <a:rPr lang="ru-RU" dirty="0" smtClean="0"/>
              <a:t> </a:t>
            </a:r>
            <a:r>
              <a:rPr lang="ru-RU" dirty="0"/>
              <a:t>скептицизму (</a:t>
            </a:r>
            <a:r>
              <a:rPr lang="ru-RU" dirty="0" err="1"/>
              <a:t>оцінювання</a:t>
            </a:r>
            <a:r>
              <a:rPr lang="ru-RU" dirty="0"/>
              <a:t> </a:t>
            </a:r>
            <a:r>
              <a:rPr lang="ru-RU" dirty="0" err="1"/>
              <a:t>можливої</a:t>
            </a:r>
            <a:r>
              <a:rPr lang="ru-RU" dirty="0"/>
              <a:t> </a:t>
            </a:r>
            <a:r>
              <a:rPr lang="ru-RU" dirty="0" err="1"/>
              <a:t>неправдивої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в </a:t>
            </a:r>
            <a:r>
              <a:rPr lang="ru-RU" dirty="0" err="1"/>
              <a:t>рекламі</a:t>
            </a:r>
            <a:r>
              <a:rPr lang="ru-RU" dirty="0"/>
              <a:t>, </a:t>
            </a:r>
            <a:r>
              <a:rPr lang="ru-RU" dirty="0" err="1"/>
              <a:t>чітке</a:t>
            </a:r>
            <a:r>
              <a:rPr lang="ru-RU" dirty="0"/>
              <a:t> </a:t>
            </a:r>
            <a:r>
              <a:rPr lang="ru-RU" dirty="0" err="1"/>
              <a:t>розуміння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подобається</a:t>
            </a:r>
            <a:r>
              <a:rPr lang="ru-RU" dirty="0"/>
              <a:t>, а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ні</a:t>
            </a:r>
            <a:r>
              <a:rPr lang="ru-RU" dirty="0"/>
              <a:t>, </a:t>
            </a:r>
            <a:r>
              <a:rPr lang="ru-RU" dirty="0" err="1"/>
              <a:t>вміння</a:t>
            </a:r>
            <a:r>
              <a:rPr lang="ru-RU" dirty="0"/>
              <a:t> </a:t>
            </a:r>
            <a:r>
              <a:rPr lang="ru-RU" dirty="0" err="1"/>
              <a:t>побачити</a:t>
            </a:r>
            <a:r>
              <a:rPr lang="ru-RU" dirty="0"/>
              <a:t> </a:t>
            </a:r>
            <a:r>
              <a:rPr lang="ru-RU" dirty="0" err="1"/>
              <a:t>смішне</a:t>
            </a:r>
            <a:r>
              <a:rPr lang="ru-RU" dirty="0"/>
              <a:t> в </a:t>
            </a:r>
            <a:r>
              <a:rPr lang="ru-RU" dirty="0" err="1"/>
              <a:t>некомічних</a:t>
            </a:r>
            <a:r>
              <a:rPr lang="ru-RU" dirty="0"/>
              <a:t> героях</a:t>
            </a:r>
            <a:r>
              <a:rPr lang="ru-RU" dirty="0" smtClean="0"/>
              <a:t>);</a:t>
            </a:r>
          </a:p>
          <a:p>
            <a:pPr algn="just"/>
            <a:r>
              <a:rPr lang="ru-RU" dirty="0" err="1"/>
              <a:t>інтенсивний</a:t>
            </a:r>
            <a:r>
              <a:rPr lang="ru-RU" dirty="0"/>
              <a:t> </a:t>
            </a:r>
            <a:r>
              <a:rPr lang="ru-RU" dirty="0" err="1"/>
              <a:t>розвиток</a:t>
            </a:r>
            <a:r>
              <a:rPr lang="ru-RU" dirty="0"/>
              <a:t> (</a:t>
            </a:r>
            <a:r>
              <a:rPr lang="ru-RU" dirty="0" err="1"/>
              <a:t>потужна</a:t>
            </a:r>
            <a:r>
              <a:rPr lang="ru-RU" dirty="0"/>
              <a:t> </a:t>
            </a:r>
            <a:r>
              <a:rPr lang="ru-RU" dirty="0" err="1"/>
              <a:t>мотивація</a:t>
            </a:r>
            <a:r>
              <a:rPr lang="ru-RU" dirty="0"/>
              <a:t> до </a:t>
            </a:r>
            <a:r>
              <a:rPr lang="ru-RU" dirty="0" err="1"/>
              <a:t>пошуку</a:t>
            </a:r>
            <a:r>
              <a:rPr lang="ru-RU" dirty="0"/>
              <a:t> </a:t>
            </a:r>
            <a:r>
              <a:rPr lang="ru-RU" dirty="0" err="1"/>
              <a:t>конкретної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, </a:t>
            </a:r>
            <a:r>
              <a:rPr lang="ru-RU" dirty="0" err="1"/>
              <a:t>вироблення</a:t>
            </a:r>
            <a:r>
              <a:rPr lang="ru-RU" dirty="0"/>
              <a:t> </a:t>
            </a:r>
            <a:r>
              <a:rPr lang="ru-RU" dirty="0" err="1"/>
              <a:t>чітких</a:t>
            </a:r>
            <a:r>
              <a:rPr lang="ru-RU" dirty="0"/>
              <a:t> </a:t>
            </a:r>
            <a:r>
              <a:rPr lang="ru-RU" dirty="0" err="1"/>
              <a:t>наборів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, </a:t>
            </a:r>
            <a:r>
              <a:rPr lang="ru-RU" dirty="0" err="1"/>
              <a:t>якій</a:t>
            </a:r>
            <a:r>
              <a:rPr lang="ru-RU" dirty="0"/>
              <a:t> </a:t>
            </a:r>
            <a:r>
              <a:rPr lang="ru-RU" dirty="0" err="1"/>
              <a:t>надається</a:t>
            </a:r>
            <a:r>
              <a:rPr lang="ru-RU" dirty="0"/>
              <a:t> </a:t>
            </a:r>
            <a:r>
              <a:rPr lang="ru-RU" dirty="0" err="1"/>
              <a:t>перевага</a:t>
            </a:r>
            <a:r>
              <a:rPr lang="ru-RU" dirty="0"/>
              <a:t>, </a:t>
            </a:r>
            <a:r>
              <a:rPr lang="ru-RU" dirty="0" err="1"/>
              <a:t>високий</a:t>
            </a:r>
            <a:r>
              <a:rPr lang="ru-RU" dirty="0"/>
              <a:t> </a:t>
            </a:r>
            <a:r>
              <a:rPr lang="ru-RU" dirty="0" err="1"/>
              <a:t>рівень</a:t>
            </a:r>
            <a:r>
              <a:rPr lang="ru-RU" dirty="0"/>
              <a:t> </a:t>
            </a:r>
            <a:r>
              <a:rPr lang="ru-RU" dirty="0" err="1"/>
              <a:t>розуміння</a:t>
            </a:r>
            <a:r>
              <a:rPr lang="ru-RU" dirty="0"/>
              <a:t> </a:t>
            </a:r>
            <a:r>
              <a:rPr lang="ru-RU" dirty="0" err="1"/>
              <a:t>корисності</a:t>
            </a:r>
            <a:r>
              <a:rPr lang="ru-RU" dirty="0"/>
              <a:t> </a:t>
            </a:r>
            <a:r>
              <a:rPr lang="ru-RU" dirty="0" err="1"/>
              <a:t>отриманої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);</a:t>
            </a:r>
            <a:endParaRPr lang="uk-UA" dirty="0" smtClean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56063" y="292862"/>
            <a:ext cx="0" cy="15924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742666" y="426300"/>
            <a:ext cx="10175544" cy="1325563"/>
          </a:xfrm>
        </p:spPr>
        <p:txBody>
          <a:bodyPr>
            <a:noAutofit/>
          </a:bodyPr>
          <a:lstStyle/>
          <a:p>
            <a:r>
              <a:rPr lang="uk-UA" sz="5000" b="1" i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Рівні </a:t>
            </a:r>
            <a:r>
              <a:rPr lang="uk-UA" sz="5000" b="1" i="1" dirty="0" err="1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медіаграмотності</a:t>
            </a:r>
            <a:endParaRPr lang="en-US" sz="5000" b="1" i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5268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68" y="0"/>
            <a:ext cx="2185732" cy="217816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6063" y="1627347"/>
            <a:ext cx="9550205" cy="4978169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err="1" smtClean="0"/>
              <a:t>емпіричне</a:t>
            </a:r>
            <a:r>
              <a:rPr lang="ru-RU" dirty="0" smtClean="0"/>
              <a:t> </a:t>
            </a:r>
            <a:r>
              <a:rPr lang="ru-RU" dirty="0" err="1"/>
              <a:t>вивчення</a:t>
            </a:r>
            <a:r>
              <a:rPr lang="ru-RU" dirty="0"/>
              <a:t> (</a:t>
            </a:r>
            <a:r>
              <a:rPr lang="ru-RU" dirty="0" err="1"/>
              <a:t>пошук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форм </a:t>
            </a:r>
            <a:r>
              <a:rPr lang="ru-RU" dirty="0" err="1"/>
              <a:t>подання</a:t>
            </a:r>
            <a:r>
              <a:rPr lang="ru-RU" dirty="0"/>
              <a:t> контенту та </a:t>
            </a:r>
            <a:r>
              <a:rPr lang="ru-RU" dirty="0" err="1"/>
              <a:t>переказів</a:t>
            </a:r>
            <a:r>
              <a:rPr lang="ru-RU" dirty="0"/>
              <a:t>, </a:t>
            </a:r>
            <a:r>
              <a:rPr lang="ru-RU" dirty="0" err="1"/>
              <a:t>пошук</a:t>
            </a:r>
            <a:r>
              <a:rPr lang="ru-RU" dirty="0"/>
              <a:t> </a:t>
            </a:r>
            <a:r>
              <a:rPr lang="ru-RU" dirty="0" err="1"/>
              <a:t>сюрпризів</a:t>
            </a:r>
            <a:r>
              <a:rPr lang="ru-RU" dirty="0"/>
              <a:t> і </a:t>
            </a:r>
            <a:r>
              <a:rPr lang="ru-RU" dirty="0" err="1"/>
              <a:t>нових</a:t>
            </a:r>
            <a:r>
              <a:rPr lang="ru-RU" dirty="0"/>
              <a:t> </a:t>
            </a:r>
            <a:r>
              <a:rPr lang="ru-RU" dirty="0" err="1"/>
              <a:t>емоційних</a:t>
            </a:r>
            <a:r>
              <a:rPr lang="ru-RU" dirty="0"/>
              <a:t>, </a:t>
            </a:r>
            <a:r>
              <a:rPr lang="ru-RU" dirty="0" err="1"/>
              <a:t>моральних</a:t>
            </a:r>
            <a:r>
              <a:rPr lang="ru-RU" dirty="0"/>
              <a:t> </a:t>
            </a:r>
            <a:r>
              <a:rPr lang="ru-RU" dirty="0" err="1"/>
              <a:t>реакцій</a:t>
            </a:r>
            <a:r>
              <a:rPr lang="ru-RU" dirty="0"/>
              <a:t> та </a:t>
            </a:r>
            <a:r>
              <a:rPr lang="ru-RU" dirty="0" err="1"/>
              <a:t>почуттів</a:t>
            </a:r>
            <a:r>
              <a:rPr lang="ru-RU" dirty="0"/>
              <a:t>); </a:t>
            </a:r>
            <a:endParaRPr lang="ru-RU" dirty="0" smtClean="0"/>
          </a:p>
          <a:p>
            <a:pPr algn="just"/>
            <a:r>
              <a:rPr lang="ru-RU" dirty="0" err="1" smtClean="0"/>
              <a:t>критичне</a:t>
            </a:r>
            <a:r>
              <a:rPr lang="ru-RU" dirty="0" smtClean="0"/>
              <a:t> </a:t>
            </a:r>
            <a:r>
              <a:rPr lang="ru-RU" dirty="0" err="1"/>
              <a:t>оцінювання</a:t>
            </a:r>
            <a:r>
              <a:rPr lang="ru-RU" dirty="0"/>
              <a:t> (</a:t>
            </a:r>
            <a:r>
              <a:rPr lang="ru-RU" dirty="0" err="1"/>
              <a:t>сприймання</a:t>
            </a:r>
            <a:r>
              <a:rPr lang="ru-RU" dirty="0"/>
              <a:t> </a:t>
            </a:r>
            <a:r>
              <a:rPr lang="ru-RU" dirty="0" err="1"/>
              <a:t>повідомлень</a:t>
            </a:r>
            <a:r>
              <a:rPr lang="ru-RU" dirty="0"/>
              <a:t> такими, </a:t>
            </a:r>
            <a:r>
              <a:rPr lang="ru-RU" dirty="0" err="1"/>
              <a:t>якими</a:t>
            </a:r>
            <a:r>
              <a:rPr lang="ru-RU" dirty="0"/>
              <a:t> вони є, й подальше </a:t>
            </a:r>
            <a:r>
              <a:rPr lang="ru-RU" dirty="0" err="1"/>
              <a:t>оцінювання</a:t>
            </a:r>
            <a:r>
              <a:rPr lang="ru-RU" dirty="0"/>
              <a:t> у </a:t>
            </a:r>
            <a:r>
              <a:rPr lang="ru-RU" dirty="0" err="1"/>
              <a:t>відповідному</a:t>
            </a:r>
            <a:r>
              <a:rPr lang="ru-RU" dirty="0"/>
              <a:t> </a:t>
            </a:r>
            <a:r>
              <a:rPr lang="ru-RU" dirty="0" err="1"/>
              <a:t>середовищі</a:t>
            </a:r>
            <a:r>
              <a:rPr lang="ru-RU" dirty="0"/>
              <a:t>, </a:t>
            </a:r>
            <a:r>
              <a:rPr lang="ru-RU" dirty="0" err="1"/>
              <a:t>глибоке</a:t>
            </a:r>
            <a:r>
              <a:rPr lang="ru-RU" dirty="0"/>
              <a:t> й </a:t>
            </a:r>
            <a:r>
              <a:rPr lang="ru-RU" dirty="0" err="1"/>
              <a:t>детальне</a:t>
            </a:r>
            <a:r>
              <a:rPr lang="ru-RU" dirty="0"/>
              <a:t> </a:t>
            </a:r>
            <a:r>
              <a:rPr lang="ru-RU" dirty="0" err="1"/>
              <a:t>розуміння</a:t>
            </a:r>
            <a:r>
              <a:rPr lang="ru-RU" dirty="0"/>
              <a:t> </a:t>
            </a:r>
            <a:r>
              <a:rPr lang="ru-RU" dirty="0" err="1"/>
              <a:t>історичного</a:t>
            </a:r>
            <a:r>
              <a:rPr lang="ru-RU" dirty="0"/>
              <a:t>, </a:t>
            </a:r>
            <a:r>
              <a:rPr lang="ru-RU" dirty="0" err="1"/>
              <a:t>економічного</a:t>
            </a:r>
            <a:r>
              <a:rPr lang="ru-RU" dirty="0"/>
              <a:t> та </a:t>
            </a:r>
            <a:r>
              <a:rPr lang="ru-RU" dirty="0" err="1"/>
              <a:t>художнього</a:t>
            </a:r>
            <a:r>
              <a:rPr lang="ru-RU" dirty="0"/>
              <a:t> </a:t>
            </a:r>
            <a:r>
              <a:rPr lang="ru-RU" dirty="0" err="1"/>
              <a:t>контекстів</a:t>
            </a:r>
            <a:r>
              <a:rPr lang="ru-RU" dirty="0"/>
              <a:t> систем, </a:t>
            </a:r>
            <a:r>
              <a:rPr lang="ru-RU" dirty="0" err="1"/>
              <a:t>представлених</a:t>
            </a:r>
            <a:r>
              <a:rPr lang="ru-RU" dirty="0"/>
              <a:t> у </a:t>
            </a:r>
            <a:r>
              <a:rPr lang="ru-RU" dirty="0" err="1"/>
              <a:t>повідомленні</a:t>
            </a:r>
            <a:r>
              <a:rPr lang="ru-RU" dirty="0"/>
              <a:t>, </a:t>
            </a:r>
            <a:r>
              <a:rPr lang="ru-RU" dirty="0" err="1"/>
              <a:t>здатність</a:t>
            </a:r>
            <a:r>
              <a:rPr lang="ru-RU" dirty="0"/>
              <a:t> </a:t>
            </a:r>
            <a:r>
              <a:rPr lang="ru-RU" dirty="0" err="1"/>
              <a:t>розуміти</a:t>
            </a:r>
            <a:r>
              <a:rPr lang="ru-RU" dirty="0"/>
              <a:t> і </a:t>
            </a:r>
            <a:r>
              <a:rPr lang="ru-RU" dirty="0" err="1"/>
              <a:t>відшуковувати</a:t>
            </a:r>
            <a:r>
              <a:rPr lang="ru-RU" dirty="0"/>
              <a:t> </a:t>
            </a:r>
            <a:r>
              <a:rPr lang="ru-RU" dirty="0" err="1"/>
              <a:t>нюанси</a:t>
            </a:r>
            <a:r>
              <a:rPr lang="ru-RU" dirty="0"/>
              <a:t> в </a:t>
            </a:r>
            <a:r>
              <a:rPr lang="ru-RU" dirty="0" err="1"/>
              <a:t>поданні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та </a:t>
            </a:r>
            <a:r>
              <a:rPr lang="ru-RU" dirty="0" err="1"/>
              <a:t>відмінність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подання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повідомлень</a:t>
            </a:r>
            <a:r>
              <a:rPr lang="ru-RU" dirty="0"/>
              <a:t> на </a:t>
            </a:r>
            <a:r>
              <a:rPr lang="ru-RU" dirty="0" err="1"/>
              <a:t>цю</a:t>
            </a:r>
            <a:r>
              <a:rPr lang="ru-RU" dirty="0"/>
              <a:t> тему, </a:t>
            </a:r>
            <a:r>
              <a:rPr lang="ru-RU" dirty="0" err="1"/>
              <a:t>здатність</a:t>
            </a:r>
            <a:r>
              <a:rPr lang="ru-RU" dirty="0"/>
              <a:t> </a:t>
            </a:r>
            <a:r>
              <a:rPr lang="ru-RU" dirty="0" err="1"/>
              <a:t>зробити</a:t>
            </a:r>
            <a:r>
              <a:rPr lang="ru-RU" dirty="0"/>
              <a:t> </a:t>
            </a:r>
            <a:r>
              <a:rPr lang="ru-RU" dirty="0" err="1"/>
              <a:t>висновки</a:t>
            </a:r>
            <a:r>
              <a:rPr lang="ru-RU" dirty="0"/>
              <a:t> про </a:t>
            </a:r>
            <a:r>
              <a:rPr lang="ru-RU" dirty="0" err="1"/>
              <a:t>сильні</a:t>
            </a:r>
            <a:r>
              <a:rPr lang="ru-RU" dirty="0"/>
              <a:t> та </a:t>
            </a:r>
            <a:r>
              <a:rPr lang="ru-RU" dirty="0" err="1"/>
              <a:t>слабкі</a:t>
            </a:r>
            <a:r>
              <a:rPr lang="ru-RU" dirty="0"/>
              <a:t> </a:t>
            </a:r>
            <a:r>
              <a:rPr lang="ru-RU" dirty="0" err="1"/>
              <a:t>сторони</a:t>
            </a:r>
            <a:r>
              <a:rPr lang="ru-RU" dirty="0"/>
              <a:t> </a:t>
            </a:r>
            <a:r>
              <a:rPr lang="ru-RU" dirty="0" err="1"/>
              <a:t>повідомлення</a:t>
            </a:r>
            <a:r>
              <a:rPr lang="ru-RU" dirty="0" smtClean="0"/>
              <a:t>);</a:t>
            </a:r>
          </a:p>
          <a:p>
            <a:pPr algn="just"/>
            <a:r>
              <a:rPr lang="ru-RU" dirty="0" err="1" smtClean="0"/>
              <a:t>соціальна</a:t>
            </a:r>
            <a:r>
              <a:rPr lang="ru-RU" dirty="0" smtClean="0"/>
              <a:t> </a:t>
            </a:r>
            <a:r>
              <a:rPr lang="ru-RU" dirty="0" err="1"/>
              <a:t>відповідальність</a:t>
            </a:r>
            <a:r>
              <a:rPr lang="ru-RU" dirty="0"/>
              <a:t> (</a:t>
            </a:r>
            <a:r>
              <a:rPr lang="ru-RU" dirty="0" err="1"/>
              <a:t>розуміння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певні</a:t>
            </a:r>
            <a:r>
              <a:rPr lang="ru-RU" dirty="0"/>
              <a:t> </a:t>
            </a:r>
            <a:r>
              <a:rPr lang="ru-RU" dirty="0" err="1"/>
              <a:t>повідомлення</a:t>
            </a:r>
            <a:r>
              <a:rPr lang="ru-RU" dirty="0"/>
              <a:t> </a:t>
            </a:r>
            <a:r>
              <a:rPr lang="ru-RU" dirty="0" err="1"/>
              <a:t>позитивніше</a:t>
            </a:r>
            <a:r>
              <a:rPr lang="ru-RU" dirty="0"/>
              <a:t> </a:t>
            </a:r>
            <a:r>
              <a:rPr lang="ru-RU" dirty="0" err="1"/>
              <a:t>впливають</a:t>
            </a:r>
            <a:r>
              <a:rPr lang="ru-RU" dirty="0"/>
              <a:t>, </a:t>
            </a:r>
            <a:r>
              <a:rPr lang="ru-RU" dirty="0" err="1"/>
              <a:t>ніж</a:t>
            </a:r>
            <a:r>
              <a:rPr lang="ru-RU" dirty="0"/>
              <a:t> </a:t>
            </a:r>
            <a:r>
              <a:rPr lang="ru-RU" dirty="0" err="1"/>
              <a:t>інші</a:t>
            </a:r>
            <a:r>
              <a:rPr lang="ru-RU" dirty="0"/>
              <a:t>; </a:t>
            </a:r>
            <a:r>
              <a:rPr lang="ru-RU" dirty="0" err="1"/>
              <a:t>усвідомлення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чиясь</a:t>
            </a:r>
            <a:r>
              <a:rPr lang="ru-RU" dirty="0"/>
              <a:t> </a:t>
            </a:r>
            <a:r>
              <a:rPr lang="ru-RU" dirty="0" err="1"/>
              <a:t>власна</a:t>
            </a:r>
            <a:r>
              <a:rPr lang="ru-RU" dirty="0"/>
              <a:t> думка </a:t>
            </a:r>
            <a:r>
              <a:rPr lang="ru-RU" dirty="0" err="1"/>
              <a:t>впливає</a:t>
            </a:r>
            <a:r>
              <a:rPr lang="ru-RU" dirty="0"/>
              <a:t> на </a:t>
            </a:r>
            <a:r>
              <a:rPr lang="ru-RU" dirty="0" err="1"/>
              <a:t>суспільство</a:t>
            </a:r>
            <a:r>
              <a:rPr lang="ru-RU" dirty="0"/>
              <a:t>, й не </a:t>
            </a:r>
            <a:r>
              <a:rPr lang="ru-RU" dirty="0" err="1"/>
              <a:t>важливо</a:t>
            </a:r>
            <a:r>
              <a:rPr lang="ru-RU" dirty="0"/>
              <a:t>, як сильно</a:t>
            </a:r>
            <a:r>
              <a:rPr lang="ru-RU" dirty="0" smtClean="0"/>
              <a:t>;</a:t>
            </a:r>
          </a:p>
          <a:p>
            <a:pPr algn="just"/>
            <a:r>
              <a:rPr lang="ru-RU" dirty="0" err="1" smtClean="0"/>
              <a:t>визнання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існують</a:t>
            </a:r>
            <a:r>
              <a:rPr lang="ru-RU" dirty="0"/>
              <a:t> </a:t>
            </a:r>
            <a:r>
              <a:rPr lang="ru-RU" dirty="0" err="1"/>
              <a:t>певні</a:t>
            </a:r>
            <a:r>
              <a:rPr lang="ru-RU" dirty="0"/>
              <a:t> </a:t>
            </a:r>
            <a:r>
              <a:rPr lang="ru-RU" dirty="0" err="1"/>
              <a:t>способи</a:t>
            </a:r>
            <a:r>
              <a:rPr lang="ru-RU" dirty="0"/>
              <a:t>, </a:t>
            </a:r>
            <a:r>
              <a:rPr lang="ru-RU" dirty="0" err="1"/>
              <a:t>завдяки</a:t>
            </a:r>
            <a:r>
              <a:rPr lang="ru-RU" dirty="0"/>
              <a:t> </a:t>
            </a:r>
            <a:r>
              <a:rPr lang="ru-RU" dirty="0" err="1"/>
              <a:t>яким</a:t>
            </a:r>
            <a:r>
              <a:rPr lang="ru-RU" dirty="0"/>
              <a:t> </a:t>
            </a:r>
            <a:r>
              <a:rPr lang="ru-RU" dirty="0" err="1"/>
              <a:t>особистість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конструктивно </a:t>
            </a:r>
            <a:r>
              <a:rPr lang="ru-RU" dirty="0" err="1"/>
              <a:t>вплинути</a:t>
            </a:r>
            <a:r>
              <a:rPr lang="ru-RU" dirty="0"/>
              <a:t> на </a:t>
            </a:r>
            <a:r>
              <a:rPr lang="ru-RU" dirty="0" err="1"/>
              <a:t>суспільство</a:t>
            </a:r>
            <a:r>
              <a:rPr lang="ru-RU" dirty="0" smtClean="0"/>
              <a:t>).</a:t>
            </a:r>
            <a:endParaRPr lang="uk-UA" dirty="0" smtClean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56063" y="292862"/>
            <a:ext cx="0" cy="15924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742666" y="426300"/>
            <a:ext cx="10175544" cy="1325563"/>
          </a:xfrm>
        </p:spPr>
        <p:txBody>
          <a:bodyPr>
            <a:noAutofit/>
          </a:bodyPr>
          <a:lstStyle/>
          <a:p>
            <a:r>
              <a:rPr lang="uk-UA" sz="5000" b="1" i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Рівні </a:t>
            </a:r>
            <a:r>
              <a:rPr lang="uk-UA" sz="5000" b="1" i="1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медіаграмотності</a:t>
            </a:r>
            <a:endParaRPr lang="en-US" sz="5000" b="1" i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08354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68" y="0"/>
            <a:ext cx="2185732" cy="217816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6064" y="1410669"/>
            <a:ext cx="9424916" cy="529038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err="1"/>
              <a:t>маніпуляція</a:t>
            </a:r>
            <a:r>
              <a:rPr lang="ru-RU" dirty="0"/>
              <a:t> образами –</a:t>
            </a:r>
            <a:r>
              <a:rPr lang="ru-RU" dirty="0" smtClean="0"/>
              <a:t> </a:t>
            </a:r>
            <a:r>
              <a:rPr lang="ru-RU" dirty="0" err="1"/>
              <a:t>оскільки</a:t>
            </a:r>
            <a:r>
              <a:rPr lang="ru-RU" dirty="0"/>
              <a:t> </a:t>
            </a:r>
            <a:r>
              <a:rPr lang="ru-RU" dirty="0" err="1"/>
              <a:t>образи</a:t>
            </a:r>
            <a:r>
              <a:rPr lang="ru-RU" dirty="0"/>
              <a:t> </a:t>
            </a:r>
            <a:r>
              <a:rPr lang="ru-RU" dirty="0" err="1"/>
              <a:t>володіють</a:t>
            </a:r>
            <a:r>
              <a:rPr lang="ru-RU" dirty="0"/>
              <a:t> сильною </a:t>
            </a:r>
            <a:r>
              <a:rPr lang="ru-RU" dirty="0" err="1"/>
              <a:t>психологічною</a:t>
            </a:r>
            <a:r>
              <a:rPr lang="ru-RU" dirty="0"/>
              <a:t> </a:t>
            </a:r>
            <a:r>
              <a:rPr lang="ru-RU" dirty="0" err="1"/>
              <a:t>дією</a:t>
            </a:r>
            <a:r>
              <a:rPr lang="ru-RU" dirty="0"/>
              <a:t>, </a:t>
            </a:r>
            <a:r>
              <a:rPr lang="ru-RU" dirty="0" err="1"/>
              <a:t>їх</a:t>
            </a:r>
            <a:r>
              <a:rPr lang="ru-RU" dirty="0"/>
              <a:t> широко </a:t>
            </a:r>
            <a:r>
              <a:rPr lang="ru-RU" dirty="0" err="1"/>
              <a:t>застосовують</a:t>
            </a:r>
            <a:r>
              <a:rPr lang="ru-RU" dirty="0"/>
              <a:t> в </a:t>
            </a:r>
            <a:r>
              <a:rPr lang="ru-RU" dirty="0" err="1"/>
              <a:t>комунікативній</a:t>
            </a:r>
            <a:r>
              <a:rPr lang="ru-RU" dirty="0"/>
              <a:t> </a:t>
            </a:r>
            <a:r>
              <a:rPr lang="ru-RU" dirty="0" err="1"/>
              <a:t>практиці</a:t>
            </a:r>
            <a:r>
              <a:rPr lang="ru-RU" dirty="0"/>
              <a:t>, особливо в </a:t>
            </a:r>
            <a:r>
              <a:rPr lang="ru-RU" dirty="0" err="1"/>
              <a:t>рекламі</a:t>
            </a:r>
            <a:r>
              <a:rPr lang="ru-RU" dirty="0"/>
              <a:t> </a:t>
            </a:r>
            <a:r>
              <a:rPr lang="en-US" dirty="0"/>
              <a:t>W </a:t>
            </a:r>
            <a:r>
              <a:rPr lang="ru-RU" dirty="0" err="1"/>
              <a:t>конвенціональна</a:t>
            </a:r>
            <a:r>
              <a:rPr lang="ru-RU" dirty="0"/>
              <a:t> </a:t>
            </a:r>
            <a:r>
              <a:rPr lang="ru-RU" dirty="0" err="1"/>
              <a:t>маніпуляція</a:t>
            </a:r>
            <a:r>
              <a:rPr lang="ru-RU" dirty="0"/>
              <a:t> –</a:t>
            </a:r>
            <a:r>
              <a:rPr lang="ru-RU" dirty="0" smtClean="0"/>
              <a:t> </a:t>
            </a:r>
            <a:r>
              <a:rPr lang="ru-RU" dirty="0" err="1"/>
              <a:t>спирається</a:t>
            </a:r>
            <a:r>
              <a:rPr lang="ru-RU" dirty="0"/>
              <a:t> не на </a:t>
            </a:r>
            <a:r>
              <a:rPr lang="ru-RU" dirty="0" err="1"/>
              <a:t>особисті</a:t>
            </a:r>
            <a:r>
              <a:rPr lang="ru-RU" dirty="0"/>
              <a:t> </a:t>
            </a:r>
            <a:r>
              <a:rPr lang="ru-RU" dirty="0" err="1"/>
              <a:t>психологічні</a:t>
            </a:r>
            <a:r>
              <a:rPr lang="ru-RU" dirty="0"/>
              <a:t> установки, а на </a:t>
            </a:r>
            <a:r>
              <a:rPr lang="ru-RU" dirty="0" err="1"/>
              <a:t>соціальні</a:t>
            </a:r>
            <a:r>
              <a:rPr lang="ru-RU" dirty="0"/>
              <a:t> </a:t>
            </a:r>
            <a:r>
              <a:rPr lang="ru-RU" dirty="0" err="1"/>
              <a:t>схеми</a:t>
            </a:r>
            <a:r>
              <a:rPr lang="ru-RU" dirty="0"/>
              <a:t>: </a:t>
            </a:r>
            <a:r>
              <a:rPr lang="ru-RU" dirty="0" smtClean="0"/>
              <a:t>правила</a:t>
            </a:r>
            <a:r>
              <a:rPr lang="ru-RU" dirty="0"/>
              <a:t>, </a:t>
            </a:r>
            <a:r>
              <a:rPr lang="ru-RU" dirty="0" err="1"/>
              <a:t>норми</a:t>
            </a:r>
            <a:r>
              <a:rPr lang="ru-RU" dirty="0"/>
              <a:t>, </a:t>
            </a:r>
            <a:r>
              <a:rPr lang="ru-RU" dirty="0" err="1"/>
              <a:t>традиції</a:t>
            </a:r>
            <a:r>
              <a:rPr lang="ru-RU" dirty="0"/>
              <a:t>, </a:t>
            </a:r>
            <a:r>
              <a:rPr lang="ru-RU" dirty="0" err="1"/>
              <a:t>прийняті</a:t>
            </a:r>
            <a:r>
              <a:rPr lang="ru-RU" dirty="0"/>
              <a:t> в </a:t>
            </a:r>
            <a:r>
              <a:rPr lang="ru-RU" dirty="0" err="1"/>
              <a:t>суспільстві</a:t>
            </a:r>
            <a:r>
              <a:rPr lang="ru-RU" dirty="0"/>
              <a:t>, </a:t>
            </a:r>
            <a:r>
              <a:rPr lang="ru-RU" dirty="0" err="1" smtClean="0"/>
              <a:t>сім’ї</a:t>
            </a:r>
            <a:r>
              <a:rPr lang="ru-RU" dirty="0"/>
              <a:t>; </a:t>
            </a:r>
            <a:endParaRPr lang="ru-RU" dirty="0" smtClean="0"/>
          </a:p>
          <a:p>
            <a:pPr algn="just"/>
            <a:r>
              <a:rPr lang="ru-RU" dirty="0" err="1" smtClean="0"/>
              <a:t>Операційно-наочна</a:t>
            </a:r>
            <a:r>
              <a:rPr lang="ru-RU" dirty="0" smtClean="0"/>
              <a:t> </a:t>
            </a:r>
            <a:r>
              <a:rPr lang="ru-RU" dirty="0" err="1"/>
              <a:t>маніпуляція</a:t>
            </a:r>
            <a:r>
              <a:rPr lang="ru-RU" dirty="0"/>
              <a:t> –</a:t>
            </a:r>
            <a:r>
              <a:rPr lang="ru-RU" dirty="0" smtClean="0"/>
              <a:t> </a:t>
            </a:r>
            <a:r>
              <a:rPr lang="ru-RU" dirty="0"/>
              <a:t>заснована на таких </a:t>
            </a:r>
            <a:r>
              <a:rPr lang="ru-RU" dirty="0" err="1"/>
              <a:t>психічних</a:t>
            </a:r>
            <a:r>
              <a:rPr lang="ru-RU" dirty="0"/>
              <a:t> </a:t>
            </a:r>
            <a:r>
              <a:rPr lang="ru-RU" dirty="0" err="1"/>
              <a:t>особливостях</a:t>
            </a:r>
            <a:r>
              <a:rPr lang="ru-RU" dirty="0"/>
              <a:t> особи, як сила </a:t>
            </a:r>
            <a:r>
              <a:rPr lang="ru-RU" dirty="0" err="1"/>
              <a:t>звички</a:t>
            </a:r>
            <a:r>
              <a:rPr lang="ru-RU" dirty="0"/>
              <a:t>, </a:t>
            </a:r>
            <a:r>
              <a:rPr lang="ru-RU" dirty="0" err="1"/>
              <a:t>інерція</a:t>
            </a:r>
            <a:r>
              <a:rPr lang="ru-RU" dirty="0"/>
              <a:t>, </a:t>
            </a:r>
            <a:r>
              <a:rPr lang="ru-RU" dirty="0" err="1"/>
              <a:t>логіка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; </a:t>
            </a:r>
            <a:endParaRPr lang="ru-RU" dirty="0" smtClean="0"/>
          </a:p>
          <a:p>
            <a:pPr algn="just"/>
            <a:r>
              <a:rPr lang="ru-RU" dirty="0" err="1" smtClean="0"/>
              <a:t>маніпуляція</a:t>
            </a:r>
            <a:r>
              <a:rPr lang="ru-RU" dirty="0" smtClean="0"/>
              <a:t> </a:t>
            </a:r>
            <a:r>
              <a:rPr lang="ru-RU" dirty="0"/>
              <a:t>особою адресата –</a:t>
            </a:r>
            <a:r>
              <a:rPr lang="ru-RU" dirty="0" smtClean="0"/>
              <a:t> </a:t>
            </a:r>
            <a:r>
              <a:rPr lang="ru-RU" dirty="0" err="1"/>
              <a:t>прагнення</a:t>
            </a:r>
            <a:r>
              <a:rPr lang="ru-RU" dirty="0"/>
              <a:t> </a:t>
            </a:r>
            <a:r>
              <a:rPr lang="ru-RU" dirty="0" err="1"/>
              <a:t>перекласти</a:t>
            </a:r>
            <a:r>
              <a:rPr lang="ru-RU" dirty="0"/>
              <a:t> </a:t>
            </a:r>
            <a:r>
              <a:rPr lang="ru-RU" dirty="0" err="1"/>
              <a:t>відповідальність</a:t>
            </a:r>
            <a:r>
              <a:rPr lang="ru-RU" dirty="0"/>
              <a:t> за </a:t>
            </a:r>
            <a:r>
              <a:rPr lang="ru-RU" dirty="0" smtClean="0"/>
              <a:t>яку-</a:t>
            </a:r>
            <a:r>
              <a:rPr lang="ru-RU" dirty="0" err="1" smtClean="0"/>
              <a:t>небудь</a:t>
            </a:r>
            <a:r>
              <a:rPr lang="ru-RU" dirty="0" smtClean="0"/>
              <a:t> </a:t>
            </a:r>
            <a:r>
              <a:rPr lang="ru-RU" dirty="0" err="1"/>
              <a:t>дію</a:t>
            </a:r>
            <a:r>
              <a:rPr lang="ru-RU" dirty="0"/>
              <a:t> на адресата, </a:t>
            </a:r>
            <a:r>
              <a:rPr lang="ru-RU" dirty="0" err="1"/>
              <a:t>тоді</a:t>
            </a:r>
            <a:r>
              <a:rPr lang="ru-RU" dirty="0"/>
              <a:t> як у </a:t>
            </a:r>
            <a:r>
              <a:rPr lang="ru-RU" dirty="0" err="1"/>
              <a:t>виграші</a:t>
            </a:r>
            <a:r>
              <a:rPr lang="ru-RU" dirty="0"/>
              <a:t> </a:t>
            </a:r>
            <a:r>
              <a:rPr lang="ru-RU" dirty="0" err="1"/>
              <a:t>залишається</a:t>
            </a:r>
            <a:r>
              <a:rPr lang="ru-RU" dirty="0"/>
              <a:t> </a:t>
            </a:r>
            <a:r>
              <a:rPr lang="ru-RU" dirty="0" err="1" smtClean="0"/>
              <a:t>маніпулятор</a:t>
            </a:r>
            <a:r>
              <a:rPr lang="ru-RU" dirty="0" smtClean="0"/>
              <a:t>;</a:t>
            </a:r>
          </a:p>
          <a:p>
            <a:pPr algn="just"/>
            <a:r>
              <a:rPr lang="ru-RU" dirty="0" err="1" smtClean="0"/>
              <a:t>маніпуляція</a:t>
            </a:r>
            <a:r>
              <a:rPr lang="ru-RU" dirty="0" smtClean="0"/>
              <a:t> </a:t>
            </a:r>
            <a:r>
              <a:rPr lang="ru-RU" dirty="0" err="1"/>
              <a:t>духовністю</a:t>
            </a:r>
            <a:r>
              <a:rPr lang="ru-RU" dirty="0"/>
              <a:t> –</a:t>
            </a:r>
            <a:r>
              <a:rPr lang="ru-RU" dirty="0" smtClean="0"/>
              <a:t> </a:t>
            </a:r>
            <a:r>
              <a:rPr lang="ru-RU" dirty="0" err="1"/>
              <a:t>маніпуляція</a:t>
            </a:r>
            <a:r>
              <a:rPr lang="ru-RU" dirty="0"/>
              <a:t> </a:t>
            </a:r>
            <a:r>
              <a:rPr lang="ru-RU" dirty="0" err="1"/>
              <a:t>вищими</a:t>
            </a:r>
            <a:r>
              <a:rPr lang="ru-RU" dirty="0"/>
              <a:t> </a:t>
            </a:r>
            <a:r>
              <a:rPr lang="ru-RU" dirty="0" err="1"/>
              <a:t>рівнями</a:t>
            </a:r>
            <a:r>
              <a:rPr lang="ru-RU" dirty="0"/>
              <a:t> </a:t>
            </a:r>
            <a:r>
              <a:rPr lang="ru-RU" dirty="0" err="1"/>
              <a:t>психіки</a:t>
            </a:r>
            <a:r>
              <a:rPr lang="ru-RU" dirty="0"/>
              <a:t> (</a:t>
            </a:r>
            <a:r>
              <a:rPr lang="ru-RU" dirty="0" err="1"/>
              <a:t>значенням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, </a:t>
            </a:r>
            <a:r>
              <a:rPr lang="ru-RU" dirty="0" err="1"/>
              <a:t>духовними</a:t>
            </a:r>
            <a:r>
              <a:rPr lang="ru-RU" dirty="0"/>
              <a:t> </a:t>
            </a:r>
            <a:r>
              <a:rPr lang="ru-RU" dirty="0" err="1"/>
              <a:t>цінностями</a:t>
            </a:r>
            <a:r>
              <a:rPr lang="ru-RU" dirty="0"/>
              <a:t>, </a:t>
            </a:r>
            <a:r>
              <a:rPr lang="ru-RU" dirty="0" err="1"/>
              <a:t>почуттям</a:t>
            </a:r>
            <a:r>
              <a:rPr lang="ru-RU" dirty="0"/>
              <a:t> </a:t>
            </a:r>
            <a:r>
              <a:rPr lang="ru-RU" dirty="0" err="1" smtClean="0"/>
              <a:t>обов’язку</a:t>
            </a:r>
            <a:r>
              <a:rPr lang="ru-RU" dirty="0"/>
              <a:t>).</a:t>
            </a:r>
            <a:endParaRPr lang="uk-UA" dirty="0" smtClean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56063" y="292862"/>
            <a:ext cx="0" cy="15924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729018" y="213150"/>
            <a:ext cx="10175544" cy="1325563"/>
          </a:xfrm>
        </p:spPr>
        <p:txBody>
          <a:bodyPr>
            <a:noAutofit/>
          </a:bodyPr>
          <a:lstStyle/>
          <a:p>
            <a:r>
              <a:rPr lang="uk-UA" sz="5000" b="1" i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Типи маніпуляцій</a:t>
            </a:r>
            <a:endParaRPr lang="en-US" sz="5000" b="1" i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21243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68" y="0"/>
            <a:ext cx="2185732" cy="217816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105469" y="292862"/>
            <a:ext cx="8407021" cy="49726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/>
              <a:t>Усі</a:t>
            </a:r>
            <a:r>
              <a:rPr lang="ru-RU" dirty="0"/>
              <a:t> </a:t>
            </a:r>
            <a:r>
              <a:rPr lang="ru-RU" dirty="0" err="1"/>
              <a:t>маніпуляції</a:t>
            </a:r>
            <a:r>
              <a:rPr lang="ru-RU" dirty="0"/>
              <a:t> </a:t>
            </a:r>
            <a:r>
              <a:rPr lang="ru-RU" dirty="0" err="1"/>
              <a:t>поділяються</a:t>
            </a:r>
            <a:r>
              <a:rPr lang="ru-RU" dirty="0"/>
              <a:t> на </a:t>
            </a:r>
            <a:r>
              <a:rPr lang="ru-RU" dirty="0" err="1"/>
              <a:t>дві</a:t>
            </a:r>
            <a:r>
              <a:rPr lang="ru-RU" dirty="0"/>
              <a:t> </a:t>
            </a:r>
            <a:r>
              <a:rPr lang="ru-RU" dirty="0" err="1"/>
              <a:t>великі</a:t>
            </a:r>
            <a:r>
              <a:rPr lang="ru-RU" dirty="0"/>
              <a:t> </a:t>
            </a:r>
            <a:r>
              <a:rPr lang="ru-RU" dirty="0" err="1"/>
              <a:t>групи</a:t>
            </a:r>
            <a:r>
              <a:rPr lang="ru-RU" dirty="0"/>
              <a:t>: </a:t>
            </a:r>
            <a:r>
              <a:rPr lang="ru-RU" dirty="0" err="1"/>
              <a:t>псевдологіка</a:t>
            </a:r>
            <a:r>
              <a:rPr lang="ru-RU" dirty="0"/>
              <a:t> (</a:t>
            </a:r>
            <a:r>
              <a:rPr lang="ru-RU" dirty="0" err="1"/>
              <a:t>логічний</a:t>
            </a:r>
            <a:r>
              <a:rPr lang="ru-RU" dirty="0"/>
              <a:t> обман), пряма </a:t>
            </a:r>
            <a:r>
              <a:rPr lang="ru-RU" dirty="0" err="1"/>
              <a:t>фальсифікація</a:t>
            </a:r>
            <a:r>
              <a:rPr lang="ru-RU" dirty="0"/>
              <a:t> і </a:t>
            </a:r>
            <a:r>
              <a:rPr lang="ru-RU" dirty="0" err="1"/>
              <a:t>підсвідоме</a:t>
            </a:r>
            <a:r>
              <a:rPr lang="ru-RU" dirty="0"/>
              <a:t> </a:t>
            </a:r>
            <a:r>
              <a:rPr lang="ru-RU" dirty="0" err="1"/>
              <a:t>навіювання</a:t>
            </a:r>
            <a:r>
              <a:rPr lang="ru-RU" dirty="0"/>
              <a:t> та </a:t>
            </a:r>
            <a:r>
              <a:rPr lang="ru-RU" dirty="0" err="1"/>
              <a:t>психофізіологічні</a:t>
            </a:r>
            <a:r>
              <a:rPr lang="ru-RU" dirty="0"/>
              <a:t> </a:t>
            </a:r>
            <a:r>
              <a:rPr lang="ru-RU" dirty="0" err="1"/>
              <a:t>прийоми</a:t>
            </a:r>
            <a:r>
              <a:rPr lang="ru-RU" dirty="0"/>
              <a:t> </a:t>
            </a:r>
            <a:r>
              <a:rPr lang="ru-RU" dirty="0" err="1"/>
              <a:t>телереклами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знижують</a:t>
            </a:r>
            <a:r>
              <a:rPr lang="ru-RU" dirty="0"/>
              <a:t> </a:t>
            </a:r>
            <a:r>
              <a:rPr lang="ru-RU" dirty="0" err="1"/>
              <a:t>критичність</a:t>
            </a:r>
            <a:r>
              <a:rPr lang="ru-RU" dirty="0"/>
              <a:t> </a:t>
            </a:r>
            <a:r>
              <a:rPr lang="ru-RU" dirty="0" err="1"/>
              <a:t>сприйняття</a:t>
            </a:r>
            <a:r>
              <a:rPr lang="ru-RU" dirty="0"/>
              <a:t>.</a:t>
            </a:r>
            <a:endParaRPr lang="ru-RU" dirty="0">
              <a:effectLst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450376" y="292862"/>
            <a:ext cx="5687" cy="27915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Картинки по запросу маніпуляції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918" y="2042231"/>
            <a:ext cx="7342495" cy="4603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624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68" y="0"/>
            <a:ext cx="2185732" cy="217816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07417" y="1887215"/>
            <a:ext cx="9247496" cy="47939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/>
              <a:t>психозу «брак часу»</a:t>
            </a:r>
          </a:p>
          <a:p>
            <a:pPr marL="0" indent="0" algn="just">
              <a:buNone/>
            </a:pPr>
            <a:r>
              <a:rPr lang="ru-RU" dirty="0" err="1"/>
              <a:t>Ключові</a:t>
            </a:r>
            <a:r>
              <a:rPr lang="ru-RU" dirty="0"/>
              <a:t> слова: «</a:t>
            </a:r>
            <a:r>
              <a:rPr lang="ru-RU" dirty="0" err="1"/>
              <a:t>поспішайте</a:t>
            </a:r>
            <a:r>
              <a:rPr lang="ru-RU" dirty="0"/>
              <a:t>», «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err="1"/>
              <a:t>сьогодні</a:t>
            </a:r>
            <a:r>
              <a:rPr lang="ru-RU" dirty="0"/>
              <a:t> </a:t>
            </a:r>
            <a:r>
              <a:rPr lang="ru-RU" dirty="0" err="1"/>
              <a:t>діють</a:t>
            </a:r>
            <a:r>
              <a:rPr lang="ru-RU" dirty="0"/>
              <a:t> </a:t>
            </a:r>
            <a:r>
              <a:rPr lang="ru-RU" dirty="0" err="1"/>
              <a:t>божевільні</a:t>
            </a:r>
            <a:r>
              <a:rPr lang="ru-RU" dirty="0"/>
              <a:t> </a:t>
            </a:r>
            <a:r>
              <a:rPr lang="ru-RU" dirty="0" err="1"/>
              <a:t>знижки</a:t>
            </a:r>
            <a:r>
              <a:rPr lang="ru-RU" dirty="0"/>
              <a:t>», «</a:t>
            </a:r>
            <a:r>
              <a:rPr lang="ru-RU" dirty="0" err="1"/>
              <a:t>першій</a:t>
            </a:r>
            <a:r>
              <a:rPr lang="ru-RU" dirty="0"/>
              <a:t> </a:t>
            </a:r>
            <a:r>
              <a:rPr lang="ru-RU" dirty="0" err="1"/>
              <a:t>сотні</a:t>
            </a:r>
            <a:r>
              <a:rPr lang="ru-RU" dirty="0"/>
              <a:t> тих, </a:t>
            </a:r>
            <a:r>
              <a:rPr lang="ru-RU" dirty="0" err="1"/>
              <a:t>хто</a:t>
            </a:r>
            <a:r>
              <a:rPr lang="ru-RU" dirty="0"/>
              <a:t> </a:t>
            </a:r>
            <a:r>
              <a:rPr lang="ru-RU" dirty="0" err="1"/>
              <a:t>зателефонує</a:t>
            </a:r>
            <a:r>
              <a:rPr lang="ru-RU" dirty="0"/>
              <a:t>, </a:t>
            </a:r>
            <a:r>
              <a:rPr lang="ru-RU" dirty="0" err="1"/>
              <a:t>вручається</a:t>
            </a:r>
            <a:r>
              <a:rPr lang="ru-RU" dirty="0"/>
              <a:t> приз» і так </a:t>
            </a:r>
            <a:r>
              <a:rPr lang="ru-RU" dirty="0" err="1"/>
              <a:t>далі</a:t>
            </a:r>
            <a:r>
              <a:rPr lang="ru-RU" dirty="0"/>
              <a:t>. </a:t>
            </a:r>
            <a:r>
              <a:rPr lang="ru-RU" dirty="0" err="1"/>
              <a:t>Варіантів</a:t>
            </a:r>
            <a:r>
              <a:rPr lang="ru-RU" dirty="0"/>
              <a:t> тут </a:t>
            </a:r>
            <a:r>
              <a:rPr lang="ru-RU" dirty="0" err="1"/>
              <a:t>багато</a:t>
            </a:r>
            <a:r>
              <a:rPr lang="ru-RU" dirty="0"/>
              <a:t>, але </a:t>
            </a:r>
            <a:r>
              <a:rPr lang="ru-RU" dirty="0" err="1"/>
              <a:t>всі</a:t>
            </a:r>
            <a:r>
              <a:rPr lang="ru-RU" dirty="0"/>
              <a:t> вони </a:t>
            </a:r>
            <a:r>
              <a:rPr lang="ru-RU" dirty="0" err="1"/>
              <a:t>зводяться</a:t>
            </a:r>
            <a:r>
              <a:rPr lang="ru-RU" dirty="0"/>
              <a:t> до того, </a:t>
            </a:r>
            <a:r>
              <a:rPr lang="ru-RU" dirty="0" err="1"/>
              <a:t>щоби</a:t>
            </a:r>
            <a:r>
              <a:rPr lang="ru-RU" dirty="0"/>
              <a:t> </a:t>
            </a:r>
            <a:r>
              <a:rPr lang="ru-RU" dirty="0" err="1"/>
              <a:t>втягти</a:t>
            </a:r>
            <a:r>
              <a:rPr lang="ru-RU" dirty="0"/>
              <a:t> </a:t>
            </a:r>
            <a:r>
              <a:rPr lang="ru-RU" dirty="0" err="1"/>
              <a:t>споживача</a:t>
            </a:r>
            <a:r>
              <a:rPr lang="ru-RU" dirty="0"/>
              <a:t> в стан </a:t>
            </a:r>
            <a:r>
              <a:rPr lang="ru-RU" dirty="0" err="1"/>
              <a:t>ажіотажу</a:t>
            </a:r>
            <a:r>
              <a:rPr lang="ru-RU" dirty="0"/>
              <a:t>, </a:t>
            </a:r>
            <a:r>
              <a:rPr lang="ru-RU" dirty="0" err="1"/>
              <a:t>гарячкового</a:t>
            </a:r>
            <a:r>
              <a:rPr lang="ru-RU" dirty="0"/>
              <a:t> </a:t>
            </a:r>
            <a:r>
              <a:rPr lang="ru-RU" dirty="0" err="1"/>
              <a:t>поспіху</a:t>
            </a:r>
            <a:r>
              <a:rPr lang="ru-RU" dirty="0"/>
              <a:t>. </a:t>
            </a:r>
            <a:r>
              <a:rPr lang="ru-RU" dirty="0" err="1"/>
              <a:t>Йому</a:t>
            </a:r>
            <a:r>
              <a:rPr lang="ru-RU" dirty="0"/>
              <a:t> </a:t>
            </a:r>
            <a:r>
              <a:rPr lang="ru-RU" dirty="0" err="1"/>
              <a:t>ніколи</a:t>
            </a:r>
            <a:r>
              <a:rPr lang="ru-RU" dirty="0"/>
              <a:t> </a:t>
            </a:r>
            <a:r>
              <a:rPr lang="ru-RU" dirty="0" err="1"/>
              <a:t>подумати</a:t>
            </a:r>
            <a:r>
              <a:rPr lang="ru-RU" dirty="0"/>
              <a:t>, </a:t>
            </a:r>
            <a:r>
              <a:rPr lang="ru-RU" dirty="0" err="1"/>
              <a:t>йому</a:t>
            </a:r>
            <a:r>
              <a:rPr lang="ru-RU" dirty="0"/>
              <a:t> </a:t>
            </a:r>
            <a:r>
              <a:rPr lang="ru-RU" dirty="0" err="1"/>
              <a:t>потрібно</a:t>
            </a:r>
            <a:r>
              <a:rPr lang="ru-RU" dirty="0"/>
              <a:t> </a:t>
            </a:r>
            <a:r>
              <a:rPr lang="ru-RU" dirty="0" err="1"/>
              <a:t>терміново</a:t>
            </a:r>
            <a:r>
              <a:rPr lang="ru-RU" dirty="0"/>
              <a:t> </a:t>
            </a:r>
            <a:r>
              <a:rPr lang="ru-RU" dirty="0" err="1"/>
              <a:t>бігти</a:t>
            </a:r>
            <a:r>
              <a:rPr lang="ru-RU" dirty="0"/>
              <a:t> й </a:t>
            </a:r>
            <a:r>
              <a:rPr lang="ru-RU" dirty="0" err="1"/>
              <a:t>купувати</a:t>
            </a:r>
            <a:r>
              <a:rPr lang="ru-RU" dirty="0"/>
              <a:t>!</a:t>
            </a:r>
          </a:p>
          <a:p>
            <a:pPr marL="0" indent="0" algn="just">
              <a:buNone/>
            </a:pPr>
            <a:r>
              <a:rPr lang="ru-RU" dirty="0"/>
              <a:t>Приклад: реклама магазину «</a:t>
            </a:r>
            <a:r>
              <a:rPr lang="ru-RU" dirty="0" err="1"/>
              <a:t>МегаМакс</a:t>
            </a:r>
            <a:r>
              <a:rPr lang="ru-RU" dirty="0"/>
              <a:t>» </a:t>
            </a:r>
          </a:p>
          <a:p>
            <a:pPr marL="0" indent="0" algn="just">
              <a:buNone/>
            </a:pPr>
            <a:r>
              <a:rPr lang="ru-RU" dirty="0"/>
              <a:t>(</a:t>
            </a:r>
            <a:r>
              <a:rPr lang="ru-RU" dirty="0" err="1" smtClean="0"/>
              <a:t>відео</a:t>
            </a:r>
            <a:r>
              <a:rPr lang="ru-RU" dirty="0" smtClean="0"/>
              <a:t>: </a:t>
            </a:r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=-</a:t>
            </a:r>
            <a:r>
              <a:rPr lang="en-US" dirty="0" err="1"/>
              <a:t>LegAzF5kAI</a:t>
            </a:r>
            <a:r>
              <a:rPr lang="en-US" dirty="0"/>
              <a:t>) </a:t>
            </a:r>
            <a:endParaRPr lang="uk-UA" dirty="0" smtClean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450376" y="292862"/>
            <a:ext cx="5687" cy="2655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6289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68" y="0"/>
            <a:ext cx="2185732" cy="217816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07416" y="1887215"/>
            <a:ext cx="9398851" cy="47939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/>
              <a:t>Підміна</a:t>
            </a:r>
            <a:r>
              <a:rPr lang="ru-RU" dirty="0"/>
              <a:t> понять</a:t>
            </a:r>
          </a:p>
          <a:p>
            <a:pPr marL="0" indent="0" algn="just">
              <a:buNone/>
            </a:pPr>
            <a:r>
              <a:rPr lang="ru-RU" dirty="0" err="1" smtClean="0"/>
              <a:t>Спочатку</a:t>
            </a:r>
            <a:r>
              <a:rPr lang="ru-RU" dirty="0" smtClean="0"/>
              <a:t> </a:t>
            </a:r>
            <a:r>
              <a:rPr lang="ru-RU" dirty="0" err="1"/>
              <a:t>показують</a:t>
            </a:r>
            <a:r>
              <a:rPr lang="ru-RU" dirty="0"/>
              <a:t> </a:t>
            </a:r>
            <a:r>
              <a:rPr lang="ru-RU" dirty="0" err="1"/>
              <a:t>одне</a:t>
            </a:r>
            <a:r>
              <a:rPr lang="ru-RU" dirty="0"/>
              <a:t>, </a:t>
            </a:r>
            <a:r>
              <a:rPr lang="ru-RU" dirty="0" err="1"/>
              <a:t>потім</a:t>
            </a:r>
            <a:r>
              <a:rPr lang="ru-RU" dirty="0"/>
              <a:t> </a:t>
            </a:r>
            <a:r>
              <a:rPr lang="ru-RU" dirty="0" err="1"/>
              <a:t>пропонують</a:t>
            </a:r>
            <a:r>
              <a:rPr lang="ru-RU" dirty="0"/>
              <a:t> </a:t>
            </a:r>
            <a:r>
              <a:rPr lang="ru-RU" dirty="0" err="1"/>
              <a:t>купити</a:t>
            </a:r>
            <a:r>
              <a:rPr lang="ru-RU" dirty="0"/>
              <a:t> </a:t>
            </a:r>
            <a:r>
              <a:rPr lang="ru-RU" dirty="0" err="1"/>
              <a:t>зовсім</a:t>
            </a:r>
            <a:r>
              <a:rPr lang="ru-RU" dirty="0"/>
              <a:t> </a:t>
            </a:r>
            <a:r>
              <a:rPr lang="ru-RU" dirty="0" err="1"/>
              <a:t>інше</a:t>
            </a:r>
            <a:r>
              <a:rPr lang="ru-RU" dirty="0"/>
              <a:t>. </a:t>
            </a:r>
            <a:r>
              <a:rPr lang="ru-RU" dirty="0" err="1"/>
              <a:t>Наприклад</a:t>
            </a:r>
            <a:r>
              <a:rPr lang="ru-RU" dirty="0"/>
              <a:t>, </a:t>
            </a:r>
            <a:r>
              <a:rPr lang="ru-RU" dirty="0" err="1"/>
              <a:t>рекламують</a:t>
            </a:r>
            <a:r>
              <a:rPr lang="ru-RU" dirty="0"/>
              <a:t> </a:t>
            </a:r>
            <a:r>
              <a:rPr lang="ru-RU" dirty="0" err="1"/>
              <a:t>сухий</a:t>
            </a:r>
            <a:r>
              <a:rPr lang="ru-RU" dirty="0"/>
              <a:t> корм для собак – </a:t>
            </a:r>
            <a:r>
              <a:rPr lang="ru-RU" dirty="0" err="1"/>
              <a:t>маленькі</a:t>
            </a:r>
            <a:r>
              <a:rPr lang="ru-RU" dirty="0"/>
              <a:t>, </a:t>
            </a:r>
            <a:r>
              <a:rPr lang="ru-RU" dirty="0" err="1"/>
              <a:t>непоказні</a:t>
            </a:r>
            <a:r>
              <a:rPr lang="ru-RU" dirty="0"/>
              <a:t> </a:t>
            </a:r>
            <a:r>
              <a:rPr lang="ru-RU" dirty="0" err="1"/>
              <a:t>гранули</a:t>
            </a:r>
            <a:r>
              <a:rPr lang="ru-RU" dirty="0"/>
              <a:t>, а </a:t>
            </a:r>
            <a:r>
              <a:rPr lang="ru-RU" dirty="0" err="1"/>
              <a:t>спочатку</a:t>
            </a:r>
            <a:r>
              <a:rPr lang="ru-RU" dirty="0"/>
              <a:t> </a:t>
            </a:r>
            <a:r>
              <a:rPr lang="ru-RU" dirty="0" err="1"/>
              <a:t>йде</a:t>
            </a:r>
            <a:r>
              <a:rPr lang="ru-RU" dirty="0"/>
              <a:t> </a:t>
            </a:r>
            <a:r>
              <a:rPr lang="ru-RU" dirty="0" err="1"/>
              <a:t>відеоряд</a:t>
            </a:r>
            <a:r>
              <a:rPr lang="ru-RU" dirty="0"/>
              <a:t>: </a:t>
            </a:r>
            <a:r>
              <a:rPr lang="ru-RU" dirty="0" err="1"/>
              <a:t>соковите</a:t>
            </a:r>
            <a:r>
              <a:rPr lang="ru-RU" dirty="0"/>
              <a:t> </a:t>
            </a:r>
            <a:r>
              <a:rPr lang="ru-RU" dirty="0" err="1"/>
              <a:t>м’ясо</a:t>
            </a:r>
            <a:r>
              <a:rPr lang="ru-RU" dirty="0"/>
              <a:t>, </a:t>
            </a:r>
            <a:r>
              <a:rPr lang="ru-RU" dirty="0" err="1"/>
              <a:t>овочі</a:t>
            </a:r>
            <a:r>
              <a:rPr lang="ru-RU" dirty="0"/>
              <a:t>, зелень і тому </a:t>
            </a:r>
            <a:r>
              <a:rPr lang="ru-RU" dirty="0" err="1"/>
              <a:t>подібне</a:t>
            </a:r>
            <a:r>
              <a:rPr lang="ru-RU" dirty="0"/>
              <a:t>. Шляхом </a:t>
            </a:r>
            <a:r>
              <a:rPr lang="ru-RU" dirty="0" err="1"/>
              <a:t>нескінченних</a:t>
            </a:r>
            <a:r>
              <a:rPr lang="ru-RU" dirty="0"/>
              <a:t> </a:t>
            </a:r>
            <a:r>
              <a:rPr lang="ru-RU" dirty="0" err="1"/>
              <a:t>повторень</a:t>
            </a:r>
            <a:r>
              <a:rPr lang="ru-RU" dirty="0"/>
              <a:t> </a:t>
            </a:r>
            <a:r>
              <a:rPr lang="ru-RU" dirty="0" err="1"/>
              <a:t>створюють</a:t>
            </a:r>
            <a:r>
              <a:rPr lang="ru-RU" dirty="0"/>
              <a:t> у </a:t>
            </a:r>
            <a:r>
              <a:rPr lang="ru-RU" dirty="0" err="1"/>
              <a:t>підсвідомості</a:t>
            </a:r>
            <a:r>
              <a:rPr lang="ru-RU" dirty="0"/>
              <a:t> </a:t>
            </a:r>
            <a:r>
              <a:rPr lang="ru-RU" dirty="0" err="1"/>
              <a:t>споживача</a:t>
            </a:r>
            <a:r>
              <a:rPr lang="ru-RU" dirty="0"/>
              <a:t> </a:t>
            </a:r>
            <a:r>
              <a:rPr lang="ru-RU" dirty="0" err="1"/>
              <a:t>асоціативний</a:t>
            </a:r>
            <a:r>
              <a:rPr lang="ru-RU" dirty="0"/>
              <a:t> </a:t>
            </a:r>
            <a:r>
              <a:rPr lang="ru-RU" dirty="0" err="1"/>
              <a:t>зв’язок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натуральними</a:t>
            </a:r>
            <a:r>
              <a:rPr lang="ru-RU" dirty="0"/>
              <a:t> продуктами й готовим кормом. </a:t>
            </a:r>
          </a:p>
          <a:p>
            <a:pPr marL="0" indent="0" algn="just">
              <a:buNone/>
            </a:pPr>
            <a:r>
              <a:rPr lang="ru-RU" dirty="0"/>
              <a:t>Приклад: реклама </a:t>
            </a:r>
            <a:r>
              <a:rPr lang="ru-RU" dirty="0" err="1"/>
              <a:t>ТМ</a:t>
            </a:r>
            <a:r>
              <a:rPr lang="ru-RU" dirty="0"/>
              <a:t> «</a:t>
            </a:r>
            <a:r>
              <a:rPr lang="ru-RU" dirty="0" err="1"/>
              <a:t>Фелікс</a:t>
            </a:r>
            <a:r>
              <a:rPr lang="ru-RU" dirty="0"/>
              <a:t>» </a:t>
            </a:r>
          </a:p>
          <a:p>
            <a:pPr marL="0" indent="0" algn="just">
              <a:buNone/>
            </a:pPr>
            <a:r>
              <a:rPr lang="ru-RU" dirty="0"/>
              <a:t>(</a:t>
            </a:r>
            <a:r>
              <a:rPr lang="ru-RU" dirty="0" err="1" smtClean="0"/>
              <a:t>відео</a:t>
            </a:r>
            <a:r>
              <a:rPr lang="ru-RU" dirty="0" smtClean="0"/>
              <a:t>: </a:t>
            </a:r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</a:t>
            </a:r>
            <a:r>
              <a:rPr lang="en-US" dirty="0" err="1"/>
              <a:t>vWiN1DUhO</a:t>
            </a:r>
            <a:r>
              <a:rPr lang="en-US" dirty="0"/>
              <a:t>-4) </a:t>
            </a:r>
            <a:endParaRPr lang="uk-UA" dirty="0" smtClean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450376" y="292862"/>
            <a:ext cx="5687" cy="2655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4400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68" y="0"/>
            <a:ext cx="2185732" cy="217816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07417" y="1887215"/>
            <a:ext cx="9247496" cy="47939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/>
              <a:t>Апеляція</a:t>
            </a:r>
            <a:r>
              <a:rPr lang="ru-RU" dirty="0"/>
              <a:t> до </a:t>
            </a:r>
            <a:r>
              <a:rPr lang="ru-RU" dirty="0" err="1"/>
              <a:t>прогресу</a:t>
            </a:r>
            <a:endParaRPr lang="ru-RU" dirty="0"/>
          </a:p>
          <a:p>
            <a:pPr marL="0" indent="0" algn="just">
              <a:buNone/>
            </a:pPr>
            <a:r>
              <a:rPr lang="ru-RU" dirty="0" err="1"/>
              <a:t>Ключові</a:t>
            </a:r>
            <a:r>
              <a:rPr lang="ru-RU" dirty="0"/>
              <a:t> слова: «</a:t>
            </a:r>
            <a:r>
              <a:rPr lang="ru-RU" dirty="0" err="1"/>
              <a:t>новий</a:t>
            </a:r>
            <a:r>
              <a:rPr lang="ru-RU" dirty="0"/>
              <a:t> смак», «</a:t>
            </a:r>
            <a:r>
              <a:rPr lang="ru-RU" dirty="0" err="1"/>
              <a:t>новий</a:t>
            </a:r>
            <a:r>
              <a:rPr lang="ru-RU" dirty="0"/>
              <a:t> дизайн», «нова упаковка» та </a:t>
            </a:r>
            <a:r>
              <a:rPr lang="ru-RU" dirty="0" err="1"/>
              <a:t>ін</a:t>
            </a:r>
            <a:r>
              <a:rPr lang="ru-RU" dirty="0"/>
              <a:t>. </a:t>
            </a:r>
            <a:r>
              <a:rPr lang="ru-RU" dirty="0" err="1"/>
              <a:t>Цей</a:t>
            </a:r>
            <a:r>
              <a:rPr lang="ru-RU" dirty="0"/>
              <a:t> метод </a:t>
            </a:r>
            <a:r>
              <a:rPr lang="ru-RU" dirty="0" err="1"/>
              <a:t>частково</a:t>
            </a:r>
            <a:r>
              <a:rPr lang="ru-RU" dirty="0"/>
              <a:t> </a:t>
            </a:r>
            <a:r>
              <a:rPr lang="ru-RU" dirty="0" err="1"/>
              <a:t>перетинається</a:t>
            </a:r>
            <a:r>
              <a:rPr lang="ru-RU" dirty="0"/>
              <a:t> з </a:t>
            </a:r>
            <a:r>
              <a:rPr lang="ru-RU" dirty="0" err="1"/>
              <a:t>попереднім</a:t>
            </a:r>
            <a:r>
              <a:rPr lang="ru-RU" dirty="0"/>
              <a:t>, </a:t>
            </a:r>
            <a:r>
              <a:rPr lang="ru-RU" dirty="0" err="1"/>
              <a:t>оскільки</a:t>
            </a:r>
            <a:r>
              <a:rPr lang="ru-RU" dirty="0"/>
              <a:t> </a:t>
            </a:r>
            <a:r>
              <a:rPr lang="ru-RU" dirty="0" err="1"/>
              <a:t>підштовхує</a:t>
            </a:r>
            <a:r>
              <a:rPr lang="ru-RU" dirty="0"/>
              <a:t> </a:t>
            </a:r>
            <a:r>
              <a:rPr lang="ru-RU" dirty="0" err="1"/>
              <a:t>людину</a:t>
            </a:r>
            <a:r>
              <a:rPr lang="ru-RU" dirty="0"/>
              <a:t> </a:t>
            </a:r>
            <a:r>
              <a:rPr lang="ru-RU" dirty="0" err="1"/>
              <a:t>купувати</a:t>
            </a:r>
            <a:r>
              <a:rPr lang="ru-RU" dirty="0"/>
              <a:t> </a:t>
            </a:r>
            <a:r>
              <a:rPr lang="ru-RU" dirty="0" err="1"/>
              <a:t>нове</a:t>
            </a:r>
            <a:r>
              <a:rPr lang="ru-RU" dirty="0"/>
              <a:t>, </a:t>
            </a:r>
            <a:r>
              <a:rPr lang="ru-RU" dirty="0" err="1"/>
              <a:t>щоби</a:t>
            </a:r>
            <a:r>
              <a:rPr lang="ru-RU" dirty="0"/>
              <a:t> </a:t>
            </a:r>
            <a:r>
              <a:rPr lang="ru-RU" dirty="0" err="1"/>
              <a:t>йти</a:t>
            </a:r>
            <a:r>
              <a:rPr lang="ru-RU" dirty="0"/>
              <a:t> в ногу з часом, не </a:t>
            </a:r>
            <a:r>
              <a:rPr lang="ru-RU" dirty="0" err="1"/>
              <a:t>відставати</a:t>
            </a:r>
            <a:r>
              <a:rPr lang="ru-RU" dirty="0"/>
              <a:t>. </a:t>
            </a:r>
            <a:r>
              <a:rPr lang="ru-RU" dirty="0" err="1"/>
              <a:t>Проте</a:t>
            </a:r>
            <a:r>
              <a:rPr lang="ru-RU" dirty="0"/>
              <a:t> в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методу </a:t>
            </a:r>
            <a:r>
              <a:rPr lang="ru-RU" dirty="0" err="1"/>
              <a:t>лежить</a:t>
            </a:r>
            <a:r>
              <a:rPr lang="ru-RU" dirty="0"/>
              <a:t> </a:t>
            </a:r>
            <a:r>
              <a:rPr lang="ru-RU" dirty="0" err="1"/>
              <a:t>експлуатація</a:t>
            </a:r>
            <a:r>
              <a:rPr lang="ru-RU" dirty="0"/>
              <a:t> </a:t>
            </a:r>
            <a:r>
              <a:rPr lang="ru-RU" dirty="0" err="1"/>
              <a:t>цікавості</a:t>
            </a:r>
            <a:r>
              <a:rPr lang="ru-RU" dirty="0"/>
              <a:t> </a:t>
            </a:r>
            <a:r>
              <a:rPr lang="ru-RU" dirty="0" err="1"/>
              <a:t>споживача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позиціонування</a:t>
            </a:r>
            <a:r>
              <a:rPr lang="ru-RU" dirty="0"/>
              <a:t> </a:t>
            </a:r>
            <a:r>
              <a:rPr lang="ru-RU" dirty="0" err="1"/>
              <a:t>фірми</a:t>
            </a:r>
            <a:r>
              <a:rPr lang="ru-RU" dirty="0"/>
              <a:t> як </a:t>
            </a:r>
            <a:r>
              <a:rPr lang="ru-RU" dirty="0" err="1"/>
              <a:t>втілення</a:t>
            </a:r>
            <a:r>
              <a:rPr lang="ru-RU" dirty="0"/>
              <a:t> </a:t>
            </a:r>
            <a:r>
              <a:rPr lang="ru-RU" dirty="0" err="1"/>
              <a:t>прогресу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dirty="0"/>
              <a:t>Приклад: реклама </a:t>
            </a:r>
            <a:r>
              <a:rPr lang="ru-RU" dirty="0" err="1"/>
              <a:t>ТМ</a:t>
            </a:r>
            <a:r>
              <a:rPr lang="ru-RU" dirty="0"/>
              <a:t> «</a:t>
            </a:r>
            <a:r>
              <a:rPr lang="ru-RU" dirty="0" err="1"/>
              <a:t>Моршинська</a:t>
            </a:r>
            <a:r>
              <a:rPr lang="ru-RU" dirty="0"/>
              <a:t>» </a:t>
            </a:r>
          </a:p>
          <a:p>
            <a:pPr marL="0" indent="0" algn="just">
              <a:buNone/>
            </a:pPr>
            <a:r>
              <a:rPr lang="ru-RU" dirty="0"/>
              <a:t>(</a:t>
            </a:r>
            <a:r>
              <a:rPr lang="ru-RU" dirty="0" err="1" smtClean="0"/>
              <a:t>відео</a:t>
            </a:r>
            <a:r>
              <a:rPr lang="ru-RU" dirty="0" smtClean="0"/>
              <a:t>: </a:t>
            </a:r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</a:t>
            </a:r>
            <a:r>
              <a:rPr lang="en-US" dirty="0" err="1"/>
              <a:t>Rptc12ItbaQ</a:t>
            </a:r>
            <a:r>
              <a:rPr lang="en-US" dirty="0"/>
              <a:t>) </a:t>
            </a:r>
            <a:endParaRPr lang="uk-UA" dirty="0" smtClean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450376" y="292862"/>
            <a:ext cx="5687" cy="2655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83085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1623</Words>
  <Application>Microsoft Office PowerPoint</Application>
  <PresentationFormat>Широкоэкранный</PresentationFormat>
  <Paragraphs>97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Тема Office</vt:lpstr>
      <vt:lpstr>Тема 5. Медіаосвіта і медіаграмотність.</vt:lpstr>
      <vt:lpstr>Причини активного посилення вивчення медіаграмотності </vt:lpstr>
      <vt:lpstr>Рівні медіаграмотності</vt:lpstr>
      <vt:lpstr>Рівні медіаграмотності</vt:lpstr>
      <vt:lpstr>Типи маніпуляцій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SOFI</dc:creator>
  <cp:lastModifiedBy>SOFI</cp:lastModifiedBy>
  <cp:revision>23</cp:revision>
  <dcterms:created xsi:type="dcterms:W3CDTF">2019-11-04T20:52:12Z</dcterms:created>
  <dcterms:modified xsi:type="dcterms:W3CDTF">2019-11-17T18:54:42Z</dcterms:modified>
</cp:coreProperties>
</file>