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91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720201-D433-492C-9FDF-FC26FC8C6B27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EE81DB-D9CB-4D05-84CC-79498EDC0D0F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bookap.info/book/derner_logika_neudachi_1997/" TargetMode="External"/><Relationship Id="rId2" Type="http://schemas.openxmlformats.org/officeDocument/2006/relationships/hyperlink" Target="https://bookmate.com/books/LzHAWNFg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sites.znu.edu.ua/interactiv.edu.lab/Posibnyky/Terno_monograph.pdf" TargetMode="External"/><Relationship Id="rId4" Type="http://schemas.openxmlformats.org/officeDocument/2006/relationships/hyperlink" Target="http://www.depositlib.com/pdf/58863-pedagogika-novyj-kurs-v-2kh-knigakh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8064896" cy="3312368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6600" dirty="0"/>
              <a:t>Методологічні основи процесу навчання історії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8053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8640960" cy="720080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uk-UA" sz="3200" b="1" dirty="0">
                <a:solidFill>
                  <a:schemeClr val="accent6">
                    <a:lumMod val="75000"/>
                  </a:schemeClr>
                </a:solidFill>
              </a:rPr>
              <a:t>Закономірності педагогічного процесу: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8016739" y="481085"/>
            <a:ext cx="582394" cy="0"/>
          </a:xfrm>
          <a:prstGeom prst="line">
            <a:avLst/>
          </a:prstGeom>
          <a:ln w="635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570048" y="476672"/>
            <a:ext cx="0" cy="5760640"/>
          </a:xfrm>
          <a:prstGeom prst="line">
            <a:avLst/>
          </a:prstGeom>
          <a:ln w="635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7668344" y="980728"/>
            <a:ext cx="901705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82692" y="777910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u="sng" dirty="0">
                <a:solidFill>
                  <a:schemeClr val="accent6">
                    <a:lumMod val="75000"/>
                  </a:schemeClr>
                </a:solidFill>
              </a:rPr>
              <a:t>1.</a:t>
            </a:r>
            <a:r>
              <a:rPr lang="uk-UA" sz="2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sz="2000" b="1" u="sng" dirty="0">
                <a:solidFill>
                  <a:schemeClr val="accent1">
                    <a:lumMod val="50000"/>
                  </a:schemeClr>
                </a:solidFill>
              </a:rPr>
              <a:t>Закономірність динаміки.</a:t>
            </a:r>
            <a:endParaRPr lang="ru-RU" sz="20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7652128" y="1412776"/>
            <a:ext cx="901705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22178" y="1179810"/>
            <a:ext cx="5448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u="sng" dirty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uk-UA" sz="2000" b="1" u="sng" dirty="0">
                <a:solidFill>
                  <a:schemeClr val="accent1">
                    <a:lumMod val="50000"/>
                  </a:schemeClr>
                </a:solidFill>
              </a:rPr>
              <a:t>Закономірність розвитку особистості.</a:t>
            </a:r>
            <a:endParaRPr lang="ru-RU" sz="20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7652127" y="1844824"/>
            <a:ext cx="901705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38759" y="1614160"/>
            <a:ext cx="75634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u="sng" dirty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uk-UA" sz="2000" b="1" u="sng" dirty="0">
                <a:solidFill>
                  <a:schemeClr val="accent1">
                    <a:lumMod val="50000"/>
                  </a:schemeClr>
                </a:solidFill>
              </a:rPr>
              <a:t>Закономірність управляння навчально-педагогічного процесу.</a:t>
            </a:r>
            <a:r>
              <a:rPr lang="uk-UA" sz="2000" b="1" dirty="0">
                <a:solidFill>
                  <a:schemeClr val="accent1">
                    <a:lumMod val="50000"/>
                  </a:schemeClr>
                </a:solidFill>
              </a:rPr>
              <a:t>                      </a:t>
            </a:r>
            <a:r>
              <a:rPr lang="uk-UA" sz="2000" dirty="0"/>
              <a:t>Якість</a:t>
            </a: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залежить від:</a:t>
            </a:r>
          </a:p>
          <a:p>
            <a:pPr algn="just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- інтенсивності зворотніх зв'язків;</a:t>
            </a:r>
          </a:p>
          <a:p>
            <a:pPr algn="just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- кількості, характеру впливів.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7652126" y="3212976"/>
            <a:ext cx="901705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59632" y="2977697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dirty="0">
                <a:solidFill>
                  <a:schemeClr val="accent6">
                    <a:lumMod val="75000"/>
                  </a:schemeClr>
                </a:solidFill>
              </a:rPr>
              <a:t>                            </a:t>
            </a:r>
            <a:r>
              <a:rPr lang="uk-UA" sz="2000" b="1" u="sng" dirty="0">
                <a:solidFill>
                  <a:schemeClr val="accent6">
                    <a:lumMod val="75000"/>
                  </a:schemeClr>
                </a:solidFill>
              </a:rPr>
              <a:t>4. </a:t>
            </a:r>
            <a:r>
              <a:rPr lang="uk-UA" sz="2000" b="1" u="sng" dirty="0">
                <a:solidFill>
                  <a:schemeClr val="accent1">
                    <a:lumMod val="50000"/>
                  </a:schemeClr>
                </a:solidFill>
              </a:rPr>
              <a:t>Закономірність стимулювання. </a:t>
            </a:r>
          </a:p>
          <a:p>
            <a:pPr algn="just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Продуктивність педагогічного процесу залежить від дії внутрішніх та зовнішніх стимулів.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7668344" y="4221088"/>
            <a:ext cx="901705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17410" y="4009182"/>
            <a:ext cx="7094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</a:t>
            </a:r>
            <a:r>
              <a:rPr lang="uk-UA" sz="2000" b="1" u="sng" dirty="0">
                <a:solidFill>
                  <a:schemeClr val="accent6">
                    <a:lumMod val="75000"/>
                  </a:schemeClr>
                </a:solidFill>
              </a:rPr>
              <a:t>5. </a:t>
            </a:r>
            <a:r>
              <a:rPr lang="uk-UA" sz="2000" b="1" u="sng" dirty="0">
                <a:solidFill>
                  <a:schemeClr val="accent1">
                    <a:lumMod val="50000"/>
                  </a:schemeClr>
                </a:solidFill>
              </a:rPr>
              <a:t>Закономірність єдності чуттєвого, логічного і практики.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Ефективність навчального процесу залежить від: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- інтенсивності та якості чуттєвого сприймання;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- логічного осмислення сприйнятого;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</a:t>
            </a:r>
            <a:r>
              <a:rPr lang="uk-UA" sz="2000">
                <a:solidFill>
                  <a:schemeClr val="tx1">
                    <a:lumMod val="75000"/>
                    <a:lumOff val="25000"/>
                  </a:schemeClr>
                </a:solidFill>
              </a:rPr>
              <a:t>- практичного </a:t>
            </a: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застосування осмисленого.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93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557791" y="332656"/>
            <a:ext cx="0" cy="3240360"/>
          </a:xfrm>
          <a:prstGeom prst="line">
            <a:avLst/>
          </a:prstGeom>
          <a:ln w="635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7656086" y="368610"/>
            <a:ext cx="901705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3528" y="188640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u="sng" dirty="0">
                <a:solidFill>
                  <a:schemeClr val="accent6">
                    <a:lumMod val="75000"/>
                  </a:schemeClr>
                </a:solidFill>
              </a:rPr>
              <a:t>6. </a:t>
            </a:r>
            <a:r>
              <a:rPr lang="uk-UA" sz="2000" b="1" u="sng" dirty="0">
                <a:solidFill>
                  <a:schemeClr val="accent1">
                    <a:lumMod val="50000"/>
                  </a:schemeClr>
                </a:solidFill>
              </a:rPr>
              <a:t>Закономірність педагогічної та пізнавальної діяльності.</a:t>
            </a:r>
            <a:r>
              <a:rPr lang="ru-RU" sz="2000" b="1" u="sng" dirty="0">
                <a:solidFill>
                  <a:schemeClr val="accent1">
                    <a:lumMod val="50000"/>
                  </a:schemeClr>
                </a:solidFill>
              </a:rPr>
              <a:t>        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Ефективність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педагогічного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процесу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залежить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від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- якості педагогічної діяльності;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- якості навчально-пізнавальної діяльності.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7617954" y="2276872"/>
            <a:ext cx="901705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64650" y="2060848"/>
            <a:ext cx="6718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chemeClr val="accent6">
                    <a:lumMod val="75000"/>
                  </a:schemeClr>
                </a:solidFill>
              </a:rPr>
              <a:t>                 </a:t>
            </a:r>
            <a:r>
              <a:rPr lang="uk-UA" sz="2000" b="1" u="sng" dirty="0">
                <a:solidFill>
                  <a:schemeClr val="accent6">
                    <a:lumMod val="75000"/>
                  </a:schemeClr>
                </a:solidFill>
              </a:rPr>
              <a:t>7.</a:t>
            </a:r>
            <a:r>
              <a:rPr lang="uk-UA" sz="2000" b="1" u="sng" dirty="0">
                <a:solidFill>
                  <a:schemeClr val="accent1">
                    <a:lumMod val="50000"/>
                  </a:schemeClr>
                </a:solidFill>
              </a:rPr>
              <a:t> Обумовленості педагогічного процесу.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Перебіг та результати навчального процесу залежать від: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- потреб суспільства;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- можливостей;</a:t>
            </a:r>
          </a:p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- умов перебігу.</a:t>
            </a:r>
          </a:p>
        </p:txBody>
      </p:sp>
    </p:spTree>
    <p:extLst>
      <p:ext uri="{BB962C8B-B14F-4D97-AF65-F5344CB8AC3E}">
        <p14:creationId xmlns:p14="http://schemas.microsoft.com/office/powerpoint/2010/main" val="335232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8791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ru-RU" sz="3600" dirty="0" err="1"/>
              <a:t>Фактори</a:t>
            </a:r>
            <a:r>
              <a:rPr lang="ru-RU" sz="3600" dirty="0"/>
              <a:t> </a:t>
            </a:r>
            <a:r>
              <a:rPr lang="ru-RU" sz="3600" dirty="0" err="1"/>
              <a:t>процесу</a:t>
            </a:r>
            <a:r>
              <a:rPr lang="ru-RU" sz="3600" dirty="0"/>
              <a:t> </a:t>
            </a:r>
            <a:r>
              <a:rPr lang="ru-RU" sz="3600" dirty="0" err="1"/>
              <a:t>навчання</a:t>
            </a:r>
            <a:r>
              <a:rPr lang="ru-RU" sz="3600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55876" y="2060848"/>
            <a:ext cx="2556284" cy="2448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18317" y="2173712"/>
            <a:ext cx="20314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/>
              <a:t>Чотири основні фактори навчання</a:t>
            </a:r>
            <a:endParaRPr lang="ru-RU" sz="32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781845" y="1772816"/>
            <a:ext cx="792088" cy="652924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2896707" y="1772816"/>
            <a:ext cx="779293" cy="652924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781845" y="4154652"/>
            <a:ext cx="792088" cy="63742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987824" y="4156692"/>
            <a:ext cx="783393" cy="63538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755576" y="909996"/>
            <a:ext cx="2016224" cy="16549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808475" y="1137518"/>
            <a:ext cx="1963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організаційно-</a:t>
            </a:r>
            <a:r>
              <a:rPr lang="uk-UA" dirty="0" err="1"/>
              <a:t>педадогічний</a:t>
            </a:r>
            <a:r>
              <a:rPr lang="uk-UA" dirty="0"/>
              <a:t> вплив (методика)</a:t>
            </a:r>
          </a:p>
        </p:txBody>
      </p:sp>
      <p:sp>
        <p:nvSpPr>
          <p:cNvPr id="39" name="Овал 38"/>
          <p:cNvSpPr/>
          <p:nvPr/>
        </p:nvSpPr>
        <p:spPr>
          <a:xfrm>
            <a:off x="6660232" y="910228"/>
            <a:ext cx="2016224" cy="16549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801697" y="1276017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/>
              <a:t>навчальність</a:t>
            </a:r>
            <a:r>
              <a:rPr lang="uk-UA" dirty="0"/>
              <a:t> учнів (їхній рівень розвитку)</a:t>
            </a:r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808475" y="4235815"/>
            <a:ext cx="2016224" cy="16549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808475" y="4740103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Характеристики навчального матеріалу</a:t>
            </a:r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6611662" y="4235815"/>
            <a:ext cx="2016224" cy="16549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7007706" y="479207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час</a:t>
            </a:r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1816587" y="2349657"/>
            <a:ext cx="648072" cy="643220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1869486" y="2471853"/>
            <a:ext cx="595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32%</a:t>
            </a:r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1969581" y="5635481"/>
            <a:ext cx="648072" cy="643220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2001697" y="5772425"/>
            <a:ext cx="628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25%</a:t>
            </a:r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6963793" y="2337847"/>
            <a:ext cx="648072" cy="643220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6989559" y="2474791"/>
            <a:ext cx="59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28%</a:t>
            </a: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6801697" y="5635481"/>
            <a:ext cx="648072" cy="643220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6803822" y="5784036"/>
            <a:ext cx="630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15%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55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544616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4. </a:t>
            </a:r>
            <a:r>
              <a:rPr lang="ru-RU" sz="3600" dirty="0" err="1"/>
              <a:t>Мотивація</a:t>
            </a:r>
            <a:r>
              <a:rPr lang="ru-RU" sz="3600" dirty="0"/>
              <a:t> </a:t>
            </a:r>
            <a:r>
              <a:rPr lang="ru-RU" sz="3600" dirty="0" err="1"/>
              <a:t>навчання</a:t>
            </a:r>
            <a:r>
              <a:rPr lang="ru-RU" sz="3600" dirty="0"/>
              <a:t>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80728"/>
            <a:ext cx="8496944" cy="1440160"/>
          </a:xfrm>
        </p:spPr>
        <p:txBody>
          <a:bodyPr>
            <a:normAutofit fontScale="77500" lnSpcReduction="20000"/>
          </a:bodyPr>
          <a:lstStyle/>
          <a:p>
            <a:pPr marL="45720" indent="0" algn="just">
              <a:buNone/>
            </a:pPr>
            <a:endParaRPr lang="uk-UA" sz="32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45720" indent="0" algn="ctr">
              <a:buNone/>
            </a:pPr>
            <a:r>
              <a:rPr lang="uk-UA" sz="3200" b="1" u="sng" dirty="0">
                <a:solidFill>
                  <a:schemeClr val="accent6">
                    <a:lumMod val="75000"/>
                  </a:schemeClr>
                </a:solidFill>
              </a:rPr>
              <a:t>Мотивація навчання</a:t>
            </a:r>
            <a:r>
              <a:rPr lang="uk-UA" sz="3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uk-UA" sz="3200" dirty="0"/>
              <a:t>– </a:t>
            </a:r>
            <a:r>
              <a:rPr lang="uk-UA" sz="3200" b="1" dirty="0"/>
              <a:t>це спонукання до пізнання. </a:t>
            </a:r>
          </a:p>
          <a:p>
            <a:pPr marL="45720" indent="0" algn="ctr">
              <a:buNone/>
            </a:pPr>
            <a:r>
              <a:rPr lang="uk-UA" sz="3200" b="1" dirty="0"/>
              <a:t>Мотивація буває:</a:t>
            </a:r>
            <a:endParaRPr lang="ru-RU" sz="32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563888" y="2348880"/>
            <a:ext cx="288032" cy="288032"/>
          </a:xfrm>
          <a:prstGeom prst="straightConnector1">
            <a:avLst/>
          </a:prstGeom>
          <a:ln w="412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66907" y="2656817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Внутрішня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652120" y="2348880"/>
            <a:ext cx="279648" cy="307937"/>
          </a:xfrm>
          <a:prstGeom prst="straightConnector1">
            <a:avLst/>
          </a:prstGeom>
          <a:ln w="412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52120" y="2656817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Зовнішня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428408" y="3180037"/>
            <a:ext cx="324036" cy="464988"/>
          </a:xfrm>
          <a:prstGeom prst="downArrow">
            <a:avLst/>
          </a:prstGeom>
          <a:solidFill>
            <a:schemeClr val="accent6">
              <a:lumMod val="75000"/>
              <a:alpha val="61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186270" y="3645025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Мінлива, нестійка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9632" y="4106690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2">
                    <a:lumMod val="50000"/>
                  </a:schemeClr>
                </a:solidFill>
              </a:rPr>
              <a:t>Засоби, що викликають інтерес: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1415726" y="4396713"/>
            <a:ext cx="432048" cy="7200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66906" y="4869160"/>
            <a:ext cx="3137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Захоплений виклад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827584" y="4396713"/>
            <a:ext cx="588142" cy="140855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49528" y="5489198"/>
            <a:ext cx="2796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Ситуації подиву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4883898" y="4984576"/>
            <a:ext cx="504056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387954" y="4756753"/>
            <a:ext cx="350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Інтерес обумовлений рівнем розвитку людини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4499992" y="5680739"/>
            <a:ext cx="504056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387952" y="5596100"/>
            <a:ext cx="2942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Особистість викладача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97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34340" y="116632"/>
            <a:ext cx="8208912" cy="72008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uk-UA" sz="3200" b="1" dirty="0">
                <a:solidFill>
                  <a:schemeClr val="accent6">
                    <a:lumMod val="75000"/>
                  </a:schemeClr>
                </a:solidFill>
              </a:rPr>
              <a:t>Піраміда потреб </a:t>
            </a:r>
            <a:r>
              <a:rPr lang="uk-UA" sz="3200" b="1" dirty="0" err="1">
                <a:solidFill>
                  <a:schemeClr val="accent6">
                    <a:lumMod val="75000"/>
                  </a:schemeClr>
                </a:solidFill>
              </a:rPr>
              <a:t>Абрахама</a:t>
            </a:r>
            <a:r>
              <a:rPr lang="uk-UA" sz="3200" b="1" dirty="0">
                <a:solidFill>
                  <a:schemeClr val="accent6">
                    <a:lumMod val="75000"/>
                  </a:schemeClr>
                </a:solidFill>
              </a:rPr>
              <a:t> Маслоу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83568" y="727931"/>
            <a:ext cx="7992888" cy="5760640"/>
          </a:xfrm>
          <a:prstGeom prst="triangle">
            <a:avLst>
              <a:gd name="adj" fmla="val 50427"/>
            </a:avLst>
          </a:prstGeom>
          <a:solidFill>
            <a:schemeClr val="accent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95636" y="5684347"/>
            <a:ext cx="676875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9692" y="4879955"/>
            <a:ext cx="576064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81172" y="4054092"/>
            <a:ext cx="459768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002592" y="3255049"/>
            <a:ext cx="3441616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9752" y="5688554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Фізіологічні потреби  </a:t>
            </a:r>
          </a:p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85%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5189" y="4878194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Безпека </a:t>
            </a:r>
          </a:p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67844" y="4091208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Спілкування </a:t>
            </a:r>
          </a:p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01870" y="3260211"/>
            <a:ext cx="2556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Повага </a:t>
            </a:r>
          </a:p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40%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5" y="2267742"/>
            <a:ext cx="35283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Самовираження </a:t>
            </a:r>
          </a:p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10%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61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8064896" cy="12573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uk-UA" sz="3200" u="sng" dirty="0">
                <a:solidFill>
                  <a:schemeClr val="accent6">
                    <a:lumMod val="75000"/>
                  </a:schemeClr>
                </a:solidFill>
              </a:rPr>
              <a:t>Інтенсифікувати освітню діяльність можна, якщо:</a:t>
            </a:r>
            <a:endParaRPr lang="ru-RU" sz="3200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463988" y="1268760"/>
            <a:ext cx="648072" cy="576064"/>
          </a:xfrm>
          <a:prstGeom prst="downArrow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5382" y="1846518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5382" y="2415970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5382" y="2996952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88880" y="3578086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405382" y="4149080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05382" y="4725144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05382" y="5307820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406397" y="5877272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414968" y="6440661"/>
            <a:ext cx="6858956" cy="417339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608004" y="2263857"/>
            <a:ext cx="360040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08004" y="2833309"/>
            <a:ext cx="360040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93215" y="3414290"/>
            <a:ext cx="360040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597580" y="3996967"/>
            <a:ext cx="360040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608004" y="4566419"/>
            <a:ext cx="360040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13594" y="5145921"/>
            <a:ext cx="319282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597580" y="5725159"/>
            <a:ext cx="360040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593215" y="6296307"/>
            <a:ext cx="360040" cy="152113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902502" y="1844824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Спиратися на бажання.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23728" y="241597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Давати шанс.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32975" y="302868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Заохочувати успіх.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42094" y="3533760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Визнавати достоїнства. 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81924" y="4104754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 Показувати наслідки вчиненого.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37788" y="4674135"/>
            <a:ext cx="5070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 Укладати контракт.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5657" y="5264128"/>
            <a:ext cx="6382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 Підтримувати суперництво із собою.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83520" y="5855108"/>
            <a:ext cx="6269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8. Критикувати, співчуваючи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34151" y="6448420"/>
            <a:ext cx="5235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9. Показувати досягнення.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0920" cy="93610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5. </a:t>
            </a:r>
            <a:r>
              <a:rPr lang="uk-UA" sz="3600" dirty="0"/>
              <a:t>Принципи і правила навчання</a:t>
            </a:r>
            <a:r>
              <a:rPr lang="ru-RU" sz="3600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334671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u="sng" dirty="0">
                <a:solidFill>
                  <a:schemeClr val="accent6">
                    <a:lumMod val="75000"/>
                  </a:schemeClr>
                </a:solidFill>
              </a:rPr>
              <a:t>Дидактичні принципи</a:t>
            </a:r>
            <a:endParaRPr lang="ru-RU" sz="40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103948" y="2140649"/>
            <a:ext cx="115212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31640" y="3429000"/>
            <a:ext cx="66967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 положення, які визначають зміст, методи та форми навчання відповідно до цінностей та закономірностей розвитку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4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3429000" cy="6092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uk-UA" sz="4400" b="1" dirty="0">
                <a:solidFill>
                  <a:schemeClr val="bg2">
                    <a:lumMod val="50000"/>
                  </a:schemeClr>
                </a:solidFill>
              </a:rPr>
              <a:t>Принципи:</a:t>
            </a:r>
            <a:endParaRPr lang="ru-RU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1393594" y="853992"/>
            <a:ext cx="360040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731031" y="1169621"/>
            <a:ext cx="7088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1. </a:t>
            </a: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Свідомості та активності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(не займатися зубрінням, частіше ставити питання «чому?»).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1389131" y="1715975"/>
            <a:ext cx="360040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18648" y="1861383"/>
            <a:ext cx="7141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 наочності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(все, що тільки можливо потрібно сприймати органами чуття).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58306" y="2629361"/>
            <a:ext cx="7395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 систематичності і послідовності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(знання мають являти собою систему. Слід використовувати схеми, плани, графічно організовувати інформацію).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Выноска со стрелкой вправо 16"/>
          <p:cNvSpPr/>
          <p:nvPr/>
        </p:nvSpPr>
        <p:spPr>
          <a:xfrm>
            <a:off x="1389131" y="3386899"/>
            <a:ext cx="360040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824218" y="3632448"/>
            <a:ext cx="7117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4. </a:t>
            </a: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 міцності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(у сучасному завданні мислення повинно домінувати над запам'ятовуванням).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Выноска со стрелкой вправо 19"/>
          <p:cNvSpPr/>
          <p:nvPr/>
        </p:nvSpPr>
        <p:spPr>
          <a:xfrm>
            <a:off x="1389131" y="2545149"/>
            <a:ext cx="360040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ыноска со стрелкой вправо 20"/>
          <p:cNvSpPr/>
          <p:nvPr/>
        </p:nvSpPr>
        <p:spPr>
          <a:xfrm>
            <a:off x="1393594" y="4241012"/>
            <a:ext cx="360040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326141" y="4355992"/>
            <a:ext cx="711463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 доступності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(доступне те, що відповідає словниковому запасу).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Выноска со стрелкой вправо 22"/>
          <p:cNvSpPr/>
          <p:nvPr/>
        </p:nvSpPr>
        <p:spPr>
          <a:xfrm>
            <a:off x="1393594" y="5088579"/>
            <a:ext cx="360040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858956" y="5161457"/>
            <a:ext cx="6907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6.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 науковості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(навчання повинно відповідати рівню наукових знань).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Выноска со стрелкой вправо 24"/>
          <p:cNvSpPr/>
          <p:nvPr/>
        </p:nvSpPr>
        <p:spPr>
          <a:xfrm>
            <a:off x="1389131" y="6002365"/>
            <a:ext cx="360040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683597" y="5892741"/>
            <a:ext cx="75417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bg2">
                    <a:lumMod val="50000"/>
                  </a:schemeClr>
                </a:solidFill>
              </a:rPr>
              <a:t>7.</a:t>
            </a:r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 зв'язку теорії з практикою 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(треба показати життєве значення, розумова діяльність повинна поєднуватися з практичною діяльністю).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9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8352928" cy="525658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dirty="0"/>
              <a:t>   </a:t>
            </a:r>
            <a:r>
              <a:rPr lang="uk-UA" sz="2400" dirty="0"/>
              <a:t>Освітній процес – система, яка характеризується цілями, змістом, методами, формами та результатами. Існують 7 закономірностей освітнього процесу, а розгортається він у 3 етапи. </a:t>
            </a:r>
          </a:p>
          <a:p>
            <a:pPr marL="45720" indent="0" algn="just">
              <a:buNone/>
            </a:pPr>
            <a:r>
              <a:rPr lang="uk-UA" sz="2400" dirty="0"/>
              <a:t>   В середній школі учня підліткового віку знаходяться у сенситивному періоді для розвитку мислення. Відтак учням слід пропонувати задачі, вправи, ставити проблемні питання, вчити визначати головне. До уроків історії вчитель має мотивувати та зацікавлювати. </a:t>
            </a:r>
          </a:p>
          <a:p>
            <a:pPr marL="45720" indent="0" algn="just">
              <a:buNone/>
            </a:pPr>
            <a:r>
              <a:rPr lang="uk-UA" sz="2400" dirty="0"/>
              <a:t>   Сучасне навчання - це не просто запам'ятовування та отримання знань, це передусім розвиток мислення, це опанування методів пізнання.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5273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5966666" cy="734946"/>
          </a:xfrm>
        </p:spPr>
        <p:txBody>
          <a:bodyPr/>
          <a:lstStyle/>
          <a:p>
            <a:pPr marL="0" indent="0" algn="just">
              <a:buNone/>
            </a:pPr>
            <a:r>
              <a:rPr lang="uk-UA" sz="3600" dirty="0"/>
              <a:t>Ресурси: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511" y="836712"/>
            <a:ext cx="8928992" cy="5760640"/>
          </a:xfrm>
        </p:spPr>
        <p:txBody>
          <a:bodyPr>
            <a:normAutofit lnSpcReduction="10000"/>
          </a:bodyPr>
          <a:lstStyle/>
          <a:p>
            <a:pPr algn="just"/>
            <a:endParaRPr lang="ru-RU" dirty="0"/>
          </a:p>
          <a:p>
            <a:pPr marL="457200" lvl="0" indent="-457200" algn="just">
              <a:buFont typeface="+mj-lt"/>
              <a:buAutoNum type="arabicPeriod"/>
            </a:pPr>
            <a:r>
              <a:rPr lang="ru-RU" dirty="0" err="1"/>
              <a:t>Глассер</a:t>
            </a:r>
            <a:r>
              <a:rPr lang="ru-RU" dirty="0"/>
              <a:t> У. Школы без неудачников [</a:t>
            </a:r>
            <a:r>
              <a:rPr lang="ru-RU" dirty="0" err="1"/>
              <a:t>Електронний</a:t>
            </a:r>
            <a:r>
              <a:rPr lang="ru-RU" dirty="0"/>
              <a:t> ресурс] / У. </a:t>
            </a:r>
            <a:r>
              <a:rPr lang="ru-RU" dirty="0" err="1"/>
              <a:t>Глассер</a:t>
            </a:r>
            <a:r>
              <a:rPr lang="ru-RU" dirty="0"/>
              <a:t>. Пер. с англ. / Общ. ред. и предисл. В. Я. </a:t>
            </a:r>
            <a:r>
              <a:rPr lang="ru-RU" dirty="0" err="1"/>
              <a:t>Пилиповского</a:t>
            </a:r>
            <a:r>
              <a:rPr lang="ru-RU" dirty="0"/>
              <a:t>. – М.: Прогресс, 1991. – 184 с. Режим доступу: </a:t>
            </a:r>
            <a:r>
              <a:rPr lang="en-US" u="sng" dirty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 err="1">
                <a:hlinkClick r:id="rId2"/>
              </a:rPr>
              <a:t>bookmate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com</a:t>
            </a:r>
            <a:r>
              <a:rPr lang="ru-RU" u="sng" dirty="0">
                <a:hlinkClick r:id="rId2"/>
              </a:rPr>
              <a:t>/</a:t>
            </a:r>
            <a:r>
              <a:rPr lang="en-US" u="sng" dirty="0">
                <a:hlinkClick r:id="rId2"/>
              </a:rPr>
              <a:t>books</a:t>
            </a:r>
            <a:r>
              <a:rPr lang="ru-RU" u="sng" dirty="0">
                <a:hlinkClick r:id="rId2"/>
              </a:rPr>
              <a:t>/</a:t>
            </a:r>
            <a:r>
              <a:rPr lang="en-US" u="sng" dirty="0" err="1">
                <a:hlinkClick r:id="rId2"/>
              </a:rPr>
              <a:t>LzHAWNFg</a:t>
            </a:r>
            <a:r>
              <a:rPr lang="ru-RU" dirty="0"/>
              <a:t>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dirty="0" err="1"/>
              <a:t>Дернер</a:t>
            </a:r>
            <a:r>
              <a:rPr lang="ru-RU" dirty="0"/>
              <a:t> Д. Логика неудачи [</a:t>
            </a:r>
            <a:r>
              <a:rPr lang="ru-RU" dirty="0" err="1"/>
              <a:t>Електронний</a:t>
            </a:r>
            <a:r>
              <a:rPr lang="ru-RU" dirty="0"/>
              <a:t> ресурс] / Д. </a:t>
            </a:r>
            <a:r>
              <a:rPr lang="ru-RU" dirty="0" err="1"/>
              <a:t>Дернер</a:t>
            </a:r>
            <a:r>
              <a:rPr lang="ru-RU" dirty="0"/>
              <a:t>. – М.: Смысл, 1997. – 236 с. Режим доступу: </a:t>
            </a:r>
            <a:r>
              <a:rPr lang="en-US" u="sng" dirty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</a:t>
            </a:r>
            <a:r>
              <a:rPr lang="en-US" u="sng" dirty="0" err="1">
                <a:hlinkClick r:id="rId3"/>
              </a:rPr>
              <a:t>bookap</a:t>
            </a:r>
            <a:r>
              <a:rPr lang="ru-RU" u="sng" dirty="0">
                <a:hlinkClick r:id="rId3"/>
              </a:rPr>
              <a:t>.</a:t>
            </a:r>
            <a:r>
              <a:rPr lang="en-US" u="sng" dirty="0">
                <a:hlinkClick r:id="rId3"/>
              </a:rPr>
              <a:t>info</a:t>
            </a:r>
            <a:r>
              <a:rPr lang="ru-RU" u="sng" dirty="0">
                <a:hlinkClick r:id="rId3"/>
              </a:rPr>
              <a:t>/</a:t>
            </a:r>
            <a:r>
              <a:rPr lang="en-US" u="sng" dirty="0">
                <a:hlinkClick r:id="rId3"/>
              </a:rPr>
              <a:t>book</a:t>
            </a:r>
            <a:r>
              <a:rPr lang="ru-RU" u="sng" dirty="0">
                <a:hlinkClick r:id="rId3"/>
              </a:rPr>
              <a:t>/</a:t>
            </a:r>
            <a:r>
              <a:rPr lang="en-US" u="sng" dirty="0" err="1">
                <a:hlinkClick r:id="rId3"/>
              </a:rPr>
              <a:t>derner</a:t>
            </a:r>
            <a:r>
              <a:rPr lang="ru-RU" u="sng" dirty="0">
                <a:hlinkClick r:id="rId3"/>
              </a:rPr>
              <a:t>_</a:t>
            </a:r>
            <a:r>
              <a:rPr lang="en-US" u="sng" dirty="0" err="1">
                <a:hlinkClick r:id="rId3"/>
              </a:rPr>
              <a:t>logika</a:t>
            </a:r>
            <a:r>
              <a:rPr lang="ru-RU" u="sng" dirty="0">
                <a:hlinkClick r:id="rId3"/>
              </a:rPr>
              <a:t>_</a:t>
            </a:r>
            <a:r>
              <a:rPr lang="en-US" u="sng" dirty="0" err="1">
                <a:hlinkClick r:id="rId3"/>
              </a:rPr>
              <a:t>neudachi</a:t>
            </a:r>
            <a:r>
              <a:rPr lang="ru-RU" u="sng" dirty="0">
                <a:hlinkClick r:id="rId3"/>
              </a:rPr>
              <a:t>_1997/</a:t>
            </a:r>
            <a:r>
              <a:rPr lang="ru-RU" dirty="0"/>
              <a:t>. Дата доступу: 24.11.2015. – </a:t>
            </a:r>
            <a:r>
              <a:rPr lang="ru-RU" dirty="0" err="1"/>
              <a:t>Назва</a:t>
            </a:r>
            <a:r>
              <a:rPr lang="ru-RU" dirty="0"/>
              <a:t> з титулу </a:t>
            </a:r>
            <a:r>
              <a:rPr lang="ru-RU" dirty="0" err="1"/>
              <a:t>екрана</a:t>
            </a:r>
            <a:r>
              <a:rPr lang="ru-RU" dirty="0"/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dirty="0" err="1"/>
              <a:t>Подласый</a:t>
            </a:r>
            <a:r>
              <a:rPr lang="ru-RU" dirty="0"/>
              <a:t> И. П. Педагогика. Новый курс. В 2-х книгах [</a:t>
            </a:r>
            <a:r>
              <a:rPr lang="ru-RU" dirty="0" err="1"/>
              <a:t>Електронний</a:t>
            </a:r>
            <a:r>
              <a:rPr lang="ru-RU" dirty="0"/>
              <a:t> ресурс] / И. </a:t>
            </a:r>
            <a:r>
              <a:rPr lang="ru-RU" dirty="0" err="1"/>
              <a:t>Подласый</a:t>
            </a:r>
            <a:r>
              <a:rPr lang="ru-RU" dirty="0"/>
              <a:t>. – М.: </a:t>
            </a:r>
            <a:r>
              <a:rPr lang="ru-RU" dirty="0" err="1"/>
              <a:t>Владос</a:t>
            </a:r>
            <a:r>
              <a:rPr lang="ru-RU" dirty="0"/>
              <a:t>, 1999. – 574 с. Режим доступу: </a:t>
            </a:r>
            <a:r>
              <a:rPr lang="en-US" u="sng" dirty="0">
                <a:hlinkClick r:id="rId4"/>
              </a:rPr>
              <a:t>http</a:t>
            </a:r>
            <a:r>
              <a:rPr lang="ru-RU" u="sng" dirty="0">
                <a:hlinkClick r:id="rId4"/>
              </a:rPr>
              <a:t>://</a:t>
            </a:r>
            <a:r>
              <a:rPr lang="en-US" u="sng" dirty="0">
                <a:hlinkClick r:id="rId4"/>
              </a:rPr>
              <a:t>www</a:t>
            </a:r>
            <a:r>
              <a:rPr lang="ru-RU" u="sng" dirty="0">
                <a:hlinkClick r:id="rId4"/>
              </a:rPr>
              <a:t>.</a:t>
            </a:r>
            <a:r>
              <a:rPr lang="en-US" u="sng" dirty="0" err="1">
                <a:hlinkClick r:id="rId4"/>
              </a:rPr>
              <a:t>depositlib</a:t>
            </a:r>
            <a:r>
              <a:rPr lang="ru-RU" u="sng" dirty="0">
                <a:hlinkClick r:id="rId4"/>
              </a:rPr>
              <a:t>.</a:t>
            </a:r>
            <a:r>
              <a:rPr lang="en-US" u="sng" dirty="0">
                <a:hlinkClick r:id="rId4"/>
              </a:rPr>
              <a:t>com</a:t>
            </a:r>
            <a:r>
              <a:rPr lang="ru-RU" u="sng" dirty="0">
                <a:hlinkClick r:id="rId4"/>
              </a:rPr>
              <a:t>/</a:t>
            </a:r>
            <a:r>
              <a:rPr lang="en-US" u="sng" dirty="0" err="1">
                <a:hlinkClick r:id="rId4"/>
              </a:rPr>
              <a:t>pdf</a:t>
            </a:r>
            <a:r>
              <a:rPr lang="ru-RU" u="sng" dirty="0">
                <a:hlinkClick r:id="rId4"/>
              </a:rPr>
              <a:t>/58863-</a:t>
            </a:r>
            <a:r>
              <a:rPr lang="en-US" u="sng" dirty="0" err="1">
                <a:hlinkClick r:id="rId4"/>
              </a:rPr>
              <a:t>pedagogika</a:t>
            </a:r>
            <a:r>
              <a:rPr lang="ru-RU" u="sng" dirty="0">
                <a:hlinkClick r:id="rId4"/>
              </a:rPr>
              <a:t>-</a:t>
            </a:r>
            <a:r>
              <a:rPr lang="en-US" u="sng" dirty="0" err="1">
                <a:hlinkClick r:id="rId4"/>
              </a:rPr>
              <a:t>novyj</a:t>
            </a:r>
            <a:r>
              <a:rPr lang="ru-RU" u="sng" dirty="0">
                <a:hlinkClick r:id="rId4"/>
              </a:rPr>
              <a:t>-</a:t>
            </a:r>
            <a:r>
              <a:rPr lang="en-US" u="sng" dirty="0" err="1">
                <a:hlinkClick r:id="rId4"/>
              </a:rPr>
              <a:t>kurs</a:t>
            </a:r>
            <a:r>
              <a:rPr lang="ru-RU" u="sng" dirty="0">
                <a:hlinkClick r:id="rId4"/>
              </a:rPr>
              <a:t>-</a:t>
            </a:r>
            <a:r>
              <a:rPr lang="en-US" u="sng" dirty="0">
                <a:hlinkClick r:id="rId4"/>
              </a:rPr>
              <a:t>v</a:t>
            </a:r>
            <a:r>
              <a:rPr lang="ru-RU" u="sng" dirty="0">
                <a:hlinkClick r:id="rId4"/>
              </a:rPr>
              <a:t>-2</a:t>
            </a:r>
            <a:r>
              <a:rPr lang="en-US" u="sng" dirty="0" err="1">
                <a:hlinkClick r:id="rId4"/>
              </a:rPr>
              <a:t>kh</a:t>
            </a:r>
            <a:r>
              <a:rPr lang="ru-RU" u="sng" dirty="0">
                <a:hlinkClick r:id="rId4"/>
              </a:rPr>
              <a:t>-</a:t>
            </a:r>
            <a:r>
              <a:rPr lang="en-US" u="sng" dirty="0" err="1">
                <a:hlinkClick r:id="rId4"/>
              </a:rPr>
              <a:t>knigakh</a:t>
            </a:r>
            <a:r>
              <a:rPr lang="ru-RU" u="sng" dirty="0">
                <a:hlinkClick r:id="rId4"/>
              </a:rPr>
              <a:t>.</a:t>
            </a:r>
            <a:r>
              <a:rPr lang="en-US" u="sng" dirty="0">
                <a:hlinkClick r:id="rId4"/>
              </a:rPr>
              <a:t>html</a:t>
            </a:r>
            <a:r>
              <a:rPr lang="ru-RU" dirty="0"/>
              <a:t>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dirty="0"/>
              <a:t>Терно С. </a:t>
            </a:r>
            <a:r>
              <a:rPr lang="ru-RU" dirty="0" err="1"/>
              <a:t>Критичне</a:t>
            </a:r>
            <a:r>
              <a:rPr lang="ru-RU" dirty="0"/>
              <a:t> </a:t>
            </a:r>
            <a:r>
              <a:rPr lang="ru-RU" dirty="0" err="1"/>
              <a:t>мислення</a:t>
            </a:r>
            <a:r>
              <a:rPr lang="ru-RU" dirty="0"/>
              <a:t> – </a:t>
            </a:r>
            <a:r>
              <a:rPr lang="ru-RU" dirty="0" err="1"/>
              <a:t>сучасний</a:t>
            </a:r>
            <a:r>
              <a:rPr lang="ru-RU" dirty="0"/>
              <a:t> </a:t>
            </a:r>
            <a:r>
              <a:rPr lang="ru-RU" dirty="0" err="1"/>
              <a:t>вимір</a:t>
            </a:r>
            <a:r>
              <a:rPr lang="ru-RU" dirty="0"/>
              <a:t> </a:t>
            </a:r>
            <a:r>
              <a:rPr lang="ru-RU" dirty="0" err="1"/>
              <a:t>суспільствознавчої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[</a:t>
            </a:r>
            <a:r>
              <a:rPr lang="ru-RU" dirty="0" err="1"/>
              <a:t>Електронний</a:t>
            </a:r>
            <a:r>
              <a:rPr lang="ru-RU" dirty="0"/>
              <a:t> ресурс] / С. О. </a:t>
            </a:r>
            <a:r>
              <a:rPr lang="ru-RU" dirty="0" err="1"/>
              <a:t>Терно</a:t>
            </a:r>
            <a:r>
              <a:rPr lang="ru-RU" dirty="0"/>
              <a:t>. – </a:t>
            </a:r>
            <a:r>
              <a:rPr lang="ru-RU" dirty="0" err="1"/>
              <a:t>Запоріжжя</a:t>
            </a:r>
            <a:r>
              <a:rPr lang="ru-RU" dirty="0"/>
              <a:t>: </a:t>
            </a:r>
            <a:r>
              <a:rPr lang="ru-RU" dirty="0" err="1"/>
              <a:t>Просвіта</a:t>
            </a:r>
            <a:r>
              <a:rPr lang="ru-RU" dirty="0"/>
              <a:t>, 2009. – 268 с. Режим доступу: </a:t>
            </a:r>
            <a:r>
              <a:rPr lang="en-US" u="sng" dirty="0">
                <a:hlinkClick r:id="rId5"/>
              </a:rPr>
              <a:t>http</a:t>
            </a:r>
            <a:r>
              <a:rPr lang="ru-RU" u="sng" dirty="0">
                <a:hlinkClick r:id="rId5"/>
              </a:rPr>
              <a:t>://</a:t>
            </a:r>
            <a:r>
              <a:rPr lang="en-US" u="sng" dirty="0">
                <a:hlinkClick r:id="rId5"/>
              </a:rPr>
              <a:t>sites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znu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edu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ua</a:t>
            </a:r>
            <a:r>
              <a:rPr lang="ru-RU" u="sng" dirty="0">
                <a:hlinkClick r:id="rId5"/>
              </a:rPr>
              <a:t>/</a:t>
            </a:r>
            <a:r>
              <a:rPr lang="en-US" u="sng" dirty="0" err="1">
                <a:hlinkClick r:id="rId5"/>
              </a:rPr>
              <a:t>interactiv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edu</a:t>
            </a:r>
            <a:r>
              <a:rPr lang="ru-RU" u="sng" dirty="0">
                <a:hlinkClick r:id="rId5"/>
              </a:rPr>
              <a:t>.</a:t>
            </a:r>
            <a:r>
              <a:rPr lang="en-US" u="sng" dirty="0">
                <a:hlinkClick r:id="rId5"/>
              </a:rPr>
              <a:t>lab</a:t>
            </a:r>
            <a:r>
              <a:rPr lang="ru-RU" u="sng" dirty="0">
                <a:hlinkClick r:id="rId5"/>
              </a:rPr>
              <a:t>/</a:t>
            </a:r>
            <a:r>
              <a:rPr lang="en-US" u="sng" dirty="0" err="1">
                <a:hlinkClick r:id="rId5"/>
              </a:rPr>
              <a:t>Posibnyky</a:t>
            </a:r>
            <a:r>
              <a:rPr lang="ru-RU" u="sng" dirty="0">
                <a:hlinkClick r:id="rId5"/>
              </a:rPr>
              <a:t>/</a:t>
            </a:r>
            <a:r>
              <a:rPr lang="en-US" u="sng" dirty="0" err="1">
                <a:hlinkClick r:id="rId5"/>
              </a:rPr>
              <a:t>Terno</a:t>
            </a:r>
            <a:r>
              <a:rPr lang="ru-RU" u="sng" dirty="0">
                <a:hlinkClick r:id="rId5"/>
              </a:rPr>
              <a:t>_</a:t>
            </a:r>
            <a:r>
              <a:rPr lang="en-US" u="sng" dirty="0">
                <a:hlinkClick r:id="rId5"/>
              </a:rPr>
              <a:t>monograph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pdf</a:t>
            </a:r>
            <a:r>
              <a:rPr lang="ru-RU"/>
              <a:t>. </a:t>
            </a:r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67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352927" cy="878962"/>
          </a:xfrm>
        </p:spPr>
        <p:txBody>
          <a:bodyPr/>
          <a:lstStyle/>
          <a:p>
            <a:pPr marL="0" indent="0" algn="just">
              <a:buNone/>
            </a:pPr>
            <a:r>
              <a:rPr lang="uk-UA" sz="3600"/>
              <a:t>План: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7488832" cy="3600400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uk-UA" sz="3200" dirty="0"/>
              <a:t>Закономірності розвитку.</a:t>
            </a:r>
          </a:p>
          <a:p>
            <a:pPr marL="457200" indent="-457200" algn="just">
              <a:buAutoNum type="arabicPeriod"/>
            </a:pPr>
            <a:r>
              <a:rPr lang="uk-UA" sz="3200" dirty="0"/>
              <a:t>Педагогічний процес як система.</a:t>
            </a:r>
          </a:p>
          <a:p>
            <a:pPr marL="457200" indent="-457200" algn="just">
              <a:buAutoNum type="arabicPeriod"/>
            </a:pPr>
            <a:r>
              <a:rPr lang="uk-UA" sz="3200" dirty="0"/>
              <a:t>Фактори процесу навчання.</a:t>
            </a:r>
          </a:p>
          <a:p>
            <a:pPr marL="457200" indent="-457200" algn="just">
              <a:buAutoNum type="arabicPeriod"/>
            </a:pPr>
            <a:r>
              <a:rPr lang="uk-UA" sz="3200" dirty="0"/>
              <a:t>Мотивація навчання.</a:t>
            </a:r>
          </a:p>
          <a:p>
            <a:pPr marL="457200" indent="-457200" algn="just">
              <a:buAutoNum type="arabicPeriod"/>
            </a:pPr>
            <a:r>
              <a:rPr lang="uk-UA" sz="3200" dirty="0"/>
              <a:t>Принципи і правила навчання.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7854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7092280" cy="1008112"/>
          </a:xfrm>
        </p:spPr>
        <p:txBody>
          <a:bodyPr/>
          <a:lstStyle/>
          <a:p>
            <a:pPr marL="742950" indent="-742950" algn="just">
              <a:buFont typeface="+mj-lt"/>
              <a:buAutoNum type="arabicPeriod"/>
            </a:pPr>
            <a:r>
              <a:rPr lang="uk-UA" sz="3600" dirty="0"/>
              <a:t>Закономірності розвитку.</a:t>
            </a:r>
            <a:br>
              <a:rPr lang="uk-UA" sz="3600" dirty="0"/>
            </a:b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80389" y="1268760"/>
            <a:ext cx="4998387" cy="25018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200" b="1" dirty="0">
                <a:solidFill>
                  <a:schemeClr val="accent6">
                    <a:lumMod val="75000"/>
                  </a:schemeClr>
                </a:solidFill>
              </a:rPr>
              <a:t>Розвиток</a:t>
            </a:r>
            <a:r>
              <a:rPr lang="uk-UA" sz="3200" dirty="0"/>
              <a:t> </a:t>
            </a:r>
          </a:p>
          <a:p>
            <a:pPr marL="0" indent="0" algn="ctr">
              <a:buNone/>
            </a:pPr>
            <a:r>
              <a:rPr lang="uk-UA" sz="3200" dirty="0"/>
              <a:t>це процес накопичення кількісних і якісних змін в організмі людини.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679583" y="3644396"/>
            <a:ext cx="0" cy="1115277"/>
          </a:xfrm>
          <a:prstGeom prst="straightConnector1">
            <a:avLst/>
          </a:prstGeom>
          <a:ln w="635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99792" y="5038847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chemeClr val="accent6">
                    <a:lumMod val="75000"/>
                  </a:schemeClr>
                </a:solidFill>
              </a:rPr>
              <a:t>Результат</a:t>
            </a:r>
            <a:r>
              <a:rPr lang="uk-UA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становлення як соціальної істоти.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1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955175" cy="713016"/>
          </a:xfrm>
        </p:spPr>
        <p:txBody>
          <a:bodyPr/>
          <a:lstStyle/>
          <a:p>
            <a:pPr marL="0" indent="0" algn="just">
              <a:buNone/>
            </a:pPr>
            <a:r>
              <a:rPr lang="uk-UA" sz="3600" dirty="0"/>
              <a:t>Рушійною силою розвитку є: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9592" y="891779"/>
            <a:ext cx="6400800" cy="57606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uk-UA" sz="3200" dirty="0">
                <a:solidFill>
                  <a:schemeClr val="accent6">
                    <a:lumMod val="75000"/>
                  </a:schemeClr>
                </a:solidFill>
              </a:rPr>
              <a:t>боротьба суперечностей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Круговая стрелка 3"/>
          <p:cNvSpPr/>
          <p:nvPr/>
        </p:nvSpPr>
        <p:spPr>
          <a:xfrm rot="5400000">
            <a:off x="6574440" y="401507"/>
            <a:ext cx="1395720" cy="2952328"/>
          </a:xfrm>
          <a:prstGeom prst="circularArrow">
            <a:avLst>
              <a:gd name="adj1" fmla="val 12500"/>
              <a:gd name="adj2" fmla="val 3144207"/>
              <a:gd name="adj3" fmla="val 20457681"/>
              <a:gd name="adj4" fmla="val 10531938"/>
              <a:gd name="adj5" fmla="val 167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412777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Суперечності – протилежні начала, що зіштовхнулися в конфлікті (зовнішні або внутрішні, </a:t>
            </a:r>
            <a:r>
              <a:rPr lang="uk-UA" sz="2400" b="1" u="sng" dirty="0">
                <a:solidFill>
                  <a:schemeClr val="accent6">
                    <a:lumMod val="75000"/>
                  </a:schemeClr>
                </a:solidFill>
              </a:rPr>
              <a:t>загальні</a:t>
            </a: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та індивідуальні). 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012160" y="2852936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99992" y="3588203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Між потребами людини та її можливостями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5516" y="4482763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Розвиток людини обумовлюється такими умовами:</a:t>
            </a:r>
            <a:endParaRPr lang="ru-RU" sz="2800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21815" y="5005983"/>
            <a:ext cx="288032" cy="3408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45174" y="5032340"/>
            <a:ext cx="216024" cy="3408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52388" y="5346857"/>
            <a:ext cx="2742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sz="2400" dirty="0">
                <a:solidFill>
                  <a:schemeClr val="accent6">
                    <a:lumMod val="75000"/>
                  </a:schemeClr>
                </a:solidFill>
              </a:rPr>
              <a:t>Внутрішні: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психологічні</a:t>
            </a:r>
          </a:p>
          <a:p>
            <a:pPr marL="285750" indent="-285750" algn="just">
              <a:buBlip>
                <a:blip r:embed="rId2"/>
              </a:buBlip>
            </a:pP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фізичні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12070" y="534685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uk-UA" sz="2400" dirty="0">
                <a:solidFill>
                  <a:schemeClr val="accent6">
                    <a:lumMod val="75000"/>
                  </a:schemeClr>
                </a:solidFill>
              </a:rPr>
              <a:t>Зовнішні:</a:t>
            </a:r>
          </a:p>
          <a:p>
            <a:pPr marL="342900" indent="-342900">
              <a:buBlip>
                <a:blip r:embed="rId2"/>
              </a:buBlip>
            </a:pP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оточення</a:t>
            </a:r>
          </a:p>
          <a:p>
            <a:pPr marL="342900" indent="-342900">
              <a:buBlip>
                <a:blip r:embed="rId2"/>
              </a:buBlip>
            </a:pP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середовище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3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217072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/>
              <a:t>Процес розвитку і його результати обумовлюються дією </a:t>
            </a:r>
            <a:r>
              <a:rPr lang="uk-UA" sz="3600" u="sng" dirty="0">
                <a:solidFill>
                  <a:schemeClr val="accent6">
                    <a:lumMod val="75000"/>
                  </a:schemeClr>
                </a:solidFill>
              </a:rPr>
              <a:t>3-ох факторів</a:t>
            </a:r>
            <a:r>
              <a:rPr lang="uk-UA" sz="3600" dirty="0"/>
              <a:t>:</a:t>
            </a:r>
            <a:endParaRPr lang="ru-RU" sz="3600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611560" y="1628800"/>
            <a:ext cx="2232248" cy="1872208"/>
          </a:xfrm>
          <a:prstGeom prst="hexag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1963495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chemeClr val="accent6">
                    <a:lumMod val="75000"/>
                  </a:schemeClr>
                </a:solidFill>
              </a:rPr>
              <a:t>1.</a:t>
            </a:r>
          </a:p>
          <a:p>
            <a:pPr algn="ctr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Спадковість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3419872" y="1620528"/>
            <a:ext cx="2304256" cy="1872208"/>
          </a:xfrm>
          <a:prstGeom prst="hexag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48512" y="1963496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chemeClr val="accent6">
                    <a:lumMod val="75000"/>
                  </a:schemeClr>
                </a:solidFill>
              </a:rPr>
              <a:t>2.</a:t>
            </a:r>
          </a:p>
          <a:p>
            <a:pPr algn="ctr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Середовище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6228184" y="1628800"/>
            <a:ext cx="2304256" cy="1872208"/>
          </a:xfrm>
          <a:prstGeom prst="hexag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220431" y="1963494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chemeClr val="accent6">
                    <a:lumMod val="75000"/>
                  </a:schemeClr>
                </a:solidFill>
              </a:rPr>
              <a:t>3.</a:t>
            </a:r>
          </a:p>
          <a:p>
            <a:pPr algn="ctr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Виховання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907704" y="1124744"/>
            <a:ext cx="576064" cy="495784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56395" y="1064784"/>
            <a:ext cx="0" cy="555744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020272" y="1124744"/>
            <a:ext cx="352287" cy="495784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трелка вниз 23"/>
          <p:cNvSpPr/>
          <p:nvPr/>
        </p:nvSpPr>
        <p:spPr>
          <a:xfrm>
            <a:off x="1601670" y="3492736"/>
            <a:ext cx="252028" cy="656344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474626" y="3507000"/>
            <a:ext cx="252028" cy="656344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254298" y="3501008"/>
            <a:ext cx="252028" cy="656344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57729" y="4220751"/>
            <a:ext cx="31249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зовнішній вигляд;</a:t>
            </a:r>
          </a:p>
          <a:p>
            <a:pPr marL="285750" indent="-285750">
              <a:buBlip>
                <a:blip r:embed="rId2"/>
              </a:buBlip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особливості нервової системи;</a:t>
            </a:r>
          </a:p>
          <a:p>
            <a:pPr marL="285750" indent="-285750">
              <a:buBlip>
                <a:blip r:embed="rId2"/>
              </a:buBlip>
            </a:pPr>
            <a:r>
              <a:rPr lang="uk-UA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здібності у спадок не передаються</a:t>
            </a: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marL="285750" indent="-285750">
              <a:buBlip>
                <a:blip r:embed="rId2"/>
              </a:buBlip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задатки.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79912" y="4220751"/>
            <a:ext cx="26102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Ближнє:</a:t>
            </a:r>
          </a:p>
          <a:p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сім'я (визначає потреби, надає можливості, цінності).</a:t>
            </a:r>
          </a:p>
          <a:p>
            <a:pPr marL="285750" indent="-285750">
              <a:buBlip>
                <a:blip r:embed="rId2"/>
              </a:buBlip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Дальнє:</a:t>
            </a:r>
          </a:p>
          <a:p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колектив, громада.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90202" y="4236857"/>
            <a:ext cx="2430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Виховання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marL="285750" indent="-285750">
              <a:buBlip>
                <a:blip r:embed="rId2"/>
              </a:buBlip>
            </a:pPr>
            <a:r>
              <a:rPr lang="uk-U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самовиховання.</a:t>
            </a:r>
          </a:p>
          <a:p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2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5184"/>
            <a:ext cx="8712968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uk-UA" sz="3600" u="sng" dirty="0">
                <a:solidFill>
                  <a:schemeClr val="accent6">
                    <a:lumMod val="75000"/>
                  </a:schemeClr>
                </a:solidFill>
              </a:rPr>
              <a:t>Фактор</a:t>
            </a:r>
            <a:r>
              <a:rPr lang="uk-UA" sz="3600" dirty="0"/>
              <a:t> впливає, але однозначно не визначає!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712968" cy="417646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sz="2800" dirty="0"/>
              <a:t>Причина: якщо наступає одна подія, то неминуче наступає інша подія: </a:t>
            </a:r>
          </a:p>
          <a:p>
            <a:pPr marL="45720" indent="0" algn="just">
              <a:buNone/>
            </a:pPr>
            <a:r>
              <a:rPr lang="uk-UA" sz="4000" b="1" dirty="0">
                <a:solidFill>
                  <a:schemeClr val="accent6">
                    <a:lumMod val="75000"/>
                  </a:schemeClr>
                </a:solidFill>
              </a:rPr>
              <a:t>А</a:t>
            </a:r>
            <a:r>
              <a:rPr lang="uk-UA" sz="2800" dirty="0"/>
              <a:t>       </a:t>
            </a:r>
            <a:r>
              <a:rPr lang="uk-UA" sz="4000" b="1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uk-UA" sz="4000" dirty="0">
                <a:solidFill>
                  <a:schemeClr val="accent6">
                    <a:lumMod val="75000"/>
                  </a:schemeClr>
                </a:solidFill>
              </a:rPr>
              <a:t> причина</a:t>
            </a:r>
          </a:p>
          <a:p>
            <a:pPr marL="45720" indent="0" algn="just">
              <a:buNone/>
            </a:pPr>
            <a:r>
              <a:rPr lang="uk-UA" sz="4000" dirty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uk-UA" sz="4000" b="1" dirty="0">
                <a:solidFill>
                  <a:schemeClr val="accent6">
                    <a:lumMod val="75000"/>
                  </a:schemeClr>
                </a:solidFill>
              </a:rPr>
              <a:t>В</a:t>
            </a:r>
          </a:p>
          <a:p>
            <a:pPr marL="45720" indent="0" algn="just">
              <a:buNone/>
            </a:pPr>
            <a:r>
              <a:rPr lang="uk-UA" sz="4000" b="1" dirty="0">
                <a:solidFill>
                  <a:schemeClr val="accent6">
                    <a:lumMod val="75000"/>
                  </a:schemeClr>
                </a:solidFill>
              </a:rPr>
              <a:t>А</a:t>
            </a:r>
            <a:r>
              <a:rPr lang="uk-UA" sz="4000" dirty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uk-UA" sz="4000" b="1" dirty="0">
                <a:solidFill>
                  <a:schemeClr val="accent6">
                    <a:lumMod val="75000"/>
                  </a:schemeClr>
                </a:solidFill>
              </a:rPr>
              <a:t>С     </a:t>
            </a:r>
            <a:r>
              <a:rPr lang="uk-UA" sz="4000" dirty="0">
                <a:solidFill>
                  <a:schemeClr val="accent6">
                    <a:lumMod val="75000"/>
                  </a:schemeClr>
                </a:solidFill>
              </a:rPr>
              <a:t>певний діапазон подій</a:t>
            </a:r>
          </a:p>
          <a:p>
            <a:pPr marL="45720" indent="0" algn="just">
              <a:buNone/>
            </a:pPr>
            <a:r>
              <a:rPr lang="uk-UA" sz="4000" dirty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859667" y="1816603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776438" y="2900211"/>
            <a:ext cx="252028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76438" y="3429000"/>
            <a:ext cx="34057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76438" y="3645024"/>
            <a:ext cx="252028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Левая фигурная скобка 13"/>
          <p:cNvSpPr/>
          <p:nvPr/>
        </p:nvSpPr>
        <p:spPr>
          <a:xfrm rot="10800000">
            <a:off x="1451321" y="2240868"/>
            <a:ext cx="648072" cy="2052228"/>
          </a:xfrm>
          <a:prstGeom prst="leftBrace">
            <a:avLst>
              <a:gd name="adj1" fmla="val 12885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44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393"/>
            <a:ext cx="8424936" cy="1080120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/>
              <a:t>Духовний розвиток людини</a:t>
            </a:r>
            <a:br>
              <a:rPr lang="uk-UA" sz="3200" dirty="0"/>
            </a:br>
            <a:r>
              <a:rPr lang="uk-UA" sz="3200" dirty="0"/>
              <a:t>Закон та закономірність: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0233" y="2146776"/>
            <a:ext cx="3642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 постійний, суттєвий, необхідний, зв’язок між явищами.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286" y="4721340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 не до кінця пізнаний закон або сукупність прояву кількох законів.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763897" y="1627059"/>
            <a:ext cx="215605" cy="504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95536" y="98072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chemeClr val="accent6">
                    <a:lumMod val="75000"/>
                  </a:schemeClr>
                </a:solidFill>
              </a:rPr>
              <a:t>Закон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204" y="3524879"/>
            <a:ext cx="3618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chemeClr val="accent6">
                    <a:lumMod val="75000"/>
                  </a:schemeClr>
                </a:solidFill>
              </a:rPr>
              <a:t>Закономірність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763897" y="4171210"/>
            <a:ext cx="215605" cy="504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20072" y="1303893"/>
            <a:ext cx="3456384" cy="1261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256076" y="1334233"/>
            <a:ext cx="3420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1. Між віком людини та темпами духовного розвитку проявляється зворотно пропорційна залежність.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56076" y="3162225"/>
            <a:ext cx="3456384" cy="1261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256076" y="3208636"/>
            <a:ext cx="3440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2. Духовний розвиток протікає нерівномірно.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240490" y="4850094"/>
            <a:ext cx="3456384" cy="1261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267805" y="4859839"/>
            <a:ext cx="3420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3. Існують сенситивні періоди розвитку психічних якостей.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3693165" y="2564904"/>
            <a:ext cx="1022851" cy="112947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721786" y="3848044"/>
            <a:ext cx="1282262" cy="692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3721785" y="4080137"/>
            <a:ext cx="994231" cy="110286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6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7" cy="64807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uk-UA" sz="3600" dirty="0"/>
              <a:t>Освітній процес як система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80728"/>
            <a:ext cx="8496944" cy="108012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sz="2800" b="1" u="sng" dirty="0">
                <a:solidFill>
                  <a:schemeClr val="accent6">
                    <a:lumMod val="75000"/>
                  </a:schemeClr>
                </a:solidFill>
              </a:rPr>
              <a:t>Освітній процес</a:t>
            </a:r>
            <a:r>
              <a:rPr lang="uk-UA" sz="2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uk-UA" sz="2800" dirty="0"/>
              <a:t>– це процес, в якому соціальний досвід переплавляється в якості особистості.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1928008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Етапи освітнього процесу: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55776" y="2484516"/>
            <a:ext cx="4320480" cy="1363402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07804" y="2484516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6">
                    <a:lumMod val="50000"/>
                  </a:schemeClr>
                </a:solidFill>
              </a:rPr>
              <a:t>1.Підготовчий.</a:t>
            </a:r>
          </a:p>
          <a:p>
            <a:pPr algn="ctr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Становляться цілі, прогнозуються результати.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55776" y="3672637"/>
            <a:ext cx="4320480" cy="1363402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36444" y="3830348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6">
                    <a:lumMod val="50000"/>
                  </a:schemeClr>
                </a:solidFill>
              </a:rPr>
              <a:t>2.Основий.</a:t>
            </a:r>
          </a:p>
          <a:p>
            <a:pPr algn="ctr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Взаємодія учні – вчитель, використовується методика.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84416" y="4846011"/>
            <a:ext cx="4320480" cy="1363402"/>
          </a:xfrm>
          <a:prstGeom prst="ellips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376504" y="5085087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6">
                    <a:lumMod val="50000"/>
                  </a:schemeClr>
                </a:solidFill>
              </a:rPr>
              <a:t>3.Завершуючий.</a:t>
            </a:r>
          </a:p>
          <a:p>
            <a:pPr algn="ctr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Аналіз отриманих результатів.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54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487" y="2043050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043050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060848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2781" y="3343997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3360499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3368750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20272" y="3368750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6" idx="0"/>
          </p:cNvCxnSpPr>
          <p:nvPr/>
        </p:nvCxnSpPr>
        <p:spPr>
          <a:xfrm flipV="1">
            <a:off x="5616116" y="1556792"/>
            <a:ext cx="0" cy="504056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133595" y="1594500"/>
            <a:ext cx="448252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4" idx="0"/>
          </p:cNvCxnSpPr>
          <p:nvPr/>
        </p:nvCxnSpPr>
        <p:spPr>
          <a:xfrm>
            <a:off x="1133595" y="1556792"/>
            <a:ext cx="0" cy="48625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0" idx="2"/>
          </p:cNvCxnSpPr>
          <p:nvPr/>
        </p:nvCxnSpPr>
        <p:spPr>
          <a:xfrm>
            <a:off x="7992380" y="4232846"/>
            <a:ext cx="0" cy="49229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194889" y="4725144"/>
            <a:ext cx="681797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1226813" y="4165925"/>
            <a:ext cx="0" cy="55921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endCxn id="8" idx="2"/>
          </p:cNvCxnSpPr>
          <p:nvPr/>
        </p:nvCxnSpPr>
        <p:spPr>
          <a:xfrm flipV="1">
            <a:off x="3383868" y="4224595"/>
            <a:ext cx="0" cy="50054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endCxn id="9" idx="2"/>
          </p:cNvCxnSpPr>
          <p:nvPr/>
        </p:nvCxnSpPr>
        <p:spPr>
          <a:xfrm flipV="1">
            <a:off x="5616116" y="4232846"/>
            <a:ext cx="0" cy="49229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14515" y="2262063"/>
            <a:ext cx="163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Педагоги</a:t>
            </a:r>
            <a:endParaRPr lang="ru-RU" sz="2400" dirty="0"/>
          </a:p>
        </p:txBody>
      </p:sp>
      <p:sp>
        <p:nvSpPr>
          <p:cNvPr id="71" name="TextBox 70"/>
          <p:cNvSpPr txBox="1"/>
          <p:nvPr/>
        </p:nvSpPr>
        <p:spPr>
          <a:xfrm>
            <a:off x="2843808" y="226206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/>
              <a:t>Умови</a:t>
            </a:r>
            <a:endParaRPr lang="ru-RU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4716016" y="224426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/>
              <a:t>Вихованці</a:t>
            </a:r>
            <a:endParaRPr lang="ru-RU" sz="2400" dirty="0"/>
          </a:p>
        </p:txBody>
      </p:sp>
      <p:sp>
        <p:nvSpPr>
          <p:cNvPr id="73" name="TextBox 72"/>
          <p:cNvSpPr txBox="1"/>
          <p:nvPr/>
        </p:nvSpPr>
        <p:spPr>
          <a:xfrm>
            <a:off x="2249718" y="1134774"/>
            <a:ext cx="2250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зворотні зв'язки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545886" y="4725144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зворотні зв'язки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14515" y="3545212"/>
            <a:ext cx="1710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/>
              <a:t>Цілі</a:t>
            </a:r>
            <a:endParaRPr lang="ru-RU" sz="2400" dirty="0"/>
          </a:p>
        </p:txBody>
      </p:sp>
      <p:sp>
        <p:nvSpPr>
          <p:cNvPr id="76" name="TextBox 75"/>
          <p:cNvSpPr txBox="1"/>
          <p:nvPr/>
        </p:nvSpPr>
        <p:spPr>
          <a:xfrm>
            <a:off x="2546762" y="354521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/>
              <a:t>Зміст</a:t>
            </a:r>
            <a:endParaRPr lang="ru-RU" sz="2400" dirty="0"/>
          </a:p>
        </p:txBody>
      </p:sp>
      <p:sp>
        <p:nvSpPr>
          <p:cNvPr id="77" name="TextBox 76"/>
          <p:cNvSpPr txBox="1"/>
          <p:nvPr/>
        </p:nvSpPr>
        <p:spPr>
          <a:xfrm>
            <a:off x="4716016" y="354521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/>
              <a:t>Діяльність</a:t>
            </a:r>
            <a:endParaRPr lang="ru-RU" sz="2400" dirty="0"/>
          </a:p>
        </p:txBody>
      </p:sp>
      <p:sp>
        <p:nvSpPr>
          <p:cNvPr id="78" name="TextBox 77"/>
          <p:cNvSpPr txBox="1"/>
          <p:nvPr/>
        </p:nvSpPr>
        <p:spPr>
          <a:xfrm>
            <a:off x="7048094" y="356171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/>
              <a:t>Результати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881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680</TotalTime>
  <Words>1086</Words>
  <Application>Microsoft Office PowerPoint</Application>
  <PresentationFormat>Екран (4:3)</PresentationFormat>
  <Paragraphs>158</Paragraphs>
  <Slides>19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2" baseType="lpstr">
      <vt:lpstr>Georgia</vt:lpstr>
      <vt:lpstr>Trebuchet MS</vt:lpstr>
      <vt:lpstr>Воздушный поток</vt:lpstr>
      <vt:lpstr>Методологічні основи процесу навчання історії</vt:lpstr>
      <vt:lpstr>План:</vt:lpstr>
      <vt:lpstr>Закономірності розвитку. </vt:lpstr>
      <vt:lpstr>Рушійною силою розвитку є:</vt:lpstr>
      <vt:lpstr>Процес розвитку і його результати обумовлюються дією 3-ох факторів:</vt:lpstr>
      <vt:lpstr>Фактор впливає, але однозначно не визначає!</vt:lpstr>
      <vt:lpstr>Духовний розвиток людини Закон та закономірність:</vt:lpstr>
      <vt:lpstr>2. Освітній процес як система </vt:lpstr>
      <vt:lpstr>Презентація PowerPoint</vt:lpstr>
      <vt:lpstr>Презентація PowerPoint</vt:lpstr>
      <vt:lpstr>Презентація PowerPoint</vt:lpstr>
      <vt:lpstr>3. Фактори процесу навчання. </vt:lpstr>
      <vt:lpstr>4. Мотивація навчання. </vt:lpstr>
      <vt:lpstr>Презентація PowerPoint</vt:lpstr>
      <vt:lpstr>Презентація PowerPoint</vt:lpstr>
      <vt:lpstr>5. Принципи і правила навчання. </vt:lpstr>
      <vt:lpstr>Презентація PowerPoint</vt:lpstr>
      <vt:lpstr>Висновки</vt:lpstr>
      <vt:lpstr>Ресурси: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Rita</dc:creator>
  <cp:lastModifiedBy>Сергей Терно</cp:lastModifiedBy>
  <cp:revision>69</cp:revision>
  <dcterms:created xsi:type="dcterms:W3CDTF">2015-11-23T17:57:27Z</dcterms:created>
  <dcterms:modified xsi:type="dcterms:W3CDTF">2021-04-02T08:21:07Z</dcterms:modified>
</cp:coreProperties>
</file>