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90013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32360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997908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201589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325005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16395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7537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34081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918767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48645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199508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4F5897-342B-408E-B7FA-C4A9D9EA2F8F}" type="datetimeFigureOut">
              <a:rPr lang="ru-RU" smtClean="0"/>
              <a:t>26.08.2020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4E91F4-5937-4398-8623-DDFF2AEED52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56679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700808"/>
            <a:ext cx="8229600" cy="1800200"/>
          </a:xfrm>
        </p:spPr>
        <p:txBody>
          <a:bodyPr>
            <a:normAutofit fontScale="90000"/>
          </a:bodyPr>
          <a:lstStyle/>
          <a:p>
            <a:r>
              <a:rPr lang="uk-UA" dirty="0" smtClean="0"/>
              <a:t>Навчальна </a:t>
            </a:r>
            <a:r>
              <a:rPr lang="uk-UA" dirty="0" smtClean="0"/>
              <a:t>дисципліна</a:t>
            </a:r>
            <a:br>
              <a:rPr lang="uk-UA" dirty="0" smtClean="0"/>
            </a:br>
            <a:r>
              <a:rPr lang="uk-UA" dirty="0" smtClean="0"/>
              <a:t> </a:t>
            </a:r>
            <a:r>
              <a:rPr lang="uk-UA" dirty="0"/>
              <a:t>«ЕКОНОМІКА СІЛЬСЬКО-ГОСПОДАРСЬКОГО ПІДПРИЄМСТВА»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4221088"/>
            <a:ext cx="8229600" cy="1905075"/>
          </a:xfrm>
        </p:spPr>
        <p:txBody>
          <a:bodyPr/>
          <a:lstStyle/>
          <a:p>
            <a:pPr marL="0" indent="0" algn="r">
              <a:buNone/>
            </a:pPr>
            <a:r>
              <a:rPr lang="uk-UA" dirty="0" smtClean="0"/>
              <a:t>Викладач: </a:t>
            </a:r>
            <a:r>
              <a:rPr lang="uk-UA" dirty="0" err="1" smtClean="0"/>
              <a:t>к.е.н</a:t>
            </a:r>
            <a:r>
              <a:rPr lang="uk-UA" dirty="0" smtClean="0"/>
              <a:t>., доц. </a:t>
            </a:r>
            <a:r>
              <a:rPr lang="uk-UA" dirty="0" err="1" smtClean="0"/>
              <a:t>Хацер</a:t>
            </a:r>
            <a:r>
              <a:rPr lang="uk-UA" dirty="0" smtClean="0"/>
              <a:t> М.В.</a:t>
            </a:r>
            <a:endParaRPr lang="ru-RU" dirty="0"/>
          </a:p>
        </p:txBody>
      </p:sp>
      <p:sp>
        <p:nvSpPr>
          <p:cNvPr id="4" name="Объект 2"/>
          <p:cNvSpPr txBox="1">
            <a:spLocks/>
          </p:cNvSpPr>
          <p:nvPr/>
        </p:nvSpPr>
        <p:spPr>
          <a:xfrm>
            <a:off x="251520" y="188640"/>
            <a:ext cx="8229600" cy="19050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ru-RU" dirty="0"/>
          </a:p>
        </p:txBody>
      </p:sp>
      <p:sp>
        <p:nvSpPr>
          <p:cNvPr id="5" name="Объект 2"/>
          <p:cNvSpPr txBox="1">
            <a:spLocks/>
          </p:cNvSpPr>
          <p:nvPr/>
        </p:nvSpPr>
        <p:spPr>
          <a:xfrm>
            <a:off x="251520" y="188536"/>
            <a:ext cx="8229600" cy="19050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uk-UA" dirty="0" smtClean="0"/>
              <a:t>Кафедра «Підприємництва, менеджменту організацій та логістики»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706634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548680"/>
            <a:ext cx="6400800" cy="5090120"/>
          </a:xfrm>
        </p:spPr>
        <p:txBody>
          <a:bodyPr>
            <a:normAutofit fontScale="47500" lnSpcReduction="20000"/>
          </a:bodyPr>
          <a:lstStyle/>
          <a:p>
            <a:r>
              <a:rPr lang="uk-UA" sz="4500" b="1" dirty="0">
                <a:solidFill>
                  <a:schemeClr val="tx1"/>
                </a:solidFill>
              </a:rPr>
              <a:t>Метою викладання навчальної дисципліни «Економіка сільськогосподарського підприємства» </a:t>
            </a:r>
            <a:r>
              <a:rPr lang="uk-UA" sz="4500" dirty="0">
                <a:solidFill>
                  <a:schemeClr val="tx1"/>
                </a:solidFill>
              </a:rPr>
              <a:t>є формування у майбутніх спеціалістів здібностей самостійно мислити, приймати науково-обґрунтовані управлінські рішення, виконувати комплексні економічні розрахунки для ефективного здійснення господарської діяльності на рівні сільськогосподарського підприємства.</a:t>
            </a:r>
          </a:p>
          <a:p>
            <a:endParaRPr lang="uk-UA" sz="4500" b="1" dirty="0" smtClean="0">
              <a:solidFill>
                <a:schemeClr val="tx1"/>
              </a:solidFill>
            </a:endParaRPr>
          </a:p>
          <a:p>
            <a:endParaRPr lang="uk-UA" sz="4500" b="1" dirty="0">
              <a:solidFill>
                <a:schemeClr val="tx1"/>
              </a:solidFill>
            </a:endParaRPr>
          </a:p>
          <a:p>
            <a:r>
              <a:rPr lang="uk-UA" sz="4500" b="1" dirty="0" smtClean="0">
                <a:solidFill>
                  <a:schemeClr val="tx1"/>
                </a:solidFill>
              </a:rPr>
              <a:t>Основними </a:t>
            </a:r>
            <a:r>
              <a:rPr lang="uk-UA" sz="4500" b="1" dirty="0">
                <a:solidFill>
                  <a:schemeClr val="tx1"/>
                </a:solidFill>
              </a:rPr>
              <a:t>завданнями вивчення дисципліни «Економіка сільськогосподарського підприємства» </a:t>
            </a:r>
            <a:r>
              <a:rPr lang="uk-UA" sz="4500" dirty="0">
                <a:solidFill>
                  <a:schemeClr val="tx1"/>
                </a:solidFill>
              </a:rPr>
              <a:t>є вивчення господарських процесів, які відбуваються у виробничо-комерційних системах сільськогосподарських підприємств, закріплення комплексу економічних знань і засвоєння досягнень теорії та практики управління сільськогосподарськими підприємствами.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171943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uk-UA" b="1" dirty="0" smtClean="0"/>
              <a:t>У результаті вивчення навчальної дисципліни студент повинен знати: </a:t>
            </a:r>
            <a:endParaRPr lang="uk-UA" b="1" dirty="0" smtClean="0"/>
          </a:p>
          <a:p>
            <a:pPr marL="0" indent="0">
              <a:buNone/>
            </a:pPr>
            <a:r>
              <a:rPr lang="uk-UA" dirty="0" smtClean="0"/>
              <a:t>-	види підприємств і об’єднань, їх організаційно-правові форми;</a:t>
            </a:r>
          </a:p>
          <a:p>
            <a:pPr marL="0" indent="0">
              <a:buNone/>
            </a:pPr>
            <a:r>
              <a:rPr lang="uk-UA" dirty="0" smtClean="0"/>
              <a:t>-</a:t>
            </a:r>
            <a:r>
              <a:rPr lang="uk-UA" dirty="0"/>
              <a:t>	особливості функціонування підприємств на ринку сільськогосподарської продукції;</a:t>
            </a:r>
          </a:p>
          <a:p>
            <a:pPr marL="0" indent="0">
              <a:buNone/>
            </a:pPr>
            <a:r>
              <a:rPr lang="uk-UA" dirty="0"/>
              <a:t>-	систему планів підприємства;</a:t>
            </a:r>
          </a:p>
          <a:p>
            <a:pPr marL="0" indent="0">
              <a:buNone/>
            </a:pPr>
            <a:r>
              <a:rPr lang="uk-UA" dirty="0"/>
              <a:t>-	структуру бізнес-плану;</a:t>
            </a:r>
          </a:p>
          <a:p>
            <a:pPr marL="0" indent="0">
              <a:buNone/>
            </a:pPr>
            <a:r>
              <a:rPr lang="uk-UA" dirty="0"/>
              <a:t>-	сучасну структуру Земельного фонду України;</a:t>
            </a:r>
          </a:p>
          <a:p>
            <a:pPr marL="0" indent="0">
              <a:buNone/>
            </a:pPr>
            <a:r>
              <a:rPr lang="uk-UA" dirty="0"/>
              <a:t>-	основні фонди підприємства та їх класифікацію;</a:t>
            </a:r>
          </a:p>
          <a:p>
            <a:pPr marL="0" indent="0">
              <a:buNone/>
            </a:pPr>
            <a:r>
              <a:rPr lang="uk-UA" dirty="0"/>
              <a:t>-	поняття, класифікацію та особливості матеріально – технічної бази аграрних підприємств;</a:t>
            </a:r>
          </a:p>
          <a:p>
            <a:pPr marL="0" indent="0">
              <a:buNone/>
            </a:pPr>
            <a:r>
              <a:rPr lang="uk-UA" dirty="0"/>
              <a:t>-	систему основних показників, що характеризують економічну ефективність розміщення сільськогосподарського виробництва;</a:t>
            </a:r>
          </a:p>
          <a:p>
            <a:pPr marL="0" indent="0">
              <a:buNone/>
            </a:pPr>
            <a:r>
              <a:rPr lang="uk-UA" dirty="0"/>
              <a:t>-	сутність та класифікацію персоналу підприємства;</a:t>
            </a:r>
          </a:p>
          <a:p>
            <a:pPr marL="0" indent="0">
              <a:buNone/>
            </a:pPr>
            <a:r>
              <a:rPr lang="uk-UA" dirty="0"/>
              <a:t>-	сутність і основні складові проекту;</a:t>
            </a:r>
          </a:p>
          <a:p>
            <a:pPr marL="0" indent="0">
              <a:buNone/>
            </a:pPr>
            <a:r>
              <a:rPr lang="uk-UA" dirty="0"/>
              <a:t>-	класифікацію витрат підприємства;</a:t>
            </a:r>
          </a:p>
          <a:p>
            <a:pPr marL="0" indent="0">
              <a:buNone/>
            </a:pPr>
            <a:r>
              <a:rPr lang="uk-UA" dirty="0"/>
              <a:t>-	види прибутку підприємства.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746803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uk-UA" b="1" dirty="0" smtClean="0"/>
              <a:t>У результаті вивчення навчальної дисципліни студент повинен вміти: </a:t>
            </a:r>
          </a:p>
          <a:p>
            <a:pPr marL="0" indent="0">
              <a:buNone/>
            </a:pPr>
            <a:r>
              <a:rPr lang="uk-UA" dirty="0"/>
              <a:t>-	проводити компаративну характеристику моделей підприємництва;</a:t>
            </a:r>
          </a:p>
          <a:p>
            <a:pPr marL="0" indent="0">
              <a:buNone/>
            </a:pPr>
            <a:r>
              <a:rPr lang="uk-UA" dirty="0"/>
              <a:t>-	розрізняти методи ціноутворення на продукцію;</a:t>
            </a:r>
          </a:p>
          <a:p>
            <a:pPr marL="0" indent="0">
              <a:buNone/>
            </a:pPr>
            <a:r>
              <a:rPr lang="uk-UA" dirty="0"/>
              <a:t>-	проводити компаративну характеристику напрямів планування;</a:t>
            </a:r>
          </a:p>
          <a:p>
            <a:pPr marL="0" indent="0">
              <a:buNone/>
            </a:pPr>
            <a:r>
              <a:rPr lang="uk-UA" dirty="0"/>
              <a:t>-	складати бізнес-план;</a:t>
            </a:r>
          </a:p>
          <a:p>
            <a:pPr marL="0" indent="0">
              <a:buNone/>
            </a:pPr>
            <a:r>
              <a:rPr lang="uk-UA" dirty="0"/>
              <a:t>-	оцінювати економічну ефективність використання землі сільськогосподарськими підприємствами;</a:t>
            </a:r>
          </a:p>
          <a:p>
            <a:pPr marL="0" indent="0">
              <a:buNone/>
            </a:pPr>
            <a:r>
              <a:rPr lang="uk-UA" dirty="0"/>
              <a:t>-	розрізняти групи нематеріальних активів сільськогосподарського підприємства;</a:t>
            </a:r>
          </a:p>
          <a:p>
            <a:pPr marL="0" indent="0">
              <a:buNone/>
            </a:pPr>
            <a:r>
              <a:rPr lang="uk-UA" dirty="0"/>
              <a:t>-	оцінювати економічну ефективність інтенсифікації сільського господарства;</a:t>
            </a:r>
          </a:p>
          <a:p>
            <a:pPr marL="0" indent="0">
              <a:buNone/>
            </a:pPr>
            <a:r>
              <a:rPr lang="uk-UA" dirty="0"/>
              <a:t>-	розраховувати економічну ефективність розміщення сільськогосподарського виробництва;</a:t>
            </a:r>
          </a:p>
          <a:p>
            <a:pPr marL="0" indent="0">
              <a:buNone/>
            </a:pPr>
            <a:r>
              <a:rPr lang="uk-UA" dirty="0"/>
              <a:t>-	оцінювати рівень продуктивності праці на сільськогосподарських підприємствах;</a:t>
            </a:r>
          </a:p>
          <a:p>
            <a:pPr marL="0" indent="0">
              <a:buNone/>
            </a:pPr>
            <a:r>
              <a:rPr lang="uk-UA" dirty="0"/>
              <a:t>-	проводити відбір та оцінку проектів;</a:t>
            </a:r>
          </a:p>
          <a:p>
            <a:pPr marL="0" indent="0">
              <a:buNone/>
            </a:pPr>
            <a:r>
              <a:rPr lang="uk-UA" dirty="0"/>
              <a:t>-	проводити компаративну характеристику методів ціноутворення;</a:t>
            </a:r>
          </a:p>
          <a:p>
            <a:pPr marL="0" indent="0">
              <a:buNone/>
            </a:pPr>
            <a:r>
              <a:rPr lang="uk-UA" dirty="0"/>
              <a:t>-	розраховувати види прибутку підприємства.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409021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uk-UA" sz="2100" b="1" dirty="0" smtClean="0"/>
              <a:t>Згідно з вимогами освітньо-професійної  програми студенти повинні досягти таких </a:t>
            </a:r>
            <a:r>
              <a:rPr lang="uk-UA" sz="2100" b="1" dirty="0" err="1" smtClean="0"/>
              <a:t>компетентностей</a:t>
            </a:r>
            <a:r>
              <a:rPr lang="uk-UA" sz="2100" b="1" dirty="0" smtClean="0"/>
              <a:t>: </a:t>
            </a:r>
          </a:p>
          <a:p>
            <a:pPr marL="0" indent="0">
              <a:buNone/>
            </a:pPr>
            <a:r>
              <a:rPr lang="uk-UA" sz="2100" dirty="0"/>
              <a:t>-	Здатність працювати в команді та налагоджувати міжособистісну взаємодію при вирішенні професійних завдань.</a:t>
            </a:r>
          </a:p>
          <a:p>
            <a:pPr marL="0" indent="0">
              <a:buNone/>
            </a:pPr>
            <a:r>
              <a:rPr lang="uk-UA" sz="2100" dirty="0"/>
              <a:t>-	Здатність створювати та організовувати ефективні комунікації в процесі управління.</a:t>
            </a:r>
          </a:p>
          <a:p>
            <a:pPr marL="0" indent="0">
              <a:buNone/>
            </a:pPr>
            <a:r>
              <a:rPr lang="uk-UA" sz="2100" dirty="0"/>
              <a:t>-	Здатність до адаптації, креативності, генерування ідей та дій у новій ситуації.</a:t>
            </a:r>
          </a:p>
          <a:p>
            <a:pPr marL="0" indent="0">
              <a:buNone/>
            </a:pPr>
            <a:r>
              <a:rPr lang="uk-UA" sz="2100" dirty="0"/>
              <a:t>-	Здатність системно мислити та творчо підходити до вирішення проблем.</a:t>
            </a:r>
          </a:p>
          <a:p>
            <a:pPr marL="0" indent="0">
              <a:buNone/>
            </a:pPr>
            <a:r>
              <a:rPr lang="uk-UA" sz="2100" dirty="0"/>
              <a:t>-	Здатність діяти на основі етичних міркувань, соціально відповідально і свідомо.</a:t>
            </a:r>
          </a:p>
          <a:p>
            <a:pPr marL="0" indent="0">
              <a:buNone/>
            </a:pPr>
            <a:r>
              <a:rPr lang="uk-UA" sz="2100" dirty="0"/>
              <a:t>-	Здатність аналізувати результати економічної діяльності сільськогосподарських підприємств, зіставляти їх з факторами впливу зовнішнього та внутрішнього середовища, визначати перспективи її розвитку.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5782238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125</Words>
  <Application>Microsoft Office PowerPoint</Application>
  <PresentationFormat>Экран (4:3)</PresentationFormat>
  <Paragraphs>40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Навчальна дисципліна  «ЕКОНОМІКА СІЛЬСЬКО-ГОСПОДАРСЬКОГО ПІДПРИЄМСТВА»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 Windows</dc:creator>
  <cp:lastModifiedBy>Пользователь Windows</cp:lastModifiedBy>
  <cp:revision>6</cp:revision>
  <dcterms:created xsi:type="dcterms:W3CDTF">2020-08-26T06:53:27Z</dcterms:created>
  <dcterms:modified xsi:type="dcterms:W3CDTF">2020-08-26T07:22:01Z</dcterms:modified>
</cp:coreProperties>
</file>

<file path=docProps/thumbnail.jpeg>
</file>