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2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DFB36-9CEB-478C-A6EB-45411882A401}" type="datetimeFigureOut">
              <a:rPr lang="uk-UA" smtClean="0"/>
              <a:t>07.09.2020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F3BA2-6003-4637-99D5-E301B8E54EB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6034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DFB36-9CEB-478C-A6EB-45411882A401}" type="datetimeFigureOut">
              <a:rPr lang="uk-UA" smtClean="0"/>
              <a:t>07.09.2020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F3BA2-6003-4637-99D5-E301B8E54EB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27913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DFB36-9CEB-478C-A6EB-45411882A401}" type="datetimeFigureOut">
              <a:rPr lang="uk-UA" smtClean="0"/>
              <a:t>07.09.2020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F3BA2-6003-4637-99D5-E301B8E54EB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38994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DFB36-9CEB-478C-A6EB-45411882A401}" type="datetimeFigureOut">
              <a:rPr lang="uk-UA" smtClean="0"/>
              <a:t>07.09.2020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F3BA2-6003-4637-99D5-E301B8E54EB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43608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DFB36-9CEB-478C-A6EB-45411882A401}" type="datetimeFigureOut">
              <a:rPr lang="uk-UA" smtClean="0"/>
              <a:t>07.09.2020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F3BA2-6003-4637-99D5-E301B8E54EB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89223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DFB36-9CEB-478C-A6EB-45411882A401}" type="datetimeFigureOut">
              <a:rPr lang="uk-UA" smtClean="0"/>
              <a:t>07.09.2020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F3BA2-6003-4637-99D5-E301B8E54EB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28351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DFB36-9CEB-478C-A6EB-45411882A401}" type="datetimeFigureOut">
              <a:rPr lang="uk-UA" smtClean="0"/>
              <a:t>07.09.2020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F3BA2-6003-4637-99D5-E301B8E54EB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18778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DFB36-9CEB-478C-A6EB-45411882A401}" type="datetimeFigureOut">
              <a:rPr lang="uk-UA" smtClean="0"/>
              <a:t>07.09.2020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F3BA2-6003-4637-99D5-E301B8E54EB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10055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DFB36-9CEB-478C-A6EB-45411882A401}" type="datetimeFigureOut">
              <a:rPr lang="uk-UA" smtClean="0"/>
              <a:t>07.09.2020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F3BA2-6003-4637-99D5-E301B8E54EB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75211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DFB36-9CEB-478C-A6EB-45411882A401}" type="datetimeFigureOut">
              <a:rPr lang="uk-UA" smtClean="0"/>
              <a:t>07.09.2020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F3BA2-6003-4637-99D5-E301B8E54EB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78924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DFB36-9CEB-478C-A6EB-45411882A401}" type="datetimeFigureOut">
              <a:rPr lang="uk-UA" smtClean="0"/>
              <a:t>07.09.2020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F3BA2-6003-4637-99D5-E301B8E54EB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83679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4DFB36-9CEB-478C-A6EB-45411882A401}" type="datetimeFigureOut">
              <a:rPr lang="uk-UA" smtClean="0"/>
              <a:t>07.09.2020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0F3BA2-6003-4637-99D5-E301B8E54EB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64459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51730" y="1664474"/>
            <a:ext cx="4784766" cy="1071562"/>
          </a:xfrm>
        </p:spPr>
        <p:txBody>
          <a:bodyPr rtlCol="0">
            <a:normAutofit fontScale="90000"/>
          </a:bodyPr>
          <a:lstStyle/>
          <a:p>
            <a:pPr algn="l"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Тема: </a:t>
            </a:r>
            <a:r>
              <a:rPr lang="ru-RU" altLang="uk-UA" dirty="0"/>
              <a:t>ПЛАНИРОВАНИЕ РАБОЧЕГО ВРЕМЕНИ В </a:t>
            </a:r>
            <a:r>
              <a:rPr lang="ru-RU" altLang="uk-UA" dirty="0" smtClean="0"/>
              <a:t>ПРОЕКТЕ</a:t>
            </a:r>
            <a:r>
              <a:rPr lang="pl-PL" altLang="uk-UA" dirty="0" smtClean="0"/>
              <a:t> </a:t>
            </a:r>
            <a:r>
              <a:rPr lang="en-US" b="1" dirty="0" smtClean="0"/>
              <a:t>Microsoft </a:t>
            </a:r>
            <a:r>
              <a:rPr lang="en-US" b="1" dirty="0" smtClean="0"/>
              <a:t>Office Project 20</a:t>
            </a:r>
            <a:r>
              <a:rPr lang="pl-PL" b="1" dirty="0" smtClean="0"/>
              <a:t>10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sz="2200" b="1" dirty="0"/>
          </a:p>
        </p:txBody>
      </p:sp>
      <p:pic>
        <p:nvPicPr>
          <p:cNvPr id="2051" name="Picture 2" descr="http://1.bp.blogspot.com/-_oVlUNGWW-M/U9wWztYxHCI/AAAAAAAABBk/NOzGdPXEYLA/s1600/Microsoft-Office-Project-Professional-2007-Front-Cover-353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428625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240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684213" y="476250"/>
            <a:ext cx="4546600" cy="1143000"/>
          </a:xfrm>
        </p:spPr>
        <p:txBody>
          <a:bodyPr>
            <a:normAutofit fontScale="90000"/>
          </a:bodyPr>
          <a:lstStyle/>
          <a:p>
            <a:r>
              <a:rPr lang="uk-UA" altLang="uk-UA" b="1" smtClean="0"/>
              <a:t>РАБОТА С БАЗОВЫМ ПЛАНОМ </a:t>
            </a:r>
            <a:endParaRPr lang="ru-RU" altLang="uk-UA" smtClean="0"/>
          </a:p>
        </p:txBody>
      </p:sp>
      <p:sp>
        <p:nvSpPr>
          <p:cNvPr id="24579" name="Прямоугольник 1"/>
          <p:cNvSpPr>
            <a:spLocks noChangeArrowheads="1"/>
          </p:cNvSpPr>
          <p:nvPr/>
        </p:nvSpPr>
        <p:spPr bwMode="auto">
          <a:xfrm>
            <a:off x="468313" y="2060575"/>
            <a:ext cx="457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uk-UA" sz="1800" i="1">
                <a:latin typeface="Arial" charset="0"/>
              </a:rPr>
              <a:t>Исполнение проекта – это его динамика, его движение, его жизнь. </a:t>
            </a:r>
            <a:endParaRPr lang="uk-UA" altLang="uk-UA" sz="1800" i="1">
              <a:latin typeface="Arial" charset="0"/>
            </a:endParaRPr>
          </a:p>
        </p:txBody>
      </p:sp>
      <p:sp>
        <p:nvSpPr>
          <p:cNvPr id="24580" name="Прямоугольник 2"/>
          <p:cNvSpPr>
            <a:spLocks noChangeArrowheads="1"/>
          </p:cNvSpPr>
          <p:nvPr/>
        </p:nvSpPr>
        <p:spPr bwMode="auto">
          <a:xfrm>
            <a:off x="539750" y="2852738"/>
            <a:ext cx="80645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uk-UA" sz="1800">
                <a:latin typeface="Arial" charset="0"/>
              </a:rPr>
              <a:t>90% случаев в компаниях, где ведется рисование проектов, </a:t>
            </a:r>
            <a:r>
              <a:rPr lang="ru-RU" altLang="uk-UA" sz="1800" b="1" u="sng">
                <a:latin typeface="Arial" charset="0"/>
              </a:rPr>
              <a:t>никто не отслеживает процент исполнения работ. </a:t>
            </a:r>
            <a:r>
              <a:rPr lang="ru-RU" altLang="uk-UA" sz="1800">
                <a:latin typeface="Arial" charset="0"/>
              </a:rPr>
              <a:t>Самый распространённый способ определения текущего состояния проекта — зная, например сегодняшнее число, тыкнуть ручкой в соответствующую дату на графике, висящем на стене менеджера проекта, и сказать «Вот здесь мы находимся!». Есть еще распространенный вариант. Это позвонить подрядчику и спросить «Как дела? Где вы сейчас находитесь?» </a:t>
            </a:r>
            <a:endParaRPr lang="uk-UA" altLang="uk-UA" sz="1800">
              <a:latin typeface="Arial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uk-UA" altLang="uk-UA" sz="1800">
              <a:latin typeface="Arial" charset="0"/>
            </a:endParaRPr>
          </a:p>
        </p:txBody>
      </p:sp>
      <p:pic>
        <p:nvPicPr>
          <p:cNvPr id="24581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0"/>
            <a:ext cx="3903662" cy="25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Picture 4" descr="ÐÐ°ÑÑÐ¸Ð½ÐºÐ¸ Ð¿Ð¾ Ð·Ð°Ð¿ÑÐ¾ÑÑ Ð¿Ð¾Ð´ÑÑÐ´ÑÐ¸Ð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4924425"/>
            <a:ext cx="1657350" cy="185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3" name="Picture 6" descr="ÐÐ°ÑÑÐ¸Ð½ÐºÐ¸ Ð¿Ð¾ Ð·Ð°Ð¿ÑÐ¾ÑÑ Ð¿Ð¾Ð´ÑÑÐ´ÑÐ¸Ðº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8" y="4845050"/>
            <a:ext cx="2541587" cy="193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4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5588" y="4973638"/>
            <a:ext cx="3529012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5935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0" y="476250"/>
            <a:ext cx="5724525" cy="1143000"/>
          </a:xfrm>
        </p:spPr>
        <p:txBody>
          <a:bodyPr>
            <a:normAutofit fontScale="90000"/>
          </a:bodyPr>
          <a:lstStyle/>
          <a:p>
            <a:r>
              <a:rPr lang="uk-UA" altLang="uk-UA" b="1" smtClean="0"/>
              <a:t>РАБОТА С БАЗОВЫМ ПЛАНОМ </a:t>
            </a:r>
            <a:endParaRPr lang="ru-RU" altLang="uk-UA" smtClean="0"/>
          </a:p>
        </p:txBody>
      </p:sp>
      <p:sp>
        <p:nvSpPr>
          <p:cNvPr id="25603" name="Прямоугольник 1"/>
          <p:cNvSpPr>
            <a:spLocks noChangeArrowheads="1"/>
          </p:cNvSpPr>
          <p:nvPr/>
        </p:nvSpPr>
        <p:spPr bwMode="auto">
          <a:xfrm>
            <a:off x="103188" y="1700213"/>
            <a:ext cx="431958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uk-UA" sz="1800" i="1">
                <a:latin typeface="Arial" charset="0"/>
              </a:rPr>
              <a:t>Исполнение проекта – это его динамика, его движение, его жизнь. </a:t>
            </a:r>
            <a:endParaRPr lang="uk-UA" altLang="uk-UA" sz="1800" i="1">
              <a:latin typeface="Arial" charset="0"/>
            </a:endParaRPr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5229225"/>
            <a:ext cx="3513138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0500" y="3175"/>
            <a:ext cx="2603500" cy="276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8150" y="3059113"/>
            <a:ext cx="2447925" cy="144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Стрелка вниз 2"/>
          <p:cNvSpPr/>
          <p:nvPr/>
        </p:nvSpPr>
        <p:spPr>
          <a:xfrm>
            <a:off x="7445375" y="4656138"/>
            <a:ext cx="792163" cy="5730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4" name="Стрелка вниз 3"/>
          <p:cNvSpPr/>
          <p:nvPr/>
        </p:nvSpPr>
        <p:spPr>
          <a:xfrm>
            <a:off x="4895850" y="2347913"/>
            <a:ext cx="1081088" cy="6445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25609" name="Прямоугольник 6"/>
          <p:cNvSpPr>
            <a:spLocks noChangeArrowheads="1"/>
          </p:cNvSpPr>
          <p:nvPr/>
        </p:nvSpPr>
        <p:spPr bwMode="auto">
          <a:xfrm>
            <a:off x="144463" y="2749550"/>
            <a:ext cx="45720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uk-UA" altLang="uk-UA" sz="180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uk-UA" sz="1800">
                <a:latin typeface="Arial" charset="0"/>
              </a:rPr>
              <a:t>На закладке «Задача» в области «Планирование» можно  выделить задачу и выбрать один из четырех вариантов процента завершения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uk-UA" sz="1800">
                <a:latin typeface="Arial" charset="0"/>
              </a:rPr>
              <a:t>задачи или проекта </a:t>
            </a:r>
          </a:p>
        </p:txBody>
      </p:sp>
    </p:spTree>
    <p:extLst>
      <p:ext uri="{BB962C8B-B14F-4D97-AF65-F5344CB8AC3E}">
        <p14:creationId xmlns:p14="http://schemas.microsoft.com/office/powerpoint/2010/main" val="31081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33338" y="476250"/>
            <a:ext cx="4546600" cy="1143000"/>
          </a:xfrm>
        </p:spPr>
        <p:txBody>
          <a:bodyPr>
            <a:normAutofit fontScale="90000"/>
          </a:bodyPr>
          <a:lstStyle/>
          <a:p>
            <a:r>
              <a:rPr lang="uk-UA" altLang="uk-UA" b="1" smtClean="0"/>
              <a:t>РАБОТА С БАЗОВЫМ ПЛАНОМ </a:t>
            </a:r>
            <a:endParaRPr lang="ru-RU" altLang="uk-UA" smtClean="0"/>
          </a:p>
        </p:txBody>
      </p:sp>
      <p:sp>
        <p:nvSpPr>
          <p:cNvPr id="26627" name="Прямоугольник 1"/>
          <p:cNvSpPr>
            <a:spLocks noChangeArrowheads="1"/>
          </p:cNvSpPr>
          <p:nvPr/>
        </p:nvSpPr>
        <p:spPr bwMode="auto">
          <a:xfrm>
            <a:off x="107950" y="2060575"/>
            <a:ext cx="43195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uk-UA" sz="1800" i="1">
                <a:latin typeface="Arial" charset="0"/>
              </a:rPr>
              <a:t>Исполнение проекта – это его динамика, его движение, его жизнь. </a:t>
            </a:r>
            <a:endParaRPr lang="uk-UA" altLang="uk-UA" sz="1800" i="1">
              <a:latin typeface="Arial" charset="0"/>
            </a:endParaRPr>
          </a:p>
        </p:txBody>
      </p:sp>
      <p:sp>
        <p:nvSpPr>
          <p:cNvPr id="26628" name="Прямоугольник 2"/>
          <p:cNvSpPr>
            <a:spLocks noChangeArrowheads="1"/>
          </p:cNvSpPr>
          <p:nvPr/>
        </p:nvSpPr>
        <p:spPr bwMode="auto">
          <a:xfrm>
            <a:off x="395288" y="3141663"/>
            <a:ext cx="8208962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uk-UA" sz="1800">
                <a:latin typeface="Arial" charset="0"/>
              </a:rPr>
              <a:t>Для того чтобы иметь возможность отслеживать отклонение фактических работ от запланированных по плану проекта, необходимо после утверждения плана проекта сохранить его базовый план. Microsoft Project </a:t>
            </a:r>
            <a:r>
              <a:rPr lang="ru-RU" altLang="uk-UA" sz="1800" b="1" u="sng">
                <a:latin typeface="Arial" charset="0"/>
              </a:rPr>
              <a:t>позволяет сохранять 11 базовых планов</a:t>
            </a:r>
            <a:r>
              <a:rPr lang="ru-RU" altLang="uk-UA" sz="1800">
                <a:latin typeface="Arial" charset="0"/>
              </a:rPr>
              <a:t>, с 1 по 10, и один непосредственно базовый.</a:t>
            </a:r>
            <a:endParaRPr lang="uk-UA" altLang="uk-UA" sz="1800">
              <a:latin typeface="Arial" charset="0"/>
            </a:endParaRPr>
          </a:p>
        </p:txBody>
      </p:sp>
      <p:pic>
        <p:nvPicPr>
          <p:cNvPr id="26629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5" y="0"/>
            <a:ext cx="5000625" cy="256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0" name="Прямоугольник 3"/>
          <p:cNvSpPr>
            <a:spLocks noChangeArrowheads="1"/>
          </p:cNvSpPr>
          <p:nvPr/>
        </p:nvSpPr>
        <p:spPr bwMode="auto">
          <a:xfrm>
            <a:off x="379413" y="4868863"/>
            <a:ext cx="8353425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uk-UA" sz="1800">
                <a:latin typeface="Arial" charset="0"/>
              </a:rPr>
              <a:t>Обычно базовый план является утвержденной версией плана, а текущий план должен по ряду критериев совпадать с утвержденным. Если в процессе выполнения необходимо внести коррективы в базовый план, </a:t>
            </a:r>
            <a:r>
              <a:rPr lang="ru-RU" altLang="uk-UA" sz="1800" b="1">
                <a:latin typeface="Arial" charset="0"/>
              </a:rPr>
              <a:t>Microsoft Project позволяет сохранить новую версию базового плана </a:t>
            </a:r>
            <a:r>
              <a:rPr lang="ru-RU" altLang="uk-UA" sz="1800">
                <a:latin typeface="Arial" charset="0"/>
              </a:rPr>
              <a:t>и в дальнейшем сравнивать с ней ход работ. </a:t>
            </a:r>
            <a:endParaRPr lang="uk-UA" altLang="uk-UA" sz="18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574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33338" y="476250"/>
            <a:ext cx="4546600" cy="1143000"/>
          </a:xfrm>
        </p:spPr>
        <p:txBody>
          <a:bodyPr>
            <a:normAutofit fontScale="90000"/>
          </a:bodyPr>
          <a:lstStyle/>
          <a:p>
            <a:r>
              <a:rPr lang="uk-UA" altLang="uk-UA" b="1" smtClean="0"/>
              <a:t>РАБОТА С БАЗОВЫМ ПЛАНОМ </a:t>
            </a:r>
            <a:endParaRPr lang="ru-RU" altLang="uk-UA" smtClean="0"/>
          </a:p>
        </p:txBody>
      </p:sp>
      <p:sp>
        <p:nvSpPr>
          <p:cNvPr id="27651" name="Прямоугольник 1"/>
          <p:cNvSpPr>
            <a:spLocks noChangeArrowheads="1"/>
          </p:cNvSpPr>
          <p:nvPr/>
        </p:nvSpPr>
        <p:spPr bwMode="auto">
          <a:xfrm>
            <a:off x="107950" y="2060575"/>
            <a:ext cx="43195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uk-UA" sz="1800" i="1">
                <a:latin typeface="Arial" charset="0"/>
              </a:rPr>
              <a:t>Исполнение проекта – это его динамика, его движение, его жизнь. </a:t>
            </a:r>
            <a:endParaRPr lang="uk-UA" altLang="uk-UA" sz="1800" i="1">
              <a:latin typeface="Arial" charset="0"/>
            </a:endParaRPr>
          </a:p>
        </p:txBody>
      </p:sp>
      <p:pic>
        <p:nvPicPr>
          <p:cNvPr id="27652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5" y="0"/>
            <a:ext cx="5000625" cy="256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8188" y="2801938"/>
            <a:ext cx="4189412" cy="391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4" name="Прямоугольник 4"/>
          <p:cNvSpPr>
            <a:spLocks noChangeArrowheads="1"/>
          </p:cNvSpPr>
          <p:nvPr/>
        </p:nvSpPr>
        <p:spPr bwMode="auto">
          <a:xfrm>
            <a:off x="431800" y="3357563"/>
            <a:ext cx="3671888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uk-UA" sz="1800">
                <a:latin typeface="Arial" charset="0"/>
              </a:rPr>
              <a:t>Для того чтобы сохранить базовый план, нужно на закладке «Проект», в области «Планирование» нажать «Задать базовый план - Задать базовый план», </a:t>
            </a:r>
            <a:endParaRPr lang="uk-UA" altLang="uk-UA" sz="1800">
              <a:latin typeface="Arial" charset="0"/>
            </a:endParaRPr>
          </a:p>
        </p:txBody>
      </p:sp>
      <p:sp>
        <p:nvSpPr>
          <p:cNvPr id="27655" name="Прямоугольник 5"/>
          <p:cNvSpPr>
            <a:spLocks noChangeArrowheads="1"/>
          </p:cNvSpPr>
          <p:nvPr/>
        </p:nvSpPr>
        <p:spPr bwMode="auto">
          <a:xfrm>
            <a:off x="323850" y="5300663"/>
            <a:ext cx="36718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uk-UA" sz="1800" b="1">
                <a:latin typeface="Arial" charset="0"/>
              </a:rPr>
              <a:t>Вы можете также сохранять базовые план поверх существующих !</a:t>
            </a:r>
            <a:endParaRPr lang="uk-UA" altLang="uk-UA" sz="18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3392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>
          <a:xfrm>
            <a:off x="33338" y="476250"/>
            <a:ext cx="4546600" cy="1143000"/>
          </a:xfrm>
        </p:spPr>
        <p:txBody>
          <a:bodyPr>
            <a:normAutofit fontScale="90000"/>
          </a:bodyPr>
          <a:lstStyle/>
          <a:p>
            <a:r>
              <a:rPr lang="uk-UA" altLang="uk-UA" b="1" smtClean="0"/>
              <a:t>План-факт</a:t>
            </a:r>
            <a:r>
              <a:rPr lang="ru-RU" altLang="uk-UA" b="1" smtClean="0"/>
              <a:t>ный анализ</a:t>
            </a:r>
            <a:endParaRPr lang="ru-RU" altLang="uk-UA" smtClean="0"/>
          </a:p>
        </p:txBody>
      </p:sp>
      <p:pic>
        <p:nvPicPr>
          <p:cNvPr id="28675" name="Picture 2" descr="ÐÐ°ÑÑÐ¸Ð½ÐºÐ¸ Ð¿Ð¾ Ð·Ð°Ð¿ÑÐ¾ÑÑ ÐÐ»Ð°Ð½-ÑÐ°ÐºÑÐ½ÑÐ¹ Ð°Ð½Ð°Ð»Ð¸Ð·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7950" y="0"/>
            <a:ext cx="3956050" cy="261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3871913"/>
            <a:ext cx="3467100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Стрелка вниз 2"/>
          <p:cNvSpPr/>
          <p:nvPr/>
        </p:nvSpPr>
        <p:spPr>
          <a:xfrm>
            <a:off x="2771775" y="3429000"/>
            <a:ext cx="431800" cy="3603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11" name="Стрелка вниз 10"/>
          <p:cNvSpPr/>
          <p:nvPr/>
        </p:nvSpPr>
        <p:spPr>
          <a:xfrm>
            <a:off x="3851275" y="3429000"/>
            <a:ext cx="433388" cy="3603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12" name="Стрелка вниз 11"/>
          <p:cNvSpPr/>
          <p:nvPr/>
        </p:nvSpPr>
        <p:spPr>
          <a:xfrm>
            <a:off x="5076825" y="3429000"/>
            <a:ext cx="431800" cy="3603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5980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>
          <a:xfrm>
            <a:off x="33338" y="476250"/>
            <a:ext cx="4546600" cy="1143000"/>
          </a:xfrm>
        </p:spPr>
        <p:txBody>
          <a:bodyPr>
            <a:normAutofit fontScale="90000"/>
          </a:bodyPr>
          <a:lstStyle/>
          <a:p>
            <a:r>
              <a:rPr lang="uk-UA" altLang="uk-UA" b="1" smtClean="0"/>
              <a:t>План-факт</a:t>
            </a:r>
            <a:r>
              <a:rPr lang="ru-RU" altLang="uk-UA" b="1" smtClean="0"/>
              <a:t>ный анализ</a:t>
            </a:r>
            <a:endParaRPr lang="ru-RU" altLang="uk-UA" smtClean="0"/>
          </a:p>
        </p:txBody>
      </p:sp>
      <p:pic>
        <p:nvPicPr>
          <p:cNvPr id="29699" name="Picture 2" descr="ÐÐ°ÑÑÐ¸Ð½ÐºÐ¸ Ð¿Ð¾ Ð·Ð°Ð¿ÑÐ¾ÑÑ ÐÐ»Ð°Ð½-ÑÐ°ÐºÑÐ½ÑÐ¹ Ð°Ð½Ð°Ð»Ð¸Ð·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7950" y="0"/>
            <a:ext cx="3956050" cy="261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0" name="Прямоугольник 1"/>
          <p:cNvSpPr>
            <a:spLocks noChangeArrowheads="1"/>
          </p:cNvSpPr>
          <p:nvPr/>
        </p:nvSpPr>
        <p:spPr bwMode="auto">
          <a:xfrm>
            <a:off x="395288" y="2781300"/>
            <a:ext cx="8375650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uk-UA" sz="1800">
                <a:latin typeface="Arial" charset="0"/>
              </a:rPr>
              <a:t>Для того чтобы увидеть отклонения по началу и окончанию, необходимо переключиться в представление «Диаграмма Ганта с отслеживанием» и на закладке «Вид» выбрать «Таблицы – Отклонение», </a:t>
            </a:r>
            <a:endParaRPr lang="uk-UA" altLang="uk-UA" sz="1800">
              <a:latin typeface="Arial" charset="0"/>
            </a:endParaRPr>
          </a:p>
        </p:txBody>
      </p:sp>
      <p:pic>
        <p:nvPicPr>
          <p:cNvPr id="2970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3711575"/>
            <a:ext cx="6769100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4827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uk-UA" dirty="0" smtClean="0"/>
              <a:t>ПЛАНИРОВАНИЕ РАБОЧЕГО ВРЕМЕНИ В ПРОЕКТЕ</a:t>
            </a:r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Font typeface="Arial" charset="0"/>
              <a:buNone/>
            </a:pPr>
            <a:r>
              <a:rPr lang="ru-RU" altLang="uk-UA" sz="2400" smtClean="0"/>
              <a:t>Использование календарей в проекте необходимо для определения реального графика работы. </a:t>
            </a:r>
            <a:endParaRPr lang="en-US" altLang="uk-UA" sz="2400" smtClean="0"/>
          </a:p>
          <a:p>
            <a:pPr marL="0" indent="0" algn="just">
              <a:buFont typeface="Arial" charset="0"/>
              <a:buNone/>
            </a:pPr>
            <a:r>
              <a:rPr lang="ru-RU" altLang="uk-UA" sz="2400" smtClean="0"/>
              <a:t>В Microsoft Project 2010 могут быть </a:t>
            </a:r>
            <a:r>
              <a:rPr lang="ru-RU" altLang="uk-UA" sz="2400" b="1" smtClean="0"/>
              <a:t>календари задач и календари ресурсов</a:t>
            </a:r>
            <a:r>
              <a:rPr lang="ru-RU" altLang="uk-UA" sz="2400" smtClean="0"/>
              <a:t>. Календари задач позволят определить периоды, когда задачи могут исполняться, а календари ресурсов определят график работы последних и в дальнейшем позволят определять возможную загрузку ресурса. </a:t>
            </a:r>
            <a:endParaRPr lang="en-US" altLang="uk-UA" sz="2400" smtClean="0"/>
          </a:p>
          <a:p>
            <a:pPr marL="0" indent="0" algn="just">
              <a:buFont typeface="Arial" charset="0"/>
              <a:buNone/>
            </a:pPr>
            <a:r>
              <a:rPr lang="ru-RU" altLang="uk-UA" sz="2400" smtClean="0"/>
              <a:t>Пересечение календарей задач и ресурсов, назначенных на ее исполнение, определит время возможного исполнения задачи.</a:t>
            </a:r>
          </a:p>
        </p:txBody>
      </p:sp>
    </p:spTree>
    <p:extLst>
      <p:ext uri="{BB962C8B-B14F-4D97-AF65-F5344CB8AC3E}">
        <p14:creationId xmlns:p14="http://schemas.microsoft.com/office/powerpoint/2010/main" val="1861738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468313" y="765175"/>
            <a:ext cx="4546600" cy="2006600"/>
          </a:xfrm>
        </p:spPr>
        <p:txBody>
          <a:bodyPr>
            <a:normAutofit fontScale="90000"/>
          </a:bodyPr>
          <a:lstStyle/>
          <a:p>
            <a:r>
              <a:rPr lang="ru-RU" altLang="uk-UA" smtClean="0"/>
              <a:t>ПЛАНИРОВАНИЕ РАБОЧЕГО ВРЕМЕНИ В ПРОЕКТЕ</a:t>
            </a: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323850" y="4221163"/>
            <a:ext cx="8229600" cy="1108075"/>
          </a:xfrm>
        </p:spPr>
        <p:txBody>
          <a:bodyPr/>
          <a:lstStyle/>
          <a:p>
            <a:pPr marL="0" indent="0" algn="just">
              <a:buFont typeface="Arial" charset="0"/>
              <a:buNone/>
            </a:pPr>
            <a:r>
              <a:rPr lang="ru-RU" altLang="uk-UA" sz="2400" b="1" smtClean="0"/>
              <a:t>Низший приоритет имеет календарь проекта, далее календарь ресурсов, календарь задач</a:t>
            </a:r>
            <a:r>
              <a:rPr lang="en-US" altLang="uk-UA" sz="2400" b="1" smtClean="0"/>
              <a:t>!!!</a:t>
            </a:r>
            <a:endParaRPr lang="ru-RU" altLang="uk-UA" sz="2400" b="1" smtClean="0"/>
          </a:p>
        </p:txBody>
      </p:sp>
      <p:sp>
        <p:nvSpPr>
          <p:cNvPr id="17412" name="Прямоугольник 3"/>
          <p:cNvSpPr>
            <a:spLocks noChangeArrowheads="1"/>
          </p:cNvSpPr>
          <p:nvPr/>
        </p:nvSpPr>
        <p:spPr bwMode="auto">
          <a:xfrm>
            <a:off x="250825" y="5516563"/>
            <a:ext cx="860583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uk-UA" sz="2000" b="1">
                <a:latin typeface="Arial" charset="0"/>
              </a:rPr>
              <a:t>Календари задач следует применять, только в тех случаях, когда задача имеет уникальный график, не зависящий от календарей проекта и назначенных ресурсов</a:t>
            </a:r>
            <a:r>
              <a:rPr lang="en-US" altLang="uk-UA" sz="2000" b="1">
                <a:latin typeface="Arial" charset="0"/>
              </a:rPr>
              <a:t>!!!</a:t>
            </a:r>
            <a:endParaRPr lang="ru-RU" altLang="uk-UA" sz="2000" b="1">
              <a:latin typeface="Arial" charset="0"/>
            </a:endParaRPr>
          </a:p>
        </p:txBody>
      </p:sp>
      <p:pic>
        <p:nvPicPr>
          <p:cNvPr id="17413" name="Picture 2" descr="Картинки по запросу time manageme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404813"/>
            <a:ext cx="3786188" cy="331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6942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684213" y="476250"/>
            <a:ext cx="4546600" cy="1143000"/>
          </a:xfrm>
        </p:spPr>
        <p:txBody>
          <a:bodyPr>
            <a:normAutofit fontScale="90000"/>
          </a:bodyPr>
          <a:lstStyle/>
          <a:p>
            <a:r>
              <a:rPr lang="ru-RU" altLang="uk-UA" smtClean="0"/>
              <a:t>ПЛАНИРОВАНИЕ ЗАДАЧ</a:t>
            </a:r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>
          <a:xfrm>
            <a:off x="250825" y="2349500"/>
            <a:ext cx="8229600" cy="1108075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Font typeface="Arial" charset="0"/>
              <a:buNone/>
            </a:pPr>
            <a:r>
              <a:rPr lang="ru-RU" altLang="uk-UA" sz="2400" smtClean="0"/>
              <a:t>Задача в Microsoft Project - работа проекта нижнего уровня декомпозиции структуры работ, на которую можно назначать ресурсы (трудовые, материальные, затратные). </a:t>
            </a:r>
            <a:endParaRPr lang="en-US" altLang="uk-UA" sz="2400" smtClean="0"/>
          </a:p>
          <a:p>
            <a:pPr marL="0" indent="0" algn="just">
              <a:buFont typeface="Arial" charset="0"/>
              <a:buNone/>
            </a:pPr>
            <a:r>
              <a:rPr lang="ru-RU" altLang="uk-UA" sz="2400" smtClean="0"/>
              <a:t>Задача - действие, выполняемое от начала и до конца </a:t>
            </a:r>
            <a:r>
              <a:rPr lang="ru-RU" altLang="uk-UA" sz="2400" b="1" smtClean="0"/>
              <a:t>неизменным составом ресурсов</a:t>
            </a:r>
            <a:r>
              <a:rPr lang="ru-RU" altLang="uk-UA" sz="2400" smtClean="0"/>
              <a:t>. Каждая задача имеет свой тип – характеристику, учитывающую, какие элементы задачи являются фиксированными, а какие переменными. </a:t>
            </a:r>
            <a:endParaRPr lang="en-US" altLang="uk-UA" sz="2400" smtClean="0"/>
          </a:p>
        </p:txBody>
      </p:sp>
      <p:pic>
        <p:nvPicPr>
          <p:cNvPr id="18436" name="Picture 2" descr="Картинки по запросу ПЛАНИРОВАНИЕ ЗАДАЧ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250" y="0"/>
            <a:ext cx="3333750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4131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684213" y="476250"/>
            <a:ext cx="4546600" cy="1143000"/>
          </a:xfrm>
        </p:spPr>
        <p:txBody>
          <a:bodyPr>
            <a:normAutofit fontScale="90000"/>
          </a:bodyPr>
          <a:lstStyle/>
          <a:p>
            <a:r>
              <a:rPr lang="ru-RU" altLang="uk-UA" smtClean="0"/>
              <a:t>ПЛАНИРОВАНИЕ ЗАДАЧ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825" y="2349500"/>
            <a:ext cx="8229600" cy="1108075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Font typeface="Arial" charset="0"/>
              <a:buNone/>
              <a:defRPr/>
            </a:pPr>
            <a:r>
              <a:rPr lang="ru-RU" b="1" u="sng" dirty="0" smtClean="0"/>
              <a:t>Задачи в </a:t>
            </a:r>
            <a:r>
              <a:rPr lang="ru-RU" b="1" u="sng" dirty="0" err="1" smtClean="0"/>
              <a:t>Microsoft</a:t>
            </a:r>
            <a:r>
              <a:rPr lang="ru-RU" b="1" u="sng" dirty="0" smtClean="0"/>
              <a:t> </a:t>
            </a:r>
            <a:r>
              <a:rPr lang="ru-RU" b="1" u="sng" dirty="0" err="1" smtClean="0"/>
              <a:t>Project</a:t>
            </a:r>
            <a:r>
              <a:rPr lang="ru-RU" b="1" u="sng" dirty="0" smtClean="0"/>
              <a:t> могут быть иметь следующие типы:</a:t>
            </a:r>
            <a:endParaRPr lang="en-US" b="1" u="sng" dirty="0" smtClean="0"/>
          </a:p>
          <a:p>
            <a:pPr marL="457200" indent="-457200" algn="just">
              <a:buFont typeface="Arial" charset="0"/>
              <a:buAutoNum type="arabicPeriod"/>
              <a:defRPr/>
            </a:pPr>
            <a:r>
              <a:rPr lang="ru-RU" sz="2400" b="1" dirty="0" smtClean="0"/>
              <a:t>Фиксированная длительность </a:t>
            </a:r>
            <a:r>
              <a:rPr lang="ru-RU" sz="2400" dirty="0" smtClean="0"/>
              <a:t>(длительность задачи остается постоянной независимо от количества назначенных ресурсов (единиц назначения) или объема трудозатрат). Т.е.: </a:t>
            </a:r>
            <a:endParaRPr lang="en-US" sz="2400" dirty="0" smtClean="0"/>
          </a:p>
          <a:p>
            <a:pPr marL="457200" indent="-457200" algn="just">
              <a:buFont typeface="Arial" charset="0"/>
              <a:buNone/>
              <a:defRPr/>
            </a:pPr>
            <a:r>
              <a:rPr lang="en-US" sz="2400" dirty="0" smtClean="0"/>
              <a:t>	</a:t>
            </a:r>
            <a:r>
              <a:rPr lang="ru-RU" sz="2400" dirty="0" smtClean="0"/>
              <a:t>a. При изменении объема ресурсов пересчитываются трудозатраты, а длительность неизменна. </a:t>
            </a:r>
            <a:endParaRPr lang="en-US" sz="2400" dirty="0" smtClean="0"/>
          </a:p>
          <a:p>
            <a:pPr marL="457200" indent="-457200" algn="just">
              <a:buFont typeface="Arial" charset="0"/>
              <a:buNone/>
              <a:defRPr/>
            </a:pPr>
            <a:r>
              <a:rPr lang="en-US" sz="2400" dirty="0" smtClean="0"/>
              <a:t>	</a:t>
            </a:r>
            <a:r>
              <a:rPr lang="ru-RU" sz="2400" dirty="0" smtClean="0"/>
              <a:t>b. При изменении объема работ пересчитывается объем ресурсов, а длительность неизменна.</a:t>
            </a:r>
            <a:endParaRPr lang="en-US" sz="2400" dirty="0" smtClean="0"/>
          </a:p>
        </p:txBody>
      </p:sp>
      <p:pic>
        <p:nvPicPr>
          <p:cNvPr id="19460" name="Picture 2" descr="Картинки по запросу ПЛАНИРОВАНИЕ ЗАДАЧ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250" y="0"/>
            <a:ext cx="3333750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4797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684213" y="476250"/>
            <a:ext cx="4546600" cy="1143000"/>
          </a:xfrm>
        </p:spPr>
        <p:txBody>
          <a:bodyPr>
            <a:normAutofit fontScale="90000"/>
          </a:bodyPr>
          <a:lstStyle/>
          <a:p>
            <a:r>
              <a:rPr lang="ru-RU" altLang="uk-UA" smtClean="0"/>
              <a:t>ПЛАНИРОВАНИЕ ЗАДАЧ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825" y="2349500"/>
            <a:ext cx="8229600" cy="1108075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Font typeface="Arial" charset="0"/>
              <a:buNone/>
              <a:defRPr/>
            </a:pPr>
            <a:r>
              <a:rPr lang="ru-RU" b="1" u="sng" dirty="0" smtClean="0"/>
              <a:t>Задачи в </a:t>
            </a:r>
            <a:r>
              <a:rPr lang="ru-RU" b="1" u="sng" dirty="0" err="1" smtClean="0"/>
              <a:t>Microsoft</a:t>
            </a:r>
            <a:r>
              <a:rPr lang="ru-RU" b="1" u="sng" dirty="0" smtClean="0"/>
              <a:t> </a:t>
            </a:r>
            <a:r>
              <a:rPr lang="ru-RU" b="1" u="sng" dirty="0" err="1" smtClean="0"/>
              <a:t>Project</a:t>
            </a:r>
            <a:r>
              <a:rPr lang="ru-RU" b="1" u="sng" dirty="0" smtClean="0"/>
              <a:t> могут быть иметь следующие типы:</a:t>
            </a:r>
            <a:endParaRPr lang="en-US" b="1" u="sng" dirty="0" smtClean="0"/>
          </a:p>
          <a:p>
            <a:pPr marL="457200" indent="-457200" algn="just">
              <a:buFont typeface="Arial" charset="0"/>
              <a:buNone/>
              <a:defRPr/>
            </a:pPr>
            <a:r>
              <a:rPr lang="ru-RU" sz="2400" b="1" dirty="0" smtClean="0"/>
              <a:t>2. Фиксированные трудозатраты </a:t>
            </a:r>
            <a:r>
              <a:rPr lang="ru-RU" sz="2400" dirty="0" smtClean="0"/>
              <a:t>(объем трудозатрат остается постоянным независимо от любых изменений длительности или количества ресурсов (единиц назначения), назначенных данной задаче.). Т.е.: </a:t>
            </a:r>
            <a:endParaRPr lang="en-US" sz="2400" dirty="0" smtClean="0"/>
          </a:p>
          <a:p>
            <a:pPr marL="457200" indent="-457200" algn="just">
              <a:buFont typeface="Arial" charset="0"/>
              <a:buAutoNum type="alphaLcPeriod"/>
              <a:defRPr/>
            </a:pPr>
            <a:r>
              <a:rPr lang="ru-RU" sz="2400" dirty="0" smtClean="0"/>
              <a:t>При изменении объема работ пересчитывается длительность, а трудозатраты неизменны. </a:t>
            </a:r>
            <a:endParaRPr lang="en-US" sz="2400" dirty="0" smtClean="0"/>
          </a:p>
          <a:p>
            <a:pPr marL="457200" indent="-457200" algn="just">
              <a:buFont typeface="Arial" charset="0"/>
              <a:buNone/>
              <a:defRPr/>
            </a:pPr>
            <a:r>
              <a:rPr lang="ru-RU" sz="2400" dirty="0" err="1" smtClean="0"/>
              <a:t>b</a:t>
            </a:r>
            <a:r>
              <a:rPr lang="ru-RU" sz="2400" dirty="0" smtClean="0"/>
              <a:t>. При изменении длительности пересчитывается объем ресурсов, а трудозатраты неизменны.</a:t>
            </a:r>
            <a:endParaRPr lang="en-US" sz="2400" dirty="0" smtClean="0"/>
          </a:p>
        </p:txBody>
      </p:sp>
      <p:pic>
        <p:nvPicPr>
          <p:cNvPr id="20484" name="Picture 2" descr="Картинки по запросу ПЛАНИРОВАНИЕ ЗАДАЧ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250" y="0"/>
            <a:ext cx="3333750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6223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684213" y="476250"/>
            <a:ext cx="4546600" cy="1143000"/>
          </a:xfrm>
        </p:spPr>
        <p:txBody>
          <a:bodyPr>
            <a:normAutofit fontScale="90000"/>
          </a:bodyPr>
          <a:lstStyle/>
          <a:p>
            <a:r>
              <a:rPr lang="ru-RU" altLang="uk-UA" smtClean="0"/>
              <a:t>ПЛАНИРОВАНИЕ ЗАДАЧ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825" y="2349500"/>
            <a:ext cx="8229600" cy="1108075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Font typeface="Arial" charset="0"/>
              <a:buNone/>
              <a:defRPr/>
            </a:pPr>
            <a:r>
              <a:rPr lang="ru-RU" b="1" u="sng" dirty="0" smtClean="0"/>
              <a:t>Задачи в </a:t>
            </a:r>
            <a:r>
              <a:rPr lang="ru-RU" b="1" u="sng" dirty="0" err="1" smtClean="0"/>
              <a:t>Microsoft</a:t>
            </a:r>
            <a:r>
              <a:rPr lang="ru-RU" b="1" u="sng" dirty="0" smtClean="0"/>
              <a:t> </a:t>
            </a:r>
            <a:r>
              <a:rPr lang="ru-RU" b="1" u="sng" dirty="0" err="1" smtClean="0"/>
              <a:t>Project</a:t>
            </a:r>
            <a:r>
              <a:rPr lang="ru-RU" b="1" u="sng" dirty="0" smtClean="0"/>
              <a:t> могут быть иметь следующие типы:</a:t>
            </a:r>
            <a:endParaRPr lang="en-US" b="1" u="sng" dirty="0" smtClean="0"/>
          </a:p>
          <a:p>
            <a:pPr marL="457200" indent="-457200" algn="just">
              <a:buFont typeface="Arial" charset="0"/>
              <a:buNone/>
              <a:defRPr/>
            </a:pPr>
            <a:r>
              <a:rPr lang="ru-RU" sz="2400" b="1" dirty="0" smtClean="0"/>
              <a:t>3</a:t>
            </a:r>
            <a:r>
              <a:rPr lang="ru-RU" sz="2400" dirty="0" smtClean="0"/>
              <a:t>. </a:t>
            </a:r>
            <a:r>
              <a:rPr lang="ru-RU" sz="2400" b="1" dirty="0" smtClean="0"/>
              <a:t>Фиксированный объем ресурсов </a:t>
            </a:r>
            <a:r>
              <a:rPr lang="ru-RU" sz="2400" dirty="0" smtClean="0"/>
              <a:t>(количество единиц назначения остается постоянным независимо от объема трудозатрат или длительности задачи). Т.е.: </a:t>
            </a:r>
            <a:endParaRPr lang="en-US" sz="2400" dirty="0" smtClean="0"/>
          </a:p>
          <a:p>
            <a:pPr marL="457200" indent="-457200" algn="just">
              <a:buFont typeface="Arial" charset="0"/>
              <a:buAutoNum type="alphaLcPeriod"/>
              <a:defRPr/>
            </a:pPr>
            <a:r>
              <a:rPr lang="ru-RU" sz="2400" dirty="0" smtClean="0"/>
              <a:t>При изменении трудозатрат пересчитывается длительность, но объем ресурсов не меняется. </a:t>
            </a:r>
            <a:endParaRPr lang="en-US" sz="2400" dirty="0" smtClean="0"/>
          </a:p>
          <a:p>
            <a:pPr marL="457200" indent="-457200" algn="just">
              <a:buFont typeface="Arial" charset="0"/>
              <a:buNone/>
              <a:defRPr/>
            </a:pPr>
            <a:r>
              <a:rPr lang="ru-RU" sz="2400" dirty="0" err="1" smtClean="0"/>
              <a:t>b</a:t>
            </a:r>
            <a:r>
              <a:rPr lang="ru-RU" sz="2400" dirty="0" smtClean="0"/>
              <a:t>. При изменении длительности пересчитываются трудозатраты, но объем ресурсов не меняется.</a:t>
            </a:r>
            <a:endParaRPr lang="en-US" sz="2400" dirty="0" smtClean="0"/>
          </a:p>
        </p:txBody>
      </p:sp>
      <p:pic>
        <p:nvPicPr>
          <p:cNvPr id="21508" name="Picture 2" descr="Картинки по запросу ПЛАНИРОВАНИЕ ЗАДАЧ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250" y="0"/>
            <a:ext cx="3333750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5097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684213" y="476250"/>
            <a:ext cx="4546600" cy="1143000"/>
          </a:xfrm>
        </p:spPr>
        <p:txBody>
          <a:bodyPr>
            <a:normAutofit fontScale="90000"/>
          </a:bodyPr>
          <a:lstStyle/>
          <a:p>
            <a:r>
              <a:rPr lang="ru-RU" altLang="uk-UA" smtClean="0"/>
              <a:t>ПЛАНИРОВАНИЕ ЗАДАЧ</a:t>
            </a:r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>
          <a:xfrm>
            <a:off x="250825" y="2349500"/>
            <a:ext cx="8229600" cy="1108075"/>
          </a:xfrm>
        </p:spPr>
        <p:txBody>
          <a:bodyPr>
            <a:normAutofit fontScale="47500" lnSpcReduction="20000"/>
          </a:bodyPr>
          <a:lstStyle/>
          <a:p>
            <a:pPr marL="0" indent="0" algn="just">
              <a:buFont typeface="Arial" charset="0"/>
              <a:buNone/>
            </a:pPr>
            <a:r>
              <a:rPr lang="ru-RU" altLang="uk-UA" smtClean="0"/>
              <a:t>В свою очередь типы задач «Фиксированная длительность» и «Фиксированный объем ресурсов» могут быть как с фиксированным объем работ, так и без него, </a:t>
            </a:r>
            <a:r>
              <a:rPr lang="uk-UA" altLang="uk-UA" smtClean="0"/>
              <a:t>т</a:t>
            </a:r>
            <a:r>
              <a:rPr lang="ru-RU" altLang="uk-UA" smtClean="0"/>
              <a:t>.е. длительность задачи уменьшается (галочка снята) или возрастает (галочка стоит) по мере добавления или удаления ресурсов для задачи, тогда как объем работ по задаче остается неизменным.</a:t>
            </a:r>
            <a:endParaRPr lang="en-US" altLang="uk-UA" sz="2400" smtClean="0"/>
          </a:p>
        </p:txBody>
      </p:sp>
      <p:pic>
        <p:nvPicPr>
          <p:cNvPr id="22532" name="Picture 2" descr="Картинки по запросу ПЛАНИРОВАНИЕ ЗАДАЧ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250" y="0"/>
            <a:ext cx="3333750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1341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684213" y="476250"/>
            <a:ext cx="4546600" cy="1143000"/>
          </a:xfrm>
        </p:spPr>
        <p:txBody>
          <a:bodyPr>
            <a:normAutofit fontScale="90000"/>
          </a:bodyPr>
          <a:lstStyle/>
          <a:p>
            <a:r>
              <a:rPr lang="ru-RU" altLang="uk-UA" smtClean="0"/>
              <a:t>ПЛАНИРОВАНИЕ ЗАДАЧ</a:t>
            </a:r>
          </a:p>
        </p:txBody>
      </p:sp>
      <p:pic>
        <p:nvPicPr>
          <p:cNvPr id="23555" name="Picture 2" descr="Картинки по запросу ПЛАНИРОВАНИЕ ЗАДАЧ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250" y="0"/>
            <a:ext cx="3333750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2276475"/>
            <a:ext cx="9001125" cy="458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9779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728</Words>
  <Application>Microsoft Office PowerPoint</Application>
  <PresentationFormat>Экран (4:3)</PresentationFormat>
  <Paragraphs>48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  Тема: ПЛАНИРОВАНИЕ РАБОЧЕГО ВРЕМЕНИ В ПРОЕКТЕ Microsoft Office Project 2010 </vt:lpstr>
      <vt:lpstr>ПЛАНИРОВАНИЕ РАБОЧЕГО ВРЕМЕНИ В ПРОЕКТЕ</vt:lpstr>
      <vt:lpstr>ПЛАНИРОВАНИЕ РАБОЧЕГО ВРЕМЕНИ В ПРОЕКТЕ</vt:lpstr>
      <vt:lpstr>ПЛАНИРОВАНИЕ ЗАДАЧ</vt:lpstr>
      <vt:lpstr>ПЛАНИРОВАНИЕ ЗАДАЧ</vt:lpstr>
      <vt:lpstr>ПЛАНИРОВАНИЕ ЗАДАЧ</vt:lpstr>
      <vt:lpstr>ПЛАНИРОВАНИЕ ЗАДАЧ</vt:lpstr>
      <vt:lpstr>ПЛАНИРОВАНИЕ ЗАДАЧ</vt:lpstr>
      <vt:lpstr>ПЛАНИРОВАНИЕ ЗАДАЧ</vt:lpstr>
      <vt:lpstr>РАБОТА С БАЗОВЫМ ПЛАНОМ </vt:lpstr>
      <vt:lpstr>РАБОТА С БАЗОВЫМ ПЛАНОМ </vt:lpstr>
      <vt:lpstr>РАБОТА С БАЗОВЫМ ПЛАНОМ </vt:lpstr>
      <vt:lpstr>РАБОТА С БАЗОВЫМ ПЛАНОМ </vt:lpstr>
      <vt:lpstr>План-фактный анализ</vt:lpstr>
      <vt:lpstr>План-фактный анализ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Тема: ПЛАНИРОВАНИЕ РАБОЧЕГО ВРЕМЕНИ В ПРОЕКТЕ Microsoft Office Project 2010 </dc:title>
  <dc:creator>Пользователь Windows</dc:creator>
  <cp:lastModifiedBy>Пользователь Windows</cp:lastModifiedBy>
  <cp:revision>1</cp:revision>
  <dcterms:created xsi:type="dcterms:W3CDTF">2020-09-06T21:35:07Z</dcterms:created>
  <dcterms:modified xsi:type="dcterms:W3CDTF">2020-09-06T21:37:16Z</dcterms:modified>
</cp:coreProperties>
</file>