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5" r:id="rId19"/>
    <p:sldId id="276" r:id="rId20"/>
    <p:sldId id="277" r:id="rId21"/>
    <p:sldId id="278" r:id="rId22"/>
    <p:sldId id="279" r:id="rId23"/>
    <p:sldId id="280" r:id="rId24"/>
    <p:sldId id="281" r:id="rId25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Ірина" initials="І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7930" autoAdjust="0"/>
    <p:restoredTop sz="94660"/>
  </p:normalViewPr>
  <p:slideViewPr>
    <p:cSldViewPr>
      <p:cViewPr>
        <p:scale>
          <a:sx n="75" d="100"/>
          <a:sy n="75" d="100"/>
        </p:scale>
        <p:origin x="-928" y="3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77F71-7485-463C-8EA0-4734D30A0549}" type="datetimeFigureOut">
              <a:rPr lang="uk-UA" smtClean="0"/>
              <a:t>25.02.2021</a:t>
            </a:fld>
            <a:endParaRPr lang="uk-UA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91BBD-4CD6-4CA2-9F4F-DA012591C700}" type="slidenum">
              <a:rPr lang="uk-UA" smtClean="0"/>
              <a:t>‹#›</a:t>
            </a:fld>
            <a:endParaRPr lang="uk-UA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77F71-7485-463C-8EA0-4734D30A0549}" type="datetimeFigureOut">
              <a:rPr lang="uk-UA" smtClean="0"/>
              <a:t>25.02.2021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91BBD-4CD6-4CA2-9F4F-DA012591C700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77F71-7485-463C-8EA0-4734D30A0549}" type="datetimeFigureOut">
              <a:rPr lang="uk-UA" smtClean="0"/>
              <a:t>25.02.2021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91BBD-4CD6-4CA2-9F4F-DA012591C700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77F71-7485-463C-8EA0-4734D30A0549}" type="datetimeFigureOut">
              <a:rPr lang="uk-UA" smtClean="0"/>
              <a:t>25.02.2021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91BBD-4CD6-4CA2-9F4F-DA012591C700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77F71-7485-463C-8EA0-4734D30A0549}" type="datetimeFigureOut">
              <a:rPr lang="uk-UA" smtClean="0"/>
              <a:t>25.02.2021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01591BBD-4CD6-4CA2-9F4F-DA012591C700}" type="slidenum">
              <a:rPr lang="uk-UA" smtClean="0"/>
              <a:t>‹#›</a:t>
            </a:fld>
            <a:endParaRPr lang="uk-U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77F71-7485-463C-8EA0-4734D30A0549}" type="datetimeFigureOut">
              <a:rPr lang="uk-UA" smtClean="0"/>
              <a:t>25.02.2021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91BBD-4CD6-4CA2-9F4F-DA012591C700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77F71-7485-463C-8EA0-4734D30A0549}" type="datetimeFigureOut">
              <a:rPr lang="uk-UA" smtClean="0"/>
              <a:t>25.02.2021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91BBD-4CD6-4CA2-9F4F-DA012591C700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77F71-7485-463C-8EA0-4734D30A0549}" type="datetimeFigureOut">
              <a:rPr lang="uk-UA" smtClean="0"/>
              <a:t>25.02.2021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91BBD-4CD6-4CA2-9F4F-DA012591C700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77F71-7485-463C-8EA0-4734D30A0549}" type="datetimeFigureOut">
              <a:rPr lang="uk-UA" smtClean="0"/>
              <a:t>25.02.2021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91BBD-4CD6-4CA2-9F4F-DA012591C700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77F71-7485-463C-8EA0-4734D30A0549}" type="datetimeFigureOut">
              <a:rPr lang="uk-UA" smtClean="0"/>
              <a:t>25.02.2021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91BBD-4CD6-4CA2-9F4F-DA012591C700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77F71-7485-463C-8EA0-4734D30A0549}" type="datetimeFigureOut">
              <a:rPr lang="uk-UA" smtClean="0"/>
              <a:t>25.02.2021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91BBD-4CD6-4CA2-9F4F-DA012591C700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2CA77F71-7485-463C-8EA0-4734D30A0549}" type="datetimeFigureOut">
              <a:rPr lang="uk-UA" smtClean="0"/>
              <a:t>25.02.2021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01591BBD-4CD6-4CA2-9F4F-DA012591C700}" type="slidenum">
              <a:rPr lang="uk-UA" smtClean="0"/>
              <a:t>‹#›</a:t>
            </a:fld>
            <a:endParaRPr lang="uk-UA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enderculturecentre.org/" TargetMode="External"/><Relationship Id="rId2" Type="http://schemas.openxmlformats.org/officeDocument/2006/relationships/hyperlink" Target="http://kcgs.net.ua/kcgs.s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ugn.org.ua/" TargetMode="External"/><Relationship Id="rId5" Type="http://schemas.openxmlformats.org/officeDocument/2006/relationships/hyperlink" Target="https://www.oa.edu.ua/ua/departments/humanities/human_gender/" TargetMode="External"/><Relationship Id="rId4" Type="http://schemas.openxmlformats.org/officeDocument/2006/relationships/hyperlink" Target="http://www.womenhistory.org.ua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genderindetail.org.ua/netcat_files/multifile/445/pol_gender.pdf" TargetMode="External"/><Relationship Id="rId2" Type="http://schemas.openxmlformats.org/officeDocument/2006/relationships/hyperlink" Target="http://gender.at.ua/_ld/1/186_osnovy_teorii_g.pdf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hyperlink" Target="http://www.ji.lviv.ua/n17texts/chuhym.htm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Теоретичні основи дослідження статі й </a:t>
            </a:r>
            <a:r>
              <a:rPr lang="uk-UA" b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гендеру</a:t>
            </a:r>
            <a:endParaRPr lang="uk-UA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uk-UA" sz="2800" dirty="0" smtClean="0">
                <a:latin typeface="Arial" pitchFamily="34" charset="0"/>
                <a:cs typeface="Arial" pitchFamily="34" charset="0"/>
              </a:rPr>
              <a:t>Лекція 3</a:t>
            </a:r>
            <a:endParaRPr lang="uk-UA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" y="1729444"/>
            <a:ext cx="8305800" cy="1770994"/>
          </a:xfrm>
        </p:spPr>
        <p:txBody>
          <a:bodyPr>
            <a:norm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 algn="l"/>
            <a:endParaRPr lang="uk-UA" sz="2000" dirty="0" smtClean="0">
              <a:ln w="50800"/>
              <a:solidFill>
                <a:schemeClr val="bg1">
                  <a:shade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50" name="AutoShape 2" descr="Парсонс, Толкотт — Википедия (с комментариями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6" name="Багетная рамка 15"/>
          <p:cNvSpPr/>
          <p:nvPr/>
        </p:nvSpPr>
        <p:spPr>
          <a:xfrm>
            <a:off x="2285984" y="2000240"/>
            <a:ext cx="4643470" cy="3786214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Arial" pitchFamily="34" charset="0"/>
                <a:cs typeface="Arial" pitchFamily="34" charset="0"/>
              </a:rPr>
              <a:t>І. Гофман ототожнив сцену і соціальні відносини, увів поняття гендерної ролі, гендерних стереотипів та </a:t>
            </a:r>
            <a:r>
              <a:rPr lang="uk-UA" dirty="0" err="1" smtClean="0">
                <a:latin typeface="Arial" pitchFamily="34" charset="0"/>
                <a:cs typeface="Arial" pitchFamily="34" charset="0"/>
              </a:rPr>
              <a:t>ідентичностей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.</a:t>
            </a:r>
            <a:endParaRPr lang="uk-UA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457200" y="571500"/>
            <a:ext cx="8305800" cy="928674"/>
          </a:xfrm>
          <a:prstGeom prst="wedgeRect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600" dirty="0" smtClean="0"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Концепція ситуативної драматургії або символічного </a:t>
            </a:r>
            <a:r>
              <a:rPr lang="uk-UA" sz="1600" dirty="0" err="1" smtClean="0"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інтеракціонізму</a:t>
            </a:r>
            <a:r>
              <a:rPr lang="uk-UA" sz="1600" dirty="0" smtClean="0"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 І. Гофмана</a:t>
            </a:r>
            <a:endParaRPr lang="uk-UA" sz="1600" dirty="0"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" y="1729444"/>
            <a:ext cx="8305800" cy="1770994"/>
          </a:xfrm>
        </p:spPr>
        <p:txBody>
          <a:bodyPr>
            <a:norm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 algn="l"/>
            <a:endParaRPr lang="uk-UA" sz="2000" dirty="0" smtClean="0">
              <a:ln w="50800"/>
              <a:solidFill>
                <a:schemeClr val="bg1">
                  <a:shade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50" name="AutoShape 2" descr="Парсонс, Толкотт — Википедия (с комментариями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6" name="Багетная рамка 15"/>
          <p:cNvSpPr/>
          <p:nvPr/>
        </p:nvSpPr>
        <p:spPr>
          <a:xfrm>
            <a:off x="2285984" y="2000240"/>
            <a:ext cx="4714908" cy="3857652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Arial" pitchFamily="34" charset="0"/>
                <a:cs typeface="Arial" pitchFamily="34" charset="0"/>
              </a:rPr>
              <a:t>Сутність людської природи в своїй основі є позитивною. Людина постійно розвивається, її метою є </a:t>
            </a:r>
            <a:r>
              <a:rPr lang="uk-UA" dirty="0" err="1" smtClean="0">
                <a:latin typeface="Arial" pitchFamily="34" charset="0"/>
                <a:cs typeface="Arial" pitchFamily="34" charset="0"/>
              </a:rPr>
              <a:t>самоактуалізація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, вона відчуває потребу у позитивній оцінці з боку інших людей. </a:t>
            </a:r>
          </a:p>
          <a:p>
            <a:pPr algn="ctr"/>
            <a:r>
              <a:rPr lang="uk-UA" dirty="0" smtClean="0">
                <a:latin typeface="Arial" pitchFamily="34" charset="0"/>
                <a:cs typeface="Arial" pitchFamily="34" charset="0"/>
              </a:rPr>
              <a:t>Кожна людина має право плекати свою унікальність, неповторність, чинити опір середовищу.</a:t>
            </a:r>
            <a:endParaRPr lang="uk-UA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457200" y="571500"/>
            <a:ext cx="8305800" cy="928674"/>
          </a:xfrm>
          <a:prstGeom prst="wedgeRect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600" dirty="0" smtClean="0"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Гуманістична психологія к. </a:t>
            </a:r>
            <a:r>
              <a:rPr lang="uk-UA" sz="1600" dirty="0" err="1" smtClean="0"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роджерса</a:t>
            </a:r>
            <a:r>
              <a:rPr lang="uk-UA" sz="1600" dirty="0" smtClean="0"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 та а. </a:t>
            </a:r>
            <a:r>
              <a:rPr lang="uk-UA" sz="1600" dirty="0" err="1" smtClean="0"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маслоу</a:t>
            </a:r>
            <a:endParaRPr lang="uk-UA" sz="1600" dirty="0"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" y="1729444"/>
            <a:ext cx="8305800" cy="1770994"/>
          </a:xfrm>
        </p:spPr>
        <p:txBody>
          <a:bodyPr>
            <a:norm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 algn="l"/>
            <a:r>
              <a:rPr lang="uk-UA" sz="2000" dirty="0" smtClean="0">
                <a:ln w="50800"/>
                <a:solidFill>
                  <a:schemeClr val="bg1">
                    <a:shade val="50000"/>
                  </a:schemeClr>
                </a:solidFill>
                <a:latin typeface="Arial" pitchFamily="34" charset="0"/>
                <a:cs typeface="Arial" pitchFamily="34" charset="0"/>
              </a:rPr>
              <a:t>В Афінах жінка перебувала під владою</a:t>
            </a:r>
          </a:p>
          <a:p>
            <a:pPr lvl="0" algn="l"/>
            <a:r>
              <a:rPr lang="uk-UA" sz="2000" dirty="0" smtClean="0">
                <a:ln w="50800"/>
                <a:solidFill>
                  <a:schemeClr val="bg1">
                    <a:shade val="50000"/>
                  </a:schemeClr>
                </a:solidFill>
                <a:latin typeface="Arial" pitchFamily="34" charset="0"/>
                <a:cs typeface="Arial" pitchFamily="34" charset="0"/>
              </a:rPr>
              <a:t>б</a:t>
            </a:r>
            <a:r>
              <a:rPr lang="uk-UA" sz="2000" dirty="0" smtClean="0">
                <a:ln w="50800"/>
                <a:solidFill>
                  <a:schemeClr val="bg1">
                    <a:shade val="50000"/>
                  </a:schemeClr>
                </a:solidFill>
                <a:latin typeface="Arial" pitchFamily="34" charset="0"/>
                <a:cs typeface="Arial" pitchFamily="34" charset="0"/>
              </a:rPr>
              <a:t>атька та чоловіка.</a:t>
            </a:r>
            <a:endParaRPr lang="uk-UA" sz="2000" dirty="0" smtClean="0">
              <a:ln w="50800"/>
              <a:solidFill>
                <a:schemeClr val="bg1">
                  <a:shade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50" name="AutoShape 2" descr="Парсонс, Толкотт — Википедия (с комментариями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422030" y="857232"/>
            <a:ext cx="8229600" cy="571504"/>
          </a:xfrm>
        </p:spPr>
        <p:txBody>
          <a:bodyPr>
            <a:normAutofit/>
          </a:bodyPr>
          <a:lstStyle/>
          <a:p>
            <a:endParaRPr lang="uk-UA" sz="1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29322" y="1785926"/>
            <a:ext cx="2714644" cy="180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571472" y="3857628"/>
            <a:ext cx="80724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 dirty="0"/>
          </a:p>
        </p:txBody>
      </p:sp>
      <p:sp>
        <p:nvSpPr>
          <p:cNvPr id="9" name="TextBox 8"/>
          <p:cNvSpPr txBox="1"/>
          <p:nvPr/>
        </p:nvSpPr>
        <p:spPr>
          <a:xfrm>
            <a:off x="571472" y="3857628"/>
            <a:ext cx="821537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r>
              <a:rPr lang="uk-UA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 Спарті жінки та чоловіки займали майже</a:t>
            </a:r>
          </a:p>
          <a:p>
            <a:r>
              <a:rPr lang="uk-UA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однаковий статус.</a:t>
            </a:r>
            <a:endParaRPr lang="uk-UA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8" y="3857628"/>
            <a:ext cx="3286148" cy="1845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" y="1729444"/>
            <a:ext cx="8305800" cy="1770994"/>
          </a:xfrm>
        </p:spPr>
        <p:txBody>
          <a:bodyPr>
            <a:norm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 algn="l"/>
            <a:r>
              <a:rPr lang="uk-UA" sz="2000" dirty="0" smtClean="0">
                <a:ln w="50800"/>
                <a:solidFill>
                  <a:schemeClr val="bg1">
                    <a:shade val="50000"/>
                  </a:schemeClr>
                </a:solidFill>
                <a:latin typeface="Arial" pitchFamily="34" charset="0"/>
                <a:cs typeface="Arial" pitchFamily="34" charset="0"/>
              </a:rPr>
              <a:t>У Стародавньому Римі шлюб</a:t>
            </a:r>
          </a:p>
          <a:p>
            <a:pPr lvl="0" algn="l"/>
            <a:r>
              <a:rPr lang="uk-UA" sz="2000" dirty="0" smtClean="0">
                <a:ln w="50800"/>
                <a:solidFill>
                  <a:schemeClr val="bg1">
                    <a:shade val="50000"/>
                  </a:schemeClr>
                </a:solidFill>
                <a:latin typeface="Arial" pitchFamily="34" charset="0"/>
                <a:cs typeface="Arial" pitchFamily="34" charset="0"/>
              </a:rPr>
              <a:t>з</a:t>
            </a:r>
            <a:r>
              <a:rPr lang="uk-UA" sz="2000" dirty="0" smtClean="0">
                <a:ln w="50800"/>
                <a:solidFill>
                  <a:schemeClr val="bg1">
                    <a:shade val="50000"/>
                  </a:schemeClr>
                </a:solidFill>
                <a:latin typeface="Arial" pitchFamily="34" charset="0"/>
                <a:cs typeface="Arial" pitchFamily="34" charset="0"/>
              </a:rPr>
              <a:t>акріплювався контрактом (договором).</a:t>
            </a:r>
            <a:endParaRPr lang="uk-UA" sz="2000" dirty="0" smtClean="0">
              <a:ln w="50800"/>
              <a:solidFill>
                <a:schemeClr val="bg1">
                  <a:shade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50" name="AutoShape 2" descr="Парсонс, Толкотт — Википедия (с комментариями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422030" y="857232"/>
            <a:ext cx="8229600" cy="571504"/>
          </a:xfrm>
        </p:spPr>
        <p:txBody>
          <a:bodyPr>
            <a:normAutofit/>
          </a:bodyPr>
          <a:lstStyle/>
          <a:p>
            <a:endParaRPr lang="uk-UA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0034" y="3857628"/>
            <a:ext cx="80724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Аристотель вважав, що жінки – це </a:t>
            </a:r>
          </a:p>
          <a:p>
            <a:r>
              <a:rPr lang="uk-UA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</a:t>
            </a:r>
            <a:r>
              <a:rPr lang="uk-UA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айнижчі істоти, імпотентні чоловіки.</a:t>
            </a:r>
            <a:endParaRPr lang="uk-UA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6" y="1643050"/>
            <a:ext cx="3286148" cy="2088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3857628"/>
            <a:ext cx="1708277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" y="1729444"/>
            <a:ext cx="8305800" cy="4128448"/>
          </a:xfrm>
        </p:spPr>
        <p:txBody>
          <a:bodyPr>
            <a:normAutofit fontScale="85000" lnSpcReduction="20000"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 algn="l"/>
            <a:r>
              <a:rPr lang="uk-UA" sz="2000" dirty="0" smtClean="0">
                <a:ln w="50800"/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                                	 </a:t>
            </a:r>
            <a:r>
              <a:rPr lang="ru-RU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І </a:t>
            </a:r>
            <a:r>
              <a:rPr lang="ru-RU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створив Бог </a:t>
            </a:r>
            <a:r>
              <a:rPr lang="ru-RU" sz="20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людину</a:t>
            </a:r>
            <a:r>
              <a:rPr lang="ru-RU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за образом </a:t>
            </a:r>
            <a:r>
              <a:rPr lang="ru-RU" sz="20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Своїм</a:t>
            </a:r>
            <a:r>
              <a:rPr lang="ru-RU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за </a:t>
            </a:r>
            <a:r>
              <a:rPr lang="ru-RU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                        			образом </a:t>
            </a:r>
            <a:r>
              <a:rPr lang="ru-RU" sz="20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Божим</a:t>
            </a:r>
            <a:r>
              <a:rPr lang="ru-RU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створив </a:t>
            </a:r>
            <a:r>
              <a:rPr lang="ru-RU" sz="20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її</a:t>
            </a:r>
            <a:r>
              <a:rPr lang="ru-RU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ru-RU" sz="20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чоловіка</a:t>
            </a:r>
            <a:r>
              <a:rPr lang="ru-RU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й</a:t>
            </a:r>
            <a:r>
              <a:rPr lang="ru-RU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жінку</a:t>
            </a:r>
            <a:r>
              <a:rPr lang="ru-RU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				</a:t>
            </a:r>
            <a:r>
              <a:rPr lang="ru-RU" sz="20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створив</a:t>
            </a:r>
            <a:r>
              <a:rPr lang="ru-RU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їх</a:t>
            </a:r>
            <a:r>
              <a:rPr lang="ru-RU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ru-RU" sz="20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Буття</a:t>
            </a:r>
            <a:r>
              <a:rPr lang="ru-RU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книга1, </a:t>
            </a:r>
            <a:r>
              <a:rPr lang="ru-RU" sz="20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вірш</a:t>
            </a:r>
            <a:r>
              <a:rPr lang="ru-RU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27).</a:t>
            </a:r>
          </a:p>
          <a:p>
            <a:pPr lvl="0" algn="l"/>
            <a:endParaRPr lang="ru-RU" sz="20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 algn="l"/>
            <a:endParaRPr lang="ru-RU" sz="20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 algn="l"/>
            <a:endParaRPr lang="ru-RU" sz="20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 algn="l"/>
            <a:endParaRPr lang="ru-RU" sz="20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 algn="l"/>
            <a:endParaRPr lang="ru-RU" sz="20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 algn="l"/>
            <a:endParaRPr lang="ru-RU" sz="20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 algn="l"/>
            <a:endParaRPr lang="ru-RU" sz="20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 algn="l"/>
            <a:r>
              <a:rPr lang="ru-RU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			</a:t>
            </a:r>
            <a:r>
              <a:rPr lang="ru-RU" sz="20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Жінка</a:t>
            </a:r>
            <a:r>
              <a:rPr lang="ru-RU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- </a:t>
            </a:r>
            <a:r>
              <a:rPr lang="ru-RU" sz="20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уособлення</a:t>
            </a:r>
            <a:r>
              <a:rPr lang="ru-RU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гріховного</a:t>
            </a:r>
            <a:r>
              <a:rPr lang="ru-RU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падіння</a:t>
            </a:r>
            <a:r>
              <a:rPr lang="ru-RU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ru-RU" sz="20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спокуси</a:t>
            </a:r>
            <a:r>
              <a:rPr lang="ru-RU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lvl="0" algn="l"/>
            <a:endParaRPr lang="ru-RU" sz="2000" dirty="0" smtClean="0">
              <a:ln w="50800"/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 algn="l"/>
            <a:endParaRPr lang="ru-RU" sz="2000" dirty="0" smtClean="0">
              <a:ln w="50800"/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 algn="l"/>
            <a:endParaRPr lang="ru-RU" sz="2000" dirty="0" smtClean="0">
              <a:ln w="50800"/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 algn="l"/>
            <a:endParaRPr lang="ru-RU" sz="2000" dirty="0" smtClean="0">
              <a:ln w="50800"/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 algn="l"/>
            <a:r>
              <a:rPr lang="ru-RU" sz="2000" dirty="0" smtClean="0">
                <a:ln w="50800"/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ru-RU" sz="2000" dirty="0" smtClean="0">
                <a:ln w="50800"/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		</a:t>
            </a:r>
            <a:endParaRPr lang="uk-UA" sz="2000" dirty="0" smtClean="0">
              <a:ln w="50800"/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50" name="AutoShape 2" descr="Парсонс, Толкотт — Википедия (с комментариями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422030" y="857232"/>
            <a:ext cx="8229600" cy="571504"/>
          </a:xfrm>
        </p:spPr>
        <p:txBody>
          <a:bodyPr>
            <a:normAutofit/>
          </a:bodyPr>
          <a:lstStyle/>
          <a:p>
            <a:r>
              <a:rPr lang="uk-UA" sz="2000" dirty="0" smtClean="0"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Християнство двояко ставилося до жінок</a:t>
            </a:r>
            <a:endParaRPr lang="uk-UA" sz="2000" dirty="0"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857364"/>
            <a:ext cx="157163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4214818"/>
            <a:ext cx="1556875" cy="2047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68280"/>
          </a:xfrm>
        </p:spPr>
        <p:txBody>
          <a:bodyPr>
            <a:normAutofit fontScale="90000"/>
          </a:bodyPr>
          <a:lstStyle/>
          <a:p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1785950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uk-UA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Фома Аквінський, Святий Августин, </a:t>
            </a:r>
            <a:r>
              <a:rPr lang="uk-UA" sz="24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Філон</a:t>
            </a:r>
            <a:r>
              <a:rPr lang="uk-UA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uk-UA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Олександрійський розрізняли </a:t>
            </a:r>
            <a:r>
              <a:rPr lang="uk-UA" sz="24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маскулінне</a:t>
            </a:r>
            <a:r>
              <a:rPr lang="uk-UA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свідоме як раціональне, божественне, і </a:t>
            </a:r>
            <a:r>
              <a:rPr lang="uk-UA" sz="24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фемінне</a:t>
            </a:r>
            <a:r>
              <a:rPr lang="uk-UA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– протилежне, образ брудного тілесного світу.</a:t>
            </a:r>
          </a:p>
          <a:p>
            <a:pPr algn="just"/>
            <a:endParaRPr lang="uk-UA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2714620"/>
            <a:ext cx="2095820" cy="3138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8992" y="2714620"/>
            <a:ext cx="2611659" cy="3048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7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15074" y="2714620"/>
            <a:ext cx="2440828" cy="29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68280"/>
          </a:xfrm>
        </p:spPr>
        <p:txBody>
          <a:bodyPr>
            <a:normAutofit fontScale="90000"/>
          </a:bodyPr>
          <a:lstStyle/>
          <a:p>
            <a:endParaRPr lang="uk-UA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1000132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uk-UA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Такі погляди на сутність жінки </a:t>
            </a:r>
            <a:r>
              <a:rPr lang="uk-UA" sz="24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обгрунтовували</a:t>
            </a:r>
            <a:r>
              <a:rPr lang="uk-UA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uk-UA" sz="24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“полювання</a:t>
            </a:r>
            <a:r>
              <a:rPr lang="uk-UA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на </a:t>
            </a:r>
            <a:r>
              <a:rPr lang="uk-UA" sz="24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відьом”</a:t>
            </a:r>
            <a:r>
              <a:rPr lang="uk-UA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algn="just"/>
            <a:endParaRPr lang="uk-UA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714488"/>
            <a:ext cx="2107409" cy="4214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488" y="1714488"/>
            <a:ext cx="2944125" cy="2776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86050" y="4568288"/>
            <a:ext cx="3286148" cy="1846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581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29322" y="1714488"/>
            <a:ext cx="2928958" cy="226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582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15074" y="4143380"/>
            <a:ext cx="2643186" cy="2066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68280"/>
          </a:xfrm>
        </p:spPr>
        <p:txBody>
          <a:bodyPr>
            <a:normAutofit fontScale="90000"/>
          </a:bodyPr>
          <a:lstStyle/>
          <a:p>
            <a:endParaRPr lang="uk-UA" dirty="0"/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85786" y="928670"/>
            <a:ext cx="1276350" cy="159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2643174" y="1142984"/>
            <a:ext cx="578647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І. Кант : </a:t>
            </a:r>
            <a:r>
              <a:rPr lang="uk-UA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“Нестача</a:t>
            </a:r>
            <a:r>
              <a:rPr lang="uk-UA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абстрактного мислення розвиває в жінках  смак, почуття прекрасного, чуттєвість, практичність, яка відіграє значну роль у сімейному житті та функціонуванні суспільства. Чоловік врівноважує жіночі недоліки, і таким чином створюється гармонійна пара, у якій чоловічі та жіночі початки грають взаємодоповнюючу роль. У прекрасної статі стільки ж розуму, скільки у чоловічої статі, з тією різницею, що це прекрасний розум, натомість, на, чоловічий, - це глибокий </a:t>
            </a:r>
            <a:r>
              <a:rPr lang="uk-UA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розум”</a:t>
            </a:r>
            <a:r>
              <a:rPr lang="uk-UA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uk-UA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4320719"/>
            <a:ext cx="1500198" cy="2056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TextBox 11"/>
          <p:cNvSpPr txBox="1"/>
          <p:nvPr/>
        </p:nvSpPr>
        <p:spPr>
          <a:xfrm>
            <a:off x="2571736" y="4429132"/>
            <a:ext cx="607223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А. </a:t>
            </a:r>
            <a:r>
              <a:rPr lang="uk-UA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Шопенгауер</a:t>
            </a:r>
            <a:r>
              <a:rPr lang="uk-UA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підкреслював чоловіче панування у суспільстві, жінка повинна бути відданою та вірною дружиною, матір</a:t>
            </a:r>
            <a:r>
              <a:rPr lang="en-US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’</a:t>
            </a:r>
            <a:r>
              <a:rPr lang="uk-UA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ю, а чоловік – лідером у соціальному та політичному житті суспільства. </a:t>
            </a:r>
            <a:r>
              <a:rPr lang="ru-RU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</a:t>
            </a:r>
            <a:r>
              <a:rPr lang="ru-RU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важав</a:t>
            </a:r>
            <a:r>
              <a:rPr lang="ru-RU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зростання</a:t>
            </a:r>
            <a:r>
              <a:rPr lang="ru-RU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впливу</a:t>
            </a:r>
            <a:r>
              <a:rPr lang="ru-RU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жінок</a:t>
            </a:r>
            <a:r>
              <a:rPr lang="ru-RU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у </a:t>
            </a:r>
            <a:r>
              <a:rPr lang="ru-RU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суспільстві</a:t>
            </a:r>
            <a:r>
              <a:rPr lang="ru-RU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вкрай</a:t>
            </a:r>
            <a:r>
              <a:rPr lang="ru-RU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небезпечним</a:t>
            </a:r>
            <a:r>
              <a:rPr lang="ru-RU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явищем</a:t>
            </a:r>
            <a:r>
              <a:rPr lang="ru-RU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і</a:t>
            </a:r>
            <a:r>
              <a:rPr lang="ru-RU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закликав </a:t>
            </a:r>
            <a:r>
              <a:rPr lang="ru-RU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обмежувати</a:t>
            </a:r>
            <a:r>
              <a:rPr lang="ru-RU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їх</a:t>
            </a:r>
            <a:r>
              <a:rPr lang="ru-RU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у правах.</a:t>
            </a:r>
            <a:endParaRPr lang="uk-UA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68280"/>
          </a:xfrm>
        </p:spPr>
        <p:txBody>
          <a:bodyPr>
            <a:normAutofit fontScale="90000"/>
          </a:bodyPr>
          <a:lstStyle/>
          <a:p>
            <a:endParaRPr lang="uk-UA" dirty="0"/>
          </a:p>
        </p:txBody>
      </p:sp>
      <p:pic>
        <p:nvPicPr>
          <p:cNvPr id="266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785794"/>
            <a:ext cx="1859934" cy="2522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3071802" y="1000108"/>
            <a:ext cx="50720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Ф. Ніцше : “В жінці сховано так багато педантичного, поверхневого, школярського, дрібного…”.</a:t>
            </a:r>
            <a:endParaRPr lang="uk-UA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3" y="3663223"/>
            <a:ext cx="1928825" cy="2623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3143240" y="3786190"/>
            <a:ext cx="5429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З. </a:t>
            </a:r>
            <a:r>
              <a:rPr lang="uk-UA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Фройд</a:t>
            </a:r>
            <a:r>
              <a:rPr lang="uk-UA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заявляв, що жінка спроможна лише на </a:t>
            </a:r>
            <a:r>
              <a:rPr lang="uk-UA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“плетення</a:t>
            </a:r>
            <a:r>
              <a:rPr lang="uk-UA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та </a:t>
            </a:r>
            <a:r>
              <a:rPr lang="uk-UA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ткацтво”</a:t>
            </a:r>
            <a:r>
              <a:rPr lang="uk-UA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uk-UA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/>
          </a:bodyPr>
          <a:lstStyle/>
          <a:p>
            <a:r>
              <a:rPr lang="uk-UA" sz="2000" dirty="0" smtClean="0"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Сучасна філософія статі</a:t>
            </a:r>
            <a:endParaRPr lang="uk-UA" sz="2000" dirty="0"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Стрелка вниз 4"/>
          <p:cNvSpPr/>
          <p:nvPr/>
        </p:nvSpPr>
        <p:spPr>
          <a:xfrm>
            <a:off x="428596" y="1000108"/>
            <a:ext cx="3071834" cy="2643206"/>
          </a:xfrm>
          <a:prstGeom prst="downArrow">
            <a:avLst>
              <a:gd name="adj1" fmla="val 50000"/>
              <a:gd name="adj2" fmla="val 49235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+mj-lt"/>
                <a:cs typeface="Arial" pitchFamily="34" charset="0"/>
              </a:rPr>
              <a:t>Патріархальний підхід</a:t>
            </a:r>
            <a:endParaRPr lang="uk-UA" dirty="0">
              <a:latin typeface="+mj-lt"/>
              <a:cs typeface="Arial" pitchFamily="34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9" name="Стрелка вниз 8"/>
          <p:cNvSpPr/>
          <p:nvPr/>
        </p:nvSpPr>
        <p:spPr>
          <a:xfrm>
            <a:off x="428596" y="3786190"/>
            <a:ext cx="3143272" cy="2928958"/>
          </a:xfrm>
          <a:prstGeom prst="downArrow">
            <a:avLst>
              <a:gd name="adj1" fmla="val 50000"/>
              <a:gd name="adj2" fmla="val 51422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Arial" pitchFamily="34" charset="0"/>
                <a:cs typeface="Arial" pitchFamily="34" charset="0"/>
              </a:rPr>
              <a:t>Феміністичний підхід</a:t>
            </a:r>
            <a:endParaRPr lang="uk-UA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Стрелка вниз 9"/>
          <p:cNvSpPr/>
          <p:nvPr/>
        </p:nvSpPr>
        <p:spPr>
          <a:xfrm>
            <a:off x="4786314" y="1071546"/>
            <a:ext cx="3071834" cy="2500330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err="1" smtClean="0">
                <a:latin typeface="Arial" pitchFamily="34" charset="0"/>
                <a:cs typeface="Arial" pitchFamily="34" charset="0"/>
              </a:rPr>
              <a:t>Андрогін-аналітичний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 підхід</a:t>
            </a:r>
            <a:endParaRPr lang="uk-UA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Багетная рамка 10"/>
          <p:cNvSpPr/>
          <p:nvPr/>
        </p:nvSpPr>
        <p:spPr>
          <a:xfrm>
            <a:off x="4214810" y="3643314"/>
            <a:ext cx="4143404" cy="3071834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4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Чоловічність</a:t>
            </a:r>
            <a:r>
              <a:rPr lang="uk-UA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– дух, духовність; жіночність – душевність. </a:t>
            </a:r>
            <a:r>
              <a:rPr lang="uk-UA" sz="14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Ч</a:t>
            </a:r>
            <a:r>
              <a:rPr lang="uk-UA" sz="1400" dirty="0" err="1" smtClean="0">
                <a:latin typeface="Arial" pitchFamily="34" charset="0"/>
                <a:cs typeface="Arial" pitchFamily="34" charset="0"/>
              </a:rPr>
              <a:t>оловічість-духовність</a:t>
            </a:r>
            <a:r>
              <a:rPr lang="uk-UA" sz="1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uk-UA" sz="1400" dirty="0">
                <a:latin typeface="Arial" pitchFamily="34" charset="0"/>
                <a:cs typeface="Arial" pitchFamily="34" charset="0"/>
              </a:rPr>
              <a:t>та жіночість-душевність перестають сприйматися крізь призму </a:t>
            </a:r>
            <a:r>
              <a:rPr lang="uk-UA" sz="1400" dirty="0" err="1">
                <a:latin typeface="Arial" pitchFamily="34" charset="0"/>
                <a:cs typeface="Arial" pitchFamily="34" charset="0"/>
              </a:rPr>
              <a:t>владно-субординативної</a:t>
            </a:r>
            <a:r>
              <a:rPr lang="uk-UA" sz="1400" dirty="0">
                <a:latin typeface="Arial" pitchFamily="34" charset="0"/>
                <a:cs typeface="Arial" pitchFamily="34" charset="0"/>
              </a:rPr>
              <a:t> взаємодії. Чоловіче перестає бути «небом» та «світлом», а жіноче — «землею» і «темрявою</a:t>
            </a:r>
            <a:r>
              <a:rPr lang="uk-UA" sz="1400" dirty="0" smtClean="0">
                <a:latin typeface="Arial" pitchFamily="34" charset="0"/>
                <a:cs typeface="Arial" pitchFamily="34" charset="0"/>
              </a:rPr>
              <a:t>». </a:t>
            </a:r>
            <a:r>
              <a:rPr lang="uk-UA" sz="1400" dirty="0">
                <a:latin typeface="Arial" pitchFamily="34" charset="0"/>
                <a:cs typeface="Arial" pitchFamily="34" charset="0"/>
              </a:rPr>
              <a:t>Вони стають рівноправними </a:t>
            </a:r>
            <a:r>
              <a:rPr lang="uk-UA" sz="1400" dirty="0" err="1">
                <a:latin typeface="Arial" pitchFamily="34" charset="0"/>
                <a:cs typeface="Arial" pitchFamily="34" charset="0"/>
              </a:rPr>
              <a:t>первнями</a:t>
            </a:r>
            <a:r>
              <a:rPr lang="uk-UA" sz="1400" dirty="0">
                <a:latin typeface="Arial" pitchFamily="34" charset="0"/>
                <a:cs typeface="Arial" pitchFamily="34" charset="0"/>
              </a:rPr>
              <a:t> людського буття; «земне» й «небесне» є в них обох.</a:t>
            </a:r>
            <a:endParaRPr lang="uk-UA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" y="1643050"/>
            <a:ext cx="8305800" cy="3199754"/>
          </a:xfrm>
        </p:spPr>
        <p:txBody>
          <a:bodyPr/>
          <a:lstStyle/>
          <a:p>
            <a:pPr marL="514350" indent="-514350" algn="l">
              <a:buAutoNum type="arabicPeriod"/>
            </a:pPr>
            <a:r>
              <a:rPr lang="uk-UA" sz="2800" dirty="0" smtClean="0">
                <a:latin typeface="Arial" pitchFamily="34" charset="0"/>
                <a:cs typeface="Arial" pitchFamily="34" charset="0"/>
              </a:rPr>
              <a:t>Виникнення гендерної теорії.</a:t>
            </a:r>
            <a:endParaRPr lang="uk-UA" sz="2800" dirty="0" smtClean="0">
              <a:latin typeface="Arial" pitchFamily="34" charset="0"/>
              <a:cs typeface="Arial" pitchFamily="34" charset="0"/>
            </a:endParaRPr>
          </a:p>
          <a:p>
            <a:pPr marL="514350" indent="-514350" algn="l">
              <a:buAutoNum type="arabicPeriod"/>
            </a:pPr>
            <a:r>
              <a:rPr lang="uk-UA" sz="28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uk-UA" sz="2800" dirty="0" smtClean="0">
                <a:latin typeface="Arial" pitchFamily="34" charset="0"/>
                <a:cs typeface="Arial" pitchFamily="34" charset="0"/>
              </a:rPr>
              <a:t>Проблема статі у філософії.</a:t>
            </a:r>
            <a:endParaRPr lang="uk-UA" sz="2800" dirty="0" smtClean="0">
              <a:latin typeface="Arial" pitchFamily="34" charset="0"/>
              <a:cs typeface="Arial" pitchFamily="34" charset="0"/>
            </a:endParaRPr>
          </a:p>
          <a:p>
            <a:pPr marL="514350" indent="-514350" algn="l">
              <a:buAutoNum type="arabicPeriod"/>
            </a:pPr>
            <a:r>
              <a:rPr lang="uk-UA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uk-UA" sz="2800" dirty="0" smtClean="0">
                <a:latin typeface="Arial" pitchFamily="34" charset="0"/>
                <a:cs typeface="Arial" pitchFamily="34" charset="0"/>
              </a:rPr>
              <a:t>Гендерний підхід у соціології.</a:t>
            </a:r>
          </a:p>
          <a:p>
            <a:pPr marL="514350" indent="-514350" algn="l">
              <a:buAutoNum type="arabicPeriod"/>
            </a:pPr>
            <a:r>
              <a:rPr lang="uk-UA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Гендерні дослідження в Україні.</a:t>
            </a:r>
            <a:endParaRPr lang="uk-UA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571480"/>
            <a:ext cx="8305800" cy="785818"/>
          </a:xfrm>
        </p:spPr>
        <p:txBody>
          <a:bodyPr/>
          <a:lstStyle/>
          <a:p>
            <a:r>
              <a:rPr lang="uk-UA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План.</a:t>
            </a:r>
            <a:endParaRPr lang="uk-UA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/>
          </a:bodyPr>
          <a:lstStyle/>
          <a:p>
            <a:r>
              <a:rPr lang="uk-UA" sz="2800" dirty="0" smtClean="0"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Соціологія досліджує</a:t>
            </a:r>
            <a:endParaRPr lang="uk-UA" sz="2800" dirty="0"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309252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uk-UA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способи та механізми конструювання гендерної ідентичності</a:t>
            </a:r>
          </a:p>
          <a:p>
            <a:pPr>
              <a:buFont typeface="Wingdings" pitchFamily="2" charset="2"/>
              <a:buChar char="Ø"/>
            </a:pPr>
            <a:r>
              <a:rPr lang="uk-UA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uk-UA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сприйняття та інтерпретації існуючих відмінностей між жінками та чоловіками</a:t>
            </a:r>
          </a:p>
          <a:p>
            <a:pPr>
              <a:buFont typeface="Wingdings" pitchFamily="2" charset="2"/>
              <a:buChar char="Ø"/>
            </a:pPr>
            <a:r>
              <a:rPr lang="uk-UA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uk-UA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розподіл влади між ними</a:t>
            </a:r>
          </a:p>
          <a:p>
            <a:pPr>
              <a:buFont typeface="Wingdings" pitchFamily="2" charset="2"/>
              <a:buChar char="Ø"/>
            </a:pPr>
            <a:r>
              <a:rPr lang="uk-UA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uk-UA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пошук альтернативних сценаріїв взаємовідносин між статтями.</a:t>
            </a:r>
            <a:endParaRPr lang="uk-UA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>
            <a:normAutofit fontScale="90000"/>
          </a:bodyPr>
          <a:lstStyle/>
          <a:p>
            <a:r>
              <a:rPr lang="uk-UA" sz="2800" dirty="0" smtClean="0"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Гендерна соціологія є теоретичною основою вивчення</a:t>
            </a:r>
            <a:endParaRPr lang="uk-UA" sz="2800" dirty="0"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880624"/>
          </a:xfrm>
        </p:spPr>
        <p:txBody>
          <a:bodyPr>
            <a:normAutofit/>
          </a:bodyPr>
          <a:lstStyle/>
          <a:p>
            <a:pPr>
              <a:buNone/>
            </a:pPr>
            <a:endParaRPr lang="uk-UA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Блок-схема: процесс 3"/>
          <p:cNvSpPr/>
          <p:nvPr/>
        </p:nvSpPr>
        <p:spPr>
          <a:xfrm>
            <a:off x="857224" y="1643050"/>
            <a:ext cx="3286148" cy="1643074"/>
          </a:xfrm>
          <a:prstGeom prst="flowChartProcess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Соціального становища жінок</a:t>
            </a:r>
            <a:endParaRPr lang="uk-UA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Блок-схема: процесс 4"/>
          <p:cNvSpPr/>
          <p:nvPr/>
        </p:nvSpPr>
        <p:spPr>
          <a:xfrm>
            <a:off x="4714876" y="1643050"/>
            <a:ext cx="3571900" cy="1643074"/>
          </a:xfrm>
          <a:prstGeom prst="flowChartProcess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Arial" pitchFamily="34" charset="0"/>
                <a:cs typeface="Arial" pitchFamily="34" charset="0"/>
              </a:rPr>
              <a:t>Жіночих рухів</a:t>
            </a:r>
            <a:endParaRPr lang="uk-UA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Блок-схема: процесс 5"/>
          <p:cNvSpPr/>
          <p:nvPr/>
        </p:nvSpPr>
        <p:spPr>
          <a:xfrm>
            <a:off x="2786050" y="3714752"/>
            <a:ext cx="3357586" cy="1643074"/>
          </a:xfrm>
          <a:prstGeom prst="flowChartProcess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Arial" pitchFamily="34" charset="0"/>
                <a:cs typeface="Arial" pitchFamily="34" charset="0"/>
              </a:rPr>
              <a:t>Соціальних наслідків порушення гендерного </a:t>
            </a:r>
            <a:r>
              <a:rPr lang="uk-UA" dirty="0" err="1" smtClean="0">
                <a:latin typeface="Arial" pitchFamily="34" charset="0"/>
                <a:cs typeface="Arial" pitchFamily="34" charset="0"/>
              </a:rPr>
              <a:t>рівнопра</a:t>
            </a:r>
            <a:r>
              <a:rPr lang="" smtClean="0">
                <a:latin typeface="Arial" pitchFamily="34" charset="0"/>
                <a:cs typeface="Arial" pitchFamily="34" charset="0"/>
              </a:rPr>
              <a:t>в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’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я</a:t>
            </a:r>
            <a:endParaRPr lang="uk-UA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>
            <a:normAutofit/>
          </a:bodyPr>
          <a:lstStyle/>
          <a:p>
            <a:endParaRPr lang="uk-UA" sz="2800" dirty="0"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880624"/>
          </a:xfrm>
        </p:spPr>
        <p:txBody>
          <a:bodyPr>
            <a:normAutofit/>
          </a:bodyPr>
          <a:lstStyle/>
          <a:p>
            <a:pPr>
              <a:buNone/>
            </a:pPr>
            <a:endParaRPr lang="uk-UA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57224" y="357166"/>
            <a:ext cx="7358114" cy="85725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latin typeface="Arial" pitchFamily="34" charset="0"/>
                <a:cs typeface="Arial" pitchFamily="34" charset="0"/>
              </a:rPr>
              <a:t>Напрями досліджень в гендерній соціології</a:t>
            </a:r>
            <a:endParaRPr lang="uk-UA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Блок-схема: документ 9"/>
          <p:cNvSpPr/>
          <p:nvPr/>
        </p:nvSpPr>
        <p:spPr>
          <a:xfrm>
            <a:off x="571472" y="1500174"/>
            <a:ext cx="2428892" cy="1285884"/>
          </a:xfrm>
          <a:prstGeom prst="flowChartDocumen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Arial" pitchFamily="34" charset="0"/>
                <a:cs typeface="Arial" pitchFamily="34" charset="0"/>
              </a:rPr>
              <a:t>Еволюція гендерної структури суспільства</a:t>
            </a:r>
            <a:endParaRPr lang="uk-UA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Блок-схема: документ 10"/>
          <p:cNvSpPr/>
          <p:nvPr/>
        </p:nvSpPr>
        <p:spPr>
          <a:xfrm>
            <a:off x="3071802" y="1928802"/>
            <a:ext cx="2643206" cy="1285884"/>
          </a:xfrm>
          <a:prstGeom prst="flowChartDocumen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Arial" pitchFamily="34" charset="0"/>
                <a:cs typeface="Arial" pitchFamily="34" charset="0"/>
              </a:rPr>
              <a:t>Соціальні наслідки еволюції гендерної структури, загрози безпеці</a:t>
            </a:r>
            <a:endParaRPr lang="uk-UA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Блок-схема: документ 11"/>
          <p:cNvSpPr/>
          <p:nvPr/>
        </p:nvSpPr>
        <p:spPr>
          <a:xfrm>
            <a:off x="5786446" y="2428868"/>
            <a:ext cx="2714644" cy="1285884"/>
          </a:xfrm>
          <a:prstGeom prst="flowChartDocumen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Arial" pitchFamily="34" charset="0"/>
                <a:cs typeface="Arial" pitchFamily="34" charset="0"/>
              </a:rPr>
              <a:t>Гендерна асиметрія</a:t>
            </a:r>
            <a:endParaRPr lang="uk-UA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Блок-схема: документ 12"/>
          <p:cNvSpPr/>
          <p:nvPr/>
        </p:nvSpPr>
        <p:spPr>
          <a:xfrm>
            <a:off x="571472" y="3071810"/>
            <a:ext cx="2428892" cy="1285884"/>
          </a:xfrm>
          <a:prstGeom prst="flowChartDocumen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Arial" pitchFamily="34" charset="0"/>
                <a:cs typeface="Arial" pitchFamily="34" charset="0"/>
              </a:rPr>
              <a:t>Фемінізація бідності</a:t>
            </a:r>
            <a:endParaRPr lang="uk-UA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Блок-схема: документ 13"/>
          <p:cNvSpPr/>
          <p:nvPr/>
        </p:nvSpPr>
        <p:spPr>
          <a:xfrm>
            <a:off x="3071802" y="3571876"/>
            <a:ext cx="2571768" cy="1000132"/>
          </a:xfrm>
          <a:prstGeom prst="flowChartDocumen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Arial" pitchFamily="34" charset="0"/>
                <a:cs typeface="Arial" pitchFamily="34" charset="0"/>
              </a:rPr>
              <a:t>Гендерні особливості політики і управління</a:t>
            </a:r>
            <a:endParaRPr lang="uk-UA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Блок-схема: документ 14"/>
          <p:cNvSpPr/>
          <p:nvPr/>
        </p:nvSpPr>
        <p:spPr>
          <a:xfrm>
            <a:off x="5786446" y="4214818"/>
            <a:ext cx="2786082" cy="1143008"/>
          </a:xfrm>
          <a:prstGeom prst="flowChartDocumen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Arial" pitchFamily="34" charset="0"/>
                <a:cs typeface="Arial" pitchFamily="34" charset="0"/>
              </a:rPr>
              <a:t>Духовні трансформації в гендерному вимірі</a:t>
            </a:r>
            <a:endParaRPr lang="uk-UA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Блок-схема: документ 15"/>
          <p:cNvSpPr/>
          <p:nvPr/>
        </p:nvSpPr>
        <p:spPr>
          <a:xfrm>
            <a:off x="571472" y="4643446"/>
            <a:ext cx="2428892" cy="1357322"/>
          </a:xfrm>
          <a:prstGeom prst="flowChartDocumen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Arial" pitchFamily="34" charset="0"/>
                <a:cs typeface="Arial" pitchFamily="34" charset="0"/>
              </a:rPr>
              <a:t>Демографічна криза і репродуктивна поведінка гендерних груп</a:t>
            </a:r>
            <a:endParaRPr lang="uk-UA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Блок-схема: документ 16"/>
          <p:cNvSpPr/>
          <p:nvPr/>
        </p:nvSpPr>
        <p:spPr>
          <a:xfrm>
            <a:off x="3143240" y="4929198"/>
            <a:ext cx="2500330" cy="1357322"/>
          </a:xfrm>
          <a:prstGeom prst="flowChartDocumen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Arial" pitchFamily="34" charset="0"/>
                <a:cs typeface="Arial" pitchFamily="34" charset="0"/>
              </a:rPr>
              <a:t>Соціальна дискримінація і її гендерні прояви в ринковій економіці</a:t>
            </a:r>
            <a:endParaRPr lang="uk-UA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Блок-схема: документ 17"/>
          <p:cNvSpPr/>
          <p:nvPr/>
        </p:nvSpPr>
        <p:spPr>
          <a:xfrm>
            <a:off x="5857884" y="5715016"/>
            <a:ext cx="2714644" cy="928694"/>
          </a:xfrm>
          <a:prstGeom prst="flowChartDocumen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Arial" pitchFamily="34" charset="0"/>
                <a:cs typeface="Arial" pitchFamily="34" charset="0"/>
              </a:rPr>
              <a:t>Сегрегація і гендерна справедливість</a:t>
            </a:r>
            <a:endParaRPr lang="uk-UA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/>
          </a:bodyPr>
          <a:lstStyle/>
          <a:p>
            <a:r>
              <a:rPr lang="uk-UA" sz="1800" dirty="0" smtClean="0"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Гендерні дослідження в Україні почали розвиватися з кінця 1980-х рр.</a:t>
            </a:r>
            <a:endParaRPr lang="uk-UA" sz="1800" dirty="0"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237814"/>
          </a:xfrm>
        </p:spPr>
        <p:txBody>
          <a:bodyPr>
            <a:normAutofit/>
          </a:bodyPr>
          <a:lstStyle/>
          <a:p>
            <a:r>
              <a:rPr lang="uk-UA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1994 р. – науково-практична конференція </a:t>
            </a:r>
            <a:r>
              <a:rPr lang="uk-UA" sz="18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“Жіночий</a:t>
            </a:r>
            <a:r>
              <a:rPr lang="uk-UA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рух в Україні : історія та </a:t>
            </a:r>
            <a:r>
              <a:rPr lang="uk-UA" sz="18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сучасність”</a:t>
            </a:r>
            <a:r>
              <a:rPr lang="uk-UA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на базі Одеської державної академії харчових технологій</a:t>
            </a:r>
          </a:p>
          <a:p>
            <a:endParaRPr lang="uk-UA" sz="18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r>
              <a:rPr lang="uk-UA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1995 р. - </a:t>
            </a:r>
            <a:r>
              <a:rPr lang="uk-UA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науково-практична конференція </a:t>
            </a:r>
            <a:r>
              <a:rPr lang="uk-UA" sz="18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“Жінки</a:t>
            </a:r>
            <a:r>
              <a:rPr lang="uk-UA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України : сучасний статус та </a:t>
            </a:r>
            <a:r>
              <a:rPr lang="uk-UA" sz="18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перспективи”</a:t>
            </a:r>
            <a:r>
              <a:rPr lang="uk-UA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uk-UA" sz="1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на базі Одеської державної академії харчових технологій</a:t>
            </a:r>
          </a:p>
          <a:p>
            <a:endParaRPr lang="uk-UA" sz="1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/>
          </a:bodyPr>
          <a:lstStyle/>
          <a:p>
            <a:r>
              <a:rPr lang="uk-UA" sz="2400" dirty="0" smtClean="0"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Центри гендерних досліджень</a:t>
            </a:r>
            <a:endParaRPr lang="uk-UA" sz="2400" dirty="0"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23781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uk-UA" sz="19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uk-UA" sz="19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“Харківський</a:t>
            </a:r>
            <a:r>
              <a:rPr lang="uk-UA" sz="19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Центр </a:t>
            </a:r>
            <a:r>
              <a:rPr lang="uk-UA" sz="19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Ґендерних</a:t>
            </a:r>
            <a:r>
              <a:rPr lang="uk-UA" sz="19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uk-UA" sz="19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досліджень”</a:t>
            </a:r>
            <a:r>
              <a:rPr lang="uk-UA" sz="19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(Ірина </a:t>
            </a:r>
            <a:r>
              <a:rPr lang="uk-UA" sz="19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Жерьобкіна</a:t>
            </a:r>
            <a:r>
              <a:rPr lang="uk-UA" sz="19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uk-UA" sz="19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Завен</a:t>
            </a:r>
            <a:r>
              <a:rPr lang="uk-UA" sz="19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uk-UA" sz="19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Баблоян</a:t>
            </a:r>
            <a:r>
              <a:rPr lang="uk-UA" sz="19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Вікторія Суковата), URL: </a:t>
            </a:r>
            <a:r>
              <a:rPr lang="uk-UA" sz="1900" u="sng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2"/>
              </a:rPr>
              <a:t>http://kcgs.net.ua/kcgs.shtml</a:t>
            </a:r>
            <a:endParaRPr lang="uk-UA" sz="19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uk-UA" sz="19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uk-UA" sz="19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Київський </a:t>
            </a:r>
            <a:r>
              <a:rPr lang="uk-UA" sz="19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“Центр</a:t>
            </a:r>
            <a:r>
              <a:rPr lang="uk-UA" sz="19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uk-UA" sz="19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Ґендерних</a:t>
            </a:r>
            <a:r>
              <a:rPr lang="uk-UA" sz="19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uk-UA" sz="19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студій”</a:t>
            </a:r>
            <a:r>
              <a:rPr lang="uk-UA" sz="19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(Ніла </a:t>
            </a:r>
            <a:r>
              <a:rPr lang="uk-UA" sz="19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Зборовська</a:t>
            </a:r>
            <a:r>
              <a:rPr lang="uk-UA" sz="19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Віра </a:t>
            </a:r>
            <a:r>
              <a:rPr lang="uk-UA" sz="19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Агеєва</a:t>
            </a:r>
            <a:r>
              <a:rPr lang="uk-UA" sz="19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Світлана </a:t>
            </a:r>
            <a:r>
              <a:rPr lang="uk-UA" sz="19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Шліпченко</a:t>
            </a:r>
            <a:r>
              <a:rPr lang="uk-UA" sz="19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),</a:t>
            </a:r>
          </a:p>
          <a:p>
            <a:pPr>
              <a:buNone/>
            </a:pPr>
            <a:r>
              <a:rPr lang="uk-UA" sz="19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uk-UA" sz="19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“Київський</a:t>
            </a:r>
            <a:r>
              <a:rPr lang="uk-UA" sz="19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Інститут </a:t>
            </a:r>
            <a:r>
              <a:rPr lang="uk-UA" sz="19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Ґендерних</a:t>
            </a:r>
            <a:r>
              <a:rPr lang="uk-UA" sz="19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uk-UA" sz="19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Досліджень”</a:t>
            </a:r>
            <a:r>
              <a:rPr lang="uk-UA" sz="19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(Наталя </a:t>
            </a:r>
            <a:r>
              <a:rPr lang="uk-UA" sz="190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Чухим</a:t>
            </a:r>
            <a:r>
              <a:rPr lang="uk-UA" sz="19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),</a:t>
            </a:r>
          </a:p>
          <a:p>
            <a:pPr>
              <a:buNone/>
            </a:pPr>
            <a:r>
              <a:rPr lang="uk-UA" sz="19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uk-UA" sz="19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“Одеський</a:t>
            </a:r>
            <a:r>
              <a:rPr lang="uk-UA" sz="19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науковий жіночий </a:t>
            </a:r>
            <a:r>
              <a:rPr lang="uk-UA" sz="19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Центр”</a:t>
            </a:r>
            <a:r>
              <a:rPr lang="uk-UA" sz="19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(Людмила Смоляр),</a:t>
            </a:r>
          </a:p>
          <a:p>
            <a:pPr>
              <a:buNone/>
            </a:pPr>
            <a:r>
              <a:rPr lang="uk-UA" sz="19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- Львівський Науково-Дослідний Центр </a:t>
            </a:r>
            <a:r>
              <a:rPr lang="uk-UA" sz="19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“Жінка</a:t>
            </a:r>
            <a:r>
              <a:rPr lang="uk-UA" sz="19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і </a:t>
            </a:r>
            <a:r>
              <a:rPr lang="uk-UA" sz="19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Суспільство”</a:t>
            </a:r>
            <a:r>
              <a:rPr lang="uk-UA" sz="19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(Ліліана </a:t>
            </a:r>
            <a:r>
              <a:rPr lang="uk-UA" sz="19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Гентош</a:t>
            </a:r>
            <a:r>
              <a:rPr lang="uk-UA" sz="19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Оксана Кісь, Вікторія Середа).</a:t>
            </a:r>
          </a:p>
          <a:p>
            <a:pPr>
              <a:buNone/>
            </a:pPr>
            <a:r>
              <a:rPr lang="uk-UA" sz="19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- Центр гендерної культури URL: </a:t>
            </a:r>
            <a:r>
              <a:rPr lang="uk-UA" sz="1900" u="sng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3"/>
              </a:rPr>
              <a:t>https://www.genderculturecentre.org/</a:t>
            </a:r>
            <a:endParaRPr lang="uk-UA" sz="19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uk-UA" sz="19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- Українська асоціація дослідників жіночої історії URL: </a:t>
            </a:r>
            <a:r>
              <a:rPr lang="uk-UA" sz="1900" u="sng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4"/>
              </a:rPr>
              <a:t>http://www.womenhistory.org.ua/</a:t>
            </a:r>
            <a:endParaRPr lang="uk-UA" sz="19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uk-UA" sz="19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- кафедра гендерних досліджень в Національному університеті «Острозька академія» </a:t>
            </a:r>
            <a:r>
              <a:rPr lang="uk-UA" sz="1900" u="sng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URL:</a:t>
            </a:r>
            <a:r>
              <a:rPr lang="uk-UA" sz="1900" u="sng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5"/>
              </a:rPr>
              <a:t>https://www.oa.edu.ua/ua/departments/humanities/human_gender/</a:t>
            </a:r>
            <a:endParaRPr lang="uk-UA" sz="19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uk-UA" sz="19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- Українська гендерна мережа URL: </a:t>
            </a:r>
            <a:r>
              <a:rPr lang="uk-UA" sz="1900" u="sng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  <a:hlinkClick r:id="rId6"/>
              </a:rPr>
              <a:t>https://ugn.org.ua/</a:t>
            </a:r>
            <a:endParaRPr lang="uk-UA" sz="19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endParaRPr lang="uk-UA" sz="1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" y="1357298"/>
            <a:ext cx="8305800" cy="2786082"/>
          </a:xfrm>
        </p:spPr>
        <p:txBody>
          <a:bodyPr>
            <a:normAutofit fontScale="70000" lnSpcReduction="20000"/>
          </a:bodyPr>
          <a:lstStyle/>
          <a:p>
            <a:pPr lvl="0" algn="l"/>
            <a:r>
              <a:rPr lang="uk-UA" sz="2800" dirty="0" smtClean="0"/>
              <a:t>Основи теорії </a:t>
            </a:r>
            <a:r>
              <a:rPr lang="uk-UA" sz="2800" dirty="0" err="1" smtClean="0"/>
              <a:t>гендеру</a:t>
            </a:r>
            <a:r>
              <a:rPr lang="uk-UA" sz="2800" dirty="0" smtClean="0"/>
              <a:t>: Навчальний посібник. К.: «К.І.С.», 2004. 536 с. </a:t>
            </a:r>
            <a:r>
              <a:rPr lang="uk-UA" sz="2800" dirty="0" smtClean="0">
                <a:solidFill>
                  <a:srgbClr val="FF0000"/>
                </a:solidFill>
                <a:hlinkClick r:id="rId2"/>
              </a:rPr>
              <a:t>http://gender.at.ua/_ld/1/186_osnovy_teorii_g.pdf</a:t>
            </a:r>
            <a:endParaRPr lang="uk-UA" sz="2800" dirty="0" smtClean="0">
              <a:solidFill>
                <a:srgbClr val="FF0000"/>
              </a:solidFill>
            </a:endParaRPr>
          </a:p>
          <a:p>
            <a:pPr marL="514350" indent="-514350" algn="l"/>
            <a:r>
              <a:rPr lang="uk-UA" sz="2800" dirty="0" err="1" smtClean="0">
                <a:latin typeface="Arial" pitchFamily="34" charset="0"/>
                <a:cs typeface="Arial" pitchFamily="34" charset="0"/>
              </a:rPr>
              <a:t>Хоф</a:t>
            </a:r>
            <a:r>
              <a:rPr lang="uk-UA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uk-UA" sz="2800" dirty="0" err="1" smtClean="0">
                <a:latin typeface="Arial" pitchFamily="34" charset="0"/>
                <a:cs typeface="Arial" pitchFamily="34" charset="0"/>
              </a:rPr>
              <a:t>Ренате</a:t>
            </a:r>
            <a:r>
              <a:rPr lang="uk-UA" sz="2800" dirty="0" smtClean="0">
                <a:latin typeface="Arial" pitchFamily="34" charset="0"/>
                <a:cs typeface="Arial" pitchFamily="34" charset="0"/>
              </a:rPr>
              <a:t>. </a:t>
            </a:r>
            <a:r>
              <a:rPr lang="uk-UA" sz="2800" dirty="0" err="1" smtClean="0">
                <a:latin typeface="Arial" pitchFamily="34" charset="0"/>
                <a:cs typeface="Arial" pitchFamily="34" charset="0"/>
              </a:rPr>
              <a:t>Возникновение</a:t>
            </a:r>
            <a:r>
              <a:rPr lang="uk-UA" sz="28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uk-UA" sz="2800" dirty="0" err="1" smtClean="0">
                <a:latin typeface="Arial" pitchFamily="34" charset="0"/>
                <a:cs typeface="Arial" pitchFamily="34" charset="0"/>
              </a:rPr>
              <a:t>развитие</a:t>
            </a:r>
            <a:r>
              <a:rPr lang="uk-UA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uk-UA" sz="2800" dirty="0" err="1" smtClean="0">
                <a:latin typeface="Arial" pitchFamily="34" charset="0"/>
                <a:cs typeface="Arial" pitchFamily="34" charset="0"/>
              </a:rPr>
              <a:t>гендер</a:t>
            </a:r>
            <a:r>
              <a:rPr lang="" sz="2800" smtClean="0">
                <a:latin typeface="Arial" pitchFamily="34" charset="0"/>
                <a:cs typeface="Arial" pitchFamily="34" charset="0"/>
              </a:rPr>
              <a:t>ных исследований. </a:t>
            </a:r>
            <a:r>
              <a:rPr lang="" sz="2800" i="1" smtClean="0">
                <a:latin typeface="Arial" pitchFamily="34" charset="0"/>
                <a:cs typeface="Arial" pitchFamily="34" charset="0"/>
              </a:rPr>
              <a:t>Пол. Гендер. Культура. Немецкие и русские исследования. </a:t>
            </a:r>
            <a:r>
              <a:rPr lang="" i="1" smtClean="0">
                <a:latin typeface="Arial" pitchFamily="34" charset="0"/>
                <a:cs typeface="Arial" pitchFamily="34" charset="0"/>
              </a:rPr>
              <a:t>Москва : РГГУ, 2009. С. 31-</a:t>
            </a:r>
            <a:r>
              <a:rPr lang="uk-UA" i="1" dirty="0" smtClean="0">
                <a:latin typeface="Arial" pitchFamily="34" charset="0"/>
                <a:cs typeface="Arial" pitchFamily="34" charset="0"/>
              </a:rPr>
              <a:t>60</a:t>
            </a:r>
            <a:r>
              <a:rPr lang="" i="1" smtClean="0">
                <a:latin typeface="Arial" pitchFamily="34" charset="0"/>
                <a:cs typeface="Arial" pitchFamily="34" charset="0"/>
              </a:rPr>
              <a:t>. </a:t>
            </a:r>
            <a:r>
              <a:rPr lang="en-US" i="1" dirty="0" smtClean="0">
                <a:latin typeface="Arial" pitchFamily="34" charset="0"/>
                <a:cs typeface="Arial" pitchFamily="34" charset="0"/>
              </a:rPr>
              <a:t>URL</a:t>
            </a:r>
            <a:r>
              <a:rPr lang="uk-UA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uk-UA" i="1" dirty="0" smtClean="0">
                <a:latin typeface="Arial" pitchFamily="34" charset="0"/>
                <a:cs typeface="Arial" pitchFamily="34" charset="0"/>
              </a:rPr>
              <a:t>: </a:t>
            </a:r>
            <a:r>
              <a:rPr lang="en-US" i="1" dirty="0" smtClean="0">
                <a:latin typeface="Arial" pitchFamily="34" charset="0"/>
                <a:cs typeface="Arial" pitchFamily="34" charset="0"/>
                <a:hlinkClick r:id="rId3"/>
              </a:rPr>
              <a:t>https://</a:t>
            </a:r>
            <a:r>
              <a:rPr lang="en-US" i="1" dirty="0" smtClean="0">
                <a:latin typeface="Arial" pitchFamily="34" charset="0"/>
                <a:cs typeface="Arial" pitchFamily="34" charset="0"/>
                <a:hlinkClick r:id="rId3"/>
              </a:rPr>
              <a:t>genderindetail.org.ua/netcat_files/multifile/445/pol_gender.pdf</a:t>
            </a:r>
            <a:r>
              <a:rPr lang="uk-UA" i="1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marL="514350" indent="-514350" algn="l"/>
            <a:r>
              <a:rPr lang="uk-UA" sz="2800" dirty="0" err="1" smtClean="0">
                <a:latin typeface="Arial" pitchFamily="34" charset="0"/>
                <a:cs typeface="Arial" pitchFamily="34" charset="0"/>
              </a:rPr>
              <a:t>Чухим</a:t>
            </a:r>
            <a:r>
              <a:rPr lang="uk-UA" sz="2800" dirty="0" smtClean="0">
                <a:latin typeface="Arial" pitchFamily="34" charset="0"/>
                <a:cs typeface="Arial" pitchFamily="34" charset="0"/>
              </a:rPr>
              <a:t>. Н. </a:t>
            </a:r>
            <a:r>
              <a:rPr lang="uk-UA" sz="2800" dirty="0" err="1" smtClean="0">
                <a:latin typeface="Arial" pitchFamily="34" charset="0"/>
                <a:cs typeface="Arial" pitchFamily="34" charset="0"/>
              </a:rPr>
              <a:t>Гендер</a:t>
            </a:r>
            <a:r>
              <a:rPr lang="uk-UA" sz="2800" dirty="0" smtClean="0">
                <a:latin typeface="Arial" pitchFamily="34" charset="0"/>
                <a:cs typeface="Arial" pitchFamily="34" charset="0"/>
              </a:rPr>
              <a:t> та гендерні дослідження в ХХ ст. </a:t>
            </a:r>
            <a:r>
              <a:rPr lang="uk-UA" sz="2800" i="1" dirty="0" smtClean="0">
                <a:latin typeface="Arial" pitchFamily="34" charset="0"/>
                <a:cs typeface="Arial" pitchFamily="34" charset="0"/>
              </a:rPr>
              <a:t>Ї : Незалежний культурологічний часопис.</a:t>
            </a:r>
            <a:r>
              <a:rPr lang="uk-UA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2000. Число 17. С. 22-29.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URL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: </a:t>
            </a:r>
            <a:r>
              <a:rPr lang="en-US" dirty="0" smtClean="0">
                <a:latin typeface="Arial" pitchFamily="34" charset="0"/>
                <a:cs typeface="Arial" pitchFamily="34" charset="0"/>
                <a:hlinkClick r:id="rId4"/>
              </a:rPr>
              <a:t>http://</a:t>
            </a:r>
            <a:r>
              <a:rPr lang="en-US" dirty="0" smtClean="0">
                <a:latin typeface="Arial" pitchFamily="34" charset="0"/>
                <a:cs typeface="Arial" pitchFamily="34" charset="0"/>
                <a:hlinkClick r:id="rId4"/>
              </a:rPr>
              <a:t>www.ji.lviv.ua/n17texts/chuhym.htm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.</a:t>
            </a:r>
            <a:endParaRPr lang="uk-UA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571480"/>
            <a:ext cx="8305800" cy="785818"/>
          </a:xfrm>
        </p:spPr>
        <p:txBody>
          <a:bodyPr/>
          <a:lstStyle/>
          <a:p>
            <a:r>
              <a:rPr lang="uk-UA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Рекомендована література:</a:t>
            </a:r>
            <a:endParaRPr lang="uk-UA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0298" y="4200514"/>
            <a:ext cx="1643074" cy="2300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29124" y="4214818"/>
            <a:ext cx="1579935" cy="2293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" y="1729444"/>
            <a:ext cx="8305800" cy="3199754"/>
          </a:xfrm>
        </p:spPr>
        <p:txBody>
          <a:bodyPr/>
          <a:lstStyle/>
          <a:p>
            <a:pPr lvl="0" algn="l"/>
            <a:r>
              <a:rPr lang="uk-UA" sz="2800" dirty="0" smtClean="0">
                <a:latin typeface="Arial" pitchFamily="34" charset="0"/>
                <a:cs typeface="Arial" pitchFamily="34" charset="0"/>
              </a:rPr>
              <a:t>.</a:t>
            </a:r>
            <a:endParaRPr lang="uk-UA" sz="2800" dirty="0" smtClean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571480"/>
            <a:ext cx="8305800" cy="785818"/>
          </a:xfrm>
        </p:spPr>
        <p:txBody>
          <a:bodyPr/>
          <a:lstStyle/>
          <a:p>
            <a:endParaRPr lang="uk-UA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28860" y="500042"/>
            <a:ext cx="4357718" cy="85725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800" dirty="0" smtClean="0">
                <a:latin typeface="Arial" pitchFamily="34" charset="0"/>
                <a:cs typeface="Arial" pitchFamily="34" charset="0"/>
              </a:rPr>
              <a:t>Передумови виникнення гендерної теорії</a:t>
            </a:r>
            <a:endParaRPr lang="uk-UA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ятиугольник 4"/>
          <p:cNvSpPr/>
          <p:nvPr/>
        </p:nvSpPr>
        <p:spPr>
          <a:xfrm>
            <a:off x="428596" y="1785926"/>
            <a:ext cx="4429156" cy="1071570"/>
          </a:xfrm>
          <a:prstGeom prst="homePlat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latin typeface="Arial" pitchFamily="34" charset="0"/>
                <a:cs typeface="Arial" pitchFamily="34" charset="0"/>
              </a:rPr>
              <a:t>Студентська революція 1968 року</a:t>
            </a:r>
            <a:endParaRPr lang="uk-UA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ятиугольник 5"/>
          <p:cNvSpPr/>
          <p:nvPr/>
        </p:nvSpPr>
        <p:spPr>
          <a:xfrm>
            <a:off x="428596" y="3500438"/>
            <a:ext cx="4429156" cy="1143008"/>
          </a:xfrm>
          <a:prstGeom prst="homePlat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latin typeface="Arial" pitchFamily="34" charset="0"/>
                <a:cs typeface="Arial" pitchFamily="34" charset="0"/>
              </a:rPr>
              <a:t>Сексуальна революція</a:t>
            </a:r>
            <a:endParaRPr lang="uk-UA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ятиугольник 6"/>
          <p:cNvSpPr/>
          <p:nvPr/>
        </p:nvSpPr>
        <p:spPr>
          <a:xfrm>
            <a:off x="500034" y="5214950"/>
            <a:ext cx="4357718" cy="1143008"/>
          </a:xfrm>
          <a:prstGeom prst="homePlat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latin typeface="Arial" pitchFamily="34" charset="0"/>
                <a:cs typeface="Arial" pitchFamily="34" charset="0"/>
              </a:rPr>
              <a:t>Друга хвиля фемінізму</a:t>
            </a:r>
            <a:endParaRPr lang="uk-UA" sz="2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" y="1729444"/>
            <a:ext cx="8305800" cy="3199754"/>
          </a:xfrm>
        </p:spPr>
        <p:txBody>
          <a:bodyPr/>
          <a:lstStyle/>
          <a:p>
            <a:pPr lvl="0" algn="l"/>
            <a:r>
              <a:rPr lang="uk-UA" sz="2800" dirty="0" smtClean="0">
                <a:latin typeface="Arial" pitchFamily="34" charset="0"/>
                <a:cs typeface="Arial" pitchFamily="34" charset="0"/>
              </a:rPr>
              <a:t>.</a:t>
            </a:r>
            <a:endParaRPr lang="uk-UA" sz="2800" dirty="0" smtClean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571480"/>
            <a:ext cx="8305800" cy="785818"/>
          </a:xfrm>
        </p:spPr>
        <p:txBody>
          <a:bodyPr/>
          <a:lstStyle/>
          <a:p>
            <a:endParaRPr lang="uk-UA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28860" y="500042"/>
            <a:ext cx="4357718" cy="85725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800" dirty="0" smtClean="0">
                <a:latin typeface="Arial" pitchFamily="34" charset="0"/>
                <a:cs typeface="Arial" pitchFamily="34" charset="0"/>
              </a:rPr>
              <a:t>Теоретичні джерела гендерної теорії</a:t>
            </a:r>
            <a:endParaRPr lang="uk-UA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Выноска со стрелкой вниз 7"/>
          <p:cNvSpPr/>
          <p:nvPr/>
        </p:nvSpPr>
        <p:spPr>
          <a:xfrm>
            <a:off x="500034" y="1714488"/>
            <a:ext cx="2357454" cy="2357454"/>
          </a:xfrm>
          <a:prstGeom prst="downArrow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latin typeface="Arial" pitchFamily="34" charset="0"/>
                <a:cs typeface="Arial" pitchFamily="34" charset="0"/>
              </a:rPr>
              <a:t>Ліберальна думка</a:t>
            </a:r>
            <a:endParaRPr lang="uk-UA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Выноска со стрелкой вниз 8"/>
          <p:cNvSpPr/>
          <p:nvPr/>
        </p:nvSpPr>
        <p:spPr>
          <a:xfrm>
            <a:off x="3357554" y="1714488"/>
            <a:ext cx="2500330" cy="2357454"/>
          </a:xfrm>
          <a:prstGeom prst="downArrow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latin typeface="Arial" pitchFamily="34" charset="0"/>
                <a:cs typeface="Arial" pitchFamily="34" charset="0"/>
              </a:rPr>
              <a:t>Соціалістична традиція</a:t>
            </a:r>
            <a:endParaRPr lang="uk-UA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Выноска со стрелкой вниз 11"/>
          <p:cNvSpPr/>
          <p:nvPr/>
        </p:nvSpPr>
        <p:spPr>
          <a:xfrm>
            <a:off x="6429388" y="1714488"/>
            <a:ext cx="2428892" cy="2357454"/>
          </a:xfrm>
          <a:prstGeom prst="downArrow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latin typeface="Arial" pitchFamily="34" charset="0"/>
                <a:cs typeface="Arial" pitchFamily="34" charset="0"/>
              </a:rPr>
              <a:t>Психоаналіз</a:t>
            </a:r>
            <a:endParaRPr lang="uk-UA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ая выноска 12"/>
          <p:cNvSpPr/>
          <p:nvPr/>
        </p:nvSpPr>
        <p:spPr>
          <a:xfrm>
            <a:off x="500034" y="4429132"/>
            <a:ext cx="2357454" cy="2143140"/>
          </a:xfrm>
          <a:prstGeom prst="wedgeRect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latin typeface="Arial" pitchFamily="34" charset="0"/>
                <a:cs typeface="Arial" pitchFamily="34" charset="0"/>
              </a:rPr>
              <a:t>Емансипація, рівність, автономія, прогрес</a:t>
            </a:r>
            <a:endParaRPr lang="uk-UA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Прямоугольная выноска 13"/>
          <p:cNvSpPr/>
          <p:nvPr/>
        </p:nvSpPr>
        <p:spPr>
          <a:xfrm>
            <a:off x="3357554" y="4429132"/>
            <a:ext cx="2500330" cy="2143140"/>
          </a:xfrm>
          <a:prstGeom prst="wedgeRect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latin typeface="Arial" pitchFamily="34" charset="0"/>
                <a:cs typeface="Arial" pitchFamily="34" charset="0"/>
              </a:rPr>
              <a:t>Стосунки між статями – особливий соціальний механізм панування та експлуатації</a:t>
            </a:r>
            <a:endParaRPr lang="uk-UA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Прямоугольная выноска 14"/>
          <p:cNvSpPr/>
          <p:nvPr/>
        </p:nvSpPr>
        <p:spPr>
          <a:xfrm>
            <a:off x="6286512" y="4429132"/>
            <a:ext cx="2500330" cy="2143140"/>
          </a:xfrm>
          <a:prstGeom prst="wedgeRect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latin typeface="Arial" pitchFamily="34" charset="0"/>
                <a:cs typeface="Arial" pitchFamily="34" charset="0"/>
              </a:rPr>
              <a:t>Осмислення соціально-культурних основ формування статевої ідентичності</a:t>
            </a:r>
            <a:endParaRPr lang="uk-UA" sz="20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" y="1729444"/>
            <a:ext cx="8305800" cy="2342498"/>
          </a:xfrm>
        </p:spPr>
        <p:txBody>
          <a:bodyPr>
            <a:normAutofit lnSpcReduction="10000"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 algn="l"/>
            <a:r>
              <a:rPr lang="uk-UA" sz="2000" dirty="0" smtClean="0">
                <a:ln w="50800"/>
                <a:solidFill>
                  <a:schemeClr val="bg1">
                    <a:shade val="50000"/>
                  </a:schemeClr>
                </a:solidFill>
                <a:latin typeface="Arial" pitchFamily="34" charset="0"/>
                <a:cs typeface="Arial" pitchFamily="34" charset="0"/>
              </a:rPr>
              <a:t>Марксизм не зміг пояснити, чому нерівне становище жіночої і чоловічої статі зберігається в сучасному суспільстві.</a:t>
            </a:r>
          </a:p>
          <a:p>
            <a:pPr lvl="0" algn="l"/>
            <a:r>
              <a:rPr lang="uk-UA" sz="2000" dirty="0" smtClean="0">
                <a:ln w="50800"/>
                <a:solidFill>
                  <a:schemeClr val="bg1">
                    <a:shade val="50000"/>
                  </a:schemeClr>
                </a:solidFill>
                <a:latin typeface="Arial" pitchFamily="34" charset="0"/>
                <a:cs typeface="Arial" pitchFamily="34" charset="0"/>
              </a:rPr>
              <a:t>Марксизм розглядав класичний варіант розвитку західного суспільства, рушійною силою якого вважав пролетаріат, який бореться проти своїх гнобителів.</a:t>
            </a:r>
          </a:p>
          <a:p>
            <a:pPr lvl="0" algn="l"/>
            <a:r>
              <a:rPr lang="uk-UA" sz="2000" dirty="0" smtClean="0">
                <a:ln w="50800"/>
                <a:solidFill>
                  <a:schemeClr val="bg1">
                    <a:shade val="50000"/>
                  </a:schemeClr>
                </a:solidFill>
                <a:latin typeface="Arial" pitchFamily="34" charset="0"/>
                <a:cs typeface="Arial" pitchFamily="34" charset="0"/>
              </a:rPr>
              <a:t>Селян, інтелігенцію та жінок теоретики марксизму залишали </a:t>
            </a:r>
            <a:r>
              <a:rPr lang="uk-UA" sz="2000" dirty="0" err="1" smtClean="0">
                <a:ln w="50800"/>
                <a:solidFill>
                  <a:schemeClr val="bg1">
                    <a:shade val="50000"/>
                  </a:schemeClr>
                </a:solidFill>
                <a:latin typeface="Arial" pitchFamily="34" charset="0"/>
                <a:cs typeface="Arial" pitchFamily="34" charset="0"/>
              </a:rPr>
              <a:t>“за</a:t>
            </a:r>
            <a:r>
              <a:rPr lang="uk-UA" sz="2000" dirty="0" smtClean="0">
                <a:ln w="50800"/>
                <a:solidFill>
                  <a:schemeClr val="bg1">
                    <a:shade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uk-UA" sz="2000" dirty="0" err="1" smtClean="0">
                <a:ln w="50800"/>
                <a:solidFill>
                  <a:schemeClr val="bg1">
                    <a:shade val="50000"/>
                  </a:schemeClr>
                </a:solidFill>
                <a:latin typeface="Arial" pitchFamily="34" charset="0"/>
                <a:cs typeface="Arial" pitchFamily="34" charset="0"/>
              </a:rPr>
              <a:t>бортом”</a:t>
            </a:r>
            <a:r>
              <a:rPr lang="uk-UA" sz="2000" dirty="0" smtClean="0">
                <a:ln w="50800"/>
                <a:solidFill>
                  <a:schemeClr val="bg1">
                    <a:shade val="50000"/>
                  </a:schemeClr>
                </a:solidFill>
                <a:latin typeface="Arial" pitchFamily="34" charset="0"/>
                <a:cs typeface="Arial" pitchFamily="34" charset="0"/>
              </a:rPr>
              <a:t> свого розгляду.</a:t>
            </a:r>
          </a:p>
          <a:p>
            <a:pPr lvl="0" algn="l"/>
            <a:endParaRPr lang="uk-UA" sz="2000" dirty="0" smtClean="0">
              <a:ln w="50800"/>
              <a:solidFill>
                <a:schemeClr val="bg1">
                  <a:shade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571480"/>
            <a:ext cx="8305800" cy="785818"/>
          </a:xfrm>
        </p:spPr>
        <p:txBody>
          <a:bodyPr/>
          <a:lstStyle/>
          <a:p>
            <a:endParaRPr lang="uk-UA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Выноска со стрелкой вправо 10"/>
          <p:cNvSpPr/>
          <p:nvPr/>
        </p:nvSpPr>
        <p:spPr>
          <a:xfrm>
            <a:off x="928662" y="571480"/>
            <a:ext cx="2571768" cy="785818"/>
          </a:xfrm>
          <a:prstGeom prst="rightArrow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Arial" pitchFamily="34" charset="0"/>
                <a:cs typeface="Arial" pitchFamily="34" charset="0"/>
              </a:rPr>
              <a:t>Криза марксизму</a:t>
            </a:r>
            <a:endParaRPr lang="uk-UA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Блок-схема: процесс 15"/>
          <p:cNvSpPr/>
          <p:nvPr/>
        </p:nvSpPr>
        <p:spPr>
          <a:xfrm>
            <a:off x="4000496" y="571480"/>
            <a:ext cx="4214842" cy="785818"/>
          </a:xfrm>
          <a:prstGeom prst="flowChartProcess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Arial" pitchFamily="34" charset="0"/>
                <a:cs typeface="Arial" pitchFamily="34" charset="0"/>
              </a:rPr>
              <a:t>Теоретичний імпульс до дискусій щодо гендерної теорії</a:t>
            </a:r>
            <a:endParaRPr lang="uk-UA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642910" y="4500570"/>
            <a:ext cx="3286148" cy="2071702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latin typeface="Arial" pitchFamily="34" charset="0"/>
                <a:cs typeface="Arial" pitchFamily="34" charset="0"/>
              </a:rPr>
              <a:t>Центр марксистських дебатів</a:t>
            </a:r>
            <a:endParaRPr lang="uk-UA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Штриховая стрелка вправо 18"/>
          <p:cNvSpPr/>
          <p:nvPr/>
        </p:nvSpPr>
        <p:spPr>
          <a:xfrm>
            <a:off x="4429124" y="5357826"/>
            <a:ext cx="1357322" cy="428628"/>
          </a:xfrm>
          <a:prstGeom prst="stripedRigh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6357950" y="4714884"/>
            <a:ext cx="2071702" cy="1714512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latin typeface="Arial" pitchFamily="34" charset="0"/>
                <a:cs typeface="Arial" pitchFamily="34" charset="0"/>
              </a:rPr>
              <a:t>Жіноча праця</a:t>
            </a:r>
            <a:endParaRPr lang="uk-UA" sz="20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" y="1729444"/>
            <a:ext cx="8305800" cy="1770994"/>
          </a:xfrm>
        </p:spPr>
        <p:txBody>
          <a:bodyPr>
            <a:norm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 algn="l"/>
            <a:endParaRPr lang="uk-UA" sz="2000" dirty="0" smtClean="0">
              <a:ln w="50800"/>
              <a:solidFill>
                <a:schemeClr val="bg1">
                  <a:shade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571480"/>
            <a:ext cx="8305800" cy="785818"/>
          </a:xfrm>
        </p:spPr>
        <p:txBody>
          <a:bodyPr/>
          <a:lstStyle/>
          <a:p>
            <a:endParaRPr lang="uk-UA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Выноска со стрелкой вниз 8"/>
          <p:cNvSpPr/>
          <p:nvPr/>
        </p:nvSpPr>
        <p:spPr>
          <a:xfrm>
            <a:off x="500034" y="571480"/>
            <a:ext cx="8215370" cy="1214446"/>
          </a:xfrm>
          <a:prstGeom prst="downArrow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latin typeface="Arial" pitchFamily="34" charset="0"/>
                <a:cs typeface="Arial" pitchFamily="34" charset="0"/>
              </a:rPr>
              <a:t>Модерністські концепції в соціології, які вплинули на формування гендерної теорії</a:t>
            </a:r>
            <a:endParaRPr lang="uk-UA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ая выноска 9"/>
          <p:cNvSpPr/>
          <p:nvPr/>
        </p:nvSpPr>
        <p:spPr>
          <a:xfrm>
            <a:off x="428596" y="1714488"/>
            <a:ext cx="1928826" cy="1500198"/>
          </a:xfrm>
          <a:prstGeom prst="wedgeRect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Arial" pitchFamily="34" charset="0"/>
                <a:cs typeface="Arial" pitchFamily="34" charset="0"/>
              </a:rPr>
              <a:t>Структурний функціоналізм Т. </a:t>
            </a:r>
            <a:r>
              <a:rPr lang="uk-UA" dirty="0" err="1" smtClean="0">
                <a:latin typeface="Arial" pitchFamily="34" charset="0"/>
                <a:cs typeface="Arial" pitchFamily="34" charset="0"/>
              </a:rPr>
              <a:t>Парсонса</a:t>
            </a:r>
            <a:endParaRPr lang="uk-UA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ая выноска 12"/>
          <p:cNvSpPr/>
          <p:nvPr/>
        </p:nvSpPr>
        <p:spPr>
          <a:xfrm>
            <a:off x="6858016" y="1714488"/>
            <a:ext cx="1928826" cy="1500198"/>
          </a:xfrm>
          <a:prstGeom prst="wedgeRect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Arial" pitchFamily="34" charset="0"/>
                <a:cs typeface="Arial" pitchFamily="34" charset="0"/>
              </a:rPr>
              <a:t>Гуманістична психологія К.</a:t>
            </a:r>
            <a:r>
              <a:rPr lang="uk-UA" dirty="0" err="1" smtClean="0">
                <a:latin typeface="Arial" pitchFamily="34" charset="0"/>
                <a:cs typeface="Arial" pitchFamily="34" charset="0"/>
              </a:rPr>
              <a:t>Роджерса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, А.</a:t>
            </a:r>
            <a:r>
              <a:rPr lang="uk-UA" dirty="0" err="1" smtClean="0">
                <a:latin typeface="Arial" pitchFamily="34" charset="0"/>
                <a:cs typeface="Arial" pitchFamily="34" charset="0"/>
              </a:rPr>
              <a:t>Маслоу</a:t>
            </a:r>
            <a:endParaRPr lang="uk-UA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Прямоугольная выноска 14"/>
          <p:cNvSpPr/>
          <p:nvPr/>
        </p:nvSpPr>
        <p:spPr>
          <a:xfrm>
            <a:off x="2428860" y="1714488"/>
            <a:ext cx="2000264" cy="1500198"/>
          </a:xfrm>
          <a:prstGeom prst="wedgeRect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600" dirty="0" smtClean="0">
                <a:latin typeface="Arial" pitchFamily="34" charset="0"/>
                <a:cs typeface="Arial" pitchFamily="34" charset="0"/>
              </a:rPr>
              <a:t>Теорія конструювання соціальної реальності П.</a:t>
            </a:r>
            <a:r>
              <a:rPr lang="uk-UA" sz="1600" dirty="0" err="1" smtClean="0">
                <a:latin typeface="Arial" pitchFamily="34" charset="0"/>
                <a:cs typeface="Arial" pitchFamily="34" charset="0"/>
              </a:rPr>
              <a:t>Бергера</a:t>
            </a:r>
            <a:r>
              <a:rPr lang="uk-UA" sz="1600" dirty="0" smtClean="0">
                <a:latin typeface="Arial" pitchFamily="34" charset="0"/>
                <a:cs typeface="Arial" pitchFamily="34" charset="0"/>
              </a:rPr>
              <a:t> і Т.</a:t>
            </a:r>
            <a:r>
              <a:rPr lang="uk-UA" sz="1600" dirty="0" err="1" smtClean="0">
                <a:latin typeface="Arial" pitchFamily="34" charset="0"/>
                <a:cs typeface="Arial" pitchFamily="34" charset="0"/>
              </a:rPr>
              <a:t>Лукмана</a:t>
            </a:r>
            <a:endParaRPr lang="uk-UA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Прямоугольная выноска 17"/>
          <p:cNvSpPr/>
          <p:nvPr/>
        </p:nvSpPr>
        <p:spPr>
          <a:xfrm>
            <a:off x="4857752" y="1714488"/>
            <a:ext cx="1928826" cy="1500198"/>
          </a:xfrm>
          <a:prstGeom prst="wedgeRect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Arial" pitchFamily="34" charset="0"/>
                <a:cs typeface="Arial" pitchFamily="34" charset="0"/>
              </a:rPr>
              <a:t>Концепція ситуативної драматургії І.Гофмана</a:t>
            </a:r>
            <a:endParaRPr lang="uk-UA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50" name="AutoShape 2" descr="Парсонс, Толкотт — Википедия (с комментариями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500438"/>
            <a:ext cx="1847850" cy="246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12" y="3500438"/>
            <a:ext cx="1571636" cy="15240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86050" y="5000636"/>
            <a:ext cx="1428760" cy="1460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57752" y="3500438"/>
            <a:ext cx="19050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86644" y="3500438"/>
            <a:ext cx="1214446" cy="1604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286644" y="5072074"/>
            <a:ext cx="1245982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" y="1729444"/>
            <a:ext cx="8305800" cy="1770994"/>
          </a:xfrm>
        </p:spPr>
        <p:txBody>
          <a:bodyPr>
            <a:norm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 algn="l"/>
            <a:endParaRPr lang="uk-UA" sz="2000" dirty="0" smtClean="0">
              <a:ln w="50800"/>
              <a:solidFill>
                <a:schemeClr val="bg1">
                  <a:shade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571480"/>
            <a:ext cx="8305800" cy="785818"/>
          </a:xfrm>
        </p:spPr>
        <p:txBody>
          <a:bodyPr/>
          <a:lstStyle/>
          <a:p>
            <a:endParaRPr lang="uk-UA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ая выноска 9"/>
          <p:cNvSpPr/>
          <p:nvPr/>
        </p:nvSpPr>
        <p:spPr>
          <a:xfrm>
            <a:off x="428596" y="428604"/>
            <a:ext cx="8358246" cy="1143008"/>
          </a:xfrm>
          <a:prstGeom prst="wedgeRect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latin typeface="Arial" pitchFamily="34" charset="0"/>
                <a:cs typeface="Arial" pitchFamily="34" charset="0"/>
              </a:rPr>
              <a:t>Структурний функціоналізм Т. </a:t>
            </a:r>
            <a:r>
              <a:rPr lang="uk-UA" b="1" dirty="0" err="1" smtClean="0">
                <a:latin typeface="Arial" pitchFamily="34" charset="0"/>
                <a:cs typeface="Arial" pitchFamily="34" charset="0"/>
              </a:rPr>
              <a:t>Парсонса</a:t>
            </a:r>
            <a:endParaRPr lang="uk-UA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50" name="AutoShape 2" descr="Парсонс, Толкотт — Википедия (с комментариями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6" name="Багетная рамка 15"/>
          <p:cNvSpPr/>
          <p:nvPr/>
        </p:nvSpPr>
        <p:spPr>
          <a:xfrm>
            <a:off x="2285984" y="2571744"/>
            <a:ext cx="4643470" cy="3286148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Arial" pitchFamily="34" charset="0"/>
                <a:cs typeface="Arial" pitchFamily="34" charset="0"/>
              </a:rPr>
              <a:t>Суспільство – цілісна соціальна система, яка має свою структуру, механізми взаємодії елементів, які знаходяться у нестійкій рівновазі. Ця нестійка рівновага у разі рівноваги забезпечує </a:t>
            </a:r>
            <a:r>
              <a:rPr lang="uk-UA" dirty="0" err="1" smtClean="0">
                <a:latin typeface="Arial" pitchFamily="34" charset="0"/>
                <a:cs typeface="Arial" pitchFamily="34" charset="0"/>
              </a:rPr>
              <a:t>“соціальний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uk-UA" dirty="0" err="1" smtClean="0">
                <a:latin typeface="Arial" pitchFamily="34" charset="0"/>
                <a:cs typeface="Arial" pitchFamily="34" charset="0"/>
              </a:rPr>
              <a:t>порядок”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. Чоловіки і жінки є елементами системи.</a:t>
            </a:r>
            <a:endParaRPr lang="uk-UA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" y="1729444"/>
            <a:ext cx="8305800" cy="1770994"/>
          </a:xfrm>
        </p:spPr>
        <p:txBody>
          <a:bodyPr>
            <a:norm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lvl="0" algn="l"/>
            <a:endParaRPr lang="uk-UA" sz="2000" dirty="0" smtClean="0">
              <a:ln w="50800"/>
              <a:solidFill>
                <a:schemeClr val="bg1">
                  <a:shade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50" name="AutoShape 2" descr="Парсонс, Толкотт — Википедия (с комментариями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16" name="Багетная рамка 15"/>
          <p:cNvSpPr/>
          <p:nvPr/>
        </p:nvSpPr>
        <p:spPr>
          <a:xfrm>
            <a:off x="2285984" y="2000240"/>
            <a:ext cx="4643470" cy="3786214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>
                <a:latin typeface="Arial" pitchFamily="34" charset="0"/>
                <a:cs typeface="Arial" pitchFamily="34" charset="0"/>
              </a:rPr>
              <a:t>Суспільство – це процес безперервного конструювання: значень і символів, що лежать в основі людської діяльності.</a:t>
            </a:r>
          </a:p>
          <a:p>
            <a:pPr algn="ctr"/>
            <a:endParaRPr lang="uk-UA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uk-UA" dirty="0" smtClean="0">
                <a:latin typeface="Arial" pitchFamily="34" charset="0"/>
                <a:cs typeface="Arial" pitchFamily="34" charset="0"/>
              </a:rPr>
              <a:t>Ця теорія дала змогу сформулювати теорію соціального конструювання статевих  відмінностей.</a:t>
            </a:r>
            <a:endParaRPr lang="uk-UA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457200" y="571500"/>
            <a:ext cx="8305800" cy="928674"/>
          </a:xfrm>
          <a:prstGeom prst="wedgeRect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1600" dirty="0" smtClean="0"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Теорія конструювання соціальної реальності П.</a:t>
            </a:r>
            <a:r>
              <a:rPr lang="uk-UA" sz="1600" dirty="0" err="1" smtClean="0"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Бергера</a:t>
            </a:r>
            <a:r>
              <a:rPr lang="uk-UA" sz="1600" dirty="0" smtClean="0"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 і Т.</a:t>
            </a:r>
            <a:r>
              <a:rPr lang="uk-UA" sz="1600" dirty="0" err="1" smtClean="0">
                <a:solidFill>
                  <a:schemeClr val="bg1"/>
                </a:solidFill>
                <a:effectLst/>
                <a:latin typeface="Arial" pitchFamily="34" charset="0"/>
                <a:cs typeface="Arial" pitchFamily="34" charset="0"/>
              </a:rPr>
              <a:t>Лукмана</a:t>
            </a:r>
            <a:endParaRPr lang="uk-UA" sz="1600" dirty="0"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322</TotalTime>
  <Words>1042</Words>
  <Application>Microsoft Office PowerPoint</Application>
  <PresentationFormat>Экран (4:3)</PresentationFormat>
  <Paragraphs>119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Апекс</vt:lpstr>
      <vt:lpstr>Теоретичні основи дослідження статі й гендеру</vt:lpstr>
      <vt:lpstr>План.</vt:lpstr>
      <vt:lpstr>Рекомендована література:</vt:lpstr>
      <vt:lpstr>Слайд 4</vt:lpstr>
      <vt:lpstr>Слайд 5</vt:lpstr>
      <vt:lpstr>Слайд 6</vt:lpstr>
      <vt:lpstr>Слайд 7</vt:lpstr>
      <vt:lpstr>Слайд 8</vt:lpstr>
      <vt:lpstr>Теорія конструювання соціальної реальності П.Бергера і Т.Лукмана</vt:lpstr>
      <vt:lpstr>Концепція ситуативної драматургії або символічного інтеракціонізму І. Гофмана</vt:lpstr>
      <vt:lpstr>Гуманістична психологія к. роджерса та а. маслоу</vt:lpstr>
      <vt:lpstr>Слайд 12</vt:lpstr>
      <vt:lpstr>Слайд 13</vt:lpstr>
      <vt:lpstr>Християнство двояко ставилося до жінок</vt:lpstr>
      <vt:lpstr>Слайд 15</vt:lpstr>
      <vt:lpstr>Слайд 16</vt:lpstr>
      <vt:lpstr>Слайд 17</vt:lpstr>
      <vt:lpstr>Слайд 18</vt:lpstr>
      <vt:lpstr>Сучасна філософія статі</vt:lpstr>
      <vt:lpstr>Соціологія досліджує</vt:lpstr>
      <vt:lpstr>Гендерна соціологія є теоретичною основою вивчення</vt:lpstr>
      <vt:lpstr>Слайд 22</vt:lpstr>
      <vt:lpstr>Гендерні дослідження в Україні почали розвиватися з кінця 1980-х рр.</vt:lpstr>
      <vt:lpstr>Центри гендерних досліджень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Теоретичні основи дослідження статі й гендеру</dc:title>
  <dc:creator>Ірина</dc:creator>
  <cp:lastModifiedBy>Ірина</cp:lastModifiedBy>
  <cp:revision>47</cp:revision>
  <dcterms:created xsi:type="dcterms:W3CDTF">2021-02-25T17:31:25Z</dcterms:created>
  <dcterms:modified xsi:type="dcterms:W3CDTF">2021-02-25T22:54:03Z</dcterms:modified>
</cp:coreProperties>
</file>