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notesMasterIdLst>
    <p:notesMasterId r:id="rId63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320" r:id="rId15"/>
    <p:sldId id="321" r:id="rId16"/>
    <p:sldId id="32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45" autoAdjust="0"/>
  </p:normalViewPr>
  <p:slideViewPr>
    <p:cSldViewPr snapToGrid="0">
      <p:cViewPr varScale="1">
        <p:scale>
          <a:sx n="60" d="100"/>
          <a:sy n="60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DE823-087E-484D-9A71-A2B21B35F906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A3B9E-C8E9-4347-A227-8DB7EA679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7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A3B9E-C8E9-4347-A227-8DB7EA679C6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2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1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1" y="3869635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1">
                <a:solidFill>
                  <a:srgbClr val="FFFFFF"/>
                </a:solidFill>
              </a:defRPr>
            </a:lvl1pPr>
            <a:lvl2pPr marL="457206" indent="0" algn="ctr">
              <a:buNone/>
              <a:defRPr sz="2201"/>
            </a:lvl2pPr>
            <a:lvl3pPr marL="914411" indent="0" algn="ctr">
              <a:buNone/>
              <a:defRPr sz="2201"/>
            </a:lvl3pPr>
            <a:lvl4pPr marL="1371617" indent="0" algn="ctr">
              <a:buNone/>
              <a:defRPr sz="2000"/>
            </a:lvl4pPr>
            <a:lvl5pPr marL="1828823" indent="0" algn="ctr">
              <a:buNone/>
              <a:defRPr sz="2000"/>
            </a:lvl5pPr>
            <a:lvl6pPr marL="2286029" indent="0" algn="ctr">
              <a:buNone/>
              <a:defRPr sz="2000"/>
            </a:lvl6pPr>
            <a:lvl7pPr marL="2743234" indent="0" algn="ctr">
              <a:buNone/>
              <a:defRPr sz="2000"/>
            </a:lvl7pPr>
            <a:lvl8pPr marL="3200440" indent="0" algn="ctr">
              <a:buNone/>
              <a:defRPr sz="2000"/>
            </a:lvl8pPr>
            <a:lvl9pPr marL="3657646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2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21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999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0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6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7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1">
                <a:solidFill>
                  <a:schemeClr val="accent1"/>
                </a:solidFill>
              </a:defRPr>
            </a:lvl1pPr>
            <a:lvl2pPr marL="457206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1" y="4020408"/>
            <a:ext cx="822960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04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1" y="2057399"/>
            <a:ext cx="4754880" cy="402336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24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1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1" y="2721483"/>
            <a:ext cx="4754880" cy="338328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1"/>
            </a:lvl1pPr>
            <a:lvl2pPr>
              <a:defRPr sz="2000"/>
            </a:lvl2pPr>
            <a:lvl3pPr>
              <a:defRPr sz="1801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4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58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3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2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2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1"/>
              </a:spcBef>
              <a:buNone/>
              <a:defRPr sz="1700"/>
            </a:lvl1pPr>
            <a:lvl2pPr marL="457206" indent="0">
              <a:buNone/>
              <a:defRPr sz="1200"/>
            </a:lvl2pPr>
            <a:lvl3pPr marL="914411" indent="0">
              <a:buNone/>
              <a:defRPr sz="1001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89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2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9" y="1069847"/>
            <a:ext cx="6099049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2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1"/>
              </a:spcBef>
              <a:buNone/>
              <a:defRPr sz="1700"/>
            </a:lvl1pPr>
            <a:lvl2pPr marL="457206" indent="0">
              <a:buNone/>
              <a:defRPr sz="1200"/>
            </a:lvl2pPr>
            <a:lvl3pPr marL="914411" indent="0">
              <a:buNone/>
              <a:defRPr sz="1001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1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1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5" y="6223829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5626609A-208D-4C6D-9D53-000386121947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9" y="6223829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2" y="6223829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E7F0ECD-F644-4F09-A59C-366BBBA1F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83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4" indent="-182882" algn="l" defTabSz="914411" rtl="0" eaLnBrk="1" latinLnBrk="0" hangingPunct="1">
        <a:lnSpc>
          <a:spcPct val="90000"/>
        </a:lnSpc>
        <a:spcBef>
          <a:spcPts val="1401"/>
        </a:spcBef>
        <a:buClr>
          <a:schemeClr val="accent1"/>
        </a:buClr>
        <a:buSzPct val="80000"/>
        <a:buFont typeface="Corbel" pitchFamily="34" charset="0"/>
        <a:buChar char="•"/>
        <a:defRPr sz="2201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6" indent="-182882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9" indent="-182882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1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53" indent="-182882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76" indent="-182882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20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24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28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31" indent="-228604" algn="l" defTabSz="914411" rtl="0" eaLnBrk="1" latinLnBrk="0" hangingPunct="1">
        <a:lnSpc>
          <a:spcPct val="90000"/>
        </a:lnSpc>
        <a:spcBef>
          <a:spcPts val="201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2.wmf"/><Relationship Id="rId18" Type="http://schemas.openxmlformats.org/officeDocument/2006/relationships/image" Target="../media/image26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11" Type="http://schemas.openxmlformats.org/officeDocument/2006/relationships/image" Target="../media/image25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23.wmf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57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5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9.wmf"/><Relationship Id="rId4" Type="http://schemas.openxmlformats.org/officeDocument/2006/relationships/oleObject" Target="../embeddings/oleObject15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65.jpeg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63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7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69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7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72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Мікроелектронні</a:t>
            </a:r>
            <a:r>
              <a:rPr lang="ru-RU" dirty="0" smtClean="0"/>
              <a:t> </a:t>
            </a:r>
            <a:r>
              <a:rPr lang="ru-RU" dirty="0" err="1" smtClean="0"/>
              <a:t>пристрої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000" dirty="0"/>
          </a:p>
          <a:p>
            <a:r>
              <a:rPr lang="uk-UA" sz="4000" dirty="0" smtClean="0"/>
              <a:t>Лекція 1.  Основні поняття та терміни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99781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221" y="488285"/>
            <a:ext cx="11309683" cy="2014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Велика ІМС (ВІС) </a:t>
            </a:r>
            <a:r>
              <a:rPr lang="uk-UA" sz="2400" dirty="0" smtClean="0"/>
              <a:t>– це мікросхема, яка містить понад 1000 елементів і (або) компонентів для цифрових та понад 500 – для аналогових ІМС. У ВІС застосовуються багатошарові структури з декількома підкладками, які розміщені паралельно одна одній у кілька поверхів. Така система з’єднання елементів називається багаторівневим або багатошаровим розведенням. </a:t>
            </a:r>
            <a:endParaRPr lang="uk-UA" sz="2400" dirty="0"/>
          </a:p>
        </p:txBody>
      </p:sp>
      <p:pic>
        <p:nvPicPr>
          <p:cNvPr id="2050" name="Picture 2" descr="Картинки по запросу велика ынтегральна схем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565" y="2502569"/>
            <a:ext cx="5825288" cy="389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20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263" y="660465"/>
            <a:ext cx="52778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Надвелика ІМС (НВІС) </a:t>
            </a:r>
            <a:r>
              <a:rPr lang="uk-UA" sz="2400" dirty="0" smtClean="0"/>
              <a:t>–містить понад 100 тис. Елементів і (або) компонентів для цифрових ІМС із нерегулярною структурою побудови і понад 10 тис. – для аналогових ІМС. До цифрових ІМС із регулярною структурою побудови належать схеми запам'ятовувальних пристроїв. Великі та надвеликі ІМС є складними мікросхемами, в яких реалізуються блоки і навіть цілі системи. З цих причин вони не мають широкої універсальності й призначені переважно для конкретних типів апаратури. </a:t>
            </a:r>
            <a:endParaRPr lang="uk-UA" sz="2400" dirty="0"/>
          </a:p>
        </p:txBody>
      </p:sp>
      <p:pic>
        <p:nvPicPr>
          <p:cNvPr id="3" name="Picture 2" descr="C:\Users\Администратор\Desktop\sbrid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7183" y="997349"/>
            <a:ext cx="5868144" cy="42452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828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685" y="826765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uk-UA" sz="2400" b="1" dirty="0" smtClean="0"/>
              <a:t>Гібридна ВІС (ГВІС) </a:t>
            </a:r>
            <a:r>
              <a:rPr lang="uk-UA" sz="2400" dirty="0" smtClean="0"/>
              <a:t>– це мікроелектронний пристрій високого ступеня інтегрованості, при виготовленні якого компонують плівкову багатошарову комутаційну плату на діелектричній підкладці і </a:t>
            </a:r>
            <a:r>
              <a:rPr lang="uk-UA" sz="2400" dirty="0" err="1" smtClean="0"/>
              <a:t>безкорпусні</a:t>
            </a:r>
            <a:r>
              <a:rPr lang="uk-UA" sz="2400" dirty="0" smtClean="0"/>
              <a:t> дискретні компоненти та ІМС, виготовлені окремо. Гібридний спосіб створення ВІС є універсальним, оскільки він поєднує переваги плівкової на напівпровідникової технологій, забезпечує можливість використання ІМС, що розрізняються як за функціональним призначенням, так і за конструктивним виконанням. </a:t>
            </a:r>
            <a:endParaRPr lang="uk-UA" sz="2400" dirty="0"/>
          </a:p>
        </p:txBody>
      </p:sp>
      <p:pic>
        <p:nvPicPr>
          <p:cNvPr id="3074" name="Picture 2" descr="Картинки по запросу гібридна велика интегральна схем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1307336"/>
            <a:ext cx="428625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0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5225545" y="465221"/>
            <a:ext cx="6645613" cy="5171467"/>
            <a:chOff x="1409" y="-4663"/>
            <a:chExt cx="6355" cy="4900"/>
          </a:xfrm>
        </p:grpSpPr>
        <p:sp>
          <p:nvSpPr>
            <p:cNvPr id="4" name="Rectangle 279"/>
            <p:cNvSpPr>
              <a:spLocks noChangeArrowheads="1"/>
            </p:cNvSpPr>
            <p:nvPr/>
          </p:nvSpPr>
          <p:spPr bwMode="auto">
            <a:xfrm>
              <a:off x="1548" y="-4543"/>
              <a:ext cx="6216" cy="47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pic>
          <p:nvPicPr>
            <p:cNvPr id="5" name="Picture 27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-4615"/>
              <a:ext cx="389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277"/>
            <p:cNvSpPr>
              <a:spLocks/>
            </p:cNvSpPr>
            <p:nvPr/>
          </p:nvSpPr>
          <p:spPr bwMode="auto">
            <a:xfrm>
              <a:off x="1428" y="-4663"/>
              <a:ext cx="438" cy="334"/>
            </a:xfrm>
            <a:custGeom>
              <a:avLst/>
              <a:gdLst>
                <a:gd name="T0" fmla="+- 0 1865 1428"/>
                <a:gd name="T1" fmla="*/ T0 w 438"/>
                <a:gd name="T2" fmla="+- 0 -4663 -4663"/>
                <a:gd name="T3" fmla="*/ -4663 h 334"/>
                <a:gd name="T4" fmla="+- 0 1816 1428"/>
                <a:gd name="T5" fmla="*/ T4 w 438"/>
                <a:gd name="T6" fmla="+- 0 -4663 -4663"/>
                <a:gd name="T7" fmla="*/ -4663 h 334"/>
                <a:gd name="T8" fmla="+- 0 1428 1428"/>
                <a:gd name="T9" fmla="*/ T8 w 438"/>
                <a:gd name="T10" fmla="+- 0 -4367 -4663"/>
                <a:gd name="T11" fmla="*/ -4367 h 334"/>
                <a:gd name="T12" fmla="+- 0 1428 1428"/>
                <a:gd name="T13" fmla="*/ T12 w 438"/>
                <a:gd name="T14" fmla="+- 0 -4329 -4663"/>
                <a:gd name="T15" fmla="*/ -4329 h 334"/>
                <a:gd name="T16" fmla="+- 0 1865 1428"/>
                <a:gd name="T17" fmla="*/ T16 w 438"/>
                <a:gd name="T18" fmla="+- 0 -4663 -4663"/>
                <a:gd name="T19" fmla="*/ -4663 h 33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38" h="334">
                  <a:moveTo>
                    <a:pt x="437" y="0"/>
                  </a:moveTo>
                  <a:lnTo>
                    <a:pt x="388" y="0"/>
                  </a:lnTo>
                  <a:lnTo>
                    <a:pt x="0" y="296"/>
                  </a:lnTo>
                  <a:lnTo>
                    <a:pt x="0" y="334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rgbClr val="1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" name="Freeform 276"/>
            <p:cNvSpPr>
              <a:spLocks/>
            </p:cNvSpPr>
            <p:nvPr/>
          </p:nvSpPr>
          <p:spPr bwMode="auto">
            <a:xfrm>
              <a:off x="1428" y="-4663"/>
              <a:ext cx="486" cy="371"/>
            </a:xfrm>
            <a:custGeom>
              <a:avLst/>
              <a:gdLst>
                <a:gd name="T0" fmla="+- 0 1914 1428"/>
                <a:gd name="T1" fmla="*/ T0 w 486"/>
                <a:gd name="T2" fmla="+- 0 -4663 -4663"/>
                <a:gd name="T3" fmla="*/ -4663 h 371"/>
                <a:gd name="T4" fmla="+- 0 1865 1428"/>
                <a:gd name="T5" fmla="*/ T4 w 486"/>
                <a:gd name="T6" fmla="+- 0 -4663 -4663"/>
                <a:gd name="T7" fmla="*/ -4663 h 371"/>
                <a:gd name="T8" fmla="+- 0 1428 1428"/>
                <a:gd name="T9" fmla="*/ T8 w 486"/>
                <a:gd name="T10" fmla="+- 0 -4329 -4663"/>
                <a:gd name="T11" fmla="*/ -4329 h 371"/>
                <a:gd name="T12" fmla="+- 0 1428 1428"/>
                <a:gd name="T13" fmla="*/ T12 w 486"/>
                <a:gd name="T14" fmla="+- 0 -4292 -4663"/>
                <a:gd name="T15" fmla="*/ -4292 h 371"/>
                <a:gd name="T16" fmla="+- 0 1914 1428"/>
                <a:gd name="T17" fmla="*/ T16 w 486"/>
                <a:gd name="T18" fmla="+- 0 -4663 -4663"/>
                <a:gd name="T19" fmla="*/ -4663 h 37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6" h="371">
                  <a:moveTo>
                    <a:pt x="486" y="0"/>
                  </a:moveTo>
                  <a:lnTo>
                    <a:pt x="437" y="0"/>
                  </a:lnTo>
                  <a:lnTo>
                    <a:pt x="0" y="334"/>
                  </a:lnTo>
                  <a:lnTo>
                    <a:pt x="0" y="371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1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" name="Freeform 275"/>
            <p:cNvSpPr>
              <a:spLocks/>
            </p:cNvSpPr>
            <p:nvPr/>
          </p:nvSpPr>
          <p:spPr bwMode="auto">
            <a:xfrm>
              <a:off x="1428" y="-4663"/>
              <a:ext cx="535" cy="408"/>
            </a:xfrm>
            <a:custGeom>
              <a:avLst/>
              <a:gdLst>
                <a:gd name="T0" fmla="+- 0 1963 1428"/>
                <a:gd name="T1" fmla="*/ T0 w 535"/>
                <a:gd name="T2" fmla="+- 0 -4663 -4663"/>
                <a:gd name="T3" fmla="*/ -4663 h 408"/>
                <a:gd name="T4" fmla="+- 0 1914 1428"/>
                <a:gd name="T5" fmla="*/ T4 w 535"/>
                <a:gd name="T6" fmla="+- 0 -4663 -4663"/>
                <a:gd name="T7" fmla="*/ -4663 h 408"/>
                <a:gd name="T8" fmla="+- 0 1428 1428"/>
                <a:gd name="T9" fmla="*/ T8 w 535"/>
                <a:gd name="T10" fmla="+- 0 -4292 -4663"/>
                <a:gd name="T11" fmla="*/ -4292 h 408"/>
                <a:gd name="T12" fmla="+- 0 1428 1428"/>
                <a:gd name="T13" fmla="*/ T12 w 535"/>
                <a:gd name="T14" fmla="+- 0 -4255 -4663"/>
                <a:gd name="T15" fmla="*/ -4255 h 408"/>
                <a:gd name="T16" fmla="+- 0 1963 1428"/>
                <a:gd name="T17" fmla="*/ T16 w 535"/>
                <a:gd name="T18" fmla="+- 0 -4663 -4663"/>
                <a:gd name="T19" fmla="*/ -4663 h 4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35" h="408">
                  <a:moveTo>
                    <a:pt x="535" y="0"/>
                  </a:moveTo>
                  <a:lnTo>
                    <a:pt x="486" y="0"/>
                  </a:lnTo>
                  <a:lnTo>
                    <a:pt x="0" y="371"/>
                  </a:lnTo>
                  <a:lnTo>
                    <a:pt x="0" y="408"/>
                  </a:lnTo>
                  <a:lnTo>
                    <a:pt x="535" y="0"/>
                  </a:lnTo>
                  <a:close/>
                </a:path>
              </a:pathLst>
            </a:custGeom>
            <a:solidFill>
              <a:srgbClr val="1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" name="Freeform 274"/>
            <p:cNvSpPr>
              <a:spLocks/>
            </p:cNvSpPr>
            <p:nvPr/>
          </p:nvSpPr>
          <p:spPr bwMode="auto">
            <a:xfrm>
              <a:off x="1428" y="-4663"/>
              <a:ext cx="584" cy="446"/>
            </a:xfrm>
            <a:custGeom>
              <a:avLst/>
              <a:gdLst>
                <a:gd name="T0" fmla="+- 0 2011 1428"/>
                <a:gd name="T1" fmla="*/ T0 w 584"/>
                <a:gd name="T2" fmla="+- 0 -4663 -4663"/>
                <a:gd name="T3" fmla="*/ -4663 h 446"/>
                <a:gd name="T4" fmla="+- 0 1963 1428"/>
                <a:gd name="T5" fmla="*/ T4 w 584"/>
                <a:gd name="T6" fmla="+- 0 -4663 -4663"/>
                <a:gd name="T7" fmla="*/ -4663 h 446"/>
                <a:gd name="T8" fmla="+- 0 1428 1428"/>
                <a:gd name="T9" fmla="*/ T8 w 584"/>
                <a:gd name="T10" fmla="+- 0 -4255 -4663"/>
                <a:gd name="T11" fmla="*/ -4255 h 446"/>
                <a:gd name="T12" fmla="+- 0 1428 1428"/>
                <a:gd name="T13" fmla="*/ T12 w 584"/>
                <a:gd name="T14" fmla="+- 0 -4218 -4663"/>
                <a:gd name="T15" fmla="*/ -4218 h 446"/>
                <a:gd name="T16" fmla="+- 0 2011 1428"/>
                <a:gd name="T17" fmla="*/ T16 w 584"/>
                <a:gd name="T18" fmla="+- 0 -4663 -4663"/>
                <a:gd name="T19" fmla="*/ -4663 h 44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4" h="446">
                  <a:moveTo>
                    <a:pt x="583" y="0"/>
                  </a:moveTo>
                  <a:lnTo>
                    <a:pt x="535" y="0"/>
                  </a:lnTo>
                  <a:lnTo>
                    <a:pt x="0" y="408"/>
                  </a:lnTo>
                  <a:lnTo>
                    <a:pt x="0" y="445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1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" name="Freeform 273"/>
            <p:cNvSpPr>
              <a:spLocks/>
            </p:cNvSpPr>
            <p:nvPr/>
          </p:nvSpPr>
          <p:spPr bwMode="auto">
            <a:xfrm>
              <a:off x="1428" y="-4663"/>
              <a:ext cx="631" cy="482"/>
            </a:xfrm>
            <a:custGeom>
              <a:avLst/>
              <a:gdLst>
                <a:gd name="T0" fmla="+- 0 2059 1428"/>
                <a:gd name="T1" fmla="*/ T0 w 631"/>
                <a:gd name="T2" fmla="+- 0 -4663 -4663"/>
                <a:gd name="T3" fmla="*/ -4663 h 482"/>
                <a:gd name="T4" fmla="+- 0 2011 1428"/>
                <a:gd name="T5" fmla="*/ T4 w 631"/>
                <a:gd name="T6" fmla="+- 0 -4663 -4663"/>
                <a:gd name="T7" fmla="*/ -4663 h 482"/>
                <a:gd name="T8" fmla="+- 0 1428 1428"/>
                <a:gd name="T9" fmla="*/ T8 w 631"/>
                <a:gd name="T10" fmla="+- 0 -4218 -4663"/>
                <a:gd name="T11" fmla="*/ -4218 h 482"/>
                <a:gd name="T12" fmla="+- 0 1428 1428"/>
                <a:gd name="T13" fmla="*/ T12 w 631"/>
                <a:gd name="T14" fmla="+- 0 -4182 -4663"/>
                <a:gd name="T15" fmla="*/ -4182 h 482"/>
                <a:gd name="T16" fmla="+- 0 2059 1428"/>
                <a:gd name="T17" fmla="*/ T16 w 631"/>
                <a:gd name="T18" fmla="+- 0 -4663 -4663"/>
                <a:gd name="T19" fmla="*/ -4663 h 4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31" h="482">
                  <a:moveTo>
                    <a:pt x="631" y="0"/>
                  </a:moveTo>
                  <a:lnTo>
                    <a:pt x="583" y="0"/>
                  </a:lnTo>
                  <a:lnTo>
                    <a:pt x="0" y="445"/>
                  </a:lnTo>
                  <a:lnTo>
                    <a:pt x="0" y="481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1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" name="Freeform 272"/>
            <p:cNvSpPr>
              <a:spLocks/>
            </p:cNvSpPr>
            <p:nvPr/>
          </p:nvSpPr>
          <p:spPr bwMode="auto">
            <a:xfrm>
              <a:off x="1428" y="-4663"/>
              <a:ext cx="680" cy="519"/>
            </a:xfrm>
            <a:custGeom>
              <a:avLst/>
              <a:gdLst>
                <a:gd name="T0" fmla="+- 0 2107 1428"/>
                <a:gd name="T1" fmla="*/ T0 w 680"/>
                <a:gd name="T2" fmla="+- 0 -4663 -4663"/>
                <a:gd name="T3" fmla="*/ -4663 h 519"/>
                <a:gd name="T4" fmla="+- 0 2059 1428"/>
                <a:gd name="T5" fmla="*/ T4 w 680"/>
                <a:gd name="T6" fmla="+- 0 -4663 -4663"/>
                <a:gd name="T7" fmla="*/ -4663 h 519"/>
                <a:gd name="T8" fmla="+- 0 1428 1428"/>
                <a:gd name="T9" fmla="*/ T8 w 680"/>
                <a:gd name="T10" fmla="+- 0 -4182 -4663"/>
                <a:gd name="T11" fmla="*/ -4182 h 519"/>
                <a:gd name="T12" fmla="+- 0 1428 1428"/>
                <a:gd name="T13" fmla="*/ T12 w 680"/>
                <a:gd name="T14" fmla="+- 0 -4145 -4663"/>
                <a:gd name="T15" fmla="*/ -4145 h 519"/>
                <a:gd name="T16" fmla="+- 0 2107 1428"/>
                <a:gd name="T17" fmla="*/ T16 w 680"/>
                <a:gd name="T18" fmla="+- 0 -4663 -4663"/>
                <a:gd name="T19" fmla="*/ -4663 h 51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80" h="519">
                  <a:moveTo>
                    <a:pt x="679" y="0"/>
                  </a:moveTo>
                  <a:lnTo>
                    <a:pt x="631" y="0"/>
                  </a:lnTo>
                  <a:lnTo>
                    <a:pt x="0" y="481"/>
                  </a:lnTo>
                  <a:lnTo>
                    <a:pt x="0" y="518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rgbClr val="1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" name="Freeform 271"/>
            <p:cNvSpPr>
              <a:spLocks/>
            </p:cNvSpPr>
            <p:nvPr/>
          </p:nvSpPr>
          <p:spPr bwMode="auto">
            <a:xfrm>
              <a:off x="1428" y="-4663"/>
              <a:ext cx="729" cy="556"/>
            </a:xfrm>
            <a:custGeom>
              <a:avLst/>
              <a:gdLst>
                <a:gd name="T0" fmla="+- 0 2156 1428"/>
                <a:gd name="T1" fmla="*/ T0 w 729"/>
                <a:gd name="T2" fmla="+- 0 -4663 -4663"/>
                <a:gd name="T3" fmla="*/ -4663 h 556"/>
                <a:gd name="T4" fmla="+- 0 2107 1428"/>
                <a:gd name="T5" fmla="*/ T4 w 729"/>
                <a:gd name="T6" fmla="+- 0 -4663 -4663"/>
                <a:gd name="T7" fmla="*/ -4663 h 556"/>
                <a:gd name="T8" fmla="+- 0 1428 1428"/>
                <a:gd name="T9" fmla="*/ T8 w 729"/>
                <a:gd name="T10" fmla="+- 0 -4145 -4663"/>
                <a:gd name="T11" fmla="*/ -4145 h 556"/>
                <a:gd name="T12" fmla="+- 0 1428 1428"/>
                <a:gd name="T13" fmla="*/ T12 w 729"/>
                <a:gd name="T14" fmla="+- 0 -4107 -4663"/>
                <a:gd name="T15" fmla="*/ -4107 h 556"/>
                <a:gd name="T16" fmla="+- 0 2156 1428"/>
                <a:gd name="T17" fmla="*/ T16 w 729"/>
                <a:gd name="T18" fmla="+- 0 -4663 -4663"/>
                <a:gd name="T19" fmla="*/ -4663 h 5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729" h="556">
                  <a:moveTo>
                    <a:pt x="728" y="0"/>
                  </a:moveTo>
                  <a:lnTo>
                    <a:pt x="679" y="0"/>
                  </a:lnTo>
                  <a:lnTo>
                    <a:pt x="0" y="518"/>
                  </a:lnTo>
                  <a:lnTo>
                    <a:pt x="0" y="556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1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" name="Freeform 270"/>
            <p:cNvSpPr>
              <a:spLocks/>
            </p:cNvSpPr>
            <p:nvPr/>
          </p:nvSpPr>
          <p:spPr bwMode="auto">
            <a:xfrm>
              <a:off x="1428" y="-4663"/>
              <a:ext cx="777" cy="593"/>
            </a:xfrm>
            <a:custGeom>
              <a:avLst/>
              <a:gdLst>
                <a:gd name="T0" fmla="+- 0 2205 1428"/>
                <a:gd name="T1" fmla="*/ T0 w 777"/>
                <a:gd name="T2" fmla="+- 0 -4663 -4663"/>
                <a:gd name="T3" fmla="*/ -4663 h 593"/>
                <a:gd name="T4" fmla="+- 0 2156 1428"/>
                <a:gd name="T5" fmla="*/ T4 w 777"/>
                <a:gd name="T6" fmla="+- 0 -4663 -4663"/>
                <a:gd name="T7" fmla="*/ -4663 h 593"/>
                <a:gd name="T8" fmla="+- 0 1428 1428"/>
                <a:gd name="T9" fmla="*/ T8 w 777"/>
                <a:gd name="T10" fmla="+- 0 -4107 -4663"/>
                <a:gd name="T11" fmla="*/ -4107 h 593"/>
                <a:gd name="T12" fmla="+- 0 1428 1428"/>
                <a:gd name="T13" fmla="*/ T12 w 777"/>
                <a:gd name="T14" fmla="+- 0 -4070 -4663"/>
                <a:gd name="T15" fmla="*/ -4070 h 593"/>
                <a:gd name="T16" fmla="+- 0 2205 1428"/>
                <a:gd name="T17" fmla="*/ T16 w 777"/>
                <a:gd name="T18" fmla="+- 0 -4663 -4663"/>
                <a:gd name="T19" fmla="*/ -4663 h 59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777" h="593">
                  <a:moveTo>
                    <a:pt x="777" y="0"/>
                  </a:moveTo>
                  <a:lnTo>
                    <a:pt x="728" y="0"/>
                  </a:lnTo>
                  <a:lnTo>
                    <a:pt x="0" y="556"/>
                  </a:lnTo>
                  <a:lnTo>
                    <a:pt x="0" y="593"/>
                  </a:lnTo>
                  <a:lnTo>
                    <a:pt x="777" y="0"/>
                  </a:lnTo>
                  <a:close/>
                </a:path>
              </a:pathLst>
            </a:custGeom>
            <a:solidFill>
              <a:srgbClr val="2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" name="Freeform 269"/>
            <p:cNvSpPr>
              <a:spLocks/>
            </p:cNvSpPr>
            <p:nvPr/>
          </p:nvSpPr>
          <p:spPr bwMode="auto">
            <a:xfrm>
              <a:off x="1428" y="-4663"/>
              <a:ext cx="826" cy="630"/>
            </a:xfrm>
            <a:custGeom>
              <a:avLst/>
              <a:gdLst>
                <a:gd name="T0" fmla="+- 0 2254 1428"/>
                <a:gd name="T1" fmla="*/ T0 w 826"/>
                <a:gd name="T2" fmla="+- 0 -4663 -4663"/>
                <a:gd name="T3" fmla="*/ -4663 h 630"/>
                <a:gd name="T4" fmla="+- 0 2205 1428"/>
                <a:gd name="T5" fmla="*/ T4 w 826"/>
                <a:gd name="T6" fmla="+- 0 -4663 -4663"/>
                <a:gd name="T7" fmla="*/ -4663 h 630"/>
                <a:gd name="T8" fmla="+- 0 1428 1428"/>
                <a:gd name="T9" fmla="*/ T8 w 826"/>
                <a:gd name="T10" fmla="+- 0 -4070 -4663"/>
                <a:gd name="T11" fmla="*/ -4070 h 630"/>
                <a:gd name="T12" fmla="+- 0 1428 1428"/>
                <a:gd name="T13" fmla="*/ T12 w 826"/>
                <a:gd name="T14" fmla="+- 0 -4033 -4663"/>
                <a:gd name="T15" fmla="*/ -4033 h 630"/>
                <a:gd name="T16" fmla="+- 0 2254 1428"/>
                <a:gd name="T17" fmla="*/ T16 w 826"/>
                <a:gd name="T18" fmla="+- 0 -4663 -4663"/>
                <a:gd name="T19" fmla="*/ -4663 h 6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826" h="630">
                  <a:moveTo>
                    <a:pt x="826" y="0"/>
                  </a:moveTo>
                  <a:lnTo>
                    <a:pt x="777" y="0"/>
                  </a:lnTo>
                  <a:lnTo>
                    <a:pt x="0" y="593"/>
                  </a:lnTo>
                  <a:lnTo>
                    <a:pt x="0" y="630"/>
                  </a:lnTo>
                  <a:lnTo>
                    <a:pt x="826" y="0"/>
                  </a:lnTo>
                  <a:close/>
                </a:path>
              </a:pathLst>
            </a:custGeom>
            <a:solidFill>
              <a:srgbClr val="2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" name="Freeform 268"/>
            <p:cNvSpPr>
              <a:spLocks/>
            </p:cNvSpPr>
            <p:nvPr/>
          </p:nvSpPr>
          <p:spPr bwMode="auto">
            <a:xfrm>
              <a:off x="1428" y="-4663"/>
              <a:ext cx="875" cy="668"/>
            </a:xfrm>
            <a:custGeom>
              <a:avLst/>
              <a:gdLst>
                <a:gd name="T0" fmla="+- 0 2302 1428"/>
                <a:gd name="T1" fmla="*/ T0 w 875"/>
                <a:gd name="T2" fmla="+- 0 -4663 -4663"/>
                <a:gd name="T3" fmla="*/ -4663 h 668"/>
                <a:gd name="T4" fmla="+- 0 2254 1428"/>
                <a:gd name="T5" fmla="*/ T4 w 875"/>
                <a:gd name="T6" fmla="+- 0 -4663 -4663"/>
                <a:gd name="T7" fmla="*/ -4663 h 668"/>
                <a:gd name="T8" fmla="+- 0 1428 1428"/>
                <a:gd name="T9" fmla="*/ T8 w 875"/>
                <a:gd name="T10" fmla="+- 0 -4033 -4663"/>
                <a:gd name="T11" fmla="*/ -4033 h 668"/>
                <a:gd name="T12" fmla="+- 0 1428 1428"/>
                <a:gd name="T13" fmla="*/ T12 w 875"/>
                <a:gd name="T14" fmla="+- 0 -3996 -4663"/>
                <a:gd name="T15" fmla="*/ -3996 h 668"/>
                <a:gd name="T16" fmla="+- 0 2302 1428"/>
                <a:gd name="T17" fmla="*/ T16 w 875"/>
                <a:gd name="T18" fmla="+- 0 -4663 -4663"/>
                <a:gd name="T19" fmla="*/ -4663 h 66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875" h="668">
                  <a:moveTo>
                    <a:pt x="874" y="0"/>
                  </a:moveTo>
                  <a:lnTo>
                    <a:pt x="826" y="0"/>
                  </a:lnTo>
                  <a:lnTo>
                    <a:pt x="0" y="630"/>
                  </a:lnTo>
                  <a:lnTo>
                    <a:pt x="0" y="667"/>
                  </a:lnTo>
                  <a:lnTo>
                    <a:pt x="874" y="0"/>
                  </a:lnTo>
                  <a:close/>
                </a:path>
              </a:pathLst>
            </a:custGeom>
            <a:solidFill>
              <a:srgbClr val="2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" name="Freeform 267"/>
            <p:cNvSpPr>
              <a:spLocks/>
            </p:cNvSpPr>
            <p:nvPr/>
          </p:nvSpPr>
          <p:spPr bwMode="auto">
            <a:xfrm>
              <a:off x="1428" y="-4663"/>
              <a:ext cx="924" cy="705"/>
            </a:xfrm>
            <a:custGeom>
              <a:avLst/>
              <a:gdLst>
                <a:gd name="T0" fmla="+- 0 2351 1428"/>
                <a:gd name="T1" fmla="*/ T0 w 924"/>
                <a:gd name="T2" fmla="+- 0 -4663 -4663"/>
                <a:gd name="T3" fmla="*/ -4663 h 705"/>
                <a:gd name="T4" fmla="+- 0 2302 1428"/>
                <a:gd name="T5" fmla="*/ T4 w 924"/>
                <a:gd name="T6" fmla="+- 0 -4663 -4663"/>
                <a:gd name="T7" fmla="*/ -4663 h 705"/>
                <a:gd name="T8" fmla="+- 0 1428 1428"/>
                <a:gd name="T9" fmla="*/ T8 w 924"/>
                <a:gd name="T10" fmla="+- 0 -3996 -4663"/>
                <a:gd name="T11" fmla="*/ -3996 h 705"/>
                <a:gd name="T12" fmla="+- 0 1428 1428"/>
                <a:gd name="T13" fmla="*/ T12 w 924"/>
                <a:gd name="T14" fmla="+- 0 -3959 -4663"/>
                <a:gd name="T15" fmla="*/ -3959 h 705"/>
                <a:gd name="T16" fmla="+- 0 2351 1428"/>
                <a:gd name="T17" fmla="*/ T16 w 924"/>
                <a:gd name="T18" fmla="+- 0 -4663 -4663"/>
                <a:gd name="T19" fmla="*/ -4663 h 7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924" h="705">
                  <a:moveTo>
                    <a:pt x="923" y="0"/>
                  </a:moveTo>
                  <a:lnTo>
                    <a:pt x="874" y="0"/>
                  </a:lnTo>
                  <a:lnTo>
                    <a:pt x="0" y="667"/>
                  </a:lnTo>
                  <a:lnTo>
                    <a:pt x="0" y="704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2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" name="Freeform 266"/>
            <p:cNvSpPr>
              <a:spLocks/>
            </p:cNvSpPr>
            <p:nvPr/>
          </p:nvSpPr>
          <p:spPr bwMode="auto">
            <a:xfrm>
              <a:off x="1428" y="-4663"/>
              <a:ext cx="972" cy="742"/>
            </a:xfrm>
            <a:custGeom>
              <a:avLst/>
              <a:gdLst>
                <a:gd name="T0" fmla="+- 0 2400 1428"/>
                <a:gd name="T1" fmla="*/ T0 w 972"/>
                <a:gd name="T2" fmla="+- 0 -4663 -4663"/>
                <a:gd name="T3" fmla="*/ -4663 h 742"/>
                <a:gd name="T4" fmla="+- 0 2351 1428"/>
                <a:gd name="T5" fmla="*/ T4 w 972"/>
                <a:gd name="T6" fmla="+- 0 -4663 -4663"/>
                <a:gd name="T7" fmla="*/ -4663 h 742"/>
                <a:gd name="T8" fmla="+- 0 1428 1428"/>
                <a:gd name="T9" fmla="*/ T8 w 972"/>
                <a:gd name="T10" fmla="+- 0 -3959 -4663"/>
                <a:gd name="T11" fmla="*/ -3959 h 742"/>
                <a:gd name="T12" fmla="+- 0 1428 1428"/>
                <a:gd name="T13" fmla="*/ T12 w 972"/>
                <a:gd name="T14" fmla="+- 0 -3921 -4663"/>
                <a:gd name="T15" fmla="*/ -3921 h 742"/>
                <a:gd name="T16" fmla="+- 0 2400 1428"/>
                <a:gd name="T17" fmla="*/ T16 w 972"/>
                <a:gd name="T18" fmla="+- 0 -4663 -4663"/>
                <a:gd name="T19" fmla="*/ -4663 h 74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972" h="742">
                  <a:moveTo>
                    <a:pt x="972" y="0"/>
                  </a:moveTo>
                  <a:lnTo>
                    <a:pt x="923" y="0"/>
                  </a:lnTo>
                  <a:lnTo>
                    <a:pt x="0" y="704"/>
                  </a:lnTo>
                  <a:lnTo>
                    <a:pt x="0" y="742"/>
                  </a:lnTo>
                  <a:lnTo>
                    <a:pt x="972" y="0"/>
                  </a:lnTo>
                  <a:close/>
                </a:path>
              </a:pathLst>
            </a:custGeom>
            <a:solidFill>
              <a:srgbClr val="2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" name="Freeform 265"/>
            <p:cNvSpPr>
              <a:spLocks/>
            </p:cNvSpPr>
            <p:nvPr/>
          </p:nvSpPr>
          <p:spPr bwMode="auto">
            <a:xfrm>
              <a:off x="1428" y="-4663"/>
              <a:ext cx="1021" cy="779"/>
            </a:xfrm>
            <a:custGeom>
              <a:avLst/>
              <a:gdLst>
                <a:gd name="T0" fmla="+- 0 2449 1428"/>
                <a:gd name="T1" fmla="*/ T0 w 1021"/>
                <a:gd name="T2" fmla="+- 0 -4663 -4663"/>
                <a:gd name="T3" fmla="*/ -4663 h 779"/>
                <a:gd name="T4" fmla="+- 0 2400 1428"/>
                <a:gd name="T5" fmla="*/ T4 w 1021"/>
                <a:gd name="T6" fmla="+- 0 -4663 -4663"/>
                <a:gd name="T7" fmla="*/ -4663 h 779"/>
                <a:gd name="T8" fmla="+- 0 1428 1428"/>
                <a:gd name="T9" fmla="*/ T8 w 1021"/>
                <a:gd name="T10" fmla="+- 0 -3921 -4663"/>
                <a:gd name="T11" fmla="*/ -3921 h 779"/>
                <a:gd name="T12" fmla="+- 0 1428 1428"/>
                <a:gd name="T13" fmla="*/ T12 w 1021"/>
                <a:gd name="T14" fmla="+- 0 -3884 -4663"/>
                <a:gd name="T15" fmla="*/ -3884 h 779"/>
                <a:gd name="T16" fmla="+- 0 2449 1428"/>
                <a:gd name="T17" fmla="*/ T16 w 1021"/>
                <a:gd name="T18" fmla="+- 0 -4663 -4663"/>
                <a:gd name="T19" fmla="*/ -4663 h 7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021" h="779">
                  <a:moveTo>
                    <a:pt x="1021" y="0"/>
                  </a:moveTo>
                  <a:lnTo>
                    <a:pt x="972" y="0"/>
                  </a:lnTo>
                  <a:lnTo>
                    <a:pt x="0" y="742"/>
                  </a:lnTo>
                  <a:lnTo>
                    <a:pt x="0" y="779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2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" name="Freeform 264"/>
            <p:cNvSpPr>
              <a:spLocks/>
            </p:cNvSpPr>
            <p:nvPr/>
          </p:nvSpPr>
          <p:spPr bwMode="auto">
            <a:xfrm>
              <a:off x="1428" y="-4663"/>
              <a:ext cx="1068" cy="815"/>
            </a:xfrm>
            <a:custGeom>
              <a:avLst/>
              <a:gdLst>
                <a:gd name="T0" fmla="+- 0 2496 1428"/>
                <a:gd name="T1" fmla="*/ T0 w 1068"/>
                <a:gd name="T2" fmla="+- 0 -4663 -4663"/>
                <a:gd name="T3" fmla="*/ -4663 h 815"/>
                <a:gd name="T4" fmla="+- 0 2449 1428"/>
                <a:gd name="T5" fmla="*/ T4 w 1068"/>
                <a:gd name="T6" fmla="+- 0 -4663 -4663"/>
                <a:gd name="T7" fmla="*/ -4663 h 815"/>
                <a:gd name="T8" fmla="+- 0 1428 1428"/>
                <a:gd name="T9" fmla="*/ T8 w 1068"/>
                <a:gd name="T10" fmla="+- 0 -3884 -4663"/>
                <a:gd name="T11" fmla="*/ -3884 h 815"/>
                <a:gd name="T12" fmla="+- 0 1428 1428"/>
                <a:gd name="T13" fmla="*/ T12 w 1068"/>
                <a:gd name="T14" fmla="+- 0 -3848 -4663"/>
                <a:gd name="T15" fmla="*/ -3848 h 815"/>
                <a:gd name="T16" fmla="+- 0 2496 1428"/>
                <a:gd name="T17" fmla="*/ T16 w 1068"/>
                <a:gd name="T18" fmla="+- 0 -4663 -4663"/>
                <a:gd name="T19" fmla="*/ -4663 h 81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068" h="815">
                  <a:moveTo>
                    <a:pt x="1068" y="0"/>
                  </a:moveTo>
                  <a:lnTo>
                    <a:pt x="1021" y="0"/>
                  </a:lnTo>
                  <a:lnTo>
                    <a:pt x="0" y="779"/>
                  </a:lnTo>
                  <a:lnTo>
                    <a:pt x="0" y="815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rgbClr val="2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0" name="Freeform 263"/>
            <p:cNvSpPr>
              <a:spLocks/>
            </p:cNvSpPr>
            <p:nvPr/>
          </p:nvSpPr>
          <p:spPr bwMode="auto">
            <a:xfrm>
              <a:off x="1428" y="-4663"/>
              <a:ext cx="1117" cy="852"/>
            </a:xfrm>
            <a:custGeom>
              <a:avLst/>
              <a:gdLst>
                <a:gd name="T0" fmla="+- 0 2544 1428"/>
                <a:gd name="T1" fmla="*/ T0 w 1117"/>
                <a:gd name="T2" fmla="+- 0 -4663 -4663"/>
                <a:gd name="T3" fmla="*/ -4663 h 852"/>
                <a:gd name="T4" fmla="+- 0 2496 1428"/>
                <a:gd name="T5" fmla="*/ T4 w 1117"/>
                <a:gd name="T6" fmla="+- 0 -4663 -4663"/>
                <a:gd name="T7" fmla="*/ -4663 h 852"/>
                <a:gd name="T8" fmla="+- 0 1428 1428"/>
                <a:gd name="T9" fmla="*/ T8 w 1117"/>
                <a:gd name="T10" fmla="+- 0 -3848 -4663"/>
                <a:gd name="T11" fmla="*/ -3848 h 852"/>
                <a:gd name="T12" fmla="+- 0 1428 1428"/>
                <a:gd name="T13" fmla="*/ T12 w 1117"/>
                <a:gd name="T14" fmla="+- 0 -3811 -4663"/>
                <a:gd name="T15" fmla="*/ -3811 h 852"/>
                <a:gd name="T16" fmla="+- 0 2544 1428"/>
                <a:gd name="T17" fmla="*/ T16 w 1117"/>
                <a:gd name="T18" fmla="+- 0 -4663 -4663"/>
                <a:gd name="T19" fmla="*/ -4663 h 85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117" h="852">
                  <a:moveTo>
                    <a:pt x="1116" y="0"/>
                  </a:moveTo>
                  <a:lnTo>
                    <a:pt x="1068" y="0"/>
                  </a:lnTo>
                  <a:lnTo>
                    <a:pt x="0" y="815"/>
                  </a:lnTo>
                  <a:lnTo>
                    <a:pt x="0" y="852"/>
                  </a:lnTo>
                  <a:lnTo>
                    <a:pt x="1116" y="0"/>
                  </a:lnTo>
                  <a:close/>
                </a:path>
              </a:pathLst>
            </a:custGeom>
            <a:solidFill>
              <a:srgbClr val="2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1" name="Freeform 262"/>
            <p:cNvSpPr>
              <a:spLocks/>
            </p:cNvSpPr>
            <p:nvPr/>
          </p:nvSpPr>
          <p:spPr bwMode="auto">
            <a:xfrm>
              <a:off x="1428" y="-4663"/>
              <a:ext cx="1166" cy="890"/>
            </a:xfrm>
            <a:custGeom>
              <a:avLst/>
              <a:gdLst>
                <a:gd name="T0" fmla="+- 0 2593 1428"/>
                <a:gd name="T1" fmla="*/ T0 w 1166"/>
                <a:gd name="T2" fmla="+- 0 -4663 -4663"/>
                <a:gd name="T3" fmla="*/ -4663 h 890"/>
                <a:gd name="T4" fmla="+- 0 2544 1428"/>
                <a:gd name="T5" fmla="*/ T4 w 1166"/>
                <a:gd name="T6" fmla="+- 0 -4663 -4663"/>
                <a:gd name="T7" fmla="*/ -4663 h 890"/>
                <a:gd name="T8" fmla="+- 0 1428 1428"/>
                <a:gd name="T9" fmla="*/ T8 w 1166"/>
                <a:gd name="T10" fmla="+- 0 -3811 -4663"/>
                <a:gd name="T11" fmla="*/ -3811 h 890"/>
                <a:gd name="T12" fmla="+- 0 1428 1428"/>
                <a:gd name="T13" fmla="*/ T12 w 1166"/>
                <a:gd name="T14" fmla="+- 0 -3774 -4663"/>
                <a:gd name="T15" fmla="*/ -3774 h 890"/>
                <a:gd name="T16" fmla="+- 0 2593 1428"/>
                <a:gd name="T17" fmla="*/ T16 w 1166"/>
                <a:gd name="T18" fmla="+- 0 -4663 -4663"/>
                <a:gd name="T19" fmla="*/ -4663 h 89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166" h="890">
                  <a:moveTo>
                    <a:pt x="1165" y="0"/>
                  </a:moveTo>
                  <a:lnTo>
                    <a:pt x="1116" y="0"/>
                  </a:lnTo>
                  <a:lnTo>
                    <a:pt x="0" y="852"/>
                  </a:lnTo>
                  <a:lnTo>
                    <a:pt x="0" y="889"/>
                  </a:lnTo>
                  <a:lnTo>
                    <a:pt x="1165" y="0"/>
                  </a:lnTo>
                  <a:close/>
                </a:path>
              </a:pathLst>
            </a:custGeom>
            <a:solidFill>
              <a:srgbClr val="2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2" name="Freeform 261"/>
            <p:cNvSpPr>
              <a:spLocks/>
            </p:cNvSpPr>
            <p:nvPr/>
          </p:nvSpPr>
          <p:spPr bwMode="auto">
            <a:xfrm>
              <a:off x="1428" y="-4663"/>
              <a:ext cx="1214" cy="927"/>
            </a:xfrm>
            <a:custGeom>
              <a:avLst/>
              <a:gdLst>
                <a:gd name="T0" fmla="+- 0 2642 1428"/>
                <a:gd name="T1" fmla="*/ T0 w 1214"/>
                <a:gd name="T2" fmla="+- 0 -4663 -4663"/>
                <a:gd name="T3" fmla="*/ -4663 h 927"/>
                <a:gd name="T4" fmla="+- 0 2593 1428"/>
                <a:gd name="T5" fmla="*/ T4 w 1214"/>
                <a:gd name="T6" fmla="+- 0 -4663 -4663"/>
                <a:gd name="T7" fmla="*/ -4663 h 927"/>
                <a:gd name="T8" fmla="+- 0 1428 1428"/>
                <a:gd name="T9" fmla="*/ T8 w 1214"/>
                <a:gd name="T10" fmla="+- 0 -3774 -4663"/>
                <a:gd name="T11" fmla="*/ -3774 h 927"/>
                <a:gd name="T12" fmla="+- 0 1428 1428"/>
                <a:gd name="T13" fmla="*/ T12 w 1214"/>
                <a:gd name="T14" fmla="+- 0 -3737 -4663"/>
                <a:gd name="T15" fmla="*/ -3737 h 927"/>
                <a:gd name="T16" fmla="+- 0 2642 1428"/>
                <a:gd name="T17" fmla="*/ T16 w 1214"/>
                <a:gd name="T18" fmla="+- 0 -4663 -4663"/>
                <a:gd name="T19" fmla="*/ -4663 h 9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214" h="927">
                  <a:moveTo>
                    <a:pt x="1214" y="0"/>
                  </a:moveTo>
                  <a:lnTo>
                    <a:pt x="1165" y="0"/>
                  </a:lnTo>
                  <a:lnTo>
                    <a:pt x="0" y="889"/>
                  </a:lnTo>
                  <a:lnTo>
                    <a:pt x="0" y="926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rgbClr val="2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3" name="Freeform 260"/>
            <p:cNvSpPr>
              <a:spLocks/>
            </p:cNvSpPr>
            <p:nvPr/>
          </p:nvSpPr>
          <p:spPr bwMode="auto">
            <a:xfrm>
              <a:off x="1428" y="-4663"/>
              <a:ext cx="1263" cy="964"/>
            </a:xfrm>
            <a:custGeom>
              <a:avLst/>
              <a:gdLst>
                <a:gd name="T0" fmla="+- 0 2691 1428"/>
                <a:gd name="T1" fmla="*/ T0 w 1263"/>
                <a:gd name="T2" fmla="+- 0 -4663 -4663"/>
                <a:gd name="T3" fmla="*/ -4663 h 964"/>
                <a:gd name="T4" fmla="+- 0 2642 1428"/>
                <a:gd name="T5" fmla="*/ T4 w 1263"/>
                <a:gd name="T6" fmla="+- 0 -4663 -4663"/>
                <a:gd name="T7" fmla="*/ -4663 h 964"/>
                <a:gd name="T8" fmla="+- 0 1428 1428"/>
                <a:gd name="T9" fmla="*/ T8 w 1263"/>
                <a:gd name="T10" fmla="+- 0 -3737 -4663"/>
                <a:gd name="T11" fmla="*/ -3737 h 964"/>
                <a:gd name="T12" fmla="+- 0 1428 1428"/>
                <a:gd name="T13" fmla="*/ T12 w 1263"/>
                <a:gd name="T14" fmla="+- 0 -3699 -4663"/>
                <a:gd name="T15" fmla="*/ -3699 h 964"/>
                <a:gd name="T16" fmla="+- 0 2691 1428"/>
                <a:gd name="T17" fmla="*/ T16 w 1263"/>
                <a:gd name="T18" fmla="+- 0 -4663 -4663"/>
                <a:gd name="T19" fmla="*/ -4663 h 96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263" h="964">
                  <a:moveTo>
                    <a:pt x="1263" y="0"/>
                  </a:moveTo>
                  <a:lnTo>
                    <a:pt x="1214" y="0"/>
                  </a:lnTo>
                  <a:lnTo>
                    <a:pt x="0" y="926"/>
                  </a:lnTo>
                  <a:lnTo>
                    <a:pt x="0" y="964"/>
                  </a:lnTo>
                  <a:lnTo>
                    <a:pt x="1263" y="0"/>
                  </a:lnTo>
                  <a:close/>
                </a:path>
              </a:pathLst>
            </a:custGeom>
            <a:solidFill>
              <a:srgbClr val="2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4" name="Freeform 259"/>
            <p:cNvSpPr>
              <a:spLocks/>
            </p:cNvSpPr>
            <p:nvPr/>
          </p:nvSpPr>
          <p:spPr bwMode="auto">
            <a:xfrm>
              <a:off x="1428" y="-4663"/>
              <a:ext cx="1312" cy="1001"/>
            </a:xfrm>
            <a:custGeom>
              <a:avLst/>
              <a:gdLst>
                <a:gd name="T0" fmla="+- 0 2739 1428"/>
                <a:gd name="T1" fmla="*/ T0 w 1312"/>
                <a:gd name="T2" fmla="+- 0 -4663 -4663"/>
                <a:gd name="T3" fmla="*/ -4663 h 1001"/>
                <a:gd name="T4" fmla="+- 0 2691 1428"/>
                <a:gd name="T5" fmla="*/ T4 w 1312"/>
                <a:gd name="T6" fmla="+- 0 -4663 -4663"/>
                <a:gd name="T7" fmla="*/ -4663 h 1001"/>
                <a:gd name="T8" fmla="+- 0 1428 1428"/>
                <a:gd name="T9" fmla="*/ T8 w 1312"/>
                <a:gd name="T10" fmla="+- 0 -3699 -4663"/>
                <a:gd name="T11" fmla="*/ -3699 h 1001"/>
                <a:gd name="T12" fmla="+- 0 1428 1428"/>
                <a:gd name="T13" fmla="*/ T12 w 1312"/>
                <a:gd name="T14" fmla="+- 0 -3662 -4663"/>
                <a:gd name="T15" fmla="*/ -3662 h 1001"/>
                <a:gd name="T16" fmla="+- 0 2739 1428"/>
                <a:gd name="T17" fmla="*/ T16 w 1312"/>
                <a:gd name="T18" fmla="+- 0 -4663 -4663"/>
                <a:gd name="T19" fmla="*/ -4663 h 100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312" h="1001">
                  <a:moveTo>
                    <a:pt x="1311" y="0"/>
                  </a:moveTo>
                  <a:lnTo>
                    <a:pt x="1263" y="0"/>
                  </a:lnTo>
                  <a:lnTo>
                    <a:pt x="0" y="964"/>
                  </a:lnTo>
                  <a:lnTo>
                    <a:pt x="0" y="1001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rgbClr val="2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5" name="Freeform 258"/>
            <p:cNvSpPr>
              <a:spLocks/>
            </p:cNvSpPr>
            <p:nvPr/>
          </p:nvSpPr>
          <p:spPr bwMode="auto">
            <a:xfrm>
              <a:off x="1428" y="-4663"/>
              <a:ext cx="1361" cy="1038"/>
            </a:xfrm>
            <a:custGeom>
              <a:avLst/>
              <a:gdLst>
                <a:gd name="T0" fmla="+- 0 2788 1428"/>
                <a:gd name="T1" fmla="*/ T0 w 1361"/>
                <a:gd name="T2" fmla="+- 0 -4663 -4663"/>
                <a:gd name="T3" fmla="*/ -4663 h 1038"/>
                <a:gd name="T4" fmla="+- 0 2739 1428"/>
                <a:gd name="T5" fmla="*/ T4 w 1361"/>
                <a:gd name="T6" fmla="+- 0 -4663 -4663"/>
                <a:gd name="T7" fmla="*/ -4663 h 1038"/>
                <a:gd name="T8" fmla="+- 0 1428 1428"/>
                <a:gd name="T9" fmla="*/ T8 w 1361"/>
                <a:gd name="T10" fmla="+- 0 -3662 -4663"/>
                <a:gd name="T11" fmla="*/ -3662 h 1038"/>
                <a:gd name="T12" fmla="+- 0 1428 1428"/>
                <a:gd name="T13" fmla="*/ T12 w 1361"/>
                <a:gd name="T14" fmla="+- 0 -3625 -4663"/>
                <a:gd name="T15" fmla="*/ -3625 h 1038"/>
                <a:gd name="T16" fmla="+- 0 2788 1428"/>
                <a:gd name="T17" fmla="*/ T16 w 1361"/>
                <a:gd name="T18" fmla="+- 0 -4663 -4663"/>
                <a:gd name="T19" fmla="*/ -4663 h 103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361" h="1038">
                  <a:moveTo>
                    <a:pt x="1360" y="0"/>
                  </a:moveTo>
                  <a:lnTo>
                    <a:pt x="1311" y="0"/>
                  </a:lnTo>
                  <a:lnTo>
                    <a:pt x="0" y="1001"/>
                  </a:lnTo>
                  <a:lnTo>
                    <a:pt x="0" y="1038"/>
                  </a:lnTo>
                  <a:lnTo>
                    <a:pt x="1360" y="0"/>
                  </a:lnTo>
                  <a:close/>
                </a:path>
              </a:pathLst>
            </a:custGeom>
            <a:solidFill>
              <a:srgbClr val="3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6" name="Freeform 257"/>
            <p:cNvSpPr>
              <a:spLocks/>
            </p:cNvSpPr>
            <p:nvPr/>
          </p:nvSpPr>
          <p:spPr bwMode="auto">
            <a:xfrm>
              <a:off x="1428" y="-4663"/>
              <a:ext cx="1409" cy="1076"/>
            </a:xfrm>
            <a:custGeom>
              <a:avLst/>
              <a:gdLst>
                <a:gd name="T0" fmla="+- 0 2837 1428"/>
                <a:gd name="T1" fmla="*/ T0 w 1409"/>
                <a:gd name="T2" fmla="+- 0 -4663 -4663"/>
                <a:gd name="T3" fmla="*/ -4663 h 1076"/>
                <a:gd name="T4" fmla="+- 0 2788 1428"/>
                <a:gd name="T5" fmla="*/ T4 w 1409"/>
                <a:gd name="T6" fmla="+- 0 -4663 -4663"/>
                <a:gd name="T7" fmla="*/ -4663 h 1076"/>
                <a:gd name="T8" fmla="+- 0 1428 1428"/>
                <a:gd name="T9" fmla="*/ T8 w 1409"/>
                <a:gd name="T10" fmla="+- 0 -3625 -4663"/>
                <a:gd name="T11" fmla="*/ -3625 h 1076"/>
                <a:gd name="T12" fmla="+- 0 1428 1428"/>
                <a:gd name="T13" fmla="*/ T12 w 1409"/>
                <a:gd name="T14" fmla="+- 0 -3588 -4663"/>
                <a:gd name="T15" fmla="*/ -3588 h 1076"/>
                <a:gd name="T16" fmla="+- 0 2837 1428"/>
                <a:gd name="T17" fmla="*/ T16 w 1409"/>
                <a:gd name="T18" fmla="+- 0 -4663 -4663"/>
                <a:gd name="T19" fmla="*/ -4663 h 107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409" h="1076">
                  <a:moveTo>
                    <a:pt x="1409" y="0"/>
                  </a:moveTo>
                  <a:lnTo>
                    <a:pt x="1360" y="0"/>
                  </a:lnTo>
                  <a:lnTo>
                    <a:pt x="0" y="1038"/>
                  </a:lnTo>
                  <a:lnTo>
                    <a:pt x="0" y="1075"/>
                  </a:lnTo>
                  <a:lnTo>
                    <a:pt x="1409" y="0"/>
                  </a:lnTo>
                  <a:close/>
                </a:path>
              </a:pathLst>
            </a:custGeom>
            <a:solidFill>
              <a:srgbClr val="3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7" name="Freeform 256"/>
            <p:cNvSpPr>
              <a:spLocks/>
            </p:cNvSpPr>
            <p:nvPr/>
          </p:nvSpPr>
          <p:spPr bwMode="auto">
            <a:xfrm>
              <a:off x="1428" y="-4663"/>
              <a:ext cx="1457" cy="1112"/>
            </a:xfrm>
            <a:custGeom>
              <a:avLst/>
              <a:gdLst>
                <a:gd name="T0" fmla="+- 0 2884 1428"/>
                <a:gd name="T1" fmla="*/ T0 w 1457"/>
                <a:gd name="T2" fmla="+- 0 -4663 -4663"/>
                <a:gd name="T3" fmla="*/ -4663 h 1112"/>
                <a:gd name="T4" fmla="+- 0 2837 1428"/>
                <a:gd name="T5" fmla="*/ T4 w 1457"/>
                <a:gd name="T6" fmla="+- 0 -4663 -4663"/>
                <a:gd name="T7" fmla="*/ -4663 h 1112"/>
                <a:gd name="T8" fmla="+- 0 1428 1428"/>
                <a:gd name="T9" fmla="*/ T8 w 1457"/>
                <a:gd name="T10" fmla="+- 0 -3588 -4663"/>
                <a:gd name="T11" fmla="*/ -3588 h 1112"/>
                <a:gd name="T12" fmla="+- 0 1428 1428"/>
                <a:gd name="T13" fmla="*/ T12 w 1457"/>
                <a:gd name="T14" fmla="+- 0 -3552 -4663"/>
                <a:gd name="T15" fmla="*/ -3552 h 1112"/>
                <a:gd name="T16" fmla="+- 0 2884 1428"/>
                <a:gd name="T17" fmla="*/ T16 w 1457"/>
                <a:gd name="T18" fmla="+- 0 -4663 -4663"/>
                <a:gd name="T19" fmla="*/ -4663 h 11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457" h="1112">
                  <a:moveTo>
                    <a:pt x="1456" y="0"/>
                  </a:moveTo>
                  <a:lnTo>
                    <a:pt x="1409" y="0"/>
                  </a:lnTo>
                  <a:lnTo>
                    <a:pt x="0" y="1075"/>
                  </a:lnTo>
                  <a:lnTo>
                    <a:pt x="0" y="1111"/>
                  </a:lnTo>
                  <a:lnTo>
                    <a:pt x="1456" y="0"/>
                  </a:lnTo>
                  <a:close/>
                </a:path>
              </a:pathLst>
            </a:custGeom>
            <a:solidFill>
              <a:srgbClr val="3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8" name="Freeform 255"/>
            <p:cNvSpPr>
              <a:spLocks/>
            </p:cNvSpPr>
            <p:nvPr/>
          </p:nvSpPr>
          <p:spPr bwMode="auto">
            <a:xfrm>
              <a:off x="1428" y="-4663"/>
              <a:ext cx="1505" cy="1149"/>
            </a:xfrm>
            <a:custGeom>
              <a:avLst/>
              <a:gdLst>
                <a:gd name="T0" fmla="+- 0 2933 1428"/>
                <a:gd name="T1" fmla="*/ T0 w 1505"/>
                <a:gd name="T2" fmla="+- 0 -4663 -4663"/>
                <a:gd name="T3" fmla="*/ -4663 h 1149"/>
                <a:gd name="T4" fmla="+- 0 2884 1428"/>
                <a:gd name="T5" fmla="*/ T4 w 1505"/>
                <a:gd name="T6" fmla="+- 0 -4663 -4663"/>
                <a:gd name="T7" fmla="*/ -4663 h 1149"/>
                <a:gd name="T8" fmla="+- 0 1428 1428"/>
                <a:gd name="T9" fmla="*/ T8 w 1505"/>
                <a:gd name="T10" fmla="+- 0 -3552 -4663"/>
                <a:gd name="T11" fmla="*/ -3552 h 1149"/>
                <a:gd name="T12" fmla="+- 0 1428 1428"/>
                <a:gd name="T13" fmla="*/ T12 w 1505"/>
                <a:gd name="T14" fmla="+- 0 -3515 -4663"/>
                <a:gd name="T15" fmla="*/ -3515 h 1149"/>
                <a:gd name="T16" fmla="+- 0 2933 1428"/>
                <a:gd name="T17" fmla="*/ T16 w 1505"/>
                <a:gd name="T18" fmla="+- 0 -4663 -4663"/>
                <a:gd name="T19" fmla="*/ -4663 h 11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505" h="1149">
                  <a:moveTo>
                    <a:pt x="1505" y="0"/>
                  </a:moveTo>
                  <a:lnTo>
                    <a:pt x="1456" y="0"/>
                  </a:lnTo>
                  <a:lnTo>
                    <a:pt x="0" y="1111"/>
                  </a:lnTo>
                  <a:lnTo>
                    <a:pt x="0" y="1148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3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9" name="Freeform 254"/>
            <p:cNvSpPr>
              <a:spLocks/>
            </p:cNvSpPr>
            <p:nvPr/>
          </p:nvSpPr>
          <p:spPr bwMode="auto">
            <a:xfrm>
              <a:off x="1428" y="-4663"/>
              <a:ext cx="1554" cy="1186"/>
            </a:xfrm>
            <a:custGeom>
              <a:avLst/>
              <a:gdLst>
                <a:gd name="T0" fmla="+- 0 2982 1428"/>
                <a:gd name="T1" fmla="*/ T0 w 1554"/>
                <a:gd name="T2" fmla="+- 0 -4663 -4663"/>
                <a:gd name="T3" fmla="*/ -4663 h 1186"/>
                <a:gd name="T4" fmla="+- 0 2933 1428"/>
                <a:gd name="T5" fmla="*/ T4 w 1554"/>
                <a:gd name="T6" fmla="+- 0 -4663 -4663"/>
                <a:gd name="T7" fmla="*/ -4663 h 1186"/>
                <a:gd name="T8" fmla="+- 0 1428 1428"/>
                <a:gd name="T9" fmla="*/ T8 w 1554"/>
                <a:gd name="T10" fmla="+- 0 -3515 -4663"/>
                <a:gd name="T11" fmla="*/ -3515 h 1186"/>
                <a:gd name="T12" fmla="+- 0 1428 1428"/>
                <a:gd name="T13" fmla="*/ T12 w 1554"/>
                <a:gd name="T14" fmla="+- 0 -3477 -4663"/>
                <a:gd name="T15" fmla="*/ -3477 h 1186"/>
                <a:gd name="T16" fmla="+- 0 2982 1428"/>
                <a:gd name="T17" fmla="*/ T16 w 1554"/>
                <a:gd name="T18" fmla="+- 0 -4663 -4663"/>
                <a:gd name="T19" fmla="*/ -4663 h 118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554" h="1186">
                  <a:moveTo>
                    <a:pt x="1554" y="0"/>
                  </a:moveTo>
                  <a:lnTo>
                    <a:pt x="1505" y="0"/>
                  </a:lnTo>
                  <a:lnTo>
                    <a:pt x="0" y="1148"/>
                  </a:lnTo>
                  <a:lnTo>
                    <a:pt x="0" y="1186"/>
                  </a:lnTo>
                  <a:lnTo>
                    <a:pt x="1554" y="0"/>
                  </a:lnTo>
                  <a:close/>
                </a:path>
              </a:pathLst>
            </a:custGeom>
            <a:solidFill>
              <a:srgbClr val="3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0" name="Freeform 253"/>
            <p:cNvSpPr>
              <a:spLocks/>
            </p:cNvSpPr>
            <p:nvPr/>
          </p:nvSpPr>
          <p:spPr bwMode="auto">
            <a:xfrm>
              <a:off x="1428" y="-4663"/>
              <a:ext cx="1603" cy="1223"/>
            </a:xfrm>
            <a:custGeom>
              <a:avLst/>
              <a:gdLst>
                <a:gd name="T0" fmla="+- 0 3030 1428"/>
                <a:gd name="T1" fmla="*/ T0 w 1603"/>
                <a:gd name="T2" fmla="+- 0 -4663 -4663"/>
                <a:gd name="T3" fmla="*/ -4663 h 1223"/>
                <a:gd name="T4" fmla="+- 0 2982 1428"/>
                <a:gd name="T5" fmla="*/ T4 w 1603"/>
                <a:gd name="T6" fmla="+- 0 -4663 -4663"/>
                <a:gd name="T7" fmla="*/ -4663 h 1223"/>
                <a:gd name="T8" fmla="+- 0 1428 1428"/>
                <a:gd name="T9" fmla="*/ T8 w 1603"/>
                <a:gd name="T10" fmla="+- 0 -3477 -4663"/>
                <a:gd name="T11" fmla="*/ -3477 h 1223"/>
                <a:gd name="T12" fmla="+- 0 1428 1428"/>
                <a:gd name="T13" fmla="*/ T12 w 1603"/>
                <a:gd name="T14" fmla="+- 0 -3440 -4663"/>
                <a:gd name="T15" fmla="*/ -3440 h 1223"/>
                <a:gd name="T16" fmla="+- 0 3030 1428"/>
                <a:gd name="T17" fmla="*/ T16 w 1603"/>
                <a:gd name="T18" fmla="+- 0 -4663 -4663"/>
                <a:gd name="T19" fmla="*/ -4663 h 122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603" h="1223">
                  <a:moveTo>
                    <a:pt x="1602" y="0"/>
                  </a:moveTo>
                  <a:lnTo>
                    <a:pt x="1554" y="0"/>
                  </a:lnTo>
                  <a:lnTo>
                    <a:pt x="0" y="1186"/>
                  </a:lnTo>
                  <a:lnTo>
                    <a:pt x="0" y="1223"/>
                  </a:lnTo>
                  <a:lnTo>
                    <a:pt x="1602" y="0"/>
                  </a:lnTo>
                  <a:close/>
                </a:path>
              </a:pathLst>
            </a:custGeom>
            <a:solidFill>
              <a:srgbClr val="3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1" name="Freeform 252"/>
            <p:cNvSpPr>
              <a:spLocks/>
            </p:cNvSpPr>
            <p:nvPr/>
          </p:nvSpPr>
          <p:spPr bwMode="auto">
            <a:xfrm>
              <a:off x="1428" y="-4663"/>
              <a:ext cx="1652" cy="1260"/>
            </a:xfrm>
            <a:custGeom>
              <a:avLst/>
              <a:gdLst>
                <a:gd name="T0" fmla="+- 0 3079 1428"/>
                <a:gd name="T1" fmla="*/ T0 w 1652"/>
                <a:gd name="T2" fmla="+- 0 -4663 -4663"/>
                <a:gd name="T3" fmla="*/ -4663 h 1260"/>
                <a:gd name="T4" fmla="+- 0 3030 1428"/>
                <a:gd name="T5" fmla="*/ T4 w 1652"/>
                <a:gd name="T6" fmla="+- 0 -4663 -4663"/>
                <a:gd name="T7" fmla="*/ -4663 h 1260"/>
                <a:gd name="T8" fmla="+- 0 1428 1428"/>
                <a:gd name="T9" fmla="*/ T8 w 1652"/>
                <a:gd name="T10" fmla="+- 0 -3440 -4663"/>
                <a:gd name="T11" fmla="*/ -3440 h 1260"/>
                <a:gd name="T12" fmla="+- 0 1428 1428"/>
                <a:gd name="T13" fmla="*/ T12 w 1652"/>
                <a:gd name="T14" fmla="+- 0 -3403 -4663"/>
                <a:gd name="T15" fmla="*/ -3403 h 1260"/>
                <a:gd name="T16" fmla="+- 0 3079 1428"/>
                <a:gd name="T17" fmla="*/ T16 w 1652"/>
                <a:gd name="T18" fmla="+- 0 -4663 -4663"/>
                <a:gd name="T19" fmla="*/ -4663 h 126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652" h="1260">
                  <a:moveTo>
                    <a:pt x="1651" y="0"/>
                  </a:moveTo>
                  <a:lnTo>
                    <a:pt x="1602" y="0"/>
                  </a:lnTo>
                  <a:lnTo>
                    <a:pt x="0" y="1223"/>
                  </a:lnTo>
                  <a:lnTo>
                    <a:pt x="0" y="1260"/>
                  </a:lnTo>
                  <a:lnTo>
                    <a:pt x="1651" y="0"/>
                  </a:lnTo>
                  <a:close/>
                </a:path>
              </a:pathLst>
            </a:custGeom>
            <a:solidFill>
              <a:srgbClr val="3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2" name="Freeform 251"/>
            <p:cNvSpPr>
              <a:spLocks/>
            </p:cNvSpPr>
            <p:nvPr/>
          </p:nvSpPr>
          <p:spPr bwMode="auto">
            <a:xfrm>
              <a:off x="1428" y="-4663"/>
              <a:ext cx="1700" cy="1298"/>
            </a:xfrm>
            <a:custGeom>
              <a:avLst/>
              <a:gdLst>
                <a:gd name="T0" fmla="+- 0 3128 1428"/>
                <a:gd name="T1" fmla="*/ T0 w 1700"/>
                <a:gd name="T2" fmla="+- 0 -4663 -4663"/>
                <a:gd name="T3" fmla="*/ -4663 h 1298"/>
                <a:gd name="T4" fmla="+- 0 3079 1428"/>
                <a:gd name="T5" fmla="*/ T4 w 1700"/>
                <a:gd name="T6" fmla="+- 0 -4663 -4663"/>
                <a:gd name="T7" fmla="*/ -4663 h 1298"/>
                <a:gd name="T8" fmla="+- 0 1428 1428"/>
                <a:gd name="T9" fmla="*/ T8 w 1700"/>
                <a:gd name="T10" fmla="+- 0 -3403 -4663"/>
                <a:gd name="T11" fmla="*/ -3403 h 1298"/>
                <a:gd name="T12" fmla="+- 0 1428 1428"/>
                <a:gd name="T13" fmla="*/ T12 w 1700"/>
                <a:gd name="T14" fmla="+- 0 -3366 -4663"/>
                <a:gd name="T15" fmla="*/ -3366 h 1298"/>
                <a:gd name="T16" fmla="+- 0 3128 1428"/>
                <a:gd name="T17" fmla="*/ T16 w 1700"/>
                <a:gd name="T18" fmla="+- 0 -4663 -4663"/>
                <a:gd name="T19" fmla="*/ -4663 h 129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00" h="1298">
                  <a:moveTo>
                    <a:pt x="1700" y="0"/>
                  </a:moveTo>
                  <a:lnTo>
                    <a:pt x="1651" y="0"/>
                  </a:lnTo>
                  <a:lnTo>
                    <a:pt x="0" y="1260"/>
                  </a:lnTo>
                  <a:lnTo>
                    <a:pt x="0" y="1297"/>
                  </a:lnTo>
                  <a:lnTo>
                    <a:pt x="1700" y="0"/>
                  </a:lnTo>
                  <a:close/>
                </a:path>
              </a:pathLst>
            </a:custGeom>
            <a:solidFill>
              <a:srgbClr val="3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3" name="Freeform 250"/>
            <p:cNvSpPr>
              <a:spLocks/>
            </p:cNvSpPr>
            <p:nvPr/>
          </p:nvSpPr>
          <p:spPr bwMode="auto">
            <a:xfrm>
              <a:off x="1428" y="-4663"/>
              <a:ext cx="1749" cy="1335"/>
            </a:xfrm>
            <a:custGeom>
              <a:avLst/>
              <a:gdLst>
                <a:gd name="T0" fmla="+- 0 3177 1428"/>
                <a:gd name="T1" fmla="*/ T0 w 1749"/>
                <a:gd name="T2" fmla="+- 0 -4663 -4663"/>
                <a:gd name="T3" fmla="*/ -4663 h 1335"/>
                <a:gd name="T4" fmla="+- 0 3128 1428"/>
                <a:gd name="T5" fmla="*/ T4 w 1749"/>
                <a:gd name="T6" fmla="+- 0 -4663 -4663"/>
                <a:gd name="T7" fmla="*/ -4663 h 1335"/>
                <a:gd name="T8" fmla="+- 0 1428 1428"/>
                <a:gd name="T9" fmla="*/ T8 w 1749"/>
                <a:gd name="T10" fmla="+- 0 -3366 -4663"/>
                <a:gd name="T11" fmla="*/ -3366 h 1335"/>
                <a:gd name="T12" fmla="+- 0 1428 1428"/>
                <a:gd name="T13" fmla="*/ T12 w 1749"/>
                <a:gd name="T14" fmla="+- 0 -3329 -4663"/>
                <a:gd name="T15" fmla="*/ -3329 h 1335"/>
                <a:gd name="T16" fmla="+- 0 3177 1428"/>
                <a:gd name="T17" fmla="*/ T16 w 1749"/>
                <a:gd name="T18" fmla="+- 0 -4663 -4663"/>
                <a:gd name="T19" fmla="*/ -4663 h 133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49" h="1335">
                  <a:moveTo>
                    <a:pt x="1749" y="0"/>
                  </a:moveTo>
                  <a:lnTo>
                    <a:pt x="1700" y="0"/>
                  </a:lnTo>
                  <a:lnTo>
                    <a:pt x="0" y="1297"/>
                  </a:lnTo>
                  <a:lnTo>
                    <a:pt x="0" y="1334"/>
                  </a:lnTo>
                  <a:lnTo>
                    <a:pt x="1749" y="0"/>
                  </a:lnTo>
                  <a:close/>
                </a:path>
              </a:pathLst>
            </a:custGeom>
            <a:solidFill>
              <a:srgbClr val="3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4" name="Freeform 249"/>
            <p:cNvSpPr>
              <a:spLocks/>
            </p:cNvSpPr>
            <p:nvPr/>
          </p:nvSpPr>
          <p:spPr bwMode="auto">
            <a:xfrm>
              <a:off x="1428" y="-4663"/>
              <a:ext cx="1798" cy="1372"/>
            </a:xfrm>
            <a:custGeom>
              <a:avLst/>
              <a:gdLst>
                <a:gd name="T0" fmla="+- 0 3225 1428"/>
                <a:gd name="T1" fmla="*/ T0 w 1798"/>
                <a:gd name="T2" fmla="+- 0 -4663 -4663"/>
                <a:gd name="T3" fmla="*/ -4663 h 1372"/>
                <a:gd name="T4" fmla="+- 0 3177 1428"/>
                <a:gd name="T5" fmla="*/ T4 w 1798"/>
                <a:gd name="T6" fmla="+- 0 -4663 -4663"/>
                <a:gd name="T7" fmla="*/ -4663 h 1372"/>
                <a:gd name="T8" fmla="+- 0 1428 1428"/>
                <a:gd name="T9" fmla="*/ T8 w 1798"/>
                <a:gd name="T10" fmla="+- 0 -3329 -4663"/>
                <a:gd name="T11" fmla="*/ -3329 h 1372"/>
                <a:gd name="T12" fmla="+- 0 1428 1428"/>
                <a:gd name="T13" fmla="*/ T12 w 1798"/>
                <a:gd name="T14" fmla="+- 0 -3291 -4663"/>
                <a:gd name="T15" fmla="*/ -3291 h 1372"/>
                <a:gd name="T16" fmla="+- 0 3225 1428"/>
                <a:gd name="T17" fmla="*/ T16 w 1798"/>
                <a:gd name="T18" fmla="+- 0 -4663 -4663"/>
                <a:gd name="T19" fmla="*/ -4663 h 13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8" h="1372">
                  <a:moveTo>
                    <a:pt x="1797" y="0"/>
                  </a:moveTo>
                  <a:lnTo>
                    <a:pt x="1749" y="0"/>
                  </a:lnTo>
                  <a:lnTo>
                    <a:pt x="0" y="1334"/>
                  </a:lnTo>
                  <a:lnTo>
                    <a:pt x="0" y="1372"/>
                  </a:lnTo>
                  <a:lnTo>
                    <a:pt x="1797" y="0"/>
                  </a:lnTo>
                  <a:close/>
                </a:path>
              </a:pathLst>
            </a:custGeom>
            <a:solidFill>
              <a:srgbClr val="3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5" name="Freeform 248"/>
            <p:cNvSpPr>
              <a:spLocks/>
            </p:cNvSpPr>
            <p:nvPr/>
          </p:nvSpPr>
          <p:spPr bwMode="auto">
            <a:xfrm>
              <a:off x="1428" y="-4663"/>
              <a:ext cx="1847" cy="1409"/>
            </a:xfrm>
            <a:custGeom>
              <a:avLst/>
              <a:gdLst>
                <a:gd name="T0" fmla="+- 0 3274 1428"/>
                <a:gd name="T1" fmla="*/ T0 w 1847"/>
                <a:gd name="T2" fmla="+- 0 -4663 -4663"/>
                <a:gd name="T3" fmla="*/ -4663 h 1409"/>
                <a:gd name="T4" fmla="+- 0 3225 1428"/>
                <a:gd name="T5" fmla="*/ T4 w 1847"/>
                <a:gd name="T6" fmla="+- 0 -4663 -4663"/>
                <a:gd name="T7" fmla="*/ -4663 h 1409"/>
                <a:gd name="T8" fmla="+- 0 1428 1428"/>
                <a:gd name="T9" fmla="*/ T8 w 1847"/>
                <a:gd name="T10" fmla="+- 0 -3291 -4663"/>
                <a:gd name="T11" fmla="*/ -3291 h 1409"/>
                <a:gd name="T12" fmla="+- 0 1428 1428"/>
                <a:gd name="T13" fmla="*/ T12 w 1847"/>
                <a:gd name="T14" fmla="+- 0 -3254 -4663"/>
                <a:gd name="T15" fmla="*/ -3254 h 1409"/>
                <a:gd name="T16" fmla="+- 0 3274 1428"/>
                <a:gd name="T17" fmla="*/ T16 w 1847"/>
                <a:gd name="T18" fmla="+- 0 -4663 -4663"/>
                <a:gd name="T19" fmla="*/ -4663 h 14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847" h="1409">
                  <a:moveTo>
                    <a:pt x="1846" y="0"/>
                  </a:moveTo>
                  <a:lnTo>
                    <a:pt x="1797" y="0"/>
                  </a:lnTo>
                  <a:lnTo>
                    <a:pt x="0" y="1372"/>
                  </a:lnTo>
                  <a:lnTo>
                    <a:pt x="0" y="1409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rgbClr val="3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6" name="Freeform 247"/>
            <p:cNvSpPr>
              <a:spLocks/>
            </p:cNvSpPr>
            <p:nvPr/>
          </p:nvSpPr>
          <p:spPr bwMode="auto">
            <a:xfrm>
              <a:off x="1428" y="-4663"/>
              <a:ext cx="1894" cy="1445"/>
            </a:xfrm>
            <a:custGeom>
              <a:avLst/>
              <a:gdLst>
                <a:gd name="T0" fmla="+- 0 3321 1428"/>
                <a:gd name="T1" fmla="*/ T0 w 1894"/>
                <a:gd name="T2" fmla="+- 0 -4663 -4663"/>
                <a:gd name="T3" fmla="*/ -4663 h 1445"/>
                <a:gd name="T4" fmla="+- 0 3274 1428"/>
                <a:gd name="T5" fmla="*/ T4 w 1894"/>
                <a:gd name="T6" fmla="+- 0 -4663 -4663"/>
                <a:gd name="T7" fmla="*/ -4663 h 1445"/>
                <a:gd name="T8" fmla="+- 0 1428 1428"/>
                <a:gd name="T9" fmla="*/ T8 w 1894"/>
                <a:gd name="T10" fmla="+- 0 -3254 -4663"/>
                <a:gd name="T11" fmla="*/ -3254 h 1445"/>
                <a:gd name="T12" fmla="+- 0 1428 1428"/>
                <a:gd name="T13" fmla="*/ T12 w 1894"/>
                <a:gd name="T14" fmla="+- 0 -3218 -4663"/>
                <a:gd name="T15" fmla="*/ -3218 h 1445"/>
                <a:gd name="T16" fmla="+- 0 3321 1428"/>
                <a:gd name="T17" fmla="*/ T16 w 1894"/>
                <a:gd name="T18" fmla="+- 0 -4663 -4663"/>
                <a:gd name="T19" fmla="*/ -4663 h 144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894" h="1445">
                  <a:moveTo>
                    <a:pt x="1893" y="0"/>
                  </a:moveTo>
                  <a:lnTo>
                    <a:pt x="1846" y="0"/>
                  </a:lnTo>
                  <a:lnTo>
                    <a:pt x="0" y="1409"/>
                  </a:lnTo>
                  <a:lnTo>
                    <a:pt x="0" y="1445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3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7" name="Freeform 246"/>
            <p:cNvSpPr>
              <a:spLocks/>
            </p:cNvSpPr>
            <p:nvPr/>
          </p:nvSpPr>
          <p:spPr bwMode="auto">
            <a:xfrm>
              <a:off x="1428" y="-4663"/>
              <a:ext cx="1942" cy="1482"/>
            </a:xfrm>
            <a:custGeom>
              <a:avLst/>
              <a:gdLst>
                <a:gd name="T0" fmla="+- 0 3370 1428"/>
                <a:gd name="T1" fmla="*/ T0 w 1942"/>
                <a:gd name="T2" fmla="+- 0 -4663 -4663"/>
                <a:gd name="T3" fmla="*/ -4663 h 1482"/>
                <a:gd name="T4" fmla="+- 0 3321 1428"/>
                <a:gd name="T5" fmla="*/ T4 w 1942"/>
                <a:gd name="T6" fmla="+- 0 -4663 -4663"/>
                <a:gd name="T7" fmla="*/ -4663 h 1482"/>
                <a:gd name="T8" fmla="+- 0 1428 1428"/>
                <a:gd name="T9" fmla="*/ T8 w 1942"/>
                <a:gd name="T10" fmla="+- 0 -3218 -4663"/>
                <a:gd name="T11" fmla="*/ -3218 h 1482"/>
                <a:gd name="T12" fmla="+- 0 1428 1428"/>
                <a:gd name="T13" fmla="*/ T12 w 1942"/>
                <a:gd name="T14" fmla="+- 0 -3181 -4663"/>
                <a:gd name="T15" fmla="*/ -3181 h 1482"/>
                <a:gd name="T16" fmla="+- 0 3370 1428"/>
                <a:gd name="T17" fmla="*/ T16 w 1942"/>
                <a:gd name="T18" fmla="+- 0 -4663 -4663"/>
                <a:gd name="T19" fmla="*/ -4663 h 14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942" h="1482">
                  <a:moveTo>
                    <a:pt x="1942" y="0"/>
                  </a:moveTo>
                  <a:lnTo>
                    <a:pt x="1893" y="0"/>
                  </a:lnTo>
                  <a:lnTo>
                    <a:pt x="0" y="1445"/>
                  </a:lnTo>
                  <a:lnTo>
                    <a:pt x="0" y="1482"/>
                  </a:lnTo>
                  <a:lnTo>
                    <a:pt x="1942" y="0"/>
                  </a:lnTo>
                  <a:close/>
                </a:path>
              </a:pathLst>
            </a:custGeom>
            <a:solidFill>
              <a:srgbClr val="3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8" name="Freeform 245"/>
            <p:cNvSpPr>
              <a:spLocks/>
            </p:cNvSpPr>
            <p:nvPr/>
          </p:nvSpPr>
          <p:spPr bwMode="auto">
            <a:xfrm>
              <a:off x="1428" y="-4663"/>
              <a:ext cx="1991" cy="1520"/>
            </a:xfrm>
            <a:custGeom>
              <a:avLst/>
              <a:gdLst>
                <a:gd name="T0" fmla="+- 0 3419 1428"/>
                <a:gd name="T1" fmla="*/ T0 w 1991"/>
                <a:gd name="T2" fmla="+- 0 -4663 -4663"/>
                <a:gd name="T3" fmla="*/ -4663 h 1520"/>
                <a:gd name="T4" fmla="+- 0 3370 1428"/>
                <a:gd name="T5" fmla="*/ T4 w 1991"/>
                <a:gd name="T6" fmla="+- 0 -4663 -4663"/>
                <a:gd name="T7" fmla="*/ -4663 h 1520"/>
                <a:gd name="T8" fmla="+- 0 1428 1428"/>
                <a:gd name="T9" fmla="*/ T8 w 1991"/>
                <a:gd name="T10" fmla="+- 0 -3181 -4663"/>
                <a:gd name="T11" fmla="*/ -3181 h 1520"/>
                <a:gd name="T12" fmla="+- 0 1428 1428"/>
                <a:gd name="T13" fmla="*/ T12 w 1991"/>
                <a:gd name="T14" fmla="+- 0 -3144 -4663"/>
                <a:gd name="T15" fmla="*/ -3144 h 1520"/>
                <a:gd name="T16" fmla="+- 0 3419 1428"/>
                <a:gd name="T17" fmla="*/ T16 w 1991"/>
                <a:gd name="T18" fmla="+- 0 -4663 -4663"/>
                <a:gd name="T19" fmla="*/ -4663 h 1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991" h="1520">
                  <a:moveTo>
                    <a:pt x="1991" y="0"/>
                  </a:moveTo>
                  <a:lnTo>
                    <a:pt x="1942" y="0"/>
                  </a:lnTo>
                  <a:lnTo>
                    <a:pt x="0" y="1482"/>
                  </a:lnTo>
                  <a:lnTo>
                    <a:pt x="0" y="1519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rgbClr val="4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39" name="Freeform 244"/>
            <p:cNvSpPr>
              <a:spLocks/>
            </p:cNvSpPr>
            <p:nvPr/>
          </p:nvSpPr>
          <p:spPr bwMode="auto">
            <a:xfrm>
              <a:off x="1428" y="-4663"/>
              <a:ext cx="2040" cy="1557"/>
            </a:xfrm>
            <a:custGeom>
              <a:avLst/>
              <a:gdLst>
                <a:gd name="T0" fmla="+- 0 3468 1428"/>
                <a:gd name="T1" fmla="*/ T0 w 2040"/>
                <a:gd name="T2" fmla="+- 0 -4663 -4663"/>
                <a:gd name="T3" fmla="*/ -4663 h 1557"/>
                <a:gd name="T4" fmla="+- 0 3419 1428"/>
                <a:gd name="T5" fmla="*/ T4 w 2040"/>
                <a:gd name="T6" fmla="+- 0 -4663 -4663"/>
                <a:gd name="T7" fmla="*/ -4663 h 1557"/>
                <a:gd name="T8" fmla="+- 0 1428 1428"/>
                <a:gd name="T9" fmla="*/ T8 w 2040"/>
                <a:gd name="T10" fmla="+- 0 -3144 -4663"/>
                <a:gd name="T11" fmla="*/ -3144 h 1557"/>
                <a:gd name="T12" fmla="+- 0 1428 1428"/>
                <a:gd name="T13" fmla="*/ T12 w 2040"/>
                <a:gd name="T14" fmla="+- 0 -3107 -4663"/>
                <a:gd name="T15" fmla="*/ -3107 h 1557"/>
                <a:gd name="T16" fmla="+- 0 3468 1428"/>
                <a:gd name="T17" fmla="*/ T16 w 2040"/>
                <a:gd name="T18" fmla="+- 0 -4663 -4663"/>
                <a:gd name="T19" fmla="*/ -4663 h 155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040" h="1557">
                  <a:moveTo>
                    <a:pt x="2040" y="0"/>
                  </a:moveTo>
                  <a:lnTo>
                    <a:pt x="1991" y="0"/>
                  </a:lnTo>
                  <a:lnTo>
                    <a:pt x="0" y="1519"/>
                  </a:lnTo>
                  <a:lnTo>
                    <a:pt x="0" y="1556"/>
                  </a:lnTo>
                  <a:lnTo>
                    <a:pt x="2040" y="0"/>
                  </a:lnTo>
                  <a:close/>
                </a:path>
              </a:pathLst>
            </a:custGeom>
            <a:solidFill>
              <a:srgbClr val="4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0" name="Freeform 243"/>
            <p:cNvSpPr>
              <a:spLocks/>
            </p:cNvSpPr>
            <p:nvPr/>
          </p:nvSpPr>
          <p:spPr bwMode="auto">
            <a:xfrm>
              <a:off x="1428" y="-4663"/>
              <a:ext cx="2089" cy="1594"/>
            </a:xfrm>
            <a:custGeom>
              <a:avLst/>
              <a:gdLst>
                <a:gd name="T0" fmla="+- 0 3516 1428"/>
                <a:gd name="T1" fmla="*/ T0 w 2089"/>
                <a:gd name="T2" fmla="+- 0 -4663 -4663"/>
                <a:gd name="T3" fmla="*/ -4663 h 1594"/>
                <a:gd name="T4" fmla="+- 0 3468 1428"/>
                <a:gd name="T5" fmla="*/ T4 w 2089"/>
                <a:gd name="T6" fmla="+- 0 -4663 -4663"/>
                <a:gd name="T7" fmla="*/ -4663 h 1594"/>
                <a:gd name="T8" fmla="+- 0 1428 1428"/>
                <a:gd name="T9" fmla="*/ T8 w 2089"/>
                <a:gd name="T10" fmla="+- 0 -3107 -4663"/>
                <a:gd name="T11" fmla="*/ -3107 h 1594"/>
                <a:gd name="T12" fmla="+- 0 1428 1428"/>
                <a:gd name="T13" fmla="*/ T12 w 2089"/>
                <a:gd name="T14" fmla="+- 0 -3069 -4663"/>
                <a:gd name="T15" fmla="*/ -3069 h 1594"/>
                <a:gd name="T16" fmla="+- 0 3516 1428"/>
                <a:gd name="T17" fmla="*/ T16 w 2089"/>
                <a:gd name="T18" fmla="+- 0 -4663 -4663"/>
                <a:gd name="T19" fmla="*/ -4663 h 159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089" h="1594">
                  <a:moveTo>
                    <a:pt x="2088" y="0"/>
                  </a:moveTo>
                  <a:lnTo>
                    <a:pt x="2040" y="0"/>
                  </a:lnTo>
                  <a:lnTo>
                    <a:pt x="0" y="1556"/>
                  </a:lnTo>
                  <a:lnTo>
                    <a:pt x="0" y="1594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rgbClr val="4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1" name="Freeform 242"/>
            <p:cNvSpPr>
              <a:spLocks/>
            </p:cNvSpPr>
            <p:nvPr/>
          </p:nvSpPr>
          <p:spPr bwMode="auto">
            <a:xfrm>
              <a:off x="1428" y="-4663"/>
              <a:ext cx="2137" cy="1631"/>
            </a:xfrm>
            <a:custGeom>
              <a:avLst/>
              <a:gdLst>
                <a:gd name="T0" fmla="+- 0 3565 1428"/>
                <a:gd name="T1" fmla="*/ T0 w 2137"/>
                <a:gd name="T2" fmla="+- 0 -4663 -4663"/>
                <a:gd name="T3" fmla="*/ -4663 h 1631"/>
                <a:gd name="T4" fmla="+- 0 3516 1428"/>
                <a:gd name="T5" fmla="*/ T4 w 2137"/>
                <a:gd name="T6" fmla="+- 0 -4663 -4663"/>
                <a:gd name="T7" fmla="*/ -4663 h 1631"/>
                <a:gd name="T8" fmla="+- 0 1428 1428"/>
                <a:gd name="T9" fmla="*/ T8 w 2137"/>
                <a:gd name="T10" fmla="+- 0 -3069 -4663"/>
                <a:gd name="T11" fmla="*/ -3069 h 1631"/>
                <a:gd name="T12" fmla="+- 0 1428 1428"/>
                <a:gd name="T13" fmla="*/ T12 w 2137"/>
                <a:gd name="T14" fmla="+- 0 -3032 -4663"/>
                <a:gd name="T15" fmla="*/ -3032 h 1631"/>
                <a:gd name="T16" fmla="+- 0 3565 1428"/>
                <a:gd name="T17" fmla="*/ T16 w 2137"/>
                <a:gd name="T18" fmla="+- 0 -4663 -4663"/>
                <a:gd name="T19" fmla="*/ -4663 h 163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137" h="1631">
                  <a:moveTo>
                    <a:pt x="2137" y="0"/>
                  </a:moveTo>
                  <a:lnTo>
                    <a:pt x="2088" y="0"/>
                  </a:lnTo>
                  <a:lnTo>
                    <a:pt x="0" y="1594"/>
                  </a:lnTo>
                  <a:lnTo>
                    <a:pt x="0" y="1631"/>
                  </a:lnTo>
                  <a:lnTo>
                    <a:pt x="2137" y="0"/>
                  </a:lnTo>
                  <a:close/>
                </a:path>
              </a:pathLst>
            </a:custGeom>
            <a:solidFill>
              <a:srgbClr val="4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2" name="Freeform 241"/>
            <p:cNvSpPr>
              <a:spLocks/>
            </p:cNvSpPr>
            <p:nvPr/>
          </p:nvSpPr>
          <p:spPr bwMode="auto">
            <a:xfrm>
              <a:off x="1428" y="-4663"/>
              <a:ext cx="2186" cy="1668"/>
            </a:xfrm>
            <a:custGeom>
              <a:avLst/>
              <a:gdLst>
                <a:gd name="T0" fmla="+- 0 3614 1428"/>
                <a:gd name="T1" fmla="*/ T0 w 2186"/>
                <a:gd name="T2" fmla="+- 0 -4663 -4663"/>
                <a:gd name="T3" fmla="*/ -4663 h 1668"/>
                <a:gd name="T4" fmla="+- 0 3565 1428"/>
                <a:gd name="T5" fmla="*/ T4 w 2186"/>
                <a:gd name="T6" fmla="+- 0 -4663 -4663"/>
                <a:gd name="T7" fmla="*/ -4663 h 1668"/>
                <a:gd name="T8" fmla="+- 0 1428 1428"/>
                <a:gd name="T9" fmla="*/ T8 w 2186"/>
                <a:gd name="T10" fmla="+- 0 -3032 -4663"/>
                <a:gd name="T11" fmla="*/ -3032 h 1668"/>
                <a:gd name="T12" fmla="+- 0 1428 1428"/>
                <a:gd name="T13" fmla="*/ T12 w 2186"/>
                <a:gd name="T14" fmla="+- 0 -2995 -4663"/>
                <a:gd name="T15" fmla="*/ -2995 h 1668"/>
                <a:gd name="T16" fmla="+- 0 3614 1428"/>
                <a:gd name="T17" fmla="*/ T16 w 2186"/>
                <a:gd name="T18" fmla="+- 0 -4663 -4663"/>
                <a:gd name="T19" fmla="*/ -4663 h 166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186" h="1668">
                  <a:moveTo>
                    <a:pt x="2186" y="0"/>
                  </a:moveTo>
                  <a:lnTo>
                    <a:pt x="2137" y="0"/>
                  </a:lnTo>
                  <a:lnTo>
                    <a:pt x="0" y="1631"/>
                  </a:lnTo>
                  <a:lnTo>
                    <a:pt x="0" y="1668"/>
                  </a:lnTo>
                  <a:lnTo>
                    <a:pt x="2186" y="0"/>
                  </a:lnTo>
                  <a:close/>
                </a:path>
              </a:pathLst>
            </a:custGeom>
            <a:solidFill>
              <a:srgbClr val="4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3" name="Freeform 240"/>
            <p:cNvSpPr>
              <a:spLocks/>
            </p:cNvSpPr>
            <p:nvPr/>
          </p:nvSpPr>
          <p:spPr bwMode="auto">
            <a:xfrm>
              <a:off x="1428" y="-4663"/>
              <a:ext cx="2235" cy="1706"/>
            </a:xfrm>
            <a:custGeom>
              <a:avLst/>
              <a:gdLst>
                <a:gd name="T0" fmla="+- 0 3662 1428"/>
                <a:gd name="T1" fmla="*/ T0 w 2235"/>
                <a:gd name="T2" fmla="+- 0 -4663 -4663"/>
                <a:gd name="T3" fmla="*/ -4663 h 1706"/>
                <a:gd name="T4" fmla="+- 0 3614 1428"/>
                <a:gd name="T5" fmla="*/ T4 w 2235"/>
                <a:gd name="T6" fmla="+- 0 -4663 -4663"/>
                <a:gd name="T7" fmla="*/ -4663 h 1706"/>
                <a:gd name="T8" fmla="+- 0 1428 1428"/>
                <a:gd name="T9" fmla="*/ T8 w 2235"/>
                <a:gd name="T10" fmla="+- 0 -2995 -4663"/>
                <a:gd name="T11" fmla="*/ -2995 h 1706"/>
                <a:gd name="T12" fmla="+- 0 1428 1428"/>
                <a:gd name="T13" fmla="*/ T12 w 2235"/>
                <a:gd name="T14" fmla="+- 0 -2958 -4663"/>
                <a:gd name="T15" fmla="*/ -2958 h 1706"/>
                <a:gd name="T16" fmla="+- 0 3662 1428"/>
                <a:gd name="T17" fmla="*/ T16 w 2235"/>
                <a:gd name="T18" fmla="+- 0 -4663 -4663"/>
                <a:gd name="T19" fmla="*/ -4663 h 170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235" h="1706">
                  <a:moveTo>
                    <a:pt x="2234" y="0"/>
                  </a:moveTo>
                  <a:lnTo>
                    <a:pt x="2186" y="0"/>
                  </a:lnTo>
                  <a:lnTo>
                    <a:pt x="0" y="1668"/>
                  </a:lnTo>
                  <a:lnTo>
                    <a:pt x="0" y="1705"/>
                  </a:lnTo>
                  <a:lnTo>
                    <a:pt x="2234" y="0"/>
                  </a:lnTo>
                  <a:close/>
                </a:path>
              </a:pathLst>
            </a:custGeom>
            <a:solidFill>
              <a:srgbClr val="4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4" name="Freeform 239"/>
            <p:cNvSpPr>
              <a:spLocks/>
            </p:cNvSpPr>
            <p:nvPr/>
          </p:nvSpPr>
          <p:spPr bwMode="auto">
            <a:xfrm>
              <a:off x="1428" y="-4663"/>
              <a:ext cx="2282" cy="1742"/>
            </a:xfrm>
            <a:custGeom>
              <a:avLst/>
              <a:gdLst>
                <a:gd name="T0" fmla="+- 0 3710 1428"/>
                <a:gd name="T1" fmla="*/ T0 w 2282"/>
                <a:gd name="T2" fmla="+- 0 -4663 -4663"/>
                <a:gd name="T3" fmla="*/ -4663 h 1742"/>
                <a:gd name="T4" fmla="+- 0 3662 1428"/>
                <a:gd name="T5" fmla="*/ T4 w 2282"/>
                <a:gd name="T6" fmla="+- 0 -4663 -4663"/>
                <a:gd name="T7" fmla="*/ -4663 h 1742"/>
                <a:gd name="T8" fmla="+- 0 1428 1428"/>
                <a:gd name="T9" fmla="*/ T8 w 2282"/>
                <a:gd name="T10" fmla="+- 0 -2958 -4663"/>
                <a:gd name="T11" fmla="*/ -2958 h 1742"/>
                <a:gd name="T12" fmla="+- 0 1428 1428"/>
                <a:gd name="T13" fmla="*/ T12 w 2282"/>
                <a:gd name="T14" fmla="+- 0 -2922 -4663"/>
                <a:gd name="T15" fmla="*/ -2922 h 1742"/>
                <a:gd name="T16" fmla="+- 0 3710 1428"/>
                <a:gd name="T17" fmla="*/ T16 w 2282"/>
                <a:gd name="T18" fmla="+- 0 -4663 -4663"/>
                <a:gd name="T19" fmla="*/ -4663 h 174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282" h="1742">
                  <a:moveTo>
                    <a:pt x="2282" y="0"/>
                  </a:moveTo>
                  <a:lnTo>
                    <a:pt x="2234" y="0"/>
                  </a:lnTo>
                  <a:lnTo>
                    <a:pt x="0" y="1705"/>
                  </a:lnTo>
                  <a:lnTo>
                    <a:pt x="0" y="1741"/>
                  </a:lnTo>
                  <a:lnTo>
                    <a:pt x="2282" y="0"/>
                  </a:lnTo>
                  <a:close/>
                </a:path>
              </a:pathLst>
            </a:custGeom>
            <a:solidFill>
              <a:srgbClr val="4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5" name="Freeform 238"/>
            <p:cNvSpPr>
              <a:spLocks/>
            </p:cNvSpPr>
            <p:nvPr/>
          </p:nvSpPr>
          <p:spPr bwMode="auto">
            <a:xfrm>
              <a:off x="1428" y="-4663"/>
              <a:ext cx="2331" cy="1779"/>
            </a:xfrm>
            <a:custGeom>
              <a:avLst/>
              <a:gdLst>
                <a:gd name="T0" fmla="+- 0 3758 1428"/>
                <a:gd name="T1" fmla="*/ T0 w 2331"/>
                <a:gd name="T2" fmla="+- 0 -4663 -4663"/>
                <a:gd name="T3" fmla="*/ -4663 h 1779"/>
                <a:gd name="T4" fmla="+- 0 3710 1428"/>
                <a:gd name="T5" fmla="*/ T4 w 2331"/>
                <a:gd name="T6" fmla="+- 0 -4663 -4663"/>
                <a:gd name="T7" fmla="*/ -4663 h 1779"/>
                <a:gd name="T8" fmla="+- 0 1428 1428"/>
                <a:gd name="T9" fmla="*/ T8 w 2331"/>
                <a:gd name="T10" fmla="+- 0 -2922 -4663"/>
                <a:gd name="T11" fmla="*/ -2922 h 1779"/>
                <a:gd name="T12" fmla="+- 0 1428 1428"/>
                <a:gd name="T13" fmla="*/ T12 w 2331"/>
                <a:gd name="T14" fmla="+- 0 -2885 -4663"/>
                <a:gd name="T15" fmla="*/ -2885 h 1779"/>
                <a:gd name="T16" fmla="+- 0 3758 1428"/>
                <a:gd name="T17" fmla="*/ T16 w 2331"/>
                <a:gd name="T18" fmla="+- 0 -4663 -4663"/>
                <a:gd name="T19" fmla="*/ -4663 h 17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31" h="1779">
                  <a:moveTo>
                    <a:pt x="2330" y="0"/>
                  </a:moveTo>
                  <a:lnTo>
                    <a:pt x="2282" y="0"/>
                  </a:lnTo>
                  <a:lnTo>
                    <a:pt x="0" y="1741"/>
                  </a:lnTo>
                  <a:lnTo>
                    <a:pt x="0" y="1778"/>
                  </a:lnTo>
                  <a:lnTo>
                    <a:pt x="2330" y="0"/>
                  </a:lnTo>
                  <a:close/>
                </a:path>
              </a:pathLst>
            </a:custGeom>
            <a:solidFill>
              <a:srgbClr val="4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6" name="Freeform 237"/>
            <p:cNvSpPr>
              <a:spLocks/>
            </p:cNvSpPr>
            <p:nvPr/>
          </p:nvSpPr>
          <p:spPr bwMode="auto">
            <a:xfrm>
              <a:off x="1428" y="-4663"/>
              <a:ext cx="2380" cy="1816"/>
            </a:xfrm>
            <a:custGeom>
              <a:avLst/>
              <a:gdLst>
                <a:gd name="T0" fmla="+- 0 3807 1428"/>
                <a:gd name="T1" fmla="*/ T0 w 2380"/>
                <a:gd name="T2" fmla="+- 0 -4663 -4663"/>
                <a:gd name="T3" fmla="*/ -4663 h 1816"/>
                <a:gd name="T4" fmla="+- 0 3758 1428"/>
                <a:gd name="T5" fmla="*/ T4 w 2380"/>
                <a:gd name="T6" fmla="+- 0 -4663 -4663"/>
                <a:gd name="T7" fmla="*/ -4663 h 1816"/>
                <a:gd name="T8" fmla="+- 0 1428 1428"/>
                <a:gd name="T9" fmla="*/ T8 w 2380"/>
                <a:gd name="T10" fmla="+- 0 -2885 -4663"/>
                <a:gd name="T11" fmla="*/ -2885 h 1816"/>
                <a:gd name="T12" fmla="+- 0 1428 1428"/>
                <a:gd name="T13" fmla="*/ T12 w 2380"/>
                <a:gd name="T14" fmla="+- 0 -2847 -4663"/>
                <a:gd name="T15" fmla="*/ -2847 h 1816"/>
                <a:gd name="T16" fmla="+- 0 3807 1428"/>
                <a:gd name="T17" fmla="*/ T16 w 2380"/>
                <a:gd name="T18" fmla="+- 0 -4663 -4663"/>
                <a:gd name="T19" fmla="*/ -4663 h 18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0" h="1816">
                  <a:moveTo>
                    <a:pt x="2379" y="0"/>
                  </a:moveTo>
                  <a:lnTo>
                    <a:pt x="2330" y="0"/>
                  </a:lnTo>
                  <a:lnTo>
                    <a:pt x="0" y="1778"/>
                  </a:lnTo>
                  <a:lnTo>
                    <a:pt x="0" y="1816"/>
                  </a:lnTo>
                  <a:lnTo>
                    <a:pt x="2379" y="0"/>
                  </a:lnTo>
                  <a:close/>
                </a:path>
              </a:pathLst>
            </a:custGeom>
            <a:solidFill>
              <a:srgbClr val="4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7" name="Freeform 236"/>
            <p:cNvSpPr>
              <a:spLocks/>
            </p:cNvSpPr>
            <p:nvPr/>
          </p:nvSpPr>
          <p:spPr bwMode="auto">
            <a:xfrm>
              <a:off x="1428" y="-4663"/>
              <a:ext cx="2428" cy="1853"/>
            </a:xfrm>
            <a:custGeom>
              <a:avLst/>
              <a:gdLst>
                <a:gd name="T0" fmla="+- 0 3856 1428"/>
                <a:gd name="T1" fmla="*/ T0 w 2428"/>
                <a:gd name="T2" fmla="+- 0 -4663 -4663"/>
                <a:gd name="T3" fmla="*/ -4663 h 1853"/>
                <a:gd name="T4" fmla="+- 0 3807 1428"/>
                <a:gd name="T5" fmla="*/ T4 w 2428"/>
                <a:gd name="T6" fmla="+- 0 -4663 -4663"/>
                <a:gd name="T7" fmla="*/ -4663 h 1853"/>
                <a:gd name="T8" fmla="+- 0 1428 1428"/>
                <a:gd name="T9" fmla="*/ T8 w 2428"/>
                <a:gd name="T10" fmla="+- 0 -2847 -4663"/>
                <a:gd name="T11" fmla="*/ -2847 h 1853"/>
                <a:gd name="T12" fmla="+- 0 1428 1428"/>
                <a:gd name="T13" fmla="*/ T12 w 2428"/>
                <a:gd name="T14" fmla="+- 0 -2810 -4663"/>
                <a:gd name="T15" fmla="*/ -2810 h 1853"/>
                <a:gd name="T16" fmla="+- 0 3856 1428"/>
                <a:gd name="T17" fmla="*/ T16 w 2428"/>
                <a:gd name="T18" fmla="+- 0 -4663 -4663"/>
                <a:gd name="T19" fmla="*/ -4663 h 18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428" h="1853">
                  <a:moveTo>
                    <a:pt x="2428" y="0"/>
                  </a:moveTo>
                  <a:lnTo>
                    <a:pt x="2379" y="0"/>
                  </a:lnTo>
                  <a:lnTo>
                    <a:pt x="0" y="1816"/>
                  </a:lnTo>
                  <a:lnTo>
                    <a:pt x="0" y="1853"/>
                  </a:lnTo>
                  <a:lnTo>
                    <a:pt x="2428" y="0"/>
                  </a:lnTo>
                  <a:close/>
                </a:path>
              </a:pathLst>
            </a:custGeom>
            <a:solidFill>
              <a:srgbClr val="4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8" name="Freeform 235"/>
            <p:cNvSpPr>
              <a:spLocks/>
            </p:cNvSpPr>
            <p:nvPr/>
          </p:nvSpPr>
          <p:spPr bwMode="auto">
            <a:xfrm>
              <a:off x="1428" y="-4663"/>
              <a:ext cx="2477" cy="1890"/>
            </a:xfrm>
            <a:custGeom>
              <a:avLst/>
              <a:gdLst>
                <a:gd name="T0" fmla="+- 0 3905 1428"/>
                <a:gd name="T1" fmla="*/ T0 w 2477"/>
                <a:gd name="T2" fmla="+- 0 -4663 -4663"/>
                <a:gd name="T3" fmla="*/ -4663 h 1890"/>
                <a:gd name="T4" fmla="+- 0 3856 1428"/>
                <a:gd name="T5" fmla="*/ T4 w 2477"/>
                <a:gd name="T6" fmla="+- 0 -4663 -4663"/>
                <a:gd name="T7" fmla="*/ -4663 h 1890"/>
                <a:gd name="T8" fmla="+- 0 1428 1428"/>
                <a:gd name="T9" fmla="*/ T8 w 2477"/>
                <a:gd name="T10" fmla="+- 0 -2810 -4663"/>
                <a:gd name="T11" fmla="*/ -2810 h 1890"/>
                <a:gd name="T12" fmla="+- 0 1428 1428"/>
                <a:gd name="T13" fmla="*/ T12 w 2477"/>
                <a:gd name="T14" fmla="+- 0 -2773 -4663"/>
                <a:gd name="T15" fmla="*/ -2773 h 1890"/>
                <a:gd name="T16" fmla="+- 0 3905 1428"/>
                <a:gd name="T17" fmla="*/ T16 w 2477"/>
                <a:gd name="T18" fmla="+- 0 -4663 -4663"/>
                <a:gd name="T19" fmla="*/ -4663 h 189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477" h="1890">
                  <a:moveTo>
                    <a:pt x="2477" y="0"/>
                  </a:moveTo>
                  <a:lnTo>
                    <a:pt x="2428" y="0"/>
                  </a:lnTo>
                  <a:lnTo>
                    <a:pt x="0" y="1853"/>
                  </a:lnTo>
                  <a:lnTo>
                    <a:pt x="0" y="1890"/>
                  </a:lnTo>
                  <a:lnTo>
                    <a:pt x="2477" y="0"/>
                  </a:lnTo>
                  <a:close/>
                </a:path>
              </a:pathLst>
            </a:custGeom>
            <a:solidFill>
              <a:srgbClr val="4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49" name="Freeform 234"/>
            <p:cNvSpPr>
              <a:spLocks/>
            </p:cNvSpPr>
            <p:nvPr/>
          </p:nvSpPr>
          <p:spPr bwMode="auto">
            <a:xfrm>
              <a:off x="1428" y="-4663"/>
              <a:ext cx="2526" cy="1928"/>
            </a:xfrm>
            <a:custGeom>
              <a:avLst/>
              <a:gdLst>
                <a:gd name="T0" fmla="+- 0 3953 1428"/>
                <a:gd name="T1" fmla="*/ T0 w 2526"/>
                <a:gd name="T2" fmla="+- 0 -4663 -4663"/>
                <a:gd name="T3" fmla="*/ -4663 h 1928"/>
                <a:gd name="T4" fmla="+- 0 3905 1428"/>
                <a:gd name="T5" fmla="*/ T4 w 2526"/>
                <a:gd name="T6" fmla="+- 0 -4663 -4663"/>
                <a:gd name="T7" fmla="*/ -4663 h 1928"/>
                <a:gd name="T8" fmla="+- 0 1428 1428"/>
                <a:gd name="T9" fmla="*/ T8 w 2526"/>
                <a:gd name="T10" fmla="+- 0 -2773 -4663"/>
                <a:gd name="T11" fmla="*/ -2773 h 1928"/>
                <a:gd name="T12" fmla="+- 0 1428 1428"/>
                <a:gd name="T13" fmla="*/ T12 w 2526"/>
                <a:gd name="T14" fmla="+- 0 -2736 -4663"/>
                <a:gd name="T15" fmla="*/ -2736 h 1928"/>
                <a:gd name="T16" fmla="+- 0 3953 1428"/>
                <a:gd name="T17" fmla="*/ T16 w 2526"/>
                <a:gd name="T18" fmla="+- 0 -4663 -4663"/>
                <a:gd name="T19" fmla="*/ -4663 h 19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526" h="1928">
                  <a:moveTo>
                    <a:pt x="2525" y="0"/>
                  </a:moveTo>
                  <a:lnTo>
                    <a:pt x="2477" y="0"/>
                  </a:lnTo>
                  <a:lnTo>
                    <a:pt x="0" y="1890"/>
                  </a:lnTo>
                  <a:lnTo>
                    <a:pt x="0" y="1927"/>
                  </a:lnTo>
                  <a:lnTo>
                    <a:pt x="2525" y="0"/>
                  </a:lnTo>
                  <a:close/>
                </a:path>
              </a:pathLst>
            </a:custGeom>
            <a:solidFill>
              <a:srgbClr val="4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0" name="Freeform 233"/>
            <p:cNvSpPr>
              <a:spLocks/>
            </p:cNvSpPr>
            <p:nvPr/>
          </p:nvSpPr>
          <p:spPr bwMode="auto">
            <a:xfrm>
              <a:off x="1428" y="-4663"/>
              <a:ext cx="2575" cy="1965"/>
            </a:xfrm>
            <a:custGeom>
              <a:avLst/>
              <a:gdLst>
                <a:gd name="T0" fmla="+- 0 4002 1428"/>
                <a:gd name="T1" fmla="*/ T0 w 2575"/>
                <a:gd name="T2" fmla="+- 0 -4663 -4663"/>
                <a:gd name="T3" fmla="*/ -4663 h 1965"/>
                <a:gd name="T4" fmla="+- 0 3953 1428"/>
                <a:gd name="T5" fmla="*/ T4 w 2575"/>
                <a:gd name="T6" fmla="+- 0 -4663 -4663"/>
                <a:gd name="T7" fmla="*/ -4663 h 1965"/>
                <a:gd name="T8" fmla="+- 0 1428 1428"/>
                <a:gd name="T9" fmla="*/ T8 w 2575"/>
                <a:gd name="T10" fmla="+- 0 -2736 -4663"/>
                <a:gd name="T11" fmla="*/ -2736 h 1965"/>
                <a:gd name="T12" fmla="+- 0 1428 1428"/>
                <a:gd name="T13" fmla="*/ T12 w 2575"/>
                <a:gd name="T14" fmla="+- 0 -2699 -4663"/>
                <a:gd name="T15" fmla="*/ -2699 h 1965"/>
                <a:gd name="T16" fmla="+- 0 4002 1428"/>
                <a:gd name="T17" fmla="*/ T16 w 2575"/>
                <a:gd name="T18" fmla="+- 0 -4663 -4663"/>
                <a:gd name="T19" fmla="*/ -4663 h 19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575" h="1965">
                  <a:moveTo>
                    <a:pt x="2574" y="0"/>
                  </a:moveTo>
                  <a:lnTo>
                    <a:pt x="2525" y="0"/>
                  </a:lnTo>
                  <a:lnTo>
                    <a:pt x="0" y="1927"/>
                  </a:lnTo>
                  <a:lnTo>
                    <a:pt x="0" y="1964"/>
                  </a:lnTo>
                  <a:lnTo>
                    <a:pt x="2574" y="0"/>
                  </a:lnTo>
                  <a:close/>
                </a:path>
              </a:pathLst>
            </a:custGeom>
            <a:solidFill>
              <a:srgbClr val="5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1" name="Freeform 232"/>
            <p:cNvSpPr>
              <a:spLocks/>
            </p:cNvSpPr>
            <p:nvPr/>
          </p:nvSpPr>
          <p:spPr bwMode="auto">
            <a:xfrm>
              <a:off x="1428" y="-4663"/>
              <a:ext cx="2623" cy="2002"/>
            </a:xfrm>
            <a:custGeom>
              <a:avLst/>
              <a:gdLst>
                <a:gd name="T0" fmla="+- 0 4051 1428"/>
                <a:gd name="T1" fmla="*/ T0 w 2623"/>
                <a:gd name="T2" fmla="+- 0 -4663 -4663"/>
                <a:gd name="T3" fmla="*/ -4663 h 2002"/>
                <a:gd name="T4" fmla="+- 0 4002 1428"/>
                <a:gd name="T5" fmla="*/ T4 w 2623"/>
                <a:gd name="T6" fmla="+- 0 -4663 -4663"/>
                <a:gd name="T7" fmla="*/ -4663 h 2002"/>
                <a:gd name="T8" fmla="+- 0 1428 1428"/>
                <a:gd name="T9" fmla="*/ T8 w 2623"/>
                <a:gd name="T10" fmla="+- 0 -2699 -4663"/>
                <a:gd name="T11" fmla="*/ -2699 h 2002"/>
                <a:gd name="T12" fmla="+- 0 1428 1428"/>
                <a:gd name="T13" fmla="*/ T12 w 2623"/>
                <a:gd name="T14" fmla="+- 0 -2661 -4663"/>
                <a:gd name="T15" fmla="*/ -2661 h 2002"/>
                <a:gd name="T16" fmla="+- 0 4051 1428"/>
                <a:gd name="T17" fmla="*/ T16 w 2623"/>
                <a:gd name="T18" fmla="+- 0 -4663 -4663"/>
                <a:gd name="T19" fmla="*/ -4663 h 200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623" h="2002">
                  <a:moveTo>
                    <a:pt x="2623" y="0"/>
                  </a:moveTo>
                  <a:lnTo>
                    <a:pt x="2574" y="0"/>
                  </a:lnTo>
                  <a:lnTo>
                    <a:pt x="0" y="1964"/>
                  </a:lnTo>
                  <a:lnTo>
                    <a:pt x="0" y="2002"/>
                  </a:lnTo>
                  <a:lnTo>
                    <a:pt x="2623" y="0"/>
                  </a:lnTo>
                  <a:close/>
                </a:path>
              </a:pathLst>
            </a:custGeom>
            <a:solidFill>
              <a:srgbClr val="5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2" name="Freeform 231"/>
            <p:cNvSpPr>
              <a:spLocks/>
            </p:cNvSpPr>
            <p:nvPr/>
          </p:nvSpPr>
          <p:spPr bwMode="auto">
            <a:xfrm>
              <a:off x="1428" y="-4663"/>
              <a:ext cx="2672" cy="2039"/>
            </a:xfrm>
            <a:custGeom>
              <a:avLst/>
              <a:gdLst>
                <a:gd name="T0" fmla="+- 0 4100 1428"/>
                <a:gd name="T1" fmla="*/ T0 w 2672"/>
                <a:gd name="T2" fmla="+- 0 -4663 -4663"/>
                <a:gd name="T3" fmla="*/ -4663 h 2039"/>
                <a:gd name="T4" fmla="+- 0 4051 1428"/>
                <a:gd name="T5" fmla="*/ T4 w 2672"/>
                <a:gd name="T6" fmla="+- 0 -4663 -4663"/>
                <a:gd name="T7" fmla="*/ -4663 h 2039"/>
                <a:gd name="T8" fmla="+- 0 1428 1428"/>
                <a:gd name="T9" fmla="*/ T8 w 2672"/>
                <a:gd name="T10" fmla="+- 0 -2661 -4663"/>
                <a:gd name="T11" fmla="*/ -2661 h 2039"/>
                <a:gd name="T12" fmla="+- 0 1428 1428"/>
                <a:gd name="T13" fmla="*/ T12 w 2672"/>
                <a:gd name="T14" fmla="+- 0 -2624 -4663"/>
                <a:gd name="T15" fmla="*/ -2624 h 2039"/>
                <a:gd name="T16" fmla="+- 0 4100 1428"/>
                <a:gd name="T17" fmla="*/ T16 w 2672"/>
                <a:gd name="T18" fmla="+- 0 -4663 -4663"/>
                <a:gd name="T19" fmla="*/ -4663 h 20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672" h="2039">
                  <a:moveTo>
                    <a:pt x="2672" y="0"/>
                  </a:moveTo>
                  <a:lnTo>
                    <a:pt x="2623" y="0"/>
                  </a:lnTo>
                  <a:lnTo>
                    <a:pt x="0" y="2002"/>
                  </a:lnTo>
                  <a:lnTo>
                    <a:pt x="0" y="2039"/>
                  </a:lnTo>
                  <a:lnTo>
                    <a:pt x="2672" y="0"/>
                  </a:lnTo>
                  <a:close/>
                </a:path>
              </a:pathLst>
            </a:custGeom>
            <a:solidFill>
              <a:srgbClr val="5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3" name="Freeform 230"/>
            <p:cNvSpPr>
              <a:spLocks/>
            </p:cNvSpPr>
            <p:nvPr/>
          </p:nvSpPr>
          <p:spPr bwMode="auto">
            <a:xfrm>
              <a:off x="1428" y="-4663"/>
              <a:ext cx="2719" cy="2075"/>
            </a:xfrm>
            <a:custGeom>
              <a:avLst/>
              <a:gdLst>
                <a:gd name="T0" fmla="+- 0 4147 1428"/>
                <a:gd name="T1" fmla="*/ T0 w 2719"/>
                <a:gd name="T2" fmla="+- 0 -4663 -4663"/>
                <a:gd name="T3" fmla="*/ -4663 h 2075"/>
                <a:gd name="T4" fmla="+- 0 4100 1428"/>
                <a:gd name="T5" fmla="*/ T4 w 2719"/>
                <a:gd name="T6" fmla="+- 0 -4663 -4663"/>
                <a:gd name="T7" fmla="*/ -4663 h 2075"/>
                <a:gd name="T8" fmla="+- 0 1428 1428"/>
                <a:gd name="T9" fmla="*/ T8 w 2719"/>
                <a:gd name="T10" fmla="+- 0 -2624 -4663"/>
                <a:gd name="T11" fmla="*/ -2624 h 2075"/>
                <a:gd name="T12" fmla="+- 0 1428 1428"/>
                <a:gd name="T13" fmla="*/ T12 w 2719"/>
                <a:gd name="T14" fmla="+- 0 -2588 -4663"/>
                <a:gd name="T15" fmla="*/ -2588 h 2075"/>
                <a:gd name="T16" fmla="+- 0 4147 1428"/>
                <a:gd name="T17" fmla="*/ T16 w 2719"/>
                <a:gd name="T18" fmla="+- 0 -4663 -4663"/>
                <a:gd name="T19" fmla="*/ -4663 h 207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719" h="2075">
                  <a:moveTo>
                    <a:pt x="2719" y="0"/>
                  </a:moveTo>
                  <a:lnTo>
                    <a:pt x="2672" y="0"/>
                  </a:lnTo>
                  <a:lnTo>
                    <a:pt x="0" y="2039"/>
                  </a:lnTo>
                  <a:lnTo>
                    <a:pt x="0" y="2075"/>
                  </a:lnTo>
                  <a:lnTo>
                    <a:pt x="2719" y="0"/>
                  </a:lnTo>
                  <a:close/>
                </a:path>
              </a:pathLst>
            </a:custGeom>
            <a:solidFill>
              <a:srgbClr val="5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4" name="Freeform 229"/>
            <p:cNvSpPr>
              <a:spLocks/>
            </p:cNvSpPr>
            <p:nvPr/>
          </p:nvSpPr>
          <p:spPr bwMode="auto">
            <a:xfrm>
              <a:off x="1428" y="-4663"/>
              <a:ext cx="2768" cy="2112"/>
            </a:xfrm>
            <a:custGeom>
              <a:avLst/>
              <a:gdLst>
                <a:gd name="T0" fmla="+- 0 4196 1428"/>
                <a:gd name="T1" fmla="*/ T0 w 2768"/>
                <a:gd name="T2" fmla="+- 0 -4663 -4663"/>
                <a:gd name="T3" fmla="*/ -4663 h 2112"/>
                <a:gd name="T4" fmla="+- 0 4147 1428"/>
                <a:gd name="T5" fmla="*/ T4 w 2768"/>
                <a:gd name="T6" fmla="+- 0 -4663 -4663"/>
                <a:gd name="T7" fmla="*/ -4663 h 2112"/>
                <a:gd name="T8" fmla="+- 0 1428 1428"/>
                <a:gd name="T9" fmla="*/ T8 w 2768"/>
                <a:gd name="T10" fmla="+- 0 -2588 -4663"/>
                <a:gd name="T11" fmla="*/ -2588 h 2112"/>
                <a:gd name="T12" fmla="+- 0 1428 1428"/>
                <a:gd name="T13" fmla="*/ T12 w 2768"/>
                <a:gd name="T14" fmla="+- 0 -2551 -4663"/>
                <a:gd name="T15" fmla="*/ -2551 h 2112"/>
                <a:gd name="T16" fmla="+- 0 4196 1428"/>
                <a:gd name="T17" fmla="*/ T16 w 2768"/>
                <a:gd name="T18" fmla="+- 0 -4663 -4663"/>
                <a:gd name="T19" fmla="*/ -4663 h 21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768" h="2112">
                  <a:moveTo>
                    <a:pt x="2768" y="0"/>
                  </a:moveTo>
                  <a:lnTo>
                    <a:pt x="2719" y="0"/>
                  </a:lnTo>
                  <a:lnTo>
                    <a:pt x="0" y="2075"/>
                  </a:lnTo>
                  <a:lnTo>
                    <a:pt x="0" y="2112"/>
                  </a:lnTo>
                  <a:lnTo>
                    <a:pt x="2768" y="0"/>
                  </a:lnTo>
                  <a:close/>
                </a:path>
              </a:pathLst>
            </a:custGeom>
            <a:solidFill>
              <a:srgbClr val="5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5" name="Freeform 228"/>
            <p:cNvSpPr>
              <a:spLocks/>
            </p:cNvSpPr>
            <p:nvPr/>
          </p:nvSpPr>
          <p:spPr bwMode="auto">
            <a:xfrm>
              <a:off x="1428" y="-4663"/>
              <a:ext cx="2817" cy="2150"/>
            </a:xfrm>
            <a:custGeom>
              <a:avLst/>
              <a:gdLst>
                <a:gd name="T0" fmla="+- 0 4244 1428"/>
                <a:gd name="T1" fmla="*/ T0 w 2817"/>
                <a:gd name="T2" fmla="+- 0 -4663 -4663"/>
                <a:gd name="T3" fmla="*/ -4663 h 2150"/>
                <a:gd name="T4" fmla="+- 0 4196 1428"/>
                <a:gd name="T5" fmla="*/ T4 w 2817"/>
                <a:gd name="T6" fmla="+- 0 -4663 -4663"/>
                <a:gd name="T7" fmla="*/ -4663 h 2150"/>
                <a:gd name="T8" fmla="+- 0 1428 1428"/>
                <a:gd name="T9" fmla="*/ T8 w 2817"/>
                <a:gd name="T10" fmla="+- 0 -2551 -4663"/>
                <a:gd name="T11" fmla="*/ -2551 h 2150"/>
                <a:gd name="T12" fmla="+- 0 1428 1428"/>
                <a:gd name="T13" fmla="*/ T12 w 2817"/>
                <a:gd name="T14" fmla="+- 0 -2514 -4663"/>
                <a:gd name="T15" fmla="*/ -2514 h 2150"/>
                <a:gd name="T16" fmla="+- 0 4244 1428"/>
                <a:gd name="T17" fmla="*/ T16 w 2817"/>
                <a:gd name="T18" fmla="+- 0 -4663 -4663"/>
                <a:gd name="T19" fmla="*/ -4663 h 215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817" h="2150">
                  <a:moveTo>
                    <a:pt x="2816" y="0"/>
                  </a:moveTo>
                  <a:lnTo>
                    <a:pt x="2768" y="0"/>
                  </a:lnTo>
                  <a:lnTo>
                    <a:pt x="0" y="2112"/>
                  </a:lnTo>
                  <a:lnTo>
                    <a:pt x="0" y="2149"/>
                  </a:lnTo>
                  <a:lnTo>
                    <a:pt x="2816" y="0"/>
                  </a:lnTo>
                  <a:close/>
                </a:path>
              </a:pathLst>
            </a:custGeom>
            <a:solidFill>
              <a:srgbClr val="5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6" name="Freeform 227"/>
            <p:cNvSpPr>
              <a:spLocks/>
            </p:cNvSpPr>
            <p:nvPr/>
          </p:nvSpPr>
          <p:spPr bwMode="auto">
            <a:xfrm>
              <a:off x="1428" y="-4663"/>
              <a:ext cx="2866" cy="2187"/>
            </a:xfrm>
            <a:custGeom>
              <a:avLst/>
              <a:gdLst>
                <a:gd name="T0" fmla="+- 0 4293 1428"/>
                <a:gd name="T1" fmla="*/ T0 w 2866"/>
                <a:gd name="T2" fmla="+- 0 -4663 -4663"/>
                <a:gd name="T3" fmla="*/ -4663 h 2187"/>
                <a:gd name="T4" fmla="+- 0 4244 1428"/>
                <a:gd name="T5" fmla="*/ T4 w 2866"/>
                <a:gd name="T6" fmla="+- 0 -4663 -4663"/>
                <a:gd name="T7" fmla="*/ -4663 h 2187"/>
                <a:gd name="T8" fmla="+- 0 1428 1428"/>
                <a:gd name="T9" fmla="*/ T8 w 2866"/>
                <a:gd name="T10" fmla="+- 0 -2514 -4663"/>
                <a:gd name="T11" fmla="*/ -2514 h 2187"/>
                <a:gd name="T12" fmla="+- 0 1428 1428"/>
                <a:gd name="T13" fmla="*/ T12 w 2866"/>
                <a:gd name="T14" fmla="+- 0 -2477 -4663"/>
                <a:gd name="T15" fmla="*/ -2477 h 2187"/>
                <a:gd name="T16" fmla="+- 0 4293 1428"/>
                <a:gd name="T17" fmla="*/ T16 w 2866"/>
                <a:gd name="T18" fmla="+- 0 -4663 -4663"/>
                <a:gd name="T19" fmla="*/ -4663 h 218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866" h="2187">
                  <a:moveTo>
                    <a:pt x="2865" y="0"/>
                  </a:moveTo>
                  <a:lnTo>
                    <a:pt x="2816" y="0"/>
                  </a:lnTo>
                  <a:lnTo>
                    <a:pt x="0" y="2149"/>
                  </a:lnTo>
                  <a:lnTo>
                    <a:pt x="0" y="2186"/>
                  </a:lnTo>
                  <a:lnTo>
                    <a:pt x="2865" y="0"/>
                  </a:lnTo>
                  <a:close/>
                </a:path>
              </a:pathLst>
            </a:custGeom>
            <a:solidFill>
              <a:srgbClr val="5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7" name="Freeform 226"/>
            <p:cNvSpPr>
              <a:spLocks/>
            </p:cNvSpPr>
            <p:nvPr/>
          </p:nvSpPr>
          <p:spPr bwMode="auto">
            <a:xfrm>
              <a:off x="1428" y="-4663"/>
              <a:ext cx="2914" cy="2224"/>
            </a:xfrm>
            <a:custGeom>
              <a:avLst/>
              <a:gdLst>
                <a:gd name="T0" fmla="+- 0 4342 1428"/>
                <a:gd name="T1" fmla="*/ T0 w 2914"/>
                <a:gd name="T2" fmla="+- 0 -4663 -4663"/>
                <a:gd name="T3" fmla="*/ -4663 h 2224"/>
                <a:gd name="T4" fmla="+- 0 4293 1428"/>
                <a:gd name="T5" fmla="*/ T4 w 2914"/>
                <a:gd name="T6" fmla="+- 0 -4663 -4663"/>
                <a:gd name="T7" fmla="*/ -4663 h 2224"/>
                <a:gd name="T8" fmla="+- 0 1428 1428"/>
                <a:gd name="T9" fmla="*/ T8 w 2914"/>
                <a:gd name="T10" fmla="+- 0 -2477 -4663"/>
                <a:gd name="T11" fmla="*/ -2477 h 2224"/>
                <a:gd name="T12" fmla="+- 0 1428 1428"/>
                <a:gd name="T13" fmla="*/ T12 w 2914"/>
                <a:gd name="T14" fmla="+- 0 -2439 -4663"/>
                <a:gd name="T15" fmla="*/ -2439 h 2224"/>
                <a:gd name="T16" fmla="+- 0 4342 1428"/>
                <a:gd name="T17" fmla="*/ T16 w 2914"/>
                <a:gd name="T18" fmla="+- 0 -4663 -4663"/>
                <a:gd name="T19" fmla="*/ -4663 h 222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914" h="2224">
                  <a:moveTo>
                    <a:pt x="2914" y="0"/>
                  </a:moveTo>
                  <a:lnTo>
                    <a:pt x="2865" y="0"/>
                  </a:lnTo>
                  <a:lnTo>
                    <a:pt x="0" y="2186"/>
                  </a:lnTo>
                  <a:lnTo>
                    <a:pt x="0" y="2224"/>
                  </a:lnTo>
                  <a:lnTo>
                    <a:pt x="2914" y="0"/>
                  </a:lnTo>
                  <a:close/>
                </a:path>
              </a:pathLst>
            </a:custGeom>
            <a:solidFill>
              <a:srgbClr val="5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8" name="Freeform 225"/>
            <p:cNvSpPr>
              <a:spLocks/>
            </p:cNvSpPr>
            <p:nvPr/>
          </p:nvSpPr>
          <p:spPr bwMode="auto">
            <a:xfrm>
              <a:off x="1428" y="-4663"/>
              <a:ext cx="2963" cy="2261"/>
            </a:xfrm>
            <a:custGeom>
              <a:avLst/>
              <a:gdLst>
                <a:gd name="T0" fmla="+- 0 4391 1428"/>
                <a:gd name="T1" fmla="*/ T0 w 2963"/>
                <a:gd name="T2" fmla="+- 0 -4663 -4663"/>
                <a:gd name="T3" fmla="*/ -4663 h 2261"/>
                <a:gd name="T4" fmla="+- 0 4342 1428"/>
                <a:gd name="T5" fmla="*/ T4 w 2963"/>
                <a:gd name="T6" fmla="+- 0 -4663 -4663"/>
                <a:gd name="T7" fmla="*/ -4663 h 2261"/>
                <a:gd name="T8" fmla="+- 0 1428 1428"/>
                <a:gd name="T9" fmla="*/ T8 w 2963"/>
                <a:gd name="T10" fmla="+- 0 -2439 -4663"/>
                <a:gd name="T11" fmla="*/ -2439 h 2261"/>
                <a:gd name="T12" fmla="+- 0 1428 1428"/>
                <a:gd name="T13" fmla="*/ T12 w 2963"/>
                <a:gd name="T14" fmla="+- 0 -2402 -4663"/>
                <a:gd name="T15" fmla="*/ -2402 h 2261"/>
                <a:gd name="T16" fmla="+- 0 4391 1428"/>
                <a:gd name="T17" fmla="*/ T16 w 2963"/>
                <a:gd name="T18" fmla="+- 0 -4663 -4663"/>
                <a:gd name="T19" fmla="*/ -4663 h 22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963" h="2261">
                  <a:moveTo>
                    <a:pt x="2963" y="0"/>
                  </a:moveTo>
                  <a:lnTo>
                    <a:pt x="2914" y="0"/>
                  </a:lnTo>
                  <a:lnTo>
                    <a:pt x="0" y="2224"/>
                  </a:lnTo>
                  <a:lnTo>
                    <a:pt x="0" y="2261"/>
                  </a:lnTo>
                  <a:lnTo>
                    <a:pt x="2963" y="0"/>
                  </a:lnTo>
                  <a:close/>
                </a:path>
              </a:pathLst>
            </a:custGeom>
            <a:solidFill>
              <a:srgbClr val="5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59" name="Freeform 224"/>
            <p:cNvSpPr>
              <a:spLocks/>
            </p:cNvSpPr>
            <p:nvPr/>
          </p:nvSpPr>
          <p:spPr bwMode="auto">
            <a:xfrm>
              <a:off x="1428" y="-4663"/>
              <a:ext cx="3012" cy="2298"/>
            </a:xfrm>
            <a:custGeom>
              <a:avLst/>
              <a:gdLst>
                <a:gd name="T0" fmla="+- 0 4439 1428"/>
                <a:gd name="T1" fmla="*/ T0 w 3012"/>
                <a:gd name="T2" fmla="+- 0 -4663 -4663"/>
                <a:gd name="T3" fmla="*/ -4663 h 2298"/>
                <a:gd name="T4" fmla="+- 0 4391 1428"/>
                <a:gd name="T5" fmla="*/ T4 w 3012"/>
                <a:gd name="T6" fmla="+- 0 -4663 -4663"/>
                <a:gd name="T7" fmla="*/ -4663 h 2298"/>
                <a:gd name="T8" fmla="+- 0 1428 1428"/>
                <a:gd name="T9" fmla="*/ T8 w 3012"/>
                <a:gd name="T10" fmla="+- 0 -2402 -4663"/>
                <a:gd name="T11" fmla="*/ -2402 h 2298"/>
                <a:gd name="T12" fmla="+- 0 1428 1428"/>
                <a:gd name="T13" fmla="*/ T12 w 3012"/>
                <a:gd name="T14" fmla="+- 0 -2365 -4663"/>
                <a:gd name="T15" fmla="*/ -2365 h 2298"/>
                <a:gd name="T16" fmla="+- 0 4439 1428"/>
                <a:gd name="T17" fmla="*/ T16 w 3012"/>
                <a:gd name="T18" fmla="+- 0 -4663 -4663"/>
                <a:gd name="T19" fmla="*/ -4663 h 229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012" h="2298">
                  <a:moveTo>
                    <a:pt x="3011" y="0"/>
                  </a:moveTo>
                  <a:lnTo>
                    <a:pt x="2963" y="0"/>
                  </a:lnTo>
                  <a:lnTo>
                    <a:pt x="0" y="2261"/>
                  </a:lnTo>
                  <a:lnTo>
                    <a:pt x="0" y="2298"/>
                  </a:lnTo>
                  <a:lnTo>
                    <a:pt x="3011" y="0"/>
                  </a:lnTo>
                  <a:close/>
                </a:path>
              </a:pathLst>
            </a:custGeom>
            <a:solidFill>
              <a:srgbClr val="5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0" name="Freeform 223"/>
            <p:cNvSpPr>
              <a:spLocks/>
            </p:cNvSpPr>
            <p:nvPr/>
          </p:nvSpPr>
          <p:spPr bwMode="auto">
            <a:xfrm>
              <a:off x="1428" y="-4663"/>
              <a:ext cx="3061" cy="2336"/>
            </a:xfrm>
            <a:custGeom>
              <a:avLst/>
              <a:gdLst>
                <a:gd name="T0" fmla="+- 0 4488 1428"/>
                <a:gd name="T1" fmla="*/ T0 w 3061"/>
                <a:gd name="T2" fmla="+- 0 -4663 -4663"/>
                <a:gd name="T3" fmla="*/ -4663 h 2336"/>
                <a:gd name="T4" fmla="+- 0 4439 1428"/>
                <a:gd name="T5" fmla="*/ T4 w 3061"/>
                <a:gd name="T6" fmla="+- 0 -4663 -4663"/>
                <a:gd name="T7" fmla="*/ -4663 h 2336"/>
                <a:gd name="T8" fmla="+- 0 1428 1428"/>
                <a:gd name="T9" fmla="*/ T8 w 3061"/>
                <a:gd name="T10" fmla="+- 0 -2365 -4663"/>
                <a:gd name="T11" fmla="*/ -2365 h 2336"/>
                <a:gd name="T12" fmla="+- 0 1428 1428"/>
                <a:gd name="T13" fmla="*/ T12 w 3061"/>
                <a:gd name="T14" fmla="+- 0 -2328 -4663"/>
                <a:gd name="T15" fmla="*/ -2328 h 2336"/>
                <a:gd name="T16" fmla="+- 0 4488 1428"/>
                <a:gd name="T17" fmla="*/ T16 w 3061"/>
                <a:gd name="T18" fmla="+- 0 -4663 -4663"/>
                <a:gd name="T19" fmla="*/ -4663 h 233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061" h="2336">
                  <a:moveTo>
                    <a:pt x="3060" y="0"/>
                  </a:moveTo>
                  <a:lnTo>
                    <a:pt x="3011" y="0"/>
                  </a:lnTo>
                  <a:lnTo>
                    <a:pt x="0" y="2298"/>
                  </a:lnTo>
                  <a:lnTo>
                    <a:pt x="0" y="2335"/>
                  </a:lnTo>
                  <a:lnTo>
                    <a:pt x="3060" y="0"/>
                  </a:lnTo>
                  <a:close/>
                </a:path>
              </a:pathLst>
            </a:custGeom>
            <a:solidFill>
              <a:srgbClr val="5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1" name="Freeform 222"/>
            <p:cNvSpPr>
              <a:spLocks/>
            </p:cNvSpPr>
            <p:nvPr/>
          </p:nvSpPr>
          <p:spPr bwMode="auto">
            <a:xfrm>
              <a:off x="1428" y="-4663"/>
              <a:ext cx="3109" cy="2373"/>
            </a:xfrm>
            <a:custGeom>
              <a:avLst/>
              <a:gdLst>
                <a:gd name="T0" fmla="+- 0 4537 1428"/>
                <a:gd name="T1" fmla="*/ T0 w 3109"/>
                <a:gd name="T2" fmla="+- 0 -4663 -4663"/>
                <a:gd name="T3" fmla="*/ -4663 h 2373"/>
                <a:gd name="T4" fmla="+- 0 4488 1428"/>
                <a:gd name="T5" fmla="*/ T4 w 3109"/>
                <a:gd name="T6" fmla="+- 0 -4663 -4663"/>
                <a:gd name="T7" fmla="*/ -4663 h 2373"/>
                <a:gd name="T8" fmla="+- 0 1428 1428"/>
                <a:gd name="T9" fmla="*/ T8 w 3109"/>
                <a:gd name="T10" fmla="+- 0 -2328 -4663"/>
                <a:gd name="T11" fmla="*/ -2328 h 2373"/>
                <a:gd name="T12" fmla="+- 0 1428 1428"/>
                <a:gd name="T13" fmla="*/ T12 w 3109"/>
                <a:gd name="T14" fmla="+- 0 -2291 -4663"/>
                <a:gd name="T15" fmla="*/ -2291 h 2373"/>
                <a:gd name="T16" fmla="+- 0 4537 1428"/>
                <a:gd name="T17" fmla="*/ T16 w 3109"/>
                <a:gd name="T18" fmla="+- 0 -4663 -4663"/>
                <a:gd name="T19" fmla="*/ -4663 h 23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109" h="2373">
                  <a:moveTo>
                    <a:pt x="3109" y="0"/>
                  </a:moveTo>
                  <a:lnTo>
                    <a:pt x="3060" y="0"/>
                  </a:lnTo>
                  <a:lnTo>
                    <a:pt x="0" y="2335"/>
                  </a:lnTo>
                  <a:lnTo>
                    <a:pt x="0" y="2372"/>
                  </a:lnTo>
                  <a:lnTo>
                    <a:pt x="3109" y="0"/>
                  </a:lnTo>
                  <a:close/>
                </a:path>
              </a:pathLst>
            </a:custGeom>
            <a:solidFill>
              <a:srgbClr val="5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2" name="Freeform 221"/>
            <p:cNvSpPr>
              <a:spLocks/>
            </p:cNvSpPr>
            <p:nvPr/>
          </p:nvSpPr>
          <p:spPr bwMode="auto">
            <a:xfrm>
              <a:off x="1428" y="-4663"/>
              <a:ext cx="3156" cy="2409"/>
            </a:xfrm>
            <a:custGeom>
              <a:avLst/>
              <a:gdLst>
                <a:gd name="T0" fmla="+- 0 4584 1428"/>
                <a:gd name="T1" fmla="*/ T0 w 3156"/>
                <a:gd name="T2" fmla="+- 0 -4663 -4663"/>
                <a:gd name="T3" fmla="*/ -4663 h 2409"/>
                <a:gd name="T4" fmla="+- 0 4537 1428"/>
                <a:gd name="T5" fmla="*/ T4 w 3156"/>
                <a:gd name="T6" fmla="+- 0 -4663 -4663"/>
                <a:gd name="T7" fmla="*/ -4663 h 2409"/>
                <a:gd name="T8" fmla="+- 0 1428 1428"/>
                <a:gd name="T9" fmla="*/ T8 w 3156"/>
                <a:gd name="T10" fmla="+- 0 -2291 -4663"/>
                <a:gd name="T11" fmla="*/ -2291 h 2409"/>
                <a:gd name="T12" fmla="+- 0 1428 1428"/>
                <a:gd name="T13" fmla="*/ T12 w 3156"/>
                <a:gd name="T14" fmla="+- 0 -2255 -4663"/>
                <a:gd name="T15" fmla="*/ -2255 h 2409"/>
                <a:gd name="T16" fmla="+- 0 4584 1428"/>
                <a:gd name="T17" fmla="*/ T16 w 3156"/>
                <a:gd name="T18" fmla="+- 0 -4663 -4663"/>
                <a:gd name="T19" fmla="*/ -4663 h 24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156" h="2409">
                  <a:moveTo>
                    <a:pt x="3156" y="0"/>
                  </a:moveTo>
                  <a:lnTo>
                    <a:pt x="3109" y="0"/>
                  </a:lnTo>
                  <a:lnTo>
                    <a:pt x="0" y="2372"/>
                  </a:lnTo>
                  <a:lnTo>
                    <a:pt x="0" y="2408"/>
                  </a:lnTo>
                  <a:lnTo>
                    <a:pt x="3156" y="0"/>
                  </a:lnTo>
                  <a:close/>
                </a:path>
              </a:pathLst>
            </a:custGeom>
            <a:solidFill>
              <a:srgbClr val="6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3" name="Freeform 220"/>
            <p:cNvSpPr>
              <a:spLocks/>
            </p:cNvSpPr>
            <p:nvPr/>
          </p:nvSpPr>
          <p:spPr bwMode="auto">
            <a:xfrm>
              <a:off x="1428" y="-4663"/>
              <a:ext cx="3205" cy="2446"/>
            </a:xfrm>
            <a:custGeom>
              <a:avLst/>
              <a:gdLst>
                <a:gd name="T0" fmla="+- 0 4633 1428"/>
                <a:gd name="T1" fmla="*/ T0 w 3205"/>
                <a:gd name="T2" fmla="+- 0 -4663 -4663"/>
                <a:gd name="T3" fmla="*/ -4663 h 2446"/>
                <a:gd name="T4" fmla="+- 0 4584 1428"/>
                <a:gd name="T5" fmla="*/ T4 w 3205"/>
                <a:gd name="T6" fmla="+- 0 -4663 -4663"/>
                <a:gd name="T7" fmla="*/ -4663 h 2446"/>
                <a:gd name="T8" fmla="+- 0 1428 1428"/>
                <a:gd name="T9" fmla="*/ T8 w 3205"/>
                <a:gd name="T10" fmla="+- 0 -2255 -4663"/>
                <a:gd name="T11" fmla="*/ -2255 h 2446"/>
                <a:gd name="T12" fmla="+- 0 1428 1428"/>
                <a:gd name="T13" fmla="*/ T12 w 3205"/>
                <a:gd name="T14" fmla="+- 0 -2217 -4663"/>
                <a:gd name="T15" fmla="*/ -2217 h 2446"/>
                <a:gd name="T16" fmla="+- 0 4633 1428"/>
                <a:gd name="T17" fmla="*/ T16 w 3205"/>
                <a:gd name="T18" fmla="+- 0 -4663 -4663"/>
                <a:gd name="T19" fmla="*/ -4663 h 244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205" h="2446">
                  <a:moveTo>
                    <a:pt x="3205" y="0"/>
                  </a:moveTo>
                  <a:lnTo>
                    <a:pt x="3156" y="0"/>
                  </a:lnTo>
                  <a:lnTo>
                    <a:pt x="0" y="2408"/>
                  </a:lnTo>
                  <a:lnTo>
                    <a:pt x="0" y="2446"/>
                  </a:lnTo>
                  <a:lnTo>
                    <a:pt x="3205" y="0"/>
                  </a:lnTo>
                  <a:close/>
                </a:path>
              </a:pathLst>
            </a:custGeom>
            <a:solidFill>
              <a:srgbClr val="6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4" name="Freeform 219"/>
            <p:cNvSpPr>
              <a:spLocks/>
            </p:cNvSpPr>
            <p:nvPr/>
          </p:nvSpPr>
          <p:spPr bwMode="auto">
            <a:xfrm>
              <a:off x="1428" y="-4663"/>
              <a:ext cx="3254" cy="2483"/>
            </a:xfrm>
            <a:custGeom>
              <a:avLst/>
              <a:gdLst>
                <a:gd name="T0" fmla="+- 0 4681 1428"/>
                <a:gd name="T1" fmla="*/ T0 w 3254"/>
                <a:gd name="T2" fmla="+- 0 -4663 -4663"/>
                <a:gd name="T3" fmla="*/ -4663 h 2483"/>
                <a:gd name="T4" fmla="+- 0 4633 1428"/>
                <a:gd name="T5" fmla="*/ T4 w 3254"/>
                <a:gd name="T6" fmla="+- 0 -4663 -4663"/>
                <a:gd name="T7" fmla="*/ -4663 h 2483"/>
                <a:gd name="T8" fmla="+- 0 1428 1428"/>
                <a:gd name="T9" fmla="*/ T8 w 3254"/>
                <a:gd name="T10" fmla="+- 0 -2217 -4663"/>
                <a:gd name="T11" fmla="*/ -2217 h 2483"/>
                <a:gd name="T12" fmla="+- 0 1428 1428"/>
                <a:gd name="T13" fmla="*/ T12 w 3254"/>
                <a:gd name="T14" fmla="+- 0 -2180 -4663"/>
                <a:gd name="T15" fmla="*/ -2180 h 2483"/>
                <a:gd name="T16" fmla="+- 0 4681 1428"/>
                <a:gd name="T17" fmla="*/ T16 w 3254"/>
                <a:gd name="T18" fmla="+- 0 -4663 -4663"/>
                <a:gd name="T19" fmla="*/ -4663 h 248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254" h="2483">
                  <a:moveTo>
                    <a:pt x="3253" y="0"/>
                  </a:moveTo>
                  <a:lnTo>
                    <a:pt x="3205" y="0"/>
                  </a:lnTo>
                  <a:lnTo>
                    <a:pt x="0" y="2446"/>
                  </a:lnTo>
                  <a:lnTo>
                    <a:pt x="0" y="2483"/>
                  </a:lnTo>
                  <a:lnTo>
                    <a:pt x="3253" y="0"/>
                  </a:lnTo>
                  <a:close/>
                </a:path>
              </a:pathLst>
            </a:custGeom>
            <a:solidFill>
              <a:srgbClr val="6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5" name="Freeform 218"/>
            <p:cNvSpPr>
              <a:spLocks/>
            </p:cNvSpPr>
            <p:nvPr/>
          </p:nvSpPr>
          <p:spPr bwMode="auto">
            <a:xfrm>
              <a:off x="1428" y="-4663"/>
              <a:ext cx="3303" cy="2520"/>
            </a:xfrm>
            <a:custGeom>
              <a:avLst/>
              <a:gdLst>
                <a:gd name="T0" fmla="+- 0 4730 1428"/>
                <a:gd name="T1" fmla="*/ T0 w 3303"/>
                <a:gd name="T2" fmla="+- 0 -4663 -4663"/>
                <a:gd name="T3" fmla="*/ -4663 h 2520"/>
                <a:gd name="T4" fmla="+- 0 4681 1428"/>
                <a:gd name="T5" fmla="*/ T4 w 3303"/>
                <a:gd name="T6" fmla="+- 0 -4663 -4663"/>
                <a:gd name="T7" fmla="*/ -4663 h 2520"/>
                <a:gd name="T8" fmla="+- 0 1428 1428"/>
                <a:gd name="T9" fmla="*/ T8 w 3303"/>
                <a:gd name="T10" fmla="+- 0 -2180 -4663"/>
                <a:gd name="T11" fmla="*/ -2180 h 2520"/>
                <a:gd name="T12" fmla="+- 0 1428 1428"/>
                <a:gd name="T13" fmla="*/ T12 w 3303"/>
                <a:gd name="T14" fmla="+- 0 -2143 -4663"/>
                <a:gd name="T15" fmla="*/ -2143 h 2520"/>
                <a:gd name="T16" fmla="+- 0 4730 1428"/>
                <a:gd name="T17" fmla="*/ T16 w 3303"/>
                <a:gd name="T18" fmla="+- 0 -4663 -4663"/>
                <a:gd name="T19" fmla="*/ -4663 h 2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303" h="2520">
                  <a:moveTo>
                    <a:pt x="3302" y="0"/>
                  </a:moveTo>
                  <a:lnTo>
                    <a:pt x="3253" y="0"/>
                  </a:lnTo>
                  <a:lnTo>
                    <a:pt x="0" y="2483"/>
                  </a:lnTo>
                  <a:lnTo>
                    <a:pt x="0" y="2520"/>
                  </a:lnTo>
                  <a:lnTo>
                    <a:pt x="3302" y="0"/>
                  </a:lnTo>
                  <a:close/>
                </a:path>
              </a:pathLst>
            </a:custGeom>
            <a:solidFill>
              <a:srgbClr val="6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6" name="Freeform 217"/>
            <p:cNvSpPr>
              <a:spLocks/>
            </p:cNvSpPr>
            <p:nvPr/>
          </p:nvSpPr>
          <p:spPr bwMode="auto">
            <a:xfrm>
              <a:off x="1428" y="-4663"/>
              <a:ext cx="3351" cy="2558"/>
            </a:xfrm>
            <a:custGeom>
              <a:avLst/>
              <a:gdLst>
                <a:gd name="T0" fmla="+- 0 4779 1428"/>
                <a:gd name="T1" fmla="*/ T0 w 3351"/>
                <a:gd name="T2" fmla="+- 0 -4663 -4663"/>
                <a:gd name="T3" fmla="*/ -4663 h 2558"/>
                <a:gd name="T4" fmla="+- 0 4730 1428"/>
                <a:gd name="T5" fmla="*/ T4 w 3351"/>
                <a:gd name="T6" fmla="+- 0 -4663 -4663"/>
                <a:gd name="T7" fmla="*/ -4663 h 2558"/>
                <a:gd name="T8" fmla="+- 0 1428 1428"/>
                <a:gd name="T9" fmla="*/ T8 w 3351"/>
                <a:gd name="T10" fmla="+- 0 -2143 -4663"/>
                <a:gd name="T11" fmla="*/ -2143 h 2558"/>
                <a:gd name="T12" fmla="+- 0 1428 1428"/>
                <a:gd name="T13" fmla="*/ T12 w 3351"/>
                <a:gd name="T14" fmla="+- 0 -2106 -4663"/>
                <a:gd name="T15" fmla="*/ -2106 h 2558"/>
                <a:gd name="T16" fmla="+- 0 4779 1428"/>
                <a:gd name="T17" fmla="*/ T16 w 3351"/>
                <a:gd name="T18" fmla="+- 0 -4663 -4663"/>
                <a:gd name="T19" fmla="*/ -4663 h 25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351" h="2558">
                  <a:moveTo>
                    <a:pt x="3351" y="0"/>
                  </a:moveTo>
                  <a:lnTo>
                    <a:pt x="3302" y="0"/>
                  </a:lnTo>
                  <a:lnTo>
                    <a:pt x="0" y="2520"/>
                  </a:lnTo>
                  <a:lnTo>
                    <a:pt x="0" y="2557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6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7" name="Freeform 216"/>
            <p:cNvSpPr>
              <a:spLocks/>
            </p:cNvSpPr>
            <p:nvPr/>
          </p:nvSpPr>
          <p:spPr bwMode="auto">
            <a:xfrm>
              <a:off x="1428" y="-4663"/>
              <a:ext cx="3400" cy="2595"/>
            </a:xfrm>
            <a:custGeom>
              <a:avLst/>
              <a:gdLst>
                <a:gd name="T0" fmla="+- 0 4828 1428"/>
                <a:gd name="T1" fmla="*/ T0 w 3400"/>
                <a:gd name="T2" fmla="+- 0 -4663 -4663"/>
                <a:gd name="T3" fmla="*/ -4663 h 2595"/>
                <a:gd name="T4" fmla="+- 0 4779 1428"/>
                <a:gd name="T5" fmla="*/ T4 w 3400"/>
                <a:gd name="T6" fmla="+- 0 -4663 -4663"/>
                <a:gd name="T7" fmla="*/ -4663 h 2595"/>
                <a:gd name="T8" fmla="+- 0 1428 1428"/>
                <a:gd name="T9" fmla="*/ T8 w 3400"/>
                <a:gd name="T10" fmla="+- 0 -2106 -4663"/>
                <a:gd name="T11" fmla="*/ -2106 h 2595"/>
                <a:gd name="T12" fmla="+- 0 1428 1428"/>
                <a:gd name="T13" fmla="*/ T12 w 3400"/>
                <a:gd name="T14" fmla="+- 0 -2069 -4663"/>
                <a:gd name="T15" fmla="*/ -2069 h 2595"/>
                <a:gd name="T16" fmla="+- 0 4828 1428"/>
                <a:gd name="T17" fmla="*/ T16 w 3400"/>
                <a:gd name="T18" fmla="+- 0 -4663 -4663"/>
                <a:gd name="T19" fmla="*/ -4663 h 259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400" h="2595">
                  <a:moveTo>
                    <a:pt x="3400" y="0"/>
                  </a:moveTo>
                  <a:lnTo>
                    <a:pt x="3351" y="0"/>
                  </a:lnTo>
                  <a:lnTo>
                    <a:pt x="0" y="2557"/>
                  </a:lnTo>
                  <a:lnTo>
                    <a:pt x="0" y="2594"/>
                  </a:lnTo>
                  <a:lnTo>
                    <a:pt x="3400" y="0"/>
                  </a:lnTo>
                  <a:close/>
                </a:path>
              </a:pathLst>
            </a:custGeom>
            <a:solidFill>
              <a:srgbClr val="6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8" name="Freeform 215"/>
            <p:cNvSpPr>
              <a:spLocks/>
            </p:cNvSpPr>
            <p:nvPr/>
          </p:nvSpPr>
          <p:spPr bwMode="auto">
            <a:xfrm>
              <a:off x="1428" y="-4663"/>
              <a:ext cx="3449" cy="2632"/>
            </a:xfrm>
            <a:custGeom>
              <a:avLst/>
              <a:gdLst>
                <a:gd name="T0" fmla="+- 0 4876 1428"/>
                <a:gd name="T1" fmla="*/ T0 w 3449"/>
                <a:gd name="T2" fmla="+- 0 -4663 -4663"/>
                <a:gd name="T3" fmla="*/ -4663 h 2632"/>
                <a:gd name="T4" fmla="+- 0 4828 1428"/>
                <a:gd name="T5" fmla="*/ T4 w 3449"/>
                <a:gd name="T6" fmla="+- 0 -4663 -4663"/>
                <a:gd name="T7" fmla="*/ -4663 h 2632"/>
                <a:gd name="T8" fmla="+- 0 1428 1428"/>
                <a:gd name="T9" fmla="*/ T8 w 3449"/>
                <a:gd name="T10" fmla="+- 0 -2069 -4663"/>
                <a:gd name="T11" fmla="*/ -2069 h 2632"/>
                <a:gd name="T12" fmla="+- 0 1428 1428"/>
                <a:gd name="T13" fmla="*/ T12 w 3449"/>
                <a:gd name="T14" fmla="+- 0 -2031 -4663"/>
                <a:gd name="T15" fmla="*/ -2031 h 2632"/>
                <a:gd name="T16" fmla="+- 0 4876 1428"/>
                <a:gd name="T17" fmla="*/ T16 w 3449"/>
                <a:gd name="T18" fmla="+- 0 -4663 -4663"/>
                <a:gd name="T19" fmla="*/ -4663 h 26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449" h="2632">
                  <a:moveTo>
                    <a:pt x="3448" y="0"/>
                  </a:moveTo>
                  <a:lnTo>
                    <a:pt x="3400" y="0"/>
                  </a:lnTo>
                  <a:lnTo>
                    <a:pt x="0" y="2594"/>
                  </a:lnTo>
                  <a:lnTo>
                    <a:pt x="0" y="2632"/>
                  </a:lnTo>
                  <a:lnTo>
                    <a:pt x="3448" y="0"/>
                  </a:lnTo>
                  <a:close/>
                </a:path>
              </a:pathLst>
            </a:custGeom>
            <a:solidFill>
              <a:srgbClr val="6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69" name="Freeform 214"/>
            <p:cNvSpPr>
              <a:spLocks/>
            </p:cNvSpPr>
            <p:nvPr/>
          </p:nvSpPr>
          <p:spPr bwMode="auto">
            <a:xfrm>
              <a:off x="1428" y="-4663"/>
              <a:ext cx="3498" cy="2669"/>
            </a:xfrm>
            <a:custGeom>
              <a:avLst/>
              <a:gdLst>
                <a:gd name="T0" fmla="+- 0 4925 1428"/>
                <a:gd name="T1" fmla="*/ T0 w 3498"/>
                <a:gd name="T2" fmla="+- 0 -4663 -4663"/>
                <a:gd name="T3" fmla="*/ -4663 h 2669"/>
                <a:gd name="T4" fmla="+- 0 4876 1428"/>
                <a:gd name="T5" fmla="*/ T4 w 3498"/>
                <a:gd name="T6" fmla="+- 0 -4663 -4663"/>
                <a:gd name="T7" fmla="*/ -4663 h 2669"/>
                <a:gd name="T8" fmla="+- 0 1428 1428"/>
                <a:gd name="T9" fmla="*/ T8 w 3498"/>
                <a:gd name="T10" fmla="+- 0 -2031 -4663"/>
                <a:gd name="T11" fmla="*/ -2031 h 2669"/>
                <a:gd name="T12" fmla="+- 0 1428 1428"/>
                <a:gd name="T13" fmla="*/ T12 w 3498"/>
                <a:gd name="T14" fmla="+- 0 -1994 -4663"/>
                <a:gd name="T15" fmla="*/ -1994 h 2669"/>
                <a:gd name="T16" fmla="+- 0 4925 1428"/>
                <a:gd name="T17" fmla="*/ T16 w 3498"/>
                <a:gd name="T18" fmla="+- 0 -4663 -4663"/>
                <a:gd name="T19" fmla="*/ -4663 h 266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498" h="2669">
                  <a:moveTo>
                    <a:pt x="3497" y="0"/>
                  </a:moveTo>
                  <a:lnTo>
                    <a:pt x="3448" y="0"/>
                  </a:lnTo>
                  <a:lnTo>
                    <a:pt x="0" y="2632"/>
                  </a:lnTo>
                  <a:lnTo>
                    <a:pt x="0" y="2669"/>
                  </a:lnTo>
                  <a:lnTo>
                    <a:pt x="3497" y="0"/>
                  </a:lnTo>
                  <a:close/>
                </a:path>
              </a:pathLst>
            </a:custGeom>
            <a:solidFill>
              <a:srgbClr val="6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0" name="Freeform 213"/>
            <p:cNvSpPr>
              <a:spLocks/>
            </p:cNvSpPr>
            <p:nvPr/>
          </p:nvSpPr>
          <p:spPr bwMode="auto">
            <a:xfrm>
              <a:off x="1428" y="-4663"/>
              <a:ext cx="3545" cy="2705"/>
            </a:xfrm>
            <a:custGeom>
              <a:avLst/>
              <a:gdLst>
                <a:gd name="T0" fmla="+- 0 4972 1428"/>
                <a:gd name="T1" fmla="*/ T0 w 3545"/>
                <a:gd name="T2" fmla="+- 0 -4663 -4663"/>
                <a:gd name="T3" fmla="*/ -4663 h 2705"/>
                <a:gd name="T4" fmla="+- 0 4925 1428"/>
                <a:gd name="T5" fmla="*/ T4 w 3545"/>
                <a:gd name="T6" fmla="+- 0 -4663 -4663"/>
                <a:gd name="T7" fmla="*/ -4663 h 2705"/>
                <a:gd name="T8" fmla="+- 0 1428 1428"/>
                <a:gd name="T9" fmla="*/ T8 w 3545"/>
                <a:gd name="T10" fmla="+- 0 -1994 -4663"/>
                <a:gd name="T11" fmla="*/ -1994 h 2705"/>
                <a:gd name="T12" fmla="+- 0 1428 1428"/>
                <a:gd name="T13" fmla="*/ T12 w 3545"/>
                <a:gd name="T14" fmla="+- 0 -1958 -4663"/>
                <a:gd name="T15" fmla="*/ -1958 h 2705"/>
                <a:gd name="T16" fmla="+- 0 4972 1428"/>
                <a:gd name="T17" fmla="*/ T16 w 3545"/>
                <a:gd name="T18" fmla="+- 0 -4663 -4663"/>
                <a:gd name="T19" fmla="*/ -4663 h 27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545" h="2705">
                  <a:moveTo>
                    <a:pt x="3544" y="0"/>
                  </a:moveTo>
                  <a:lnTo>
                    <a:pt x="3497" y="0"/>
                  </a:lnTo>
                  <a:lnTo>
                    <a:pt x="0" y="2669"/>
                  </a:lnTo>
                  <a:lnTo>
                    <a:pt x="0" y="2705"/>
                  </a:lnTo>
                  <a:lnTo>
                    <a:pt x="3544" y="0"/>
                  </a:lnTo>
                  <a:close/>
                </a:path>
              </a:pathLst>
            </a:custGeom>
            <a:solidFill>
              <a:srgbClr val="6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1" name="Freeform 212"/>
            <p:cNvSpPr>
              <a:spLocks/>
            </p:cNvSpPr>
            <p:nvPr/>
          </p:nvSpPr>
          <p:spPr bwMode="auto">
            <a:xfrm>
              <a:off x="1428" y="-4663"/>
              <a:ext cx="3594" cy="2742"/>
            </a:xfrm>
            <a:custGeom>
              <a:avLst/>
              <a:gdLst>
                <a:gd name="T0" fmla="+- 0 5021 1428"/>
                <a:gd name="T1" fmla="*/ T0 w 3594"/>
                <a:gd name="T2" fmla="+- 0 -4663 -4663"/>
                <a:gd name="T3" fmla="*/ -4663 h 2742"/>
                <a:gd name="T4" fmla="+- 0 4972 1428"/>
                <a:gd name="T5" fmla="*/ T4 w 3594"/>
                <a:gd name="T6" fmla="+- 0 -4663 -4663"/>
                <a:gd name="T7" fmla="*/ -4663 h 2742"/>
                <a:gd name="T8" fmla="+- 0 1428 1428"/>
                <a:gd name="T9" fmla="*/ T8 w 3594"/>
                <a:gd name="T10" fmla="+- 0 -1958 -4663"/>
                <a:gd name="T11" fmla="*/ -1958 h 2742"/>
                <a:gd name="T12" fmla="+- 0 1428 1428"/>
                <a:gd name="T13" fmla="*/ T12 w 3594"/>
                <a:gd name="T14" fmla="+- 0 -1921 -4663"/>
                <a:gd name="T15" fmla="*/ -1921 h 2742"/>
                <a:gd name="T16" fmla="+- 0 5021 1428"/>
                <a:gd name="T17" fmla="*/ T16 w 3594"/>
                <a:gd name="T18" fmla="+- 0 -4663 -4663"/>
                <a:gd name="T19" fmla="*/ -4663 h 274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594" h="2742">
                  <a:moveTo>
                    <a:pt x="3593" y="0"/>
                  </a:moveTo>
                  <a:lnTo>
                    <a:pt x="3544" y="0"/>
                  </a:lnTo>
                  <a:lnTo>
                    <a:pt x="0" y="2705"/>
                  </a:lnTo>
                  <a:lnTo>
                    <a:pt x="0" y="2742"/>
                  </a:lnTo>
                  <a:lnTo>
                    <a:pt x="3593" y="0"/>
                  </a:lnTo>
                  <a:close/>
                </a:path>
              </a:pathLst>
            </a:custGeom>
            <a:solidFill>
              <a:srgbClr val="6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2" name="Freeform 211"/>
            <p:cNvSpPr>
              <a:spLocks/>
            </p:cNvSpPr>
            <p:nvPr/>
          </p:nvSpPr>
          <p:spPr bwMode="auto">
            <a:xfrm>
              <a:off x="1428" y="-4663"/>
              <a:ext cx="3642" cy="2780"/>
            </a:xfrm>
            <a:custGeom>
              <a:avLst/>
              <a:gdLst>
                <a:gd name="T0" fmla="+- 0 5070 1428"/>
                <a:gd name="T1" fmla="*/ T0 w 3642"/>
                <a:gd name="T2" fmla="+- 0 -4663 -4663"/>
                <a:gd name="T3" fmla="*/ -4663 h 2780"/>
                <a:gd name="T4" fmla="+- 0 5021 1428"/>
                <a:gd name="T5" fmla="*/ T4 w 3642"/>
                <a:gd name="T6" fmla="+- 0 -4663 -4663"/>
                <a:gd name="T7" fmla="*/ -4663 h 2780"/>
                <a:gd name="T8" fmla="+- 0 1428 1428"/>
                <a:gd name="T9" fmla="*/ T8 w 3642"/>
                <a:gd name="T10" fmla="+- 0 -1921 -4663"/>
                <a:gd name="T11" fmla="*/ -1921 h 2780"/>
                <a:gd name="T12" fmla="+- 0 1428 1428"/>
                <a:gd name="T13" fmla="*/ T12 w 3642"/>
                <a:gd name="T14" fmla="+- 0 -1884 -4663"/>
                <a:gd name="T15" fmla="*/ -1884 h 2780"/>
                <a:gd name="T16" fmla="+- 0 5070 1428"/>
                <a:gd name="T17" fmla="*/ T16 w 3642"/>
                <a:gd name="T18" fmla="+- 0 -4663 -4663"/>
                <a:gd name="T19" fmla="*/ -4663 h 278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642" h="2780">
                  <a:moveTo>
                    <a:pt x="3642" y="0"/>
                  </a:moveTo>
                  <a:lnTo>
                    <a:pt x="3593" y="0"/>
                  </a:lnTo>
                  <a:lnTo>
                    <a:pt x="0" y="2742"/>
                  </a:lnTo>
                  <a:lnTo>
                    <a:pt x="0" y="2779"/>
                  </a:lnTo>
                  <a:lnTo>
                    <a:pt x="3642" y="0"/>
                  </a:lnTo>
                  <a:close/>
                </a:path>
              </a:pathLst>
            </a:custGeom>
            <a:solidFill>
              <a:srgbClr val="6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3" name="Freeform 210"/>
            <p:cNvSpPr>
              <a:spLocks/>
            </p:cNvSpPr>
            <p:nvPr/>
          </p:nvSpPr>
          <p:spPr bwMode="auto">
            <a:xfrm>
              <a:off x="1428" y="-4663"/>
              <a:ext cx="3691" cy="2817"/>
            </a:xfrm>
            <a:custGeom>
              <a:avLst/>
              <a:gdLst>
                <a:gd name="T0" fmla="+- 0 5119 1428"/>
                <a:gd name="T1" fmla="*/ T0 w 3691"/>
                <a:gd name="T2" fmla="+- 0 -4663 -4663"/>
                <a:gd name="T3" fmla="*/ -4663 h 2817"/>
                <a:gd name="T4" fmla="+- 0 5070 1428"/>
                <a:gd name="T5" fmla="*/ T4 w 3691"/>
                <a:gd name="T6" fmla="+- 0 -4663 -4663"/>
                <a:gd name="T7" fmla="*/ -4663 h 2817"/>
                <a:gd name="T8" fmla="+- 0 1428 1428"/>
                <a:gd name="T9" fmla="*/ T8 w 3691"/>
                <a:gd name="T10" fmla="+- 0 -1884 -4663"/>
                <a:gd name="T11" fmla="*/ -1884 h 2817"/>
                <a:gd name="T12" fmla="+- 0 1428 1428"/>
                <a:gd name="T13" fmla="*/ T12 w 3691"/>
                <a:gd name="T14" fmla="+- 0 -1847 -4663"/>
                <a:gd name="T15" fmla="*/ -1847 h 2817"/>
                <a:gd name="T16" fmla="+- 0 5119 1428"/>
                <a:gd name="T17" fmla="*/ T16 w 3691"/>
                <a:gd name="T18" fmla="+- 0 -4663 -4663"/>
                <a:gd name="T19" fmla="*/ -4663 h 281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691" h="2817">
                  <a:moveTo>
                    <a:pt x="3691" y="0"/>
                  </a:moveTo>
                  <a:lnTo>
                    <a:pt x="3642" y="0"/>
                  </a:lnTo>
                  <a:lnTo>
                    <a:pt x="0" y="2779"/>
                  </a:lnTo>
                  <a:lnTo>
                    <a:pt x="0" y="2816"/>
                  </a:lnTo>
                  <a:lnTo>
                    <a:pt x="3691" y="0"/>
                  </a:lnTo>
                  <a:close/>
                </a:path>
              </a:pathLst>
            </a:custGeom>
            <a:solidFill>
              <a:srgbClr val="6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4" name="Freeform 209"/>
            <p:cNvSpPr>
              <a:spLocks/>
            </p:cNvSpPr>
            <p:nvPr/>
          </p:nvSpPr>
          <p:spPr bwMode="auto">
            <a:xfrm>
              <a:off x="1428" y="-4663"/>
              <a:ext cx="3740" cy="2854"/>
            </a:xfrm>
            <a:custGeom>
              <a:avLst/>
              <a:gdLst>
                <a:gd name="T0" fmla="+- 0 5167 1428"/>
                <a:gd name="T1" fmla="*/ T0 w 3740"/>
                <a:gd name="T2" fmla="+- 0 -4663 -4663"/>
                <a:gd name="T3" fmla="*/ -4663 h 2854"/>
                <a:gd name="T4" fmla="+- 0 5119 1428"/>
                <a:gd name="T5" fmla="*/ T4 w 3740"/>
                <a:gd name="T6" fmla="+- 0 -4663 -4663"/>
                <a:gd name="T7" fmla="*/ -4663 h 2854"/>
                <a:gd name="T8" fmla="+- 0 1428 1428"/>
                <a:gd name="T9" fmla="*/ T8 w 3740"/>
                <a:gd name="T10" fmla="+- 0 -1847 -4663"/>
                <a:gd name="T11" fmla="*/ -1847 h 2854"/>
                <a:gd name="T12" fmla="+- 0 1428 1428"/>
                <a:gd name="T13" fmla="*/ T12 w 3740"/>
                <a:gd name="T14" fmla="+- 0 -1809 -4663"/>
                <a:gd name="T15" fmla="*/ -1809 h 2854"/>
                <a:gd name="T16" fmla="+- 0 5167 1428"/>
                <a:gd name="T17" fmla="*/ T16 w 3740"/>
                <a:gd name="T18" fmla="+- 0 -4663 -4663"/>
                <a:gd name="T19" fmla="*/ -4663 h 285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740" h="2854">
                  <a:moveTo>
                    <a:pt x="3739" y="0"/>
                  </a:moveTo>
                  <a:lnTo>
                    <a:pt x="3691" y="0"/>
                  </a:lnTo>
                  <a:lnTo>
                    <a:pt x="0" y="2816"/>
                  </a:lnTo>
                  <a:lnTo>
                    <a:pt x="0" y="2854"/>
                  </a:lnTo>
                  <a:lnTo>
                    <a:pt x="3739" y="0"/>
                  </a:lnTo>
                  <a:close/>
                </a:path>
              </a:pathLst>
            </a:custGeom>
            <a:solidFill>
              <a:srgbClr val="7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5" name="Freeform 208"/>
            <p:cNvSpPr>
              <a:spLocks/>
            </p:cNvSpPr>
            <p:nvPr/>
          </p:nvSpPr>
          <p:spPr bwMode="auto">
            <a:xfrm>
              <a:off x="1428" y="-4663"/>
              <a:ext cx="3789" cy="2891"/>
            </a:xfrm>
            <a:custGeom>
              <a:avLst/>
              <a:gdLst>
                <a:gd name="T0" fmla="+- 0 5216 1428"/>
                <a:gd name="T1" fmla="*/ T0 w 3789"/>
                <a:gd name="T2" fmla="+- 0 -4663 -4663"/>
                <a:gd name="T3" fmla="*/ -4663 h 2891"/>
                <a:gd name="T4" fmla="+- 0 5167 1428"/>
                <a:gd name="T5" fmla="*/ T4 w 3789"/>
                <a:gd name="T6" fmla="+- 0 -4663 -4663"/>
                <a:gd name="T7" fmla="*/ -4663 h 2891"/>
                <a:gd name="T8" fmla="+- 0 1428 1428"/>
                <a:gd name="T9" fmla="*/ T8 w 3789"/>
                <a:gd name="T10" fmla="+- 0 -1809 -4663"/>
                <a:gd name="T11" fmla="*/ -1809 h 2891"/>
                <a:gd name="T12" fmla="+- 0 1428 1428"/>
                <a:gd name="T13" fmla="*/ T12 w 3789"/>
                <a:gd name="T14" fmla="+- 0 -1772 -4663"/>
                <a:gd name="T15" fmla="*/ -1772 h 2891"/>
                <a:gd name="T16" fmla="+- 0 5216 1428"/>
                <a:gd name="T17" fmla="*/ T16 w 3789"/>
                <a:gd name="T18" fmla="+- 0 -4663 -4663"/>
                <a:gd name="T19" fmla="*/ -4663 h 289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789" h="2891">
                  <a:moveTo>
                    <a:pt x="3788" y="0"/>
                  </a:moveTo>
                  <a:lnTo>
                    <a:pt x="3739" y="0"/>
                  </a:lnTo>
                  <a:lnTo>
                    <a:pt x="0" y="2854"/>
                  </a:lnTo>
                  <a:lnTo>
                    <a:pt x="0" y="2891"/>
                  </a:lnTo>
                  <a:lnTo>
                    <a:pt x="3788" y="0"/>
                  </a:lnTo>
                  <a:close/>
                </a:path>
              </a:pathLst>
            </a:custGeom>
            <a:solidFill>
              <a:srgbClr val="7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6" name="Freeform 207"/>
            <p:cNvSpPr>
              <a:spLocks/>
            </p:cNvSpPr>
            <p:nvPr/>
          </p:nvSpPr>
          <p:spPr bwMode="auto">
            <a:xfrm>
              <a:off x="1428" y="-4663"/>
              <a:ext cx="3837" cy="2928"/>
            </a:xfrm>
            <a:custGeom>
              <a:avLst/>
              <a:gdLst>
                <a:gd name="T0" fmla="+- 0 5265 1428"/>
                <a:gd name="T1" fmla="*/ T0 w 3837"/>
                <a:gd name="T2" fmla="+- 0 -4663 -4663"/>
                <a:gd name="T3" fmla="*/ -4663 h 2928"/>
                <a:gd name="T4" fmla="+- 0 5216 1428"/>
                <a:gd name="T5" fmla="*/ T4 w 3837"/>
                <a:gd name="T6" fmla="+- 0 -4663 -4663"/>
                <a:gd name="T7" fmla="*/ -4663 h 2928"/>
                <a:gd name="T8" fmla="+- 0 1428 1428"/>
                <a:gd name="T9" fmla="*/ T8 w 3837"/>
                <a:gd name="T10" fmla="+- 0 -1772 -4663"/>
                <a:gd name="T11" fmla="*/ -1772 h 2928"/>
                <a:gd name="T12" fmla="+- 0 1428 1428"/>
                <a:gd name="T13" fmla="*/ T12 w 3837"/>
                <a:gd name="T14" fmla="+- 0 -1735 -4663"/>
                <a:gd name="T15" fmla="*/ -1735 h 2928"/>
                <a:gd name="T16" fmla="+- 0 5265 1428"/>
                <a:gd name="T17" fmla="*/ T16 w 3837"/>
                <a:gd name="T18" fmla="+- 0 -4663 -4663"/>
                <a:gd name="T19" fmla="*/ -4663 h 29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837" h="2928">
                  <a:moveTo>
                    <a:pt x="3837" y="0"/>
                  </a:moveTo>
                  <a:lnTo>
                    <a:pt x="3788" y="0"/>
                  </a:lnTo>
                  <a:lnTo>
                    <a:pt x="0" y="2891"/>
                  </a:lnTo>
                  <a:lnTo>
                    <a:pt x="0" y="2928"/>
                  </a:lnTo>
                  <a:lnTo>
                    <a:pt x="3837" y="0"/>
                  </a:lnTo>
                  <a:close/>
                </a:path>
              </a:pathLst>
            </a:custGeom>
            <a:solidFill>
              <a:srgbClr val="7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7" name="Freeform 206"/>
            <p:cNvSpPr>
              <a:spLocks/>
            </p:cNvSpPr>
            <p:nvPr/>
          </p:nvSpPr>
          <p:spPr bwMode="auto">
            <a:xfrm>
              <a:off x="1428" y="-4663"/>
              <a:ext cx="3886" cy="2966"/>
            </a:xfrm>
            <a:custGeom>
              <a:avLst/>
              <a:gdLst>
                <a:gd name="T0" fmla="+- 0 5314 1428"/>
                <a:gd name="T1" fmla="*/ T0 w 3886"/>
                <a:gd name="T2" fmla="+- 0 -4663 -4663"/>
                <a:gd name="T3" fmla="*/ -4663 h 2966"/>
                <a:gd name="T4" fmla="+- 0 5265 1428"/>
                <a:gd name="T5" fmla="*/ T4 w 3886"/>
                <a:gd name="T6" fmla="+- 0 -4663 -4663"/>
                <a:gd name="T7" fmla="*/ -4663 h 2966"/>
                <a:gd name="T8" fmla="+- 0 1428 1428"/>
                <a:gd name="T9" fmla="*/ T8 w 3886"/>
                <a:gd name="T10" fmla="+- 0 -1735 -4663"/>
                <a:gd name="T11" fmla="*/ -1735 h 2966"/>
                <a:gd name="T12" fmla="+- 0 1428 1428"/>
                <a:gd name="T13" fmla="*/ T12 w 3886"/>
                <a:gd name="T14" fmla="+- 0 -1698 -4663"/>
                <a:gd name="T15" fmla="*/ -1698 h 2966"/>
                <a:gd name="T16" fmla="+- 0 5314 1428"/>
                <a:gd name="T17" fmla="*/ T16 w 3886"/>
                <a:gd name="T18" fmla="+- 0 -4663 -4663"/>
                <a:gd name="T19" fmla="*/ -4663 h 296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886" h="2966">
                  <a:moveTo>
                    <a:pt x="3886" y="0"/>
                  </a:moveTo>
                  <a:lnTo>
                    <a:pt x="3837" y="0"/>
                  </a:lnTo>
                  <a:lnTo>
                    <a:pt x="0" y="2928"/>
                  </a:lnTo>
                  <a:lnTo>
                    <a:pt x="0" y="2965"/>
                  </a:lnTo>
                  <a:lnTo>
                    <a:pt x="3886" y="0"/>
                  </a:lnTo>
                  <a:close/>
                </a:path>
              </a:pathLst>
            </a:custGeom>
            <a:solidFill>
              <a:srgbClr val="7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8" name="Freeform 205"/>
            <p:cNvSpPr>
              <a:spLocks/>
            </p:cNvSpPr>
            <p:nvPr/>
          </p:nvSpPr>
          <p:spPr bwMode="auto">
            <a:xfrm>
              <a:off x="1428" y="-4663"/>
              <a:ext cx="3935" cy="3003"/>
            </a:xfrm>
            <a:custGeom>
              <a:avLst/>
              <a:gdLst>
                <a:gd name="T0" fmla="+- 0 5362 1428"/>
                <a:gd name="T1" fmla="*/ T0 w 3935"/>
                <a:gd name="T2" fmla="+- 0 -4663 -4663"/>
                <a:gd name="T3" fmla="*/ -4663 h 3003"/>
                <a:gd name="T4" fmla="+- 0 5314 1428"/>
                <a:gd name="T5" fmla="*/ T4 w 3935"/>
                <a:gd name="T6" fmla="+- 0 -4663 -4663"/>
                <a:gd name="T7" fmla="*/ -4663 h 3003"/>
                <a:gd name="T8" fmla="+- 0 1428 1428"/>
                <a:gd name="T9" fmla="*/ T8 w 3935"/>
                <a:gd name="T10" fmla="+- 0 -1698 -4663"/>
                <a:gd name="T11" fmla="*/ -1698 h 3003"/>
                <a:gd name="T12" fmla="+- 0 1428 1428"/>
                <a:gd name="T13" fmla="*/ T12 w 3935"/>
                <a:gd name="T14" fmla="+- 0 -1661 -4663"/>
                <a:gd name="T15" fmla="*/ -1661 h 3003"/>
                <a:gd name="T16" fmla="+- 0 5362 1428"/>
                <a:gd name="T17" fmla="*/ T16 w 3935"/>
                <a:gd name="T18" fmla="+- 0 -4663 -4663"/>
                <a:gd name="T19" fmla="*/ -4663 h 30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935" h="3003">
                  <a:moveTo>
                    <a:pt x="3934" y="0"/>
                  </a:moveTo>
                  <a:lnTo>
                    <a:pt x="3886" y="0"/>
                  </a:lnTo>
                  <a:lnTo>
                    <a:pt x="0" y="2965"/>
                  </a:lnTo>
                  <a:lnTo>
                    <a:pt x="0" y="3002"/>
                  </a:lnTo>
                  <a:lnTo>
                    <a:pt x="3934" y="0"/>
                  </a:lnTo>
                  <a:close/>
                </a:path>
              </a:pathLst>
            </a:custGeom>
            <a:solidFill>
              <a:srgbClr val="7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79" name="Freeform 204"/>
            <p:cNvSpPr>
              <a:spLocks/>
            </p:cNvSpPr>
            <p:nvPr/>
          </p:nvSpPr>
          <p:spPr bwMode="auto">
            <a:xfrm>
              <a:off x="1428" y="-4663"/>
              <a:ext cx="3982" cy="3039"/>
            </a:xfrm>
            <a:custGeom>
              <a:avLst/>
              <a:gdLst>
                <a:gd name="T0" fmla="+- 0 5410 1428"/>
                <a:gd name="T1" fmla="*/ T0 w 3982"/>
                <a:gd name="T2" fmla="+- 0 -4663 -4663"/>
                <a:gd name="T3" fmla="*/ -4663 h 3039"/>
                <a:gd name="T4" fmla="+- 0 5362 1428"/>
                <a:gd name="T5" fmla="*/ T4 w 3982"/>
                <a:gd name="T6" fmla="+- 0 -4663 -4663"/>
                <a:gd name="T7" fmla="*/ -4663 h 3039"/>
                <a:gd name="T8" fmla="+- 0 1428 1428"/>
                <a:gd name="T9" fmla="*/ T8 w 3982"/>
                <a:gd name="T10" fmla="+- 0 -1661 -4663"/>
                <a:gd name="T11" fmla="*/ -1661 h 3039"/>
                <a:gd name="T12" fmla="+- 0 1428 1428"/>
                <a:gd name="T13" fmla="*/ T12 w 3982"/>
                <a:gd name="T14" fmla="+- 0 -1625 -4663"/>
                <a:gd name="T15" fmla="*/ -1625 h 3039"/>
                <a:gd name="T16" fmla="+- 0 5410 1428"/>
                <a:gd name="T17" fmla="*/ T16 w 3982"/>
                <a:gd name="T18" fmla="+- 0 -4663 -4663"/>
                <a:gd name="T19" fmla="*/ -4663 h 30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982" h="3039">
                  <a:moveTo>
                    <a:pt x="3982" y="0"/>
                  </a:moveTo>
                  <a:lnTo>
                    <a:pt x="3934" y="0"/>
                  </a:lnTo>
                  <a:lnTo>
                    <a:pt x="0" y="3002"/>
                  </a:lnTo>
                  <a:lnTo>
                    <a:pt x="0" y="3038"/>
                  </a:lnTo>
                  <a:lnTo>
                    <a:pt x="3982" y="0"/>
                  </a:lnTo>
                  <a:close/>
                </a:path>
              </a:pathLst>
            </a:custGeom>
            <a:solidFill>
              <a:srgbClr val="7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0" name="Freeform 203"/>
            <p:cNvSpPr>
              <a:spLocks/>
            </p:cNvSpPr>
            <p:nvPr/>
          </p:nvSpPr>
          <p:spPr bwMode="auto">
            <a:xfrm>
              <a:off x="1428" y="-4663"/>
              <a:ext cx="4031" cy="3076"/>
            </a:xfrm>
            <a:custGeom>
              <a:avLst/>
              <a:gdLst>
                <a:gd name="T0" fmla="+- 0 5458 1428"/>
                <a:gd name="T1" fmla="*/ T0 w 4031"/>
                <a:gd name="T2" fmla="+- 0 -4663 -4663"/>
                <a:gd name="T3" fmla="*/ -4663 h 3076"/>
                <a:gd name="T4" fmla="+- 0 5410 1428"/>
                <a:gd name="T5" fmla="*/ T4 w 4031"/>
                <a:gd name="T6" fmla="+- 0 -4663 -4663"/>
                <a:gd name="T7" fmla="*/ -4663 h 3076"/>
                <a:gd name="T8" fmla="+- 0 1428 1428"/>
                <a:gd name="T9" fmla="*/ T8 w 4031"/>
                <a:gd name="T10" fmla="+- 0 -1625 -4663"/>
                <a:gd name="T11" fmla="*/ -1625 h 3076"/>
                <a:gd name="T12" fmla="+- 0 1428 1428"/>
                <a:gd name="T13" fmla="*/ T12 w 4031"/>
                <a:gd name="T14" fmla="+- 0 -1587 -4663"/>
                <a:gd name="T15" fmla="*/ -1587 h 3076"/>
                <a:gd name="T16" fmla="+- 0 5458 1428"/>
                <a:gd name="T17" fmla="*/ T16 w 4031"/>
                <a:gd name="T18" fmla="+- 0 -4663 -4663"/>
                <a:gd name="T19" fmla="*/ -4663 h 307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031" h="3076">
                  <a:moveTo>
                    <a:pt x="4030" y="0"/>
                  </a:moveTo>
                  <a:lnTo>
                    <a:pt x="3982" y="0"/>
                  </a:lnTo>
                  <a:lnTo>
                    <a:pt x="0" y="3038"/>
                  </a:lnTo>
                  <a:lnTo>
                    <a:pt x="0" y="3076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7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1" name="Freeform 202"/>
            <p:cNvSpPr>
              <a:spLocks/>
            </p:cNvSpPr>
            <p:nvPr/>
          </p:nvSpPr>
          <p:spPr bwMode="auto">
            <a:xfrm>
              <a:off x="1428" y="-4663"/>
              <a:ext cx="4079" cy="3113"/>
            </a:xfrm>
            <a:custGeom>
              <a:avLst/>
              <a:gdLst>
                <a:gd name="T0" fmla="+- 0 5507 1428"/>
                <a:gd name="T1" fmla="*/ T0 w 4079"/>
                <a:gd name="T2" fmla="+- 0 -4663 -4663"/>
                <a:gd name="T3" fmla="*/ -4663 h 3113"/>
                <a:gd name="T4" fmla="+- 0 5458 1428"/>
                <a:gd name="T5" fmla="*/ T4 w 4079"/>
                <a:gd name="T6" fmla="+- 0 -4663 -4663"/>
                <a:gd name="T7" fmla="*/ -4663 h 3113"/>
                <a:gd name="T8" fmla="+- 0 1428 1428"/>
                <a:gd name="T9" fmla="*/ T8 w 4079"/>
                <a:gd name="T10" fmla="+- 0 -1587 -4663"/>
                <a:gd name="T11" fmla="*/ -1587 h 3113"/>
                <a:gd name="T12" fmla="+- 0 1428 1428"/>
                <a:gd name="T13" fmla="*/ T12 w 4079"/>
                <a:gd name="T14" fmla="+- 0 -1550 -4663"/>
                <a:gd name="T15" fmla="*/ -1550 h 3113"/>
                <a:gd name="T16" fmla="+- 0 5507 1428"/>
                <a:gd name="T17" fmla="*/ T16 w 4079"/>
                <a:gd name="T18" fmla="+- 0 -4663 -4663"/>
                <a:gd name="T19" fmla="*/ -4663 h 311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079" h="3113">
                  <a:moveTo>
                    <a:pt x="4079" y="0"/>
                  </a:moveTo>
                  <a:lnTo>
                    <a:pt x="4030" y="0"/>
                  </a:lnTo>
                  <a:lnTo>
                    <a:pt x="0" y="3076"/>
                  </a:lnTo>
                  <a:lnTo>
                    <a:pt x="0" y="3113"/>
                  </a:lnTo>
                  <a:lnTo>
                    <a:pt x="4079" y="0"/>
                  </a:lnTo>
                  <a:close/>
                </a:path>
              </a:pathLst>
            </a:custGeom>
            <a:solidFill>
              <a:srgbClr val="7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2" name="Freeform 201"/>
            <p:cNvSpPr>
              <a:spLocks/>
            </p:cNvSpPr>
            <p:nvPr/>
          </p:nvSpPr>
          <p:spPr bwMode="auto">
            <a:xfrm>
              <a:off x="1428" y="-4663"/>
              <a:ext cx="4128" cy="3150"/>
            </a:xfrm>
            <a:custGeom>
              <a:avLst/>
              <a:gdLst>
                <a:gd name="T0" fmla="+- 0 5556 1428"/>
                <a:gd name="T1" fmla="*/ T0 w 4128"/>
                <a:gd name="T2" fmla="+- 0 -4663 -4663"/>
                <a:gd name="T3" fmla="*/ -4663 h 3150"/>
                <a:gd name="T4" fmla="+- 0 5507 1428"/>
                <a:gd name="T5" fmla="*/ T4 w 4128"/>
                <a:gd name="T6" fmla="+- 0 -4663 -4663"/>
                <a:gd name="T7" fmla="*/ -4663 h 3150"/>
                <a:gd name="T8" fmla="+- 0 1428 1428"/>
                <a:gd name="T9" fmla="*/ T8 w 4128"/>
                <a:gd name="T10" fmla="+- 0 -1550 -4663"/>
                <a:gd name="T11" fmla="*/ -1550 h 3150"/>
                <a:gd name="T12" fmla="+- 0 1428 1428"/>
                <a:gd name="T13" fmla="*/ T12 w 4128"/>
                <a:gd name="T14" fmla="+- 0 -1513 -4663"/>
                <a:gd name="T15" fmla="*/ -1513 h 3150"/>
                <a:gd name="T16" fmla="+- 0 5556 1428"/>
                <a:gd name="T17" fmla="*/ T16 w 4128"/>
                <a:gd name="T18" fmla="+- 0 -4663 -4663"/>
                <a:gd name="T19" fmla="*/ -4663 h 315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128" h="3150">
                  <a:moveTo>
                    <a:pt x="4128" y="0"/>
                  </a:moveTo>
                  <a:lnTo>
                    <a:pt x="4079" y="0"/>
                  </a:lnTo>
                  <a:lnTo>
                    <a:pt x="0" y="3113"/>
                  </a:lnTo>
                  <a:lnTo>
                    <a:pt x="0" y="3150"/>
                  </a:lnTo>
                  <a:lnTo>
                    <a:pt x="4128" y="0"/>
                  </a:lnTo>
                  <a:close/>
                </a:path>
              </a:pathLst>
            </a:custGeom>
            <a:solidFill>
              <a:srgbClr val="7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3" name="Freeform 200"/>
            <p:cNvSpPr>
              <a:spLocks/>
            </p:cNvSpPr>
            <p:nvPr/>
          </p:nvSpPr>
          <p:spPr bwMode="auto">
            <a:xfrm>
              <a:off x="1428" y="-4663"/>
              <a:ext cx="4177" cy="3188"/>
            </a:xfrm>
            <a:custGeom>
              <a:avLst/>
              <a:gdLst>
                <a:gd name="T0" fmla="+- 0 5604 1428"/>
                <a:gd name="T1" fmla="*/ T0 w 4177"/>
                <a:gd name="T2" fmla="+- 0 -4663 -4663"/>
                <a:gd name="T3" fmla="*/ -4663 h 3188"/>
                <a:gd name="T4" fmla="+- 0 5556 1428"/>
                <a:gd name="T5" fmla="*/ T4 w 4177"/>
                <a:gd name="T6" fmla="+- 0 -4663 -4663"/>
                <a:gd name="T7" fmla="*/ -4663 h 3188"/>
                <a:gd name="T8" fmla="+- 0 1428 1428"/>
                <a:gd name="T9" fmla="*/ T8 w 4177"/>
                <a:gd name="T10" fmla="+- 0 -1513 -4663"/>
                <a:gd name="T11" fmla="*/ -1513 h 3188"/>
                <a:gd name="T12" fmla="+- 0 1428 1428"/>
                <a:gd name="T13" fmla="*/ T12 w 4177"/>
                <a:gd name="T14" fmla="+- 0 -1476 -4663"/>
                <a:gd name="T15" fmla="*/ -1476 h 3188"/>
                <a:gd name="T16" fmla="+- 0 5604 1428"/>
                <a:gd name="T17" fmla="*/ T16 w 4177"/>
                <a:gd name="T18" fmla="+- 0 -4663 -4663"/>
                <a:gd name="T19" fmla="*/ -4663 h 318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177" h="3188">
                  <a:moveTo>
                    <a:pt x="4176" y="0"/>
                  </a:moveTo>
                  <a:lnTo>
                    <a:pt x="4128" y="0"/>
                  </a:lnTo>
                  <a:lnTo>
                    <a:pt x="0" y="3150"/>
                  </a:lnTo>
                  <a:lnTo>
                    <a:pt x="0" y="3187"/>
                  </a:lnTo>
                  <a:lnTo>
                    <a:pt x="4176" y="0"/>
                  </a:lnTo>
                  <a:close/>
                </a:path>
              </a:pathLst>
            </a:custGeom>
            <a:solidFill>
              <a:srgbClr val="7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4" name="Freeform 199"/>
            <p:cNvSpPr>
              <a:spLocks/>
            </p:cNvSpPr>
            <p:nvPr/>
          </p:nvSpPr>
          <p:spPr bwMode="auto">
            <a:xfrm>
              <a:off x="1428" y="-4663"/>
              <a:ext cx="4226" cy="3225"/>
            </a:xfrm>
            <a:custGeom>
              <a:avLst/>
              <a:gdLst>
                <a:gd name="T0" fmla="+- 0 5653 1428"/>
                <a:gd name="T1" fmla="*/ T0 w 4226"/>
                <a:gd name="T2" fmla="+- 0 -4663 -4663"/>
                <a:gd name="T3" fmla="*/ -4663 h 3225"/>
                <a:gd name="T4" fmla="+- 0 5604 1428"/>
                <a:gd name="T5" fmla="*/ T4 w 4226"/>
                <a:gd name="T6" fmla="+- 0 -4663 -4663"/>
                <a:gd name="T7" fmla="*/ -4663 h 3225"/>
                <a:gd name="T8" fmla="+- 0 1428 1428"/>
                <a:gd name="T9" fmla="*/ T8 w 4226"/>
                <a:gd name="T10" fmla="+- 0 -1476 -4663"/>
                <a:gd name="T11" fmla="*/ -1476 h 3225"/>
                <a:gd name="T12" fmla="+- 0 1428 1428"/>
                <a:gd name="T13" fmla="*/ T12 w 4226"/>
                <a:gd name="T14" fmla="+- 0 -1439 -4663"/>
                <a:gd name="T15" fmla="*/ -1439 h 3225"/>
                <a:gd name="T16" fmla="+- 0 5653 1428"/>
                <a:gd name="T17" fmla="*/ T16 w 4226"/>
                <a:gd name="T18" fmla="+- 0 -4663 -4663"/>
                <a:gd name="T19" fmla="*/ -4663 h 322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226" h="3225">
                  <a:moveTo>
                    <a:pt x="4225" y="0"/>
                  </a:moveTo>
                  <a:lnTo>
                    <a:pt x="4176" y="0"/>
                  </a:lnTo>
                  <a:lnTo>
                    <a:pt x="0" y="3187"/>
                  </a:lnTo>
                  <a:lnTo>
                    <a:pt x="0" y="3224"/>
                  </a:lnTo>
                  <a:lnTo>
                    <a:pt x="4225" y="0"/>
                  </a:lnTo>
                  <a:close/>
                </a:path>
              </a:pathLst>
            </a:custGeom>
            <a:solidFill>
              <a:srgbClr val="7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5" name="Freeform 198"/>
            <p:cNvSpPr>
              <a:spLocks/>
            </p:cNvSpPr>
            <p:nvPr/>
          </p:nvSpPr>
          <p:spPr bwMode="auto">
            <a:xfrm>
              <a:off x="1428" y="-4663"/>
              <a:ext cx="4274" cy="3262"/>
            </a:xfrm>
            <a:custGeom>
              <a:avLst/>
              <a:gdLst>
                <a:gd name="T0" fmla="+- 0 5702 1428"/>
                <a:gd name="T1" fmla="*/ T0 w 4274"/>
                <a:gd name="T2" fmla="+- 0 -4663 -4663"/>
                <a:gd name="T3" fmla="*/ -4663 h 3262"/>
                <a:gd name="T4" fmla="+- 0 5653 1428"/>
                <a:gd name="T5" fmla="*/ T4 w 4274"/>
                <a:gd name="T6" fmla="+- 0 -4663 -4663"/>
                <a:gd name="T7" fmla="*/ -4663 h 3262"/>
                <a:gd name="T8" fmla="+- 0 1428 1428"/>
                <a:gd name="T9" fmla="*/ T8 w 4274"/>
                <a:gd name="T10" fmla="+- 0 -1439 -4663"/>
                <a:gd name="T11" fmla="*/ -1439 h 3262"/>
                <a:gd name="T12" fmla="+- 0 1428 1428"/>
                <a:gd name="T13" fmla="*/ T12 w 4274"/>
                <a:gd name="T14" fmla="+- 0 -1401 -4663"/>
                <a:gd name="T15" fmla="*/ -1401 h 3262"/>
                <a:gd name="T16" fmla="+- 0 5702 1428"/>
                <a:gd name="T17" fmla="*/ T16 w 4274"/>
                <a:gd name="T18" fmla="+- 0 -4663 -4663"/>
                <a:gd name="T19" fmla="*/ -4663 h 326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274" h="3262">
                  <a:moveTo>
                    <a:pt x="4274" y="0"/>
                  </a:moveTo>
                  <a:lnTo>
                    <a:pt x="4225" y="0"/>
                  </a:lnTo>
                  <a:lnTo>
                    <a:pt x="0" y="3224"/>
                  </a:lnTo>
                  <a:lnTo>
                    <a:pt x="0" y="3262"/>
                  </a:lnTo>
                  <a:lnTo>
                    <a:pt x="4274" y="0"/>
                  </a:lnTo>
                  <a:close/>
                </a:path>
              </a:pathLst>
            </a:custGeom>
            <a:solidFill>
              <a:srgbClr val="7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6" name="Freeform 197"/>
            <p:cNvSpPr>
              <a:spLocks/>
            </p:cNvSpPr>
            <p:nvPr/>
          </p:nvSpPr>
          <p:spPr bwMode="auto">
            <a:xfrm>
              <a:off x="1428" y="-4663"/>
              <a:ext cx="4323" cy="3299"/>
            </a:xfrm>
            <a:custGeom>
              <a:avLst/>
              <a:gdLst>
                <a:gd name="T0" fmla="+- 0 5751 1428"/>
                <a:gd name="T1" fmla="*/ T0 w 4323"/>
                <a:gd name="T2" fmla="+- 0 -4663 -4663"/>
                <a:gd name="T3" fmla="*/ -4663 h 3299"/>
                <a:gd name="T4" fmla="+- 0 5702 1428"/>
                <a:gd name="T5" fmla="*/ T4 w 4323"/>
                <a:gd name="T6" fmla="+- 0 -4663 -4663"/>
                <a:gd name="T7" fmla="*/ -4663 h 3299"/>
                <a:gd name="T8" fmla="+- 0 1428 1428"/>
                <a:gd name="T9" fmla="*/ T8 w 4323"/>
                <a:gd name="T10" fmla="+- 0 -1401 -4663"/>
                <a:gd name="T11" fmla="*/ -1401 h 3299"/>
                <a:gd name="T12" fmla="+- 0 1428 1428"/>
                <a:gd name="T13" fmla="*/ T12 w 4323"/>
                <a:gd name="T14" fmla="+- 0 -1364 -4663"/>
                <a:gd name="T15" fmla="*/ -1364 h 3299"/>
                <a:gd name="T16" fmla="+- 0 5751 1428"/>
                <a:gd name="T17" fmla="*/ T16 w 4323"/>
                <a:gd name="T18" fmla="+- 0 -4663 -4663"/>
                <a:gd name="T19" fmla="*/ -4663 h 329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323" h="3299">
                  <a:moveTo>
                    <a:pt x="4323" y="0"/>
                  </a:moveTo>
                  <a:lnTo>
                    <a:pt x="4274" y="0"/>
                  </a:lnTo>
                  <a:lnTo>
                    <a:pt x="0" y="3262"/>
                  </a:lnTo>
                  <a:lnTo>
                    <a:pt x="0" y="3299"/>
                  </a:lnTo>
                  <a:lnTo>
                    <a:pt x="4323" y="0"/>
                  </a:lnTo>
                  <a:close/>
                </a:path>
              </a:pathLst>
            </a:custGeom>
            <a:solidFill>
              <a:srgbClr val="8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7" name="Freeform 196"/>
            <p:cNvSpPr>
              <a:spLocks/>
            </p:cNvSpPr>
            <p:nvPr/>
          </p:nvSpPr>
          <p:spPr bwMode="auto">
            <a:xfrm>
              <a:off x="1428" y="-4663"/>
              <a:ext cx="4370" cy="3335"/>
            </a:xfrm>
            <a:custGeom>
              <a:avLst/>
              <a:gdLst>
                <a:gd name="T0" fmla="+- 0 5798 1428"/>
                <a:gd name="T1" fmla="*/ T0 w 4370"/>
                <a:gd name="T2" fmla="+- 0 -4663 -4663"/>
                <a:gd name="T3" fmla="*/ -4663 h 3335"/>
                <a:gd name="T4" fmla="+- 0 5751 1428"/>
                <a:gd name="T5" fmla="*/ T4 w 4370"/>
                <a:gd name="T6" fmla="+- 0 -4663 -4663"/>
                <a:gd name="T7" fmla="*/ -4663 h 3335"/>
                <a:gd name="T8" fmla="+- 0 1428 1428"/>
                <a:gd name="T9" fmla="*/ T8 w 4370"/>
                <a:gd name="T10" fmla="+- 0 -1364 -4663"/>
                <a:gd name="T11" fmla="*/ -1364 h 3335"/>
                <a:gd name="T12" fmla="+- 0 1428 1428"/>
                <a:gd name="T13" fmla="*/ T12 w 4370"/>
                <a:gd name="T14" fmla="+- 0 -1328 -4663"/>
                <a:gd name="T15" fmla="*/ -1328 h 3335"/>
                <a:gd name="T16" fmla="+- 0 5798 1428"/>
                <a:gd name="T17" fmla="*/ T16 w 4370"/>
                <a:gd name="T18" fmla="+- 0 -4663 -4663"/>
                <a:gd name="T19" fmla="*/ -4663 h 333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370" h="3335">
                  <a:moveTo>
                    <a:pt x="4370" y="0"/>
                  </a:moveTo>
                  <a:lnTo>
                    <a:pt x="4323" y="0"/>
                  </a:lnTo>
                  <a:lnTo>
                    <a:pt x="0" y="3299"/>
                  </a:lnTo>
                  <a:lnTo>
                    <a:pt x="0" y="3335"/>
                  </a:lnTo>
                  <a:lnTo>
                    <a:pt x="4370" y="0"/>
                  </a:lnTo>
                  <a:close/>
                </a:path>
              </a:pathLst>
            </a:custGeom>
            <a:solidFill>
              <a:srgbClr val="8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8" name="Freeform 195"/>
            <p:cNvSpPr>
              <a:spLocks/>
            </p:cNvSpPr>
            <p:nvPr/>
          </p:nvSpPr>
          <p:spPr bwMode="auto">
            <a:xfrm>
              <a:off x="1428" y="-4663"/>
              <a:ext cx="4419" cy="3372"/>
            </a:xfrm>
            <a:custGeom>
              <a:avLst/>
              <a:gdLst>
                <a:gd name="T0" fmla="+- 0 5847 1428"/>
                <a:gd name="T1" fmla="*/ T0 w 4419"/>
                <a:gd name="T2" fmla="+- 0 -4663 -4663"/>
                <a:gd name="T3" fmla="*/ -4663 h 3372"/>
                <a:gd name="T4" fmla="+- 0 5798 1428"/>
                <a:gd name="T5" fmla="*/ T4 w 4419"/>
                <a:gd name="T6" fmla="+- 0 -4663 -4663"/>
                <a:gd name="T7" fmla="*/ -4663 h 3372"/>
                <a:gd name="T8" fmla="+- 0 1428 1428"/>
                <a:gd name="T9" fmla="*/ T8 w 4419"/>
                <a:gd name="T10" fmla="+- 0 -1328 -4663"/>
                <a:gd name="T11" fmla="*/ -1328 h 3372"/>
                <a:gd name="T12" fmla="+- 0 1428 1428"/>
                <a:gd name="T13" fmla="*/ T12 w 4419"/>
                <a:gd name="T14" fmla="+- 0 -1291 -4663"/>
                <a:gd name="T15" fmla="*/ -1291 h 3372"/>
                <a:gd name="T16" fmla="+- 0 5847 1428"/>
                <a:gd name="T17" fmla="*/ T16 w 4419"/>
                <a:gd name="T18" fmla="+- 0 -4663 -4663"/>
                <a:gd name="T19" fmla="*/ -4663 h 33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419" h="3372">
                  <a:moveTo>
                    <a:pt x="4419" y="0"/>
                  </a:moveTo>
                  <a:lnTo>
                    <a:pt x="4370" y="0"/>
                  </a:lnTo>
                  <a:lnTo>
                    <a:pt x="0" y="3335"/>
                  </a:lnTo>
                  <a:lnTo>
                    <a:pt x="0" y="3372"/>
                  </a:lnTo>
                  <a:lnTo>
                    <a:pt x="4419" y="0"/>
                  </a:lnTo>
                  <a:close/>
                </a:path>
              </a:pathLst>
            </a:custGeom>
            <a:solidFill>
              <a:srgbClr val="8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89" name="Freeform 194"/>
            <p:cNvSpPr>
              <a:spLocks/>
            </p:cNvSpPr>
            <p:nvPr/>
          </p:nvSpPr>
          <p:spPr bwMode="auto">
            <a:xfrm>
              <a:off x="1428" y="-4663"/>
              <a:ext cx="4468" cy="3410"/>
            </a:xfrm>
            <a:custGeom>
              <a:avLst/>
              <a:gdLst>
                <a:gd name="T0" fmla="+- 0 5895 1428"/>
                <a:gd name="T1" fmla="*/ T0 w 4468"/>
                <a:gd name="T2" fmla="+- 0 -4663 -4663"/>
                <a:gd name="T3" fmla="*/ -4663 h 3410"/>
                <a:gd name="T4" fmla="+- 0 5847 1428"/>
                <a:gd name="T5" fmla="*/ T4 w 4468"/>
                <a:gd name="T6" fmla="+- 0 -4663 -4663"/>
                <a:gd name="T7" fmla="*/ -4663 h 3410"/>
                <a:gd name="T8" fmla="+- 0 1428 1428"/>
                <a:gd name="T9" fmla="*/ T8 w 4468"/>
                <a:gd name="T10" fmla="+- 0 -1291 -4663"/>
                <a:gd name="T11" fmla="*/ -1291 h 3410"/>
                <a:gd name="T12" fmla="+- 0 1428 1428"/>
                <a:gd name="T13" fmla="*/ T12 w 4468"/>
                <a:gd name="T14" fmla="+- 0 -1254 -4663"/>
                <a:gd name="T15" fmla="*/ -1254 h 3410"/>
                <a:gd name="T16" fmla="+- 0 5895 1428"/>
                <a:gd name="T17" fmla="*/ T16 w 4468"/>
                <a:gd name="T18" fmla="+- 0 -4663 -4663"/>
                <a:gd name="T19" fmla="*/ -4663 h 34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468" h="3410">
                  <a:moveTo>
                    <a:pt x="4467" y="0"/>
                  </a:moveTo>
                  <a:lnTo>
                    <a:pt x="4419" y="0"/>
                  </a:lnTo>
                  <a:lnTo>
                    <a:pt x="0" y="3372"/>
                  </a:lnTo>
                  <a:lnTo>
                    <a:pt x="0" y="3409"/>
                  </a:lnTo>
                  <a:lnTo>
                    <a:pt x="4467" y="0"/>
                  </a:lnTo>
                  <a:close/>
                </a:path>
              </a:pathLst>
            </a:custGeom>
            <a:solidFill>
              <a:srgbClr val="8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0" name="Freeform 193"/>
            <p:cNvSpPr>
              <a:spLocks/>
            </p:cNvSpPr>
            <p:nvPr/>
          </p:nvSpPr>
          <p:spPr bwMode="auto">
            <a:xfrm>
              <a:off x="1428" y="-4663"/>
              <a:ext cx="4517" cy="3447"/>
            </a:xfrm>
            <a:custGeom>
              <a:avLst/>
              <a:gdLst>
                <a:gd name="T0" fmla="+- 0 5944 1428"/>
                <a:gd name="T1" fmla="*/ T0 w 4517"/>
                <a:gd name="T2" fmla="+- 0 -4663 -4663"/>
                <a:gd name="T3" fmla="*/ -4663 h 3447"/>
                <a:gd name="T4" fmla="+- 0 5895 1428"/>
                <a:gd name="T5" fmla="*/ T4 w 4517"/>
                <a:gd name="T6" fmla="+- 0 -4663 -4663"/>
                <a:gd name="T7" fmla="*/ -4663 h 3447"/>
                <a:gd name="T8" fmla="+- 0 1428 1428"/>
                <a:gd name="T9" fmla="*/ T8 w 4517"/>
                <a:gd name="T10" fmla="+- 0 -1254 -4663"/>
                <a:gd name="T11" fmla="*/ -1254 h 3447"/>
                <a:gd name="T12" fmla="+- 0 1428 1428"/>
                <a:gd name="T13" fmla="*/ T12 w 4517"/>
                <a:gd name="T14" fmla="+- 0 -1217 -4663"/>
                <a:gd name="T15" fmla="*/ -1217 h 3447"/>
                <a:gd name="T16" fmla="+- 0 5944 1428"/>
                <a:gd name="T17" fmla="*/ T16 w 4517"/>
                <a:gd name="T18" fmla="+- 0 -4663 -4663"/>
                <a:gd name="T19" fmla="*/ -4663 h 34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517" h="3447">
                  <a:moveTo>
                    <a:pt x="4516" y="0"/>
                  </a:moveTo>
                  <a:lnTo>
                    <a:pt x="4467" y="0"/>
                  </a:lnTo>
                  <a:lnTo>
                    <a:pt x="0" y="3409"/>
                  </a:lnTo>
                  <a:lnTo>
                    <a:pt x="0" y="3446"/>
                  </a:lnTo>
                  <a:lnTo>
                    <a:pt x="4516" y="0"/>
                  </a:lnTo>
                  <a:close/>
                </a:path>
              </a:pathLst>
            </a:custGeom>
            <a:solidFill>
              <a:srgbClr val="8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1" name="Freeform 192"/>
            <p:cNvSpPr>
              <a:spLocks/>
            </p:cNvSpPr>
            <p:nvPr/>
          </p:nvSpPr>
          <p:spPr bwMode="auto">
            <a:xfrm>
              <a:off x="1428" y="-4663"/>
              <a:ext cx="4565" cy="3484"/>
            </a:xfrm>
            <a:custGeom>
              <a:avLst/>
              <a:gdLst>
                <a:gd name="T0" fmla="+- 0 5993 1428"/>
                <a:gd name="T1" fmla="*/ T0 w 4565"/>
                <a:gd name="T2" fmla="+- 0 -4663 -4663"/>
                <a:gd name="T3" fmla="*/ -4663 h 3484"/>
                <a:gd name="T4" fmla="+- 0 5944 1428"/>
                <a:gd name="T5" fmla="*/ T4 w 4565"/>
                <a:gd name="T6" fmla="+- 0 -4663 -4663"/>
                <a:gd name="T7" fmla="*/ -4663 h 3484"/>
                <a:gd name="T8" fmla="+- 0 1428 1428"/>
                <a:gd name="T9" fmla="*/ T8 w 4565"/>
                <a:gd name="T10" fmla="+- 0 -1217 -4663"/>
                <a:gd name="T11" fmla="*/ -1217 h 3484"/>
                <a:gd name="T12" fmla="+- 0 1428 1428"/>
                <a:gd name="T13" fmla="*/ T12 w 4565"/>
                <a:gd name="T14" fmla="+- 0 -1179 -4663"/>
                <a:gd name="T15" fmla="*/ -1179 h 3484"/>
                <a:gd name="T16" fmla="+- 0 5993 1428"/>
                <a:gd name="T17" fmla="*/ T16 w 4565"/>
                <a:gd name="T18" fmla="+- 0 -4663 -4663"/>
                <a:gd name="T19" fmla="*/ -4663 h 34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565" h="3484">
                  <a:moveTo>
                    <a:pt x="4565" y="0"/>
                  </a:moveTo>
                  <a:lnTo>
                    <a:pt x="4516" y="0"/>
                  </a:lnTo>
                  <a:lnTo>
                    <a:pt x="0" y="3446"/>
                  </a:lnTo>
                  <a:lnTo>
                    <a:pt x="0" y="3484"/>
                  </a:lnTo>
                  <a:lnTo>
                    <a:pt x="4565" y="0"/>
                  </a:lnTo>
                  <a:close/>
                </a:path>
              </a:pathLst>
            </a:custGeom>
            <a:solidFill>
              <a:srgbClr val="8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2" name="Freeform 191"/>
            <p:cNvSpPr>
              <a:spLocks/>
            </p:cNvSpPr>
            <p:nvPr/>
          </p:nvSpPr>
          <p:spPr bwMode="auto">
            <a:xfrm>
              <a:off x="1428" y="-4663"/>
              <a:ext cx="4614" cy="3521"/>
            </a:xfrm>
            <a:custGeom>
              <a:avLst/>
              <a:gdLst>
                <a:gd name="T0" fmla="+- 0 6042 1428"/>
                <a:gd name="T1" fmla="*/ T0 w 4614"/>
                <a:gd name="T2" fmla="+- 0 -4663 -4663"/>
                <a:gd name="T3" fmla="*/ -4663 h 3521"/>
                <a:gd name="T4" fmla="+- 0 5993 1428"/>
                <a:gd name="T5" fmla="*/ T4 w 4614"/>
                <a:gd name="T6" fmla="+- 0 -4663 -4663"/>
                <a:gd name="T7" fmla="*/ -4663 h 3521"/>
                <a:gd name="T8" fmla="+- 0 1428 1428"/>
                <a:gd name="T9" fmla="*/ T8 w 4614"/>
                <a:gd name="T10" fmla="+- 0 -1179 -4663"/>
                <a:gd name="T11" fmla="*/ -1179 h 3521"/>
                <a:gd name="T12" fmla="+- 0 1428 1428"/>
                <a:gd name="T13" fmla="*/ T12 w 4614"/>
                <a:gd name="T14" fmla="+- 0 -1142 -4663"/>
                <a:gd name="T15" fmla="*/ -1142 h 3521"/>
                <a:gd name="T16" fmla="+- 0 6042 1428"/>
                <a:gd name="T17" fmla="*/ T16 w 4614"/>
                <a:gd name="T18" fmla="+- 0 -4663 -4663"/>
                <a:gd name="T19" fmla="*/ -4663 h 352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614" h="3521">
                  <a:moveTo>
                    <a:pt x="4614" y="0"/>
                  </a:moveTo>
                  <a:lnTo>
                    <a:pt x="4565" y="0"/>
                  </a:lnTo>
                  <a:lnTo>
                    <a:pt x="0" y="3484"/>
                  </a:lnTo>
                  <a:lnTo>
                    <a:pt x="0" y="3521"/>
                  </a:lnTo>
                  <a:lnTo>
                    <a:pt x="4614" y="0"/>
                  </a:lnTo>
                  <a:close/>
                </a:path>
              </a:pathLst>
            </a:custGeom>
            <a:solidFill>
              <a:srgbClr val="8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3" name="Freeform 190"/>
            <p:cNvSpPr>
              <a:spLocks/>
            </p:cNvSpPr>
            <p:nvPr/>
          </p:nvSpPr>
          <p:spPr bwMode="auto">
            <a:xfrm>
              <a:off x="1428" y="-4663"/>
              <a:ext cx="4663" cy="3558"/>
            </a:xfrm>
            <a:custGeom>
              <a:avLst/>
              <a:gdLst>
                <a:gd name="T0" fmla="+- 0 6090 1428"/>
                <a:gd name="T1" fmla="*/ T0 w 4663"/>
                <a:gd name="T2" fmla="+- 0 -4663 -4663"/>
                <a:gd name="T3" fmla="*/ -4663 h 3558"/>
                <a:gd name="T4" fmla="+- 0 6042 1428"/>
                <a:gd name="T5" fmla="*/ T4 w 4663"/>
                <a:gd name="T6" fmla="+- 0 -4663 -4663"/>
                <a:gd name="T7" fmla="*/ -4663 h 3558"/>
                <a:gd name="T8" fmla="+- 0 1428 1428"/>
                <a:gd name="T9" fmla="*/ T8 w 4663"/>
                <a:gd name="T10" fmla="+- 0 -1142 -4663"/>
                <a:gd name="T11" fmla="*/ -1142 h 3558"/>
                <a:gd name="T12" fmla="+- 0 1428 1428"/>
                <a:gd name="T13" fmla="*/ T12 w 4663"/>
                <a:gd name="T14" fmla="+- 0 -1105 -4663"/>
                <a:gd name="T15" fmla="*/ -1105 h 3558"/>
                <a:gd name="T16" fmla="+- 0 6090 1428"/>
                <a:gd name="T17" fmla="*/ T16 w 4663"/>
                <a:gd name="T18" fmla="+- 0 -4663 -4663"/>
                <a:gd name="T19" fmla="*/ -4663 h 35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663" h="3558">
                  <a:moveTo>
                    <a:pt x="4662" y="0"/>
                  </a:moveTo>
                  <a:lnTo>
                    <a:pt x="4614" y="0"/>
                  </a:lnTo>
                  <a:lnTo>
                    <a:pt x="0" y="3521"/>
                  </a:lnTo>
                  <a:lnTo>
                    <a:pt x="0" y="3558"/>
                  </a:lnTo>
                  <a:lnTo>
                    <a:pt x="4662" y="0"/>
                  </a:lnTo>
                  <a:close/>
                </a:path>
              </a:pathLst>
            </a:custGeom>
            <a:solidFill>
              <a:srgbClr val="8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4" name="Freeform 189"/>
            <p:cNvSpPr>
              <a:spLocks/>
            </p:cNvSpPr>
            <p:nvPr/>
          </p:nvSpPr>
          <p:spPr bwMode="auto">
            <a:xfrm>
              <a:off x="1428" y="-4663"/>
              <a:ext cx="4712" cy="3596"/>
            </a:xfrm>
            <a:custGeom>
              <a:avLst/>
              <a:gdLst>
                <a:gd name="T0" fmla="+- 0 6139 1428"/>
                <a:gd name="T1" fmla="*/ T0 w 4712"/>
                <a:gd name="T2" fmla="+- 0 -4663 -4663"/>
                <a:gd name="T3" fmla="*/ -4663 h 3596"/>
                <a:gd name="T4" fmla="+- 0 6090 1428"/>
                <a:gd name="T5" fmla="*/ T4 w 4712"/>
                <a:gd name="T6" fmla="+- 0 -4663 -4663"/>
                <a:gd name="T7" fmla="*/ -4663 h 3596"/>
                <a:gd name="T8" fmla="+- 0 1428 1428"/>
                <a:gd name="T9" fmla="*/ T8 w 4712"/>
                <a:gd name="T10" fmla="+- 0 -1105 -4663"/>
                <a:gd name="T11" fmla="*/ -1105 h 3596"/>
                <a:gd name="T12" fmla="+- 0 1428 1428"/>
                <a:gd name="T13" fmla="*/ T12 w 4712"/>
                <a:gd name="T14" fmla="+- 0 -1068 -4663"/>
                <a:gd name="T15" fmla="*/ -1068 h 3596"/>
                <a:gd name="T16" fmla="+- 0 6139 1428"/>
                <a:gd name="T17" fmla="*/ T16 w 4712"/>
                <a:gd name="T18" fmla="+- 0 -4663 -4663"/>
                <a:gd name="T19" fmla="*/ -4663 h 35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712" h="3596">
                  <a:moveTo>
                    <a:pt x="4711" y="0"/>
                  </a:moveTo>
                  <a:lnTo>
                    <a:pt x="4662" y="0"/>
                  </a:lnTo>
                  <a:lnTo>
                    <a:pt x="0" y="3558"/>
                  </a:lnTo>
                  <a:lnTo>
                    <a:pt x="0" y="3595"/>
                  </a:lnTo>
                  <a:lnTo>
                    <a:pt x="4711" y="0"/>
                  </a:lnTo>
                  <a:close/>
                </a:path>
              </a:pathLst>
            </a:custGeom>
            <a:solidFill>
              <a:srgbClr val="8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5" name="Freeform 188"/>
            <p:cNvSpPr>
              <a:spLocks/>
            </p:cNvSpPr>
            <p:nvPr/>
          </p:nvSpPr>
          <p:spPr bwMode="auto">
            <a:xfrm>
              <a:off x="1428" y="-4663"/>
              <a:ext cx="4760" cy="3633"/>
            </a:xfrm>
            <a:custGeom>
              <a:avLst/>
              <a:gdLst>
                <a:gd name="T0" fmla="+- 0 6188 1428"/>
                <a:gd name="T1" fmla="*/ T0 w 4760"/>
                <a:gd name="T2" fmla="+- 0 -4663 -4663"/>
                <a:gd name="T3" fmla="*/ -4663 h 3633"/>
                <a:gd name="T4" fmla="+- 0 6139 1428"/>
                <a:gd name="T5" fmla="*/ T4 w 4760"/>
                <a:gd name="T6" fmla="+- 0 -4663 -4663"/>
                <a:gd name="T7" fmla="*/ -4663 h 3633"/>
                <a:gd name="T8" fmla="+- 0 1428 1428"/>
                <a:gd name="T9" fmla="*/ T8 w 4760"/>
                <a:gd name="T10" fmla="+- 0 -1068 -4663"/>
                <a:gd name="T11" fmla="*/ -1068 h 3633"/>
                <a:gd name="T12" fmla="+- 0 1428 1428"/>
                <a:gd name="T13" fmla="*/ T12 w 4760"/>
                <a:gd name="T14" fmla="+- 0 -1031 -4663"/>
                <a:gd name="T15" fmla="*/ -1031 h 3633"/>
                <a:gd name="T16" fmla="+- 0 6188 1428"/>
                <a:gd name="T17" fmla="*/ T16 w 4760"/>
                <a:gd name="T18" fmla="+- 0 -4663 -4663"/>
                <a:gd name="T19" fmla="*/ -4663 h 363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760" h="3633">
                  <a:moveTo>
                    <a:pt x="4760" y="0"/>
                  </a:moveTo>
                  <a:lnTo>
                    <a:pt x="4711" y="0"/>
                  </a:lnTo>
                  <a:lnTo>
                    <a:pt x="0" y="3595"/>
                  </a:lnTo>
                  <a:lnTo>
                    <a:pt x="0" y="3632"/>
                  </a:lnTo>
                  <a:lnTo>
                    <a:pt x="4760" y="0"/>
                  </a:lnTo>
                  <a:close/>
                </a:path>
              </a:pathLst>
            </a:custGeom>
            <a:solidFill>
              <a:srgbClr val="8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6" name="Freeform 187"/>
            <p:cNvSpPr>
              <a:spLocks/>
            </p:cNvSpPr>
            <p:nvPr/>
          </p:nvSpPr>
          <p:spPr bwMode="auto">
            <a:xfrm>
              <a:off x="1428" y="-4663"/>
              <a:ext cx="4808" cy="3669"/>
            </a:xfrm>
            <a:custGeom>
              <a:avLst/>
              <a:gdLst>
                <a:gd name="T0" fmla="+- 0 6235 1428"/>
                <a:gd name="T1" fmla="*/ T0 w 4808"/>
                <a:gd name="T2" fmla="+- 0 -4663 -4663"/>
                <a:gd name="T3" fmla="*/ -4663 h 3669"/>
                <a:gd name="T4" fmla="+- 0 6188 1428"/>
                <a:gd name="T5" fmla="*/ T4 w 4808"/>
                <a:gd name="T6" fmla="+- 0 -4663 -4663"/>
                <a:gd name="T7" fmla="*/ -4663 h 3669"/>
                <a:gd name="T8" fmla="+- 0 1428 1428"/>
                <a:gd name="T9" fmla="*/ T8 w 4808"/>
                <a:gd name="T10" fmla="+- 0 -1031 -4663"/>
                <a:gd name="T11" fmla="*/ -1031 h 3669"/>
                <a:gd name="T12" fmla="+- 0 1428 1428"/>
                <a:gd name="T13" fmla="*/ T12 w 4808"/>
                <a:gd name="T14" fmla="+- 0 -995 -4663"/>
                <a:gd name="T15" fmla="*/ -995 h 3669"/>
                <a:gd name="T16" fmla="+- 0 6235 1428"/>
                <a:gd name="T17" fmla="*/ T16 w 4808"/>
                <a:gd name="T18" fmla="+- 0 -4663 -4663"/>
                <a:gd name="T19" fmla="*/ -4663 h 366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08" h="3669">
                  <a:moveTo>
                    <a:pt x="4807" y="0"/>
                  </a:moveTo>
                  <a:lnTo>
                    <a:pt x="4760" y="0"/>
                  </a:lnTo>
                  <a:lnTo>
                    <a:pt x="0" y="3632"/>
                  </a:lnTo>
                  <a:lnTo>
                    <a:pt x="0" y="3668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rgbClr val="8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7" name="Freeform 186"/>
            <p:cNvSpPr>
              <a:spLocks/>
            </p:cNvSpPr>
            <p:nvPr/>
          </p:nvSpPr>
          <p:spPr bwMode="auto">
            <a:xfrm>
              <a:off x="1428" y="-4663"/>
              <a:ext cx="4856" cy="3706"/>
            </a:xfrm>
            <a:custGeom>
              <a:avLst/>
              <a:gdLst>
                <a:gd name="T0" fmla="+- 0 6284 1428"/>
                <a:gd name="T1" fmla="*/ T0 w 4856"/>
                <a:gd name="T2" fmla="+- 0 -4663 -4663"/>
                <a:gd name="T3" fmla="*/ -4663 h 3706"/>
                <a:gd name="T4" fmla="+- 0 6235 1428"/>
                <a:gd name="T5" fmla="*/ T4 w 4856"/>
                <a:gd name="T6" fmla="+- 0 -4663 -4663"/>
                <a:gd name="T7" fmla="*/ -4663 h 3706"/>
                <a:gd name="T8" fmla="+- 0 1428 1428"/>
                <a:gd name="T9" fmla="*/ T8 w 4856"/>
                <a:gd name="T10" fmla="+- 0 -995 -4663"/>
                <a:gd name="T11" fmla="*/ -995 h 3706"/>
                <a:gd name="T12" fmla="+- 0 1428 1428"/>
                <a:gd name="T13" fmla="*/ T12 w 4856"/>
                <a:gd name="T14" fmla="+- 0 -957 -4663"/>
                <a:gd name="T15" fmla="*/ -957 h 3706"/>
                <a:gd name="T16" fmla="+- 0 6284 1428"/>
                <a:gd name="T17" fmla="*/ T16 w 4856"/>
                <a:gd name="T18" fmla="+- 0 -4663 -4663"/>
                <a:gd name="T19" fmla="*/ -4663 h 370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6" h="3706">
                  <a:moveTo>
                    <a:pt x="4856" y="0"/>
                  </a:moveTo>
                  <a:lnTo>
                    <a:pt x="4807" y="0"/>
                  </a:lnTo>
                  <a:lnTo>
                    <a:pt x="0" y="3668"/>
                  </a:lnTo>
                  <a:lnTo>
                    <a:pt x="0" y="370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9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8" name="Freeform 185"/>
            <p:cNvSpPr>
              <a:spLocks/>
            </p:cNvSpPr>
            <p:nvPr/>
          </p:nvSpPr>
          <p:spPr bwMode="auto">
            <a:xfrm>
              <a:off x="1428" y="-4663"/>
              <a:ext cx="4905" cy="3743"/>
            </a:xfrm>
            <a:custGeom>
              <a:avLst/>
              <a:gdLst>
                <a:gd name="T0" fmla="+- 0 6333 1428"/>
                <a:gd name="T1" fmla="*/ T0 w 4905"/>
                <a:gd name="T2" fmla="+- 0 -4663 -4663"/>
                <a:gd name="T3" fmla="*/ -4663 h 3743"/>
                <a:gd name="T4" fmla="+- 0 6284 1428"/>
                <a:gd name="T5" fmla="*/ T4 w 4905"/>
                <a:gd name="T6" fmla="+- 0 -4663 -4663"/>
                <a:gd name="T7" fmla="*/ -4663 h 3743"/>
                <a:gd name="T8" fmla="+- 0 1428 1428"/>
                <a:gd name="T9" fmla="*/ T8 w 4905"/>
                <a:gd name="T10" fmla="+- 0 -957 -4663"/>
                <a:gd name="T11" fmla="*/ -957 h 3743"/>
                <a:gd name="T12" fmla="+- 0 1428 1428"/>
                <a:gd name="T13" fmla="*/ T12 w 4905"/>
                <a:gd name="T14" fmla="+- 0 -920 -4663"/>
                <a:gd name="T15" fmla="*/ -920 h 3743"/>
                <a:gd name="T16" fmla="+- 0 6333 1428"/>
                <a:gd name="T17" fmla="*/ T16 w 4905"/>
                <a:gd name="T18" fmla="+- 0 -4663 -4663"/>
                <a:gd name="T19" fmla="*/ -4663 h 37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905" h="3743">
                  <a:moveTo>
                    <a:pt x="4905" y="0"/>
                  </a:moveTo>
                  <a:lnTo>
                    <a:pt x="4856" y="0"/>
                  </a:lnTo>
                  <a:lnTo>
                    <a:pt x="0" y="3706"/>
                  </a:lnTo>
                  <a:lnTo>
                    <a:pt x="0" y="3743"/>
                  </a:lnTo>
                  <a:lnTo>
                    <a:pt x="4905" y="0"/>
                  </a:lnTo>
                  <a:close/>
                </a:path>
              </a:pathLst>
            </a:custGeom>
            <a:solidFill>
              <a:srgbClr val="9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99" name="Freeform 184"/>
            <p:cNvSpPr>
              <a:spLocks/>
            </p:cNvSpPr>
            <p:nvPr/>
          </p:nvSpPr>
          <p:spPr bwMode="auto">
            <a:xfrm>
              <a:off x="1428" y="-4663"/>
              <a:ext cx="4954" cy="3780"/>
            </a:xfrm>
            <a:custGeom>
              <a:avLst/>
              <a:gdLst>
                <a:gd name="T0" fmla="+- 0 6381 1428"/>
                <a:gd name="T1" fmla="*/ T0 w 4954"/>
                <a:gd name="T2" fmla="+- 0 -4663 -4663"/>
                <a:gd name="T3" fmla="*/ -4663 h 3780"/>
                <a:gd name="T4" fmla="+- 0 6333 1428"/>
                <a:gd name="T5" fmla="*/ T4 w 4954"/>
                <a:gd name="T6" fmla="+- 0 -4663 -4663"/>
                <a:gd name="T7" fmla="*/ -4663 h 3780"/>
                <a:gd name="T8" fmla="+- 0 1428 1428"/>
                <a:gd name="T9" fmla="*/ T8 w 4954"/>
                <a:gd name="T10" fmla="+- 0 -920 -4663"/>
                <a:gd name="T11" fmla="*/ -920 h 3780"/>
                <a:gd name="T12" fmla="+- 0 1428 1428"/>
                <a:gd name="T13" fmla="*/ T12 w 4954"/>
                <a:gd name="T14" fmla="+- 0 -883 -4663"/>
                <a:gd name="T15" fmla="*/ -883 h 3780"/>
                <a:gd name="T16" fmla="+- 0 6381 1428"/>
                <a:gd name="T17" fmla="*/ T16 w 4954"/>
                <a:gd name="T18" fmla="+- 0 -4663 -4663"/>
                <a:gd name="T19" fmla="*/ -4663 h 378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954" h="3780">
                  <a:moveTo>
                    <a:pt x="4953" y="0"/>
                  </a:moveTo>
                  <a:lnTo>
                    <a:pt x="4905" y="0"/>
                  </a:lnTo>
                  <a:lnTo>
                    <a:pt x="0" y="3743"/>
                  </a:lnTo>
                  <a:lnTo>
                    <a:pt x="0" y="3780"/>
                  </a:lnTo>
                  <a:lnTo>
                    <a:pt x="4953" y="0"/>
                  </a:lnTo>
                  <a:close/>
                </a:path>
              </a:pathLst>
            </a:custGeom>
            <a:solidFill>
              <a:srgbClr val="9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0" name="Freeform 183"/>
            <p:cNvSpPr>
              <a:spLocks/>
            </p:cNvSpPr>
            <p:nvPr/>
          </p:nvSpPr>
          <p:spPr bwMode="auto">
            <a:xfrm>
              <a:off x="1428" y="-4663"/>
              <a:ext cx="5003" cy="3818"/>
            </a:xfrm>
            <a:custGeom>
              <a:avLst/>
              <a:gdLst>
                <a:gd name="T0" fmla="+- 0 6430 1428"/>
                <a:gd name="T1" fmla="*/ T0 w 5003"/>
                <a:gd name="T2" fmla="+- 0 -4663 -4663"/>
                <a:gd name="T3" fmla="*/ -4663 h 3818"/>
                <a:gd name="T4" fmla="+- 0 6381 1428"/>
                <a:gd name="T5" fmla="*/ T4 w 5003"/>
                <a:gd name="T6" fmla="+- 0 -4663 -4663"/>
                <a:gd name="T7" fmla="*/ -4663 h 3818"/>
                <a:gd name="T8" fmla="+- 0 1428 1428"/>
                <a:gd name="T9" fmla="*/ T8 w 5003"/>
                <a:gd name="T10" fmla="+- 0 -883 -4663"/>
                <a:gd name="T11" fmla="*/ -883 h 3818"/>
                <a:gd name="T12" fmla="+- 0 1428 1428"/>
                <a:gd name="T13" fmla="*/ T12 w 5003"/>
                <a:gd name="T14" fmla="+- 0 -846 -4663"/>
                <a:gd name="T15" fmla="*/ -846 h 3818"/>
                <a:gd name="T16" fmla="+- 0 6430 1428"/>
                <a:gd name="T17" fmla="*/ T16 w 5003"/>
                <a:gd name="T18" fmla="+- 0 -4663 -4663"/>
                <a:gd name="T19" fmla="*/ -4663 h 381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003" h="3818">
                  <a:moveTo>
                    <a:pt x="5002" y="0"/>
                  </a:moveTo>
                  <a:lnTo>
                    <a:pt x="4953" y="0"/>
                  </a:lnTo>
                  <a:lnTo>
                    <a:pt x="0" y="3780"/>
                  </a:lnTo>
                  <a:lnTo>
                    <a:pt x="0" y="3817"/>
                  </a:lnTo>
                  <a:lnTo>
                    <a:pt x="5002" y="0"/>
                  </a:lnTo>
                  <a:close/>
                </a:path>
              </a:pathLst>
            </a:custGeom>
            <a:solidFill>
              <a:srgbClr val="9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1" name="Freeform 182"/>
            <p:cNvSpPr>
              <a:spLocks/>
            </p:cNvSpPr>
            <p:nvPr/>
          </p:nvSpPr>
          <p:spPr bwMode="auto">
            <a:xfrm>
              <a:off x="1428" y="-4663"/>
              <a:ext cx="5051" cy="3855"/>
            </a:xfrm>
            <a:custGeom>
              <a:avLst/>
              <a:gdLst>
                <a:gd name="T0" fmla="+- 0 6479 1428"/>
                <a:gd name="T1" fmla="*/ T0 w 5051"/>
                <a:gd name="T2" fmla="+- 0 -4663 -4663"/>
                <a:gd name="T3" fmla="*/ -4663 h 3855"/>
                <a:gd name="T4" fmla="+- 0 6430 1428"/>
                <a:gd name="T5" fmla="*/ T4 w 5051"/>
                <a:gd name="T6" fmla="+- 0 -4663 -4663"/>
                <a:gd name="T7" fmla="*/ -4663 h 3855"/>
                <a:gd name="T8" fmla="+- 0 1428 1428"/>
                <a:gd name="T9" fmla="*/ T8 w 5051"/>
                <a:gd name="T10" fmla="+- 0 -846 -4663"/>
                <a:gd name="T11" fmla="*/ -846 h 3855"/>
                <a:gd name="T12" fmla="+- 0 1428 1428"/>
                <a:gd name="T13" fmla="*/ T12 w 5051"/>
                <a:gd name="T14" fmla="+- 0 -809 -4663"/>
                <a:gd name="T15" fmla="*/ -809 h 3855"/>
                <a:gd name="T16" fmla="+- 0 6479 1428"/>
                <a:gd name="T17" fmla="*/ T16 w 5051"/>
                <a:gd name="T18" fmla="+- 0 -4663 -4663"/>
                <a:gd name="T19" fmla="*/ -4663 h 385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051" h="3855">
                  <a:moveTo>
                    <a:pt x="5051" y="0"/>
                  </a:moveTo>
                  <a:lnTo>
                    <a:pt x="5002" y="0"/>
                  </a:lnTo>
                  <a:lnTo>
                    <a:pt x="0" y="3817"/>
                  </a:lnTo>
                  <a:lnTo>
                    <a:pt x="0" y="3854"/>
                  </a:lnTo>
                  <a:lnTo>
                    <a:pt x="5051" y="0"/>
                  </a:lnTo>
                  <a:close/>
                </a:path>
              </a:pathLst>
            </a:custGeom>
            <a:solidFill>
              <a:srgbClr val="9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2" name="Freeform 181"/>
            <p:cNvSpPr>
              <a:spLocks/>
            </p:cNvSpPr>
            <p:nvPr/>
          </p:nvSpPr>
          <p:spPr bwMode="auto">
            <a:xfrm>
              <a:off x="1428" y="-4663"/>
              <a:ext cx="5100" cy="3892"/>
            </a:xfrm>
            <a:custGeom>
              <a:avLst/>
              <a:gdLst>
                <a:gd name="T0" fmla="+- 0 6528 1428"/>
                <a:gd name="T1" fmla="*/ T0 w 5100"/>
                <a:gd name="T2" fmla="+- 0 -4663 -4663"/>
                <a:gd name="T3" fmla="*/ -4663 h 3892"/>
                <a:gd name="T4" fmla="+- 0 6479 1428"/>
                <a:gd name="T5" fmla="*/ T4 w 5100"/>
                <a:gd name="T6" fmla="+- 0 -4663 -4663"/>
                <a:gd name="T7" fmla="*/ -4663 h 3892"/>
                <a:gd name="T8" fmla="+- 0 1428 1428"/>
                <a:gd name="T9" fmla="*/ T8 w 5100"/>
                <a:gd name="T10" fmla="+- 0 -809 -4663"/>
                <a:gd name="T11" fmla="*/ -809 h 3892"/>
                <a:gd name="T12" fmla="+- 0 1428 1428"/>
                <a:gd name="T13" fmla="*/ T12 w 5100"/>
                <a:gd name="T14" fmla="+- 0 -771 -4663"/>
                <a:gd name="T15" fmla="*/ -771 h 3892"/>
                <a:gd name="T16" fmla="+- 0 6528 1428"/>
                <a:gd name="T17" fmla="*/ T16 w 5100"/>
                <a:gd name="T18" fmla="+- 0 -4663 -4663"/>
                <a:gd name="T19" fmla="*/ -4663 h 38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00" h="3892">
                  <a:moveTo>
                    <a:pt x="5100" y="0"/>
                  </a:moveTo>
                  <a:lnTo>
                    <a:pt x="5051" y="0"/>
                  </a:lnTo>
                  <a:lnTo>
                    <a:pt x="0" y="3854"/>
                  </a:lnTo>
                  <a:lnTo>
                    <a:pt x="0" y="3892"/>
                  </a:lnTo>
                  <a:lnTo>
                    <a:pt x="5100" y="0"/>
                  </a:lnTo>
                  <a:close/>
                </a:path>
              </a:pathLst>
            </a:custGeom>
            <a:solidFill>
              <a:srgbClr val="9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3" name="Freeform 180"/>
            <p:cNvSpPr>
              <a:spLocks/>
            </p:cNvSpPr>
            <p:nvPr/>
          </p:nvSpPr>
          <p:spPr bwMode="auto">
            <a:xfrm>
              <a:off x="1428" y="-4663"/>
              <a:ext cx="5149" cy="3929"/>
            </a:xfrm>
            <a:custGeom>
              <a:avLst/>
              <a:gdLst>
                <a:gd name="T0" fmla="+- 0 6576 1428"/>
                <a:gd name="T1" fmla="*/ T0 w 5149"/>
                <a:gd name="T2" fmla="+- 0 -4663 -4663"/>
                <a:gd name="T3" fmla="*/ -4663 h 3929"/>
                <a:gd name="T4" fmla="+- 0 6528 1428"/>
                <a:gd name="T5" fmla="*/ T4 w 5149"/>
                <a:gd name="T6" fmla="+- 0 -4663 -4663"/>
                <a:gd name="T7" fmla="*/ -4663 h 3929"/>
                <a:gd name="T8" fmla="+- 0 1428 1428"/>
                <a:gd name="T9" fmla="*/ T8 w 5149"/>
                <a:gd name="T10" fmla="+- 0 -771 -4663"/>
                <a:gd name="T11" fmla="*/ -771 h 3929"/>
                <a:gd name="T12" fmla="+- 0 1428 1428"/>
                <a:gd name="T13" fmla="*/ T12 w 5149"/>
                <a:gd name="T14" fmla="+- 0 -734 -4663"/>
                <a:gd name="T15" fmla="*/ -734 h 3929"/>
                <a:gd name="T16" fmla="+- 0 6576 1428"/>
                <a:gd name="T17" fmla="*/ T16 w 5149"/>
                <a:gd name="T18" fmla="+- 0 -4663 -4663"/>
                <a:gd name="T19" fmla="*/ -4663 h 39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49" h="3929">
                  <a:moveTo>
                    <a:pt x="5148" y="0"/>
                  </a:moveTo>
                  <a:lnTo>
                    <a:pt x="5100" y="0"/>
                  </a:lnTo>
                  <a:lnTo>
                    <a:pt x="0" y="3892"/>
                  </a:lnTo>
                  <a:lnTo>
                    <a:pt x="0" y="3929"/>
                  </a:lnTo>
                  <a:lnTo>
                    <a:pt x="5148" y="0"/>
                  </a:lnTo>
                  <a:close/>
                </a:path>
              </a:pathLst>
            </a:custGeom>
            <a:solidFill>
              <a:srgbClr val="9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4" name="Freeform 179"/>
            <p:cNvSpPr>
              <a:spLocks/>
            </p:cNvSpPr>
            <p:nvPr/>
          </p:nvSpPr>
          <p:spPr bwMode="auto">
            <a:xfrm>
              <a:off x="1428" y="-4663"/>
              <a:ext cx="5196" cy="3965"/>
            </a:xfrm>
            <a:custGeom>
              <a:avLst/>
              <a:gdLst>
                <a:gd name="T0" fmla="+- 0 6623 1428"/>
                <a:gd name="T1" fmla="*/ T0 w 5196"/>
                <a:gd name="T2" fmla="+- 0 -4663 -4663"/>
                <a:gd name="T3" fmla="*/ -4663 h 3965"/>
                <a:gd name="T4" fmla="+- 0 6576 1428"/>
                <a:gd name="T5" fmla="*/ T4 w 5196"/>
                <a:gd name="T6" fmla="+- 0 -4663 -4663"/>
                <a:gd name="T7" fmla="*/ -4663 h 3965"/>
                <a:gd name="T8" fmla="+- 0 1428 1428"/>
                <a:gd name="T9" fmla="*/ T8 w 5196"/>
                <a:gd name="T10" fmla="+- 0 -734 -4663"/>
                <a:gd name="T11" fmla="*/ -734 h 3965"/>
                <a:gd name="T12" fmla="+- 0 1428 1428"/>
                <a:gd name="T13" fmla="*/ T12 w 5196"/>
                <a:gd name="T14" fmla="+- 0 -698 -4663"/>
                <a:gd name="T15" fmla="*/ -698 h 3965"/>
                <a:gd name="T16" fmla="+- 0 6623 1428"/>
                <a:gd name="T17" fmla="*/ T16 w 5196"/>
                <a:gd name="T18" fmla="+- 0 -4663 -4663"/>
                <a:gd name="T19" fmla="*/ -4663 h 39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96" h="3965">
                  <a:moveTo>
                    <a:pt x="5195" y="0"/>
                  </a:moveTo>
                  <a:lnTo>
                    <a:pt x="5148" y="0"/>
                  </a:lnTo>
                  <a:lnTo>
                    <a:pt x="0" y="3929"/>
                  </a:lnTo>
                  <a:lnTo>
                    <a:pt x="0" y="3965"/>
                  </a:lnTo>
                  <a:lnTo>
                    <a:pt x="5195" y="0"/>
                  </a:lnTo>
                  <a:close/>
                </a:path>
              </a:pathLst>
            </a:custGeom>
            <a:solidFill>
              <a:srgbClr val="9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5" name="Freeform 178"/>
            <p:cNvSpPr>
              <a:spLocks/>
            </p:cNvSpPr>
            <p:nvPr/>
          </p:nvSpPr>
          <p:spPr bwMode="auto">
            <a:xfrm>
              <a:off x="1428" y="-4663"/>
              <a:ext cx="5245" cy="4002"/>
            </a:xfrm>
            <a:custGeom>
              <a:avLst/>
              <a:gdLst>
                <a:gd name="T0" fmla="+- 0 6672 1428"/>
                <a:gd name="T1" fmla="*/ T0 w 5245"/>
                <a:gd name="T2" fmla="+- 0 -4663 -4663"/>
                <a:gd name="T3" fmla="*/ -4663 h 4002"/>
                <a:gd name="T4" fmla="+- 0 6623 1428"/>
                <a:gd name="T5" fmla="*/ T4 w 5245"/>
                <a:gd name="T6" fmla="+- 0 -4663 -4663"/>
                <a:gd name="T7" fmla="*/ -4663 h 4002"/>
                <a:gd name="T8" fmla="+- 0 1428 1428"/>
                <a:gd name="T9" fmla="*/ T8 w 5245"/>
                <a:gd name="T10" fmla="+- 0 -698 -4663"/>
                <a:gd name="T11" fmla="*/ -698 h 4002"/>
                <a:gd name="T12" fmla="+- 0 1428 1428"/>
                <a:gd name="T13" fmla="*/ T12 w 5245"/>
                <a:gd name="T14" fmla="+- 0 -661 -4663"/>
                <a:gd name="T15" fmla="*/ -661 h 4002"/>
                <a:gd name="T16" fmla="+- 0 6672 1428"/>
                <a:gd name="T17" fmla="*/ T16 w 5245"/>
                <a:gd name="T18" fmla="+- 0 -4663 -4663"/>
                <a:gd name="T19" fmla="*/ -4663 h 400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245" h="4002">
                  <a:moveTo>
                    <a:pt x="5244" y="0"/>
                  </a:moveTo>
                  <a:lnTo>
                    <a:pt x="5195" y="0"/>
                  </a:lnTo>
                  <a:lnTo>
                    <a:pt x="0" y="3965"/>
                  </a:lnTo>
                  <a:lnTo>
                    <a:pt x="0" y="4002"/>
                  </a:lnTo>
                  <a:lnTo>
                    <a:pt x="5244" y="0"/>
                  </a:lnTo>
                  <a:close/>
                </a:path>
              </a:pathLst>
            </a:custGeom>
            <a:solidFill>
              <a:srgbClr val="9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6" name="Freeform 177"/>
            <p:cNvSpPr>
              <a:spLocks/>
            </p:cNvSpPr>
            <p:nvPr/>
          </p:nvSpPr>
          <p:spPr bwMode="auto">
            <a:xfrm>
              <a:off x="1428" y="-4663"/>
              <a:ext cx="5293" cy="4040"/>
            </a:xfrm>
            <a:custGeom>
              <a:avLst/>
              <a:gdLst>
                <a:gd name="T0" fmla="+- 0 6721 1428"/>
                <a:gd name="T1" fmla="*/ T0 w 5293"/>
                <a:gd name="T2" fmla="+- 0 -4663 -4663"/>
                <a:gd name="T3" fmla="*/ -4663 h 4040"/>
                <a:gd name="T4" fmla="+- 0 6672 1428"/>
                <a:gd name="T5" fmla="*/ T4 w 5293"/>
                <a:gd name="T6" fmla="+- 0 -4663 -4663"/>
                <a:gd name="T7" fmla="*/ -4663 h 4040"/>
                <a:gd name="T8" fmla="+- 0 1428 1428"/>
                <a:gd name="T9" fmla="*/ T8 w 5293"/>
                <a:gd name="T10" fmla="+- 0 -661 -4663"/>
                <a:gd name="T11" fmla="*/ -661 h 4040"/>
                <a:gd name="T12" fmla="+- 0 1428 1428"/>
                <a:gd name="T13" fmla="*/ T12 w 5293"/>
                <a:gd name="T14" fmla="+- 0 -624 -4663"/>
                <a:gd name="T15" fmla="*/ -624 h 4040"/>
                <a:gd name="T16" fmla="+- 0 6721 1428"/>
                <a:gd name="T17" fmla="*/ T16 w 5293"/>
                <a:gd name="T18" fmla="+- 0 -4663 -4663"/>
                <a:gd name="T19" fmla="*/ -4663 h 40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293" h="4040">
                  <a:moveTo>
                    <a:pt x="5293" y="0"/>
                  </a:moveTo>
                  <a:lnTo>
                    <a:pt x="5244" y="0"/>
                  </a:lnTo>
                  <a:lnTo>
                    <a:pt x="0" y="4002"/>
                  </a:lnTo>
                  <a:lnTo>
                    <a:pt x="0" y="4039"/>
                  </a:lnTo>
                  <a:lnTo>
                    <a:pt x="5293" y="0"/>
                  </a:lnTo>
                  <a:close/>
                </a:path>
              </a:pathLst>
            </a:custGeom>
            <a:solidFill>
              <a:srgbClr val="9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7" name="Freeform 176"/>
            <p:cNvSpPr>
              <a:spLocks/>
            </p:cNvSpPr>
            <p:nvPr/>
          </p:nvSpPr>
          <p:spPr bwMode="auto">
            <a:xfrm>
              <a:off x="1428" y="-4663"/>
              <a:ext cx="5342" cy="4077"/>
            </a:xfrm>
            <a:custGeom>
              <a:avLst/>
              <a:gdLst>
                <a:gd name="T0" fmla="+- 0 6770 1428"/>
                <a:gd name="T1" fmla="*/ T0 w 5342"/>
                <a:gd name="T2" fmla="+- 0 -4663 -4663"/>
                <a:gd name="T3" fmla="*/ -4663 h 4077"/>
                <a:gd name="T4" fmla="+- 0 6721 1428"/>
                <a:gd name="T5" fmla="*/ T4 w 5342"/>
                <a:gd name="T6" fmla="+- 0 -4663 -4663"/>
                <a:gd name="T7" fmla="*/ -4663 h 4077"/>
                <a:gd name="T8" fmla="+- 0 1428 1428"/>
                <a:gd name="T9" fmla="*/ T8 w 5342"/>
                <a:gd name="T10" fmla="+- 0 -624 -4663"/>
                <a:gd name="T11" fmla="*/ -624 h 4077"/>
                <a:gd name="T12" fmla="+- 0 1428 1428"/>
                <a:gd name="T13" fmla="*/ T12 w 5342"/>
                <a:gd name="T14" fmla="+- 0 -587 -4663"/>
                <a:gd name="T15" fmla="*/ -587 h 4077"/>
                <a:gd name="T16" fmla="+- 0 6770 1428"/>
                <a:gd name="T17" fmla="*/ T16 w 5342"/>
                <a:gd name="T18" fmla="+- 0 -4663 -4663"/>
                <a:gd name="T19" fmla="*/ -4663 h 407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342" h="4077">
                  <a:moveTo>
                    <a:pt x="5342" y="0"/>
                  </a:moveTo>
                  <a:lnTo>
                    <a:pt x="5293" y="0"/>
                  </a:lnTo>
                  <a:lnTo>
                    <a:pt x="0" y="4039"/>
                  </a:lnTo>
                  <a:lnTo>
                    <a:pt x="0" y="4076"/>
                  </a:lnTo>
                  <a:lnTo>
                    <a:pt x="5342" y="0"/>
                  </a:lnTo>
                  <a:close/>
                </a:path>
              </a:pathLst>
            </a:custGeom>
            <a:solidFill>
              <a:srgbClr val="9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8" name="Freeform 175"/>
            <p:cNvSpPr>
              <a:spLocks/>
            </p:cNvSpPr>
            <p:nvPr/>
          </p:nvSpPr>
          <p:spPr bwMode="auto">
            <a:xfrm>
              <a:off x="1428" y="-4663"/>
              <a:ext cx="5391" cy="4114"/>
            </a:xfrm>
            <a:custGeom>
              <a:avLst/>
              <a:gdLst>
                <a:gd name="T0" fmla="+- 0 6818 1428"/>
                <a:gd name="T1" fmla="*/ T0 w 5391"/>
                <a:gd name="T2" fmla="+- 0 -4663 -4663"/>
                <a:gd name="T3" fmla="*/ -4663 h 4114"/>
                <a:gd name="T4" fmla="+- 0 6770 1428"/>
                <a:gd name="T5" fmla="*/ T4 w 5391"/>
                <a:gd name="T6" fmla="+- 0 -4663 -4663"/>
                <a:gd name="T7" fmla="*/ -4663 h 4114"/>
                <a:gd name="T8" fmla="+- 0 1428 1428"/>
                <a:gd name="T9" fmla="*/ T8 w 5391"/>
                <a:gd name="T10" fmla="+- 0 -587 -4663"/>
                <a:gd name="T11" fmla="*/ -587 h 4114"/>
                <a:gd name="T12" fmla="+- 0 1428 1428"/>
                <a:gd name="T13" fmla="*/ T12 w 5391"/>
                <a:gd name="T14" fmla="+- 0 -549 -4663"/>
                <a:gd name="T15" fmla="*/ -549 h 4114"/>
                <a:gd name="T16" fmla="+- 0 6818 1428"/>
                <a:gd name="T17" fmla="*/ T16 w 5391"/>
                <a:gd name="T18" fmla="+- 0 -4663 -4663"/>
                <a:gd name="T19" fmla="*/ -4663 h 411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391" h="4114">
                  <a:moveTo>
                    <a:pt x="5390" y="0"/>
                  </a:moveTo>
                  <a:lnTo>
                    <a:pt x="5342" y="0"/>
                  </a:lnTo>
                  <a:lnTo>
                    <a:pt x="0" y="4076"/>
                  </a:lnTo>
                  <a:lnTo>
                    <a:pt x="0" y="4114"/>
                  </a:lnTo>
                  <a:lnTo>
                    <a:pt x="5390" y="0"/>
                  </a:lnTo>
                  <a:close/>
                </a:path>
              </a:pathLst>
            </a:custGeom>
            <a:solidFill>
              <a:srgbClr val="9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09" name="Freeform 174"/>
            <p:cNvSpPr>
              <a:spLocks/>
            </p:cNvSpPr>
            <p:nvPr/>
          </p:nvSpPr>
          <p:spPr bwMode="auto">
            <a:xfrm>
              <a:off x="1428" y="-4663"/>
              <a:ext cx="5440" cy="4151"/>
            </a:xfrm>
            <a:custGeom>
              <a:avLst/>
              <a:gdLst>
                <a:gd name="T0" fmla="+- 0 6867 1428"/>
                <a:gd name="T1" fmla="*/ T0 w 5440"/>
                <a:gd name="T2" fmla="+- 0 -4663 -4663"/>
                <a:gd name="T3" fmla="*/ -4663 h 4151"/>
                <a:gd name="T4" fmla="+- 0 6818 1428"/>
                <a:gd name="T5" fmla="*/ T4 w 5440"/>
                <a:gd name="T6" fmla="+- 0 -4663 -4663"/>
                <a:gd name="T7" fmla="*/ -4663 h 4151"/>
                <a:gd name="T8" fmla="+- 0 1428 1428"/>
                <a:gd name="T9" fmla="*/ T8 w 5440"/>
                <a:gd name="T10" fmla="+- 0 -549 -4663"/>
                <a:gd name="T11" fmla="*/ -549 h 4151"/>
                <a:gd name="T12" fmla="+- 0 1428 1428"/>
                <a:gd name="T13" fmla="*/ T12 w 5440"/>
                <a:gd name="T14" fmla="+- 0 -512 -4663"/>
                <a:gd name="T15" fmla="*/ -512 h 4151"/>
                <a:gd name="T16" fmla="+- 0 6867 1428"/>
                <a:gd name="T17" fmla="*/ T16 w 5440"/>
                <a:gd name="T18" fmla="+- 0 -4663 -4663"/>
                <a:gd name="T19" fmla="*/ -4663 h 41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440" h="4151">
                  <a:moveTo>
                    <a:pt x="5439" y="0"/>
                  </a:moveTo>
                  <a:lnTo>
                    <a:pt x="5390" y="0"/>
                  </a:lnTo>
                  <a:lnTo>
                    <a:pt x="0" y="4114"/>
                  </a:lnTo>
                  <a:lnTo>
                    <a:pt x="0" y="4151"/>
                  </a:lnTo>
                  <a:lnTo>
                    <a:pt x="5439" y="0"/>
                  </a:lnTo>
                  <a:close/>
                </a:path>
              </a:pathLst>
            </a:custGeom>
            <a:solidFill>
              <a:srgbClr val="9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0" name="Freeform 173"/>
            <p:cNvSpPr>
              <a:spLocks/>
            </p:cNvSpPr>
            <p:nvPr/>
          </p:nvSpPr>
          <p:spPr bwMode="auto">
            <a:xfrm>
              <a:off x="1428" y="-4663"/>
              <a:ext cx="5488" cy="4188"/>
            </a:xfrm>
            <a:custGeom>
              <a:avLst/>
              <a:gdLst>
                <a:gd name="T0" fmla="+- 0 6916 1428"/>
                <a:gd name="T1" fmla="*/ T0 w 5488"/>
                <a:gd name="T2" fmla="+- 0 -4663 -4663"/>
                <a:gd name="T3" fmla="*/ -4663 h 4188"/>
                <a:gd name="T4" fmla="+- 0 6867 1428"/>
                <a:gd name="T5" fmla="*/ T4 w 5488"/>
                <a:gd name="T6" fmla="+- 0 -4663 -4663"/>
                <a:gd name="T7" fmla="*/ -4663 h 4188"/>
                <a:gd name="T8" fmla="+- 0 1428 1428"/>
                <a:gd name="T9" fmla="*/ T8 w 5488"/>
                <a:gd name="T10" fmla="+- 0 -512 -4663"/>
                <a:gd name="T11" fmla="*/ -512 h 4188"/>
                <a:gd name="T12" fmla="+- 0 1428 1428"/>
                <a:gd name="T13" fmla="*/ T12 w 5488"/>
                <a:gd name="T14" fmla="+- 0 -475 -4663"/>
                <a:gd name="T15" fmla="*/ -475 h 4188"/>
                <a:gd name="T16" fmla="+- 0 6916 1428"/>
                <a:gd name="T17" fmla="*/ T16 w 5488"/>
                <a:gd name="T18" fmla="+- 0 -4663 -4663"/>
                <a:gd name="T19" fmla="*/ -4663 h 418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488" h="4188">
                  <a:moveTo>
                    <a:pt x="5488" y="0"/>
                  </a:moveTo>
                  <a:lnTo>
                    <a:pt x="5439" y="0"/>
                  </a:lnTo>
                  <a:lnTo>
                    <a:pt x="0" y="4151"/>
                  </a:lnTo>
                  <a:lnTo>
                    <a:pt x="0" y="4188"/>
                  </a:lnTo>
                  <a:lnTo>
                    <a:pt x="5488" y="0"/>
                  </a:lnTo>
                  <a:close/>
                </a:path>
              </a:pathLst>
            </a:custGeom>
            <a:solidFill>
              <a:srgbClr val="A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1" name="Freeform 172"/>
            <p:cNvSpPr>
              <a:spLocks/>
            </p:cNvSpPr>
            <p:nvPr/>
          </p:nvSpPr>
          <p:spPr bwMode="auto">
            <a:xfrm>
              <a:off x="1428" y="-4663"/>
              <a:ext cx="5537" cy="4226"/>
            </a:xfrm>
            <a:custGeom>
              <a:avLst/>
              <a:gdLst>
                <a:gd name="T0" fmla="+- 0 6965 1428"/>
                <a:gd name="T1" fmla="*/ T0 w 5537"/>
                <a:gd name="T2" fmla="+- 0 -4663 -4663"/>
                <a:gd name="T3" fmla="*/ -4663 h 4226"/>
                <a:gd name="T4" fmla="+- 0 6916 1428"/>
                <a:gd name="T5" fmla="*/ T4 w 5537"/>
                <a:gd name="T6" fmla="+- 0 -4663 -4663"/>
                <a:gd name="T7" fmla="*/ -4663 h 4226"/>
                <a:gd name="T8" fmla="+- 0 1428 1428"/>
                <a:gd name="T9" fmla="*/ T8 w 5537"/>
                <a:gd name="T10" fmla="+- 0 -475 -4663"/>
                <a:gd name="T11" fmla="*/ -475 h 4226"/>
                <a:gd name="T12" fmla="+- 0 1428 1428"/>
                <a:gd name="T13" fmla="*/ T12 w 5537"/>
                <a:gd name="T14" fmla="+- 0 -438 -4663"/>
                <a:gd name="T15" fmla="*/ -438 h 4226"/>
                <a:gd name="T16" fmla="+- 0 6965 1428"/>
                <a:gd name="T17" fmla="*/ T16 w 5537"/>
                <a:gd name="T18" fmla="+- 0 -4663 -4663"/>
                <a:gd name="T19" fmla="*/ -4663 h 422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537" h="4226">
                  <a:moveTo>
                    <a:pt x="5537" y="0"/>
                  </a:moveTo>
                  <a:lnTo>
                    <a:pt x="5488" y="0"/>
                  </a:lnTo>
                  <a:lnTo>
                    <a:pt x="0" y="4188"/>
                  </a:lnTo>
                  <a:lnTo>
                    <a:pt x="0" y="4225"/>
                  </a:lnTo>
                  <a:lnTo>
                    <a:pt x="5537" y="0"/>
                  </a:lnTo>
                  <a:close/>
                </a:path>
              </a:pathLst>
            </a:custGeom>
            <a:solidFill>
              <a:srgbClr val="A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2" name="Freeform 171"/>
            <p:cNvSpPr>
              <a:spLocks/>
            </p:cNvSpPr>
            <p:nvPr/>
          </p:nvSpPr>
          <p:spPr bwMode="auto">
            <a:xfrm>
              <a:off x="1428" y="-4663"/>
              <a:ext cx="5586" cy="4263"/>
            </a:xfrm>
            <a:custGeom>
              <a:avLst/>
              <a:gdLst>
                <a:gd name="T0" fmla="+- 0 7013 1428"/>
                <a:gd name="T1" fmla="*/ T0 w 5586"/>
                <a:gd name="T2" fmla="+- 0 -4663 -4663"/>
                <a:gd name="T3" fmla="*/ -4663 h 4263"/>
                <a:gd name="T4" fmla="+- 0 6965 1428"/>
                <a:gd name="T5" fmla="*/ T4 w 5586"/>
                <a:gd name="T6" fmla="+- 0 -4663 -4663"/>
                <a:gd name="T7" fmla="*/ -4663 h 4263"/>
                <a:gd name="T8" fmla="+- 0 1428 1428"/>
                <a:gd name="T9" fmla="*/ T8 w 5586"/>
                <a:gd name="T10" fmla="+- 0 -438 -4663"/>
                <a:gd name="T11" fmla="*/ -438 h 4263"/>
                <a:gd name="T12" fmla="+- 0 1428 1428"/>
                <a:gd name="T13" fmla="*/ T12 w 5586"/>
                <a:gd name="T14" fmla="+- 0 -401 -4663"/>
                <a:gd name="T15" fmla="*/ -401 h 4263"/>
                <a:gd name="T16" fmla="+- 0 7013 1428"/>
                <a:gd name="T17" fmla="*/ T16 w 5586"/>
                <a:gd name="T18" fmla="+- 0 -4663 -4663"/>
                <a:gd name="T19" fmla="*/ -4663 h 426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586" h="4263">
                  <a:moveTo>
                    <a:pt x="5585" y="0"/>
                  </a:moveTo>
                  <a:lnTo>
                    <a:pt x="5537" y="0"/>
                  </a:lnTo>
                  <a:lnTo>
                    <a:pt x="0" y="4225"/>
                  </a:lnTo>
                  <a:lnTo>
                    <a:pt x="0" y="4262"/>
                  </a:lnTo>
                  <a:lnTo>
                    <a:pt x="5585" y="0"/>
                  </a:lnTo>
                  <a:close/>
                </a:path>
              </a:pathLst>
            </a:custGeom>
            <a:solidFill>
              <a:srgbClr val="A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3" name="Freeform 170"/>
            <p:cNvSpPr>
              <a:spLocks/>
            </p:cNvSpPr>
            <p:nvPr/>
          </p:nvSpPr>
          <p:spPr bwMode="auto">
            <a:xfrm>
              <a:off x="1428" y="-4663"/>
              <a:ext cx="5633" cy="4299"/>
            </a:xfrm>
            <a:custGeom>
              <a:avLst/>
              <a:gdLst>
                <a:gd name="T0" fmla="+- 0 7061 1428"/>
                <a:gd name="T1" fmla="*/ T0 w 5633"/>
                <a:gd name="T2" fmla="+- 0 -4663 -4663"/>
                <a:gd name="T3" fmla="*/ -4663 h 4299"/>
                <a:gd name="T4" fmla="+- 0 7013 1428"/>
                <a:gd name="T5" fmla="*/ T4 w 5633"/>
                <a:gd name="T6" fmla="+- 0 -4663 -4663"/>
                <a:gd name="T7" fmla="*/ -4663 h 4299"/>
                <a:gd name="T8" fmla="+- 0 1428 1428"/>
                <a:gd name="T9" fmla="*/ T8 w 5633"/>
                <a:gd name="T10" fmla="+- 0 -401 -4663"/>
                <a:gd name="T11" fmla="*/ -401 h 4299"/>
                <a:gd name="T12" fmla="+- 0 1428 1428"/>
                <a:gd name="T13" fmla="*/ T12 w 5633"/>
                <a:gd name="T14" fmla="+- 0 -365 -4663"/>
                <a:gd name="T15" fmla="*/ -365 h 4299"/>
                <a:gd name="T16" fmla="+- 0 7061 1428"/>
                <a:gd name="T17" fmla="*/ T16 w 5633"/>
                <a:gd name="T18" fmla="+- 0 -4663 -4663"/>
                <a:gd name="T19" fmla="*/ -4663 h 429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633" h="4299">
                  <a:moveTo>
                    <a:pt x="5633" y="0"/>
                  </a:moveTo>
                  <a:lnTo>
                    <a:pt x="5585" y="0"/>
                  </a:lnTo>
                  <a:lnTo>
                    <a:pt x="0" y="4262"/>
                  </a:lnTo>
                  <a:lnTo>
                    <a:pt x="0" y="4298"/>
                  </a:lnTo>
                  <a:lnTo>
                    <a:pt x="5633" y="0"/>
                  </a:lnTo>
                  <a:close/>
                </a:path>
              </a:pathLst>
            </a:custGeom>
            <a:solidFill>
              <a:srgbClr val="A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4" name="Freeform 169"/>
            <p:cNvSpPr>
              <a:spLocks/>
            </p:cNvSpPr>
            <p:nvPr/>
          </p:nvSpPr>
          <p:spPr bwMode="auto">
            <a:xfrm>
              <a:off x="1428" y="-4663"/>
              <a:ext cx="5682" cy="4336"/>
            </a:xfrm>
            <a:custGeom>
              <a:avLst/>
              <a:gdLst>
                <a:gd name="T0" fmla="+- 0 7109 1428"/>
                <a:gd name="T1" fmla="*/ T0 w 5682"/>
                <a:gd name="T2" fmla="+- 0 -4663 -4663"/>
                <a:gd name="T3" fmla="*/ -4663 h 4336"/>
                <a:gd name="T4" fmla="+- 0 7061 1428"/>
                <a:gd name="T5" fmla="*/ T4 w 5682"/>
                <a:gd name="T6" fmla="+- 0 -4663 -4663"/>
                <a:gd name="T7" fmla="*/ -4663 h 4336"/>
                <a:gd name="T8" fmla="+- 0 1428 1428"/>
                <a:gd name="T9" fmla="*/ T8 w 5682"/>
                <a:gd name="T10" fmla="+- 0 -365 -4663"/>
                <a:gd name="T11" fmla="*/ -365 h 4336"/>
                <a:gd name="T12" fmla="+- 0 1428 1428"/>
                <a:gd name="T13" fmla="*/ T12 w 5682"/>
                <a:gd name="T14" fmla="+- 0 -327 -4663"/>
                <a:gd name="T15" fmla="*/ -327 h 4336"/>
                <a:gd name="T16" fmla="+- 0 7109 1428"/>
                <a:gd name="T17" fmla="*/ T16 w 5682"/>
                <a:gd name="T18" fmla="+- 0 -4663 -4663"/>
                <a:gd name="T19" fmla="*/ -4663 h 433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682" h="4336">
                  <a:moveTo>
                    <a:pt x="5681" y="0"/>
                  </a:moveTo>
                  <a:lnTo>
                    <a:pt x="5633" y="0"/>
                  </a:lnTo>
                  <a:lnTo>
                    <a:pt x="0" y="4298"/>
                  </a:lnTo>
                  <a:lnTo>
                    <a:pt x="0" y="4336"/>
                  </a:lnTo>
                  <a:lnTo>
                    <a:pt x="5681" y="0"/>
                  </a:lnTo>
                  <a:close/>
                </a:path>
              </a:pathLst>
            </a:custGeom>
            <a:solidFill>
              <a:srgbClr val="A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5" name="Freeform 168"/>
            <p:cNvSpPr>
              <a:spLocks/>
            </p:cNvSpPr>
            <p:nvPr/>
          </p:nvSpPr>
          <p:spPr bwMode="auto">
            <a:xfrm>
              <a:off x="1428" y="-4663"/>
              <a:ext cx="5731" cy="4373"/>
            </a:xfrm>
            <a:custGeom>
              <a:avLst/>
              <a:gdLst>
                <a:gd name="T0" fmla="+- 0 7158 1428"/>
                <a:gd name="T1" fmla="*/ T0 w 5731"/>
                <a:gd name="T2" fmla="+- 0 -4663 -4663"/>
                <a:gd name="T3" fmla="*/ -4663 h 4373"/>
                <a:gd name="T4" fmla="+- 0 7109 1428"/>
                <a:gd name="T5" fmla="*/ T4 w 5731"/>
                <a:gd name="T6" fmla="+- 0 -4663 -4663"/>
                <a:gd name="T7" fmla="*/ -4663 h 4373"/>
                <a:gd name="T8" fmla="+- 0 1428 1428"/>
                <a:gd name="T9" fmla="*/ T8 w 5731"/>
                <a:gd name="T10" fmla="+- 0 -327 -4663"/>
                <a:gd name="T11" fmla="*/ -327 h 4373"/>
                <a:gd name="T12" fmla="+- 0 1428 1428"/>
                <a:gd name="T13" fmla="*/ T12 w 5731"/>
                <a:gd name="T14" fmla="+- 0 -290 -4663"/>
                <a:gd name="T15" fmla="*/ -290 h 4373"/>
                <a:gd name="T16" fmla="+- 0 7158 1428"/>
                <a:gd name="T17" fmla="*/ T16 w 5731"/>
                <a:gd name="T18" fmla="+- 0 -4663 -4663"/>
                <a:gd name="T19" fmla="*/ -4663 h 43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731" h="4373">
                  <a:moveTo>
                    <a:pt x="5730" y="0"/>
                  </a:moveTo>
                  <a:lnTo>
                    <a:pt x="5681" y="0"/>
                  </a:lnTo>
                  <a:lnTo>
                    <a:pt x="0" y="4336"/>
                  </a:lnTo>
                  <a:lnTo>
                    <a:pt x="0" y="4373"/>
                  </a:lnTo>
                  <a:lnTo>
                    <a:pt x="5730" y="0"/>
                  </a:lnTo>
                  <a:close/>
                </a:path>
              </a:pathLst>
            </a:custGeom>
            <a:solidFill>
              <a:srgbClr val="A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6" name="Freeform 167"/>
            <p:cNvSpPr>
              <a:spLocks/>
            </p:cNvSpPr>
            <p:nvPr/>
          </p:nvSpPr>
          <p:spPr bwMode="auto">
            <a:xfrm>
              <a:off x="1428" y="-4663"/>
              <a:ext cx="5779" cy="4410"/>
            </a:xfrm>
            <a:custGeom>
              <a:avLst/>
              <a:gdLst>
                <a:gd name="T0" fmla="+- 0 7207 1428"/>
                <a:gd name="T1" fmla="*/ T0 w 5779"/>
                <a:gd name="T2" fmla="+- 0 -4663 -4663"/>
                <a:gd name="T3" fmla="*/ -4663 h 4410"/>
                <a:gd name="T4" fmla="+- 0 7158 1428"/>
                <a:gd name="T5" fmla="*/ T4 w 5779"/>
                <a:gd name="T6" fmla="+- 0 -4663 -4663"/>
                <a:gd name="T7" fmla="*/ -4663 h 4410"/>
                <a:gd name="T8" fmla="+- 0 1428 1428"/>
                <a:gd name="T9" fmla="*/ T8 w 5779"/>
                <a:gd name="T10" fmla="+- 0 -290 -4663"/>
                <a:gd name="T11" fmla="*/ -290 h 4410"/>
                <a:gd name="T12" fmla="+- 0 1428 1428"/>
                <a:gd name="T13" fmla="*/ T12 w 5779"/>
                <a:gd name="T14" fmla="+- 0 -253 -4663"/>
                <a:gd name="T15" fmla="*/ -253 h 4410"/>
                <a:gd name="T16" fmla="+- 0 7207 1428"/>
                <a:gd name="T17" fmla="*/ T16 w 5779"/>
                <a:gd name="T18" fmla="+- 0 -4663 -4663"/>
                <a:gd name="T19" fmla="*/ -4663 h 44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779" h="4410">
                  <a:moveTo>
                    <a:pt x="5779" y="0"/>
                  </a:moveTo>
                  <a:lnTo>
                    <a:pt x="5730" y="0"/>
                  </a:lnTo>
                  <a:lnTo>
                    <a:pt x="0" y="4373"/>
                  </a:lnTo>
                  <a:lnTo>
                    <a:pt x="0" y="4410"/>
                  </a:lnTo>
                  <a:lnTo>
                    <a:pt x="5779" y="0"/>
                  </a:lnTo>
                  <a:close/>
                </a:path>
              </a:pathLst>
            </a:custGeom>
            <a:solidFill>
              <a:srgbClr val="A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7" name="Freeform 166"/>
            <p:cNvSpPr>
              <a:spLocks/>
            </p:cNvSpPr>
            <p:nvPr/>
          </p:nvSpPr>
          <p:spPr bwMode="auto">
            <a:xfrm>
              <a:off x="1428" y="-4663"/>
              <a:ext cx="5828" cy="4448"/>
            </a:xfrm>
            <a:custGeom>
              <a:avLst/>
              <a:gdLst>
                <a:gd name="T0" fmla="+- 0 7256 1428"/>
                <a:gd name="T1" fmla="*/ T0 w 5828"/>
                <a:gd name="T2" fmla="+- 0 -4663 -4663"/>
                <a:gd name="T3" fmla="*/ -4663 h 4448"/>
                <a:gd name="T4" fmla="+- 0 7207 1428"/>
                <a:gd name="T5" fmla="*/ T4 w 5828"/>
                <a:gd name="T6" fmla="+- 0 -4663 -4663"/>
                <a:gd name="T7" fmla="*/ -4663 h 4448"/>
                <a:gd name="T8" fmla="+- 0 1428 1428"/>
                <a:gd name="T9" fmla="*/ T8 w 5828"/>
                <a:gd name="T10" fmla="+- 0 -253 -4663"/>
                <a:gd name="T11" fmla="*/ -253 h 4448"/>
                <a:gd name="T12" fmla="+- 0 1428 1428"/>
                <a:gd name="T13" fmla="*/ T12 w 5828"/>
                <a:gd name="T14" fmla="+- 0 -216 -4663"/>
                <a:gd name="T15" fmla="*/ -216 h 4448"/>
                <a:gd name="T16" fmla="+- 0 7256 1428"/>
                <a:gd name="T17" fmla="*/ T16 w 5828"/>
                <a:gd name="T18" fmla="+- 0 -4663 -4663"/>
                <a:gd name="T19" fmla="*/ -4663 h 44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28" h="4448">
                  <a:moveTo>
                    <a:pt x="5828" y="0"/>
                  </a:moveTo>
                  <a:lnTo>
                    <a:pt x="5779" y="0"/>
                  </a:lnTo>
                  <a:lnTo>
                    <a:pt x="0" y="4410"/>
                  </a:lnTo>
                  <a:lnTo>
                    <a:pt x="0" y="4447"/>
                  </a:lnTo>
                  <a:lnTo>
                    <a:pt x="5828" y="0"/>
                  </a:lnTo>
                  <a:close/>
                </a:path>
              </a:pathLst>
            </a:custGeom>
            <a:solidFill>
              <a:srgbClr val="A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8" name="Freeform 165"/>
            <p:cNvSpPr>
              <a:spLocks/>
            </p:cNvSpPr>
            <p:nvPr/>
          </p:nvSpPr>
          <p:spPr bwMode="auto">
            <a:xfrm>
              <a:off x="1428" y="-4663"/>
              <a:ext cx="5877" cy="4485"/>
            </a:xfrm>
            <a:custGeom>
              <a:avLst/>
              <a:gdLst>
                <a:gd name="T0" fmla="+- 0 7304 1428"/>
                <a:gd name="T1" fmla="*/ T0 w 5877"/>
                <a:gd name="T2" fmla="+- 0 -4663 -4663"/>
                <a:gd name="T3" fmla="*/ -4663 h 4485"/>
                <a:gd name="T4" fmla="+- 0 7256 1428"/>
                <a:gd name="T5" fmla="*/ T4 w 5877"/>
                <a:gd name="T6" fmla="+- 0 -4663 -4663"/>
                <a:gd name="T7" fmla="*/ -4663 h 4485"/>
                <a:gd name="T8" fmla="+- 0 1428 1428"/>
                <a:gd name="T9" fmla="*/ T8 w 5877"/>
                <a:gd name="T10" fmla="+- 0 -216 -4663"/>
                <a:gd name="T11" fmla="*/ -216 h 4485"/>
                <a:gd name="T12" fmla="+- 0 1428 1428"/>
                <a:gd name="T13" fmla="*/ T12 w 5877"/>
                <a:gd name="T14" fmla="+- 0 -179 -4663"/>
                <a:gd name="T15" fmla="*/ -179 h 4485"/>
                <a:gd name="T16" fmla="+- 0 7304 1428"/>
                <a:gd name="T17" fmla="*/ T16 w 5877"/>
                <a:gd name="T18" fmla="+- 0 -4663 -4663"/>
                <a:gd name="T19" fmla="*/ -4663 h 44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77" h="4485">
                  <a:moveTo>
                    <a:pt x="5876" y="0"/>
                  </a:moveTo>
                  <a:lnTo>
                    <a:pt x="5828" y="0"/>
                  </a:lnTo>
                  <a:lnTo>
                    <a:pt x="0" y="4447"/>
                  </a:lnTo>
                  <a:lnTo>
                    <a:pt x="0" y="4484"/>
                  </a:lnTo>
                  <a:lnTo>
                    <a:pt x="5876" y="0"/>
                  </a:lnTo>
                  <a:close/>
                </a:path>
              </a:pathLst>
            </a:custGeom>
            <a:solidFill>
              <a:srgbClr val="A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19" name="Freeform 164"/>
            <p:cNvSpPr>
              <a:spLocks/>
            </p:cNvSpPr>
            <p:nvPr/>
          </p:nvSpPr>
          <p:spPr bwMode="auto">
            <a:xfrm>
              <a:off x="1428" y="-4663"/>
              <a:ext cx="5926" cy="4522"/>
            </a:xfrm>
            <a:custGeom>
              <a:avLst/>
              <a:gdLst>
                <a:gd name="T0" fmla="+- 0 7353 1428"/>
                <a:gd name="T1" fmla="*/ T0 w 5926"/>
                <a:gd name="T2" fmla="+- 0 -4663 -4663"/>
                <a:gd name="T3" fmla="*/ -4663 h 4522"/>
                <a:gd name="T4" fmla="+- 0 7304 1428"/>
                <a:gd name="T5" fmla="*/ T4 w 5926"/>
                <a:gd name="T6" fmla="+- 0 -4663 -4663"/>
                <a:gd name="T7" fmla="*/ -4663 h 4522"/>
                <a:gd name="T8" fmla="+- 0 1428 1428"/>
                <a:gd name="T9" fmla="*/ T8 w 5926"/>
                <a:gd name="T10" fmla="+- 0 -179 -4663"/>
                <a:gd name="T11" fmla="*/ -179 h 4522"/>
                <a:gd name="T12" fmla="+- 0 1428 1428"/>
                <a:gd name="T13" fmla="*/ T12 w 5926"/>
                <a:gd name="T14" fmla="+- 0 -141 -4663"/>
                <a:gd name="T15" fmla="*/ -141 h 4522"/>
                <a:gd name="T16" fmla="+- 0 7353 1428"/>
                <a:gd name="T17" fmla="*/ T16 w 5926"/>
                <a:gd name="T18" fmla="+- 0 -4663 -4663"/>
                <a:gd name="T19" fmla="*/ -4663 h 45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926" h="4522">
                  <a:moveTo>
                    <a:pt x="5925" y="0"/>
                  </a:moveTo>
                  <a:lnTo>
                    <a:pt x="5876" y="0"/>
                  </a:lnTo>
                  <a:lnTo>
                    <a:pt x="0" y="4484"/>
                  </a:lnTo>
                  <a:lnTo>
                    <a:pt x="0" y="4522"/>
                  </a:lnTo>
                  <a:lnTo>
                    <a:pt x="5925" y="0"/>
                  </a:lnTo>
                  <a:close/>
                </a:path>
              </a:pathLst>
            </a:custGeom>
            <a:solidFill>
              <a:srgbClr val="A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0" name="Freeform 163"/>
            <p:cNvSpPr>
              <a:spLocks/>
            </p:cNvSpPr>
            <p:nvPr/>
          </p:nvSpPr>
          <p:spPr bwMode="auto">
            <a:xfrm>
              <a:off x="1428" y="-4663"/>
              <a:ext cx="5974" cy="4559"/>
            </a:xfrm>
            <a:custGeom>
              <a:avLst/>
              <a:gdLst>
                <a:gd name="T0" fmla="+- 0 7402 1428"/>
                <a:gd name="T1" fmla="*/ T0 w 5974"/>
                <a:gd name="T2" fmla="+- 0 -4663 -4663"/>
                <a:gd name="T3" fmla="*/ -4663 h 4559"/>
                <a:gd name="T4" fmla="+- 0 7353 1428"/>
                <a:gd name="T5" fmla="*/ T4 w 5974"/>
                <a:gd name="T6" fmla="+- 0 -4663 -4663"/>
                <a:gd name="T7" fmla="*/ -4663 h 4559"/>
                <a:gd name="T8" fmla="+- 0 1428 1428"/>
                <a:gd name="T9" fmla="*/ T8 w 5974"/>
                <a:gd name="T10" fmla="+- 0 -141 -4663"/>
                <a:gd name="T11" fmla="*/ -141 h 4559"/>
                <a:gd name="T12" fmla="+- 0 1428 1428"/>
                <a:gd name="T13" fmla="*/ T12 w 5974"/>
                <a:gd name="T14" fmla="+- 0 -104 -4663"/>
                <a:gd name="T15" fmla="*/ -104 h 4559"/>
                <a:gd name="T16" fmla="+- 0 7402 1428"/>
                <a:gd name="T17" fmla="*/ T16 w 5974"/>
                <a:gd name="T18" fmla="+- 0 -4663 -4663"/>
                <a:gd name="T19" fmla="*/ -4663 h 45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974" h="4559">
                  <a:moveTo>
                    <a:pt x="5974" y="0"/>
                  </a:moveTo>
                  <a:lnTo>
                    <a:pt x="5925" y="0"/>
                  </a:lnTo>
                  <a:lnTo>
                    <a:pt x="0" y="4522"/>
                  </a:lnTo>
                  <a:lnTo>
                    <a:pt x="0" y="4559"/>
                  </a:lnTo>
                  <a:lnTo>
                    <a:pt x="5974" y="0"/>
                  </a:lnTo>
                  <a:close/>
                </a:path>
              </a:pathLst>
            </a:custGeom>
            <a:solidFill>
              <a:srgbClr val="A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1" name="Freeform 162"/>
            <p:cNvSpPr>
              <a:spLocks/>
            </p:cNvSpPr>
            <p:nvPr/>
          </p:nvSpPr>
          <p:spPr bwMode="auto">
            <a:xfrm>
              <a:off x="1428" y="-4663"/>
              <a:ext cx="6022" cy="4595"/>
            </a:xfrm>
            <a:custGeom>
              <a:avLst/>
              <a:gdLst>
                <a:gd name="T0" fmla="+- 0 7449 1428"/>
                <a:gd name="T1" fmla="*/ T0 w 6022"/>
                <a:gd name="T2" fmla="+- 0 -4663 -4663"/>
                <a:gd name="T3" fmla="*/ -4663 h 4595"/>
                <a:gd name="T4" fmla="+- 0 7402 1428"/>
                <a:gd name="T5" fmla="*/ T4 w 6022"/>
                <a:gd name="T6" fmla="+- 0 -4663 -4663"/>
                <a:gd name="T7" fmla="*/ -4663 h 4595"/>
                <a:gd name="T8" fmla="+- 0 1428 1428"/>
                <a:gd name="T9" fmla="*/ T8 w 6022"/>
                <a:gd name="T10" fmla="+- 0 -104 -4663"/>
                <a:gd name="T11" fmla="*/ -104 h 4595"/>
                <a:gd name="T12" fmla="+- 0 1428 1428"/>
                <a:gd name="T13" fmla="*/ T12 w 6022"/>
                <a:gd name="T14" fmla="+- 0 -68 -4663"/>
                <a:gd name="T15" fmla="*/ -68 h 4595"/>
                <a:gd name="T16" fmla="+- 0 7449 1428"/>
                <a:gd name="T17" fmla="*/ T16 w 6022"/>
                <a:gd name="T18" fmla="+- 0 -4663 -4663"/>
                <a:gd name="T19" fmla="*/ -4663 h 459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022" h="4595">
                  <a:moveTo>
                    <a:pt x="6021" y="0"/>
                  </a:moveTo>
                  <a:lnTo>
                    <a:pt x="5974" y="0"/>
                  </a:lnTo>
                  <a:lnTo>
                    <a:pt x="0" y="4559"/>
                  </a:lnTo>
                  <a:lnTo>
                    <a:pt x="0" y="4595"/>
                  </a:lnTo>
                  <a:lnTo>
                    <a:pt x="6021" y="0"/>
                  </a:lnTo>
                  <a:close/>
                </a:path>
              </a:pathLst>
            </a:custGeom>
            <a:solidFill>
              <a:srgbClr val="A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2" name="Freeform 161"/>
            <p:cNvSpPr>
              <a:spLocks/>
            </p:cNvSpPr>
            <p:nvPr/>
          </p:nvSpPr>
          <p:spPr bwMode="auto">
            <a:xfrm>
              <a:off x="1428" y="-4663"/>
              <a:ext cx="6070" cy="4632"/>
            </a:xfrm>
            <a:custGeom>
              <a:avLst/>
              <a:gdLst>
                <a:gd name="T0" fmla="+- 0 7498 1428"/>
                <a:gd name="T1" fmla="*/ T0 w 6070"/>
                <a:gd name="T2" fmla="+- 0 -4663 -4663"/>
                <a:gd name="T3" fmla="*/ -4663 h 4632"/>
                <a:gd name="T4" fmla="+- 0 7449 1428"/>
                <a:gd name="T5" fmla="*/ T4 w 6070"/>
                <a:gd name="T6" fmla="+- 0 -4663 -4663"/>
                <a:gd name="T7" fmla="*/ -4663 h 4632"/>
                <a:gd name="T8" fmla="+- 0 1428 1428"/>
                <a:gd name="T9" fmla="*/ T8 w 6070"/>
                <a:gd name="T10" fmla="+- 0 -68 -4663"/>
                <a:gd name="T11" fmla="*/ -68 h 4632"/>
                <a:gd name="T12" fmla="+- 0 1428 1428"/>
                <a:gd name="T13" fmla="*/ T12 w 6070"/>
                <a:gd name="T14" fmla="+- 0 -31 -4663"/>
                <a:gd name="T15" fmla="*/ -31 h 4632"/>
                <a:gd name="T16" fmla="+- 0 7498 1428"/>
                <a:gd name="T17" fmla="*/ T16 w 6070"/>
                <a:gd name="T18" fmla="+- 0 -4663 -4663"/>
                <a:gd name="T19" fmla="*/ -4663 h 46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070" h="4632">
                  <a:moveTo>
                    <a:pt x="6070" y="0"/>
                  </a:moveTo>
                  <a:lnTo>
                    <a:pt x="6021" y="0"/>
                  </a:lnTo>
                  <a:lnTo>
                    <a:pt x="0" y="4595"/>
                  </a:lnTo>
                  <a:lnTo>
                    <a:pt x="0" y="4632"/>
                  </a:lnTo>
                  <a:lnTo>
                    <a:pt x="6070" y="0"/>
                  </a:lnTo>
                  <a:close/>
                </a:path>
              </a:pathLst>
            </a:custGeom>
            <a:solidFill>
              <a:srgbClr val="B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1428" y="-4663"/>
              <a:ext cx="6119" cy="4670"/>
            </a:xfrm>
            <a:custGeom>
              <a:avLst/>
              <a:gdLst>
                <a:gd name="T0" fmla="+- 0 7547 1428"/>
                <a:gd name="T1" fmla="*/ T0 w 6119"/>
                <a:gd name="T2" fmla="+- 0 -4663 -4663"/>
                <a:gd name="T3" fmla="*/ -4663 h 4670"/>
                <a:gd name="T4" fmla="+- 0 7498 1428"/>
                <a:gd name="T5" fmla="*/ T4 w 6119"/>
                <a:gd name="T6" fmla="+- 0 -4663 -4663"/>
                <a:gd name="T7" fmla="*/ -4663 h 4670"/>
                <a:gd name="T8" fmla="+- 0 1428 1428"/>
                <a:gd name="T9" fmla="*/ T8 w 6119"/>
                <a:gd name="T10" fmla="+- 0 -31 -4663"/>
                <a:gd name="T11" fmla="*/ -31 h 4670"/>
                <a:gd name="T12" fmla="+- 0 1428 1428"/>
                <a:gd name="T13" fmla="*/ T12 w 6119"/>
                <a:gd name="T14" fmla="+- 0 6 -4663"/>
                <a:gd name="T15" fmla="*/ 6 h 4670"/>
                <a:gd name="T16" fmla="+- 0 7547 1428"/>
                <a:gd name="T17" fmla="*/ T16 w 6119"/>
                <a:gd name="T18" fmla="+- 0 -4663 -4663"/>
                <a:gd name="T19" fmla="*/ -4663 h 467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119" h="4670">
                  <a:moveTo>
                    <a:pt x="6119" y="0"/>
                  </a:moveTo>
                  <a:lnTo>
                    <a:pt x="6070" y="0"/>
                  </a:lnTo>
                  <a:lnTo>
                    <a:pt x="0" y="4632"/>
                  </a:lnTo>
                  <a:lnTo>
                    <a:pt x="0" y="4669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B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4" name="Freeform 159"/>
            <p:cNvSpPr>
              <a:spLocks/>
            </p:cNvSpPr>
            <p:nvPr/>
          </p:nvSpPr>
          <p:spPr bwMode="auto">
            <a:xfrm>
              <a:off x="1428" y="-4663"/>
              <a:ext cx="6168" cy="4707"/>
            </a:xfrm>
            <a:custGeom>
              <a:avLst/>
              <a:gdLst>
                <a:gd name="T0" fmla="+- 0 7595 1428"/>
                <a:gd name="T1" fmla="*/ T0 w 6168"/>
                <a:gd name="T2" fmla="+- 0 -4663 -4663"/>
                <a:gd name="T3" fmla="*/ -4663 h 4707"/>
                <a:gd name="T4" fmla="+- 0 7547 1428"/>
                <a:gd name="T5" fmla="*/ T4 w 6168"/>
                <a:gd name="T6" fmla="+- 0 -4663 -4663"/>
                <a:gd name="T7" fmla="*/ -4663 h 4707"/>
                <a:gd name="T8" fmla="+- 0 1428 1428"/>
                <a:gd name="T9" fmla="*/ T8 w 6168"/>
                <a:gd name="T10" fmla="+- 0 6 -4663"/>
                <a:gd name="T11" fmla="*/ 6 h 4707"/>
                <a:gd name="T12" fmla="+- 0 1428 1428"/>
                <a:gd name="T13" fmla="*/ T12 w 6168"/>
                <a:gd name="T14" fmla="+- 0 43 -4663"/>
                <a:gd name="T15" fmla="*/ 43 h 4707"/>
                <a:gd name="T16" fmla="+- 0 7595 1428"/>
                <a:gd name="T17" fmla="*/ T16 w 6168"/>
                <a:gd name="T18" fmla="+- 0 -4663 -4663"/>
                <a:gd name="T19" fmla="*/ -4663 h 470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168" h="4707">
                  <a:moveTo>
                    <a:pt x="6167" y="0"/>
                  </a:moveTo>
                  <a:lnTo>
                    <a:pt x="6119" y="0"/>
                  </a:lnTo>
                  <a:lnTo>
                    <a:pt x="0" y="4669"/>
                  </a:lnTo>
                  <a:lnTo>
                    <a:pt x="0" y="4706"/>
                  </a:lnTo>
                  <a:lnTo>
                    <a:pt x="6167" y="0"/>
                  </a:lnTo>
                  <a:close/>
                </a:path>
              </a:pathLst>
            </a:custGeom>
            <a:solidFill>
              <a:srgbClr val="B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5" name="Freeform 158"/>
            <p:cNvSpPr>
              <a:spLocks/>
            </p:cNvSpPr>
            <p:nvPr/>
          </p:nvSpPr>
          <p:spPr bwMode="auto">
            <a:xfrm>
              <a:off x="1428" y="-4663"/>
              <a:ext cx="6216" cy="4744"/>
            </a:xfrm>
            <a:custGeom>
              <a:avLst/>
              <a:gdLst>
                <a:gd name="T0" fmla="+- 0 7644 1428"/>
                <a:gd name="T1" fmla="*/ T0 w 6216"/>
                <a:gd name="T2" fmla="+- 0 -4663 -4663"/>
                <a:gd name="T3" fmla="*/ -4663 h 4744"/>
                <a:gd name="T4" fmla="+- 0 7595 1428"/>
                <a:gd name="T5" fmla="*/ T4 w 6216"/>
                <a:gd name="T6" fmla="+- 0 -4663 -4663"/>
                <a:gd name="T7" fmla="*/ -4663 h 4744"/>
                <a:gd name="T8" fmla="+- 0 1428 1428"/>
                <a:gd name="T9" fmla="*/ T8 w 6216"/>
                <a:gd name="T10" fmla="+- 0 43 -4663"/>
                <a:gd name="T11" fmla="*/ 43 h 4744"/>
                <a:gd name="T12" fmla="+- 0 1428 1428"/>
                <a:gd name="T13" fmla="*/ T12 w 6216"/>
                <a:gd name="T14" fmla="+- 0 81 -4663"/>
                <a:gd name="T15" fmla="*/ 81 h 4744"/>
                <a:gd name="T16" fmla="+- 0 7644 1428"/>
                <a:gd name="T17" fmla="*/ T16 w 6216"/>
                <a:gd name="T18" fmla="+- 0 -4663 -4663"/>
                <a:gd name="T19" fmla="*/ -4663 h 47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216" h="4744">
                  <a:moveTo>
                    <a:pt x="6216" y="0"/>
                  </a:moveTo>
                  <a:lnTo>
                    <a:pt x="6167" y="0"/>
                  </a:lnTo>
                  <a:lnTo>
                    <a:pt x="0" y="4706"/>
                  </a:lnTo>
                  <a:lnTo>
                    <a:pt x="0" y="4744"/>
                  </a:lnTo>
                  <a:lnTo>
                    <a:pt x="6216" y="0"/>
                  </a:lnTo>
                  <a:close/>
                </a:path>
              </a:pathLst>
            </a:custGeom>
            <a:solidFill>
              <a:srgbClr val="B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6" name="Freeform 157"/>
            <p:cNvSpPr>
              <a:spLocks/>
            </p:cNvSpPr>
            <p:nvPr/>
          </p:nvSpPr>
          <p:spPr bwMode="auto">
            <a:xfrm>
              <a:off x="1428" y="-4663"/>
              <a:ext cx="6216" cy="4744"/>
            </a:xfrm>
            <a:custGeom>
              <a:avLst/>
              <a:gdLst>
                <a:gd name="T0" fmla="+- 0 7644 1428"/>
                <a:gd name="T1" fmla="*/ T0 w 6216"/>
                <a:gd name="T2" fmla="+- 0 -4663 -4663"/>
                <a:gd name="T3" fmla="*/ -4663 h 4744"/>
                <a:gd name="T4" fmla="+- 0 1428 1428"/>
                <a:gd name="T5" fmla="*/ T4 w 6216"/>
                <a:gd name="T6" fmla="+- 0 81 -4663"/>
                <a:gd name="T7" fmla="*/ 81 h 4744"/>
                <a:gd name="T8" fmla="+- 0 1477 1428"/>
                <a:gd name="T9" fmla="*/ T8 w 6216"/>
                <a:gd name="T10" fmla="+- 0 81 -4663"/>
                <a:gd name="T11" fmla="*/ 81 h 4744"/>
                <a:gd name="T12" fmla="+- 0 7644 1428"/>
                <a:gd name="T13" fmla="*/ T12 w 6216"/>
                <a:gd name="T14" fmla="+- 0 -4626 -4663"/>
                <a:gd name="T15" fmla="*/ -4626 h 4744"/>
                <a:gd name="T16" fmla="+- 0 7644 1428"/>
                <a:gd name="T17" fmla="*/ T16 w 6216"/>
                <a:gd name="T18" fmla="+- 0 -4663 -4663"/>
                <a:gd name="T19" fmla="*/ -4663 h 47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216" h="4744">
                  <a:moveTo>
                    <a:pt x="6216" y="0"/>
                  </a:moveTo>
                  <a:lnTo>
                    <a:pt x="0" y="4744"/>
                  </a:lnTo>
                  <a:lnTo>
                    <a:pt x="49" y="4744"/>
                  </a:lnTo>
                  <a:lnTo>
                    <a:pt x="6216" y="37"/>
                  </a:lnTo>
                  <a:lnTo>
                    <a:pt x="6216" y="0"/>
                  </a:lnTo>
                  <a:close/>
                </a:path>
              </a:pathLst>
            </a:custGeom>
            <a:solidFill>
              <a:srgbClr val="B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7" name="Freeform 156"/>
            <p:cNvSpPr>
              <a:spLocks/>
            </p:cNvSpPr>
            <p:nvPr/>
          </p:nvSpPr>
          <p:spPr bwMode="auto">
            <a:xfrm>
              <a:off x="1476" y="-4626"/>
              <a:ext cx="6168" cy="4707"/>
            </a:xfrm>
            <a:custGeom>
              <a:avLst/>
              <a:gdLst>
                <a:gd name="T0" fmla="+- 0 7644 1477"/>
                <a:gd name="T1" fmla="*/ T0 w 6168"/>
                <a:gd name="T2" fmla="+- 0 -4626 -4626"/>
                <a:gd name="T3" fmla="*/ -4626 h 4707"/>
                <a:gd name="T4" fmla="+- 0 1477 1477"/>
                <a:gd name="T5" fmla="*/ T4 w 6168"/>
                <a:gd name="T6" fmla="+- 0 81 -4626"/>
                <a:gd name="T7" fmla="*/ 81 h 4707"/>
                <a:gd name="T8" fmla="+- 0 1525 1477"/>
                <a:gd name="T9" fmla="*/ T8 w 6168"/>
                <a:gd name="T10" fmla="+- 0 81 -4626"/>
                <a:gd name="T11" fmla="*/ 81 h 4707"/>
                <a:gd name="T12" fmla="+- 0 7644 1477"/>
                <a:gd name="T13" fmla="*/ T12 w 6168"/>
                <a:gd name="T14" fmla="+- 0 -4589 -4626"/>
                <a:gd name="T15" fmla="*/ -4589 h 4707"/>
                <a:gd name="T16" fmla="+- 0 7644 1477"/>
                <a:gd name="T17" fmla="*/ T16 w 6168"/>
                <a:gd name="T18" fmla="+- 0 -4626 -4626"/>
                <a:gd name="T19" fmla="*/ -4626 h 470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168" h="4707">
                  <a:moveTo>
                    <a:pt x="6167" y="0"/>
                  </a:moveTo>
                  <a:lnTo>
                    <a:pt x="0" y="4707"/>
                  </a:lnTo>
                  <a:lnTo>
                    <a:pt x="48" y="4707"/>
                  </a:lnTo>
                  <a:lnTo>
                    <a:pt x="6167" y="37"/>
                  </a:lnTo>
                  <a:lnTo>
                    <a:pt x="6167" y="0"/>
                  </a:lnTo>
                  <a:close/>
                </a:path>
              </a:pathLst>
            </a:custGeom>
            <a:solidFill>
              <a:srgbClr val="B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8" name="Freeform 155"/>
            <p:cNvSpPr>
              <a:spLocks/>
            </p:cNvSpPr>
            <p:nvPr/>
          </p:nvSpPr>
          <p:spPr bwMode="auto">
            <a:xfrm>
              <a:off x="1525" y="-4589"/>
              <a:ext cx="6119" cy="4670"/>
            </a:xfrm>
            <a:custGeom>
              <a:avLst/>
              <a:gdLst>
                <a:gd name="T0" fmla="+- 0 7644 1525"/>
                <a:gd name="T1" fmla="*/ T0 w 6119"/>
                <a:gd name="T2" fmla="+- 0 -4589 -4589"/>
                <a:gd name="T3" fmla="*/ -4589 h 4670"/>
                <a:gd name="T4" fmla="+- 0 1525 1525"/>
                <a:gd name="T5" fmla="*/ T4 w 6119"/>
                <a:gd name="T6" fmla="+- 0 81 -4589"/>
                <a:gd name="T7" fmla="*/ 81 h 4670"/>
                <a:gd name="T8" fmla="+- 0 1574 1525"/>
                <a:gd name="T9" fmla="*/ T8 w 6119"/>
                <a:gd name="T10" fmla="+- 0 81 -4589"/>
                <a:gd name="T11" fmla="*/ 81 h 4670"/>
                <a:gd name="T12" fmla="+- 0 7644 1525"/>
                <a:gd name="T13" fmla="*/ T12 w 6119"/>
                <a:gd name="T14" fmla="+- 0 -4551 -4589"/>
                <a:gd name="T15" fmla="*/ -4551 h 4670"/>
                <a:gd name="T16" fmla="+- 0 7644 1525"/>
                <a:gd name="T17" fmla="*/ T16 w 6119"/>
                <a:gd name="T18" fmla="+- 0 -4589 -4589"/>
                <a:gd name="T19" fmla="*/ -4589 h 467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119" h="4670">
                  <a:moveTo>
                    <a:pt x="6119" y="0"/>
                  </a:moveTo>
                  <a:lnTo>
                    <a:pt x="0" y="4670"/>
                  </a:lnTo>
                  <a:lnTo>
                    <a:pt x="49" y="4670"/>
                  </a:lnTo>
                  <a:lnTo>
                    <a:pt x="6119" y="38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B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29" name="Freeform 154"/>
            <p:cNvSpPr>
              <a:spLocks/>
            </p:cNvSpPr>
            <p:nvPr/>
          </p:nvSpPr>
          <p:spPr bwMode="auto">
            <a:xfrm>
              <a:off x="1574" y="-4552"/>
              <a:ext cx="6070" cy="4632"/>
            </a:xfrm>
            <a:custGeom>
              <a:avLst/>
              <a:gdLst>
                <a:gd name="T0" fmla="+- 0 7644 1574"/>
                <a:gd name="T1" fmla="*/ T0 w 6070"/>
                <a:gd name="T2" fmla="+- 0 -4551 -4551"/>
                <a:gd name="T3" fmla="*/ -4551 h 4632"/>
                <a:gd name="T4" fmla="+- 0 1574 1574"/>
                <a:gd name="T5" fmla="*/ T4 w 6070"/>
                <a:gd name="T6" fmla="+- 0 81 -4551"/>
                <a:gd name="T7" fmla="*/ 81 h 4632"/>
                <a:gd name="T8" fmla="+- 0 1623 1574"/>
                <a:gd name="T9" fmla="*/ T8 w 6070"/>
                <a:gd name="T10" fmla="+- 0 81 -4551"/>
                <a:gd name="T11" fmla="*/ 81 h 4632"/>
                <a:gd name="T12" fmla="+- 0 7644 1574"/>
                <a:gd name="T13" fmla="*/ T12 w 6070"/>
                <a:gd name="T14" fmla="+- 0 -4514 -4551"/>
                <a:gd name="T15" fmla="*/ -4514 h 4632"/>
                <a:gd name="T16" fmla="+- 0 7644 1574"/>
                <a:gd name="T17" fmla="*/ T16 w 6070"/>
                <a:gd name="T18" fmla="+- 0 -4551 -4551"/>
                <a:gd name="T19" fmla="*/ -4551 h 46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070" h="4632">
                  <a:moveTo>
                    <a:pt x="6070" y="0"/>
                  </a:moveTo>
                  <a:lnTo>
                    <a:pt x="0" y="4632"/>
                  </a:lnTo>
                  <a:lnTo>
                    <a:pt x="49" y="4632"/>
                  </a:lnTo>
                  <a:lnTo>
                    <a:pt x="6070" y="37"/>
                  </a:lnTo>
                  <a:lnTo>
                    <a:pt x="6070" y="0"/>
                  </a:lnTo>
                  <a:close/>
                </a:path>
              </a:pathLst>
            </a:custGeom>
            <a:solidFill>
              <a:srgbClr val="B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0" name="Freeform 153"/>
            <p:cNvSpPr>
              <a:spLocks/>
            </p:cNvSpPr>
            <p:nvPr/>
          </p:nvSpPr>
          <p:spPr bwMode="auto">
            <a:xfrm>
              <a:off x="1622" y="-4515"/>
              <a:ext cx="6022" cy="4595"/>
            </a:xfrm>
            <a:custGeom>
              <a:avLst/>
              <a:gdLst>
                <a:gd name="T0" fmla="+- 0 7644 1623"/>
                <a:gd name="T1" fmla="*/ T0 w 6022"/>
                <a:gd name="T2" fmla="+- 0 -4514 -4514"/>
                <a:gd name="T3" fmla="*/ -4514 h 4595"/>
                <a:gd name="T4" fmla="+- 0 1623 1623"/>
                <a:gd name="T5" fmla="*/ T4 w 6022"/>
                <a:gd name="T6" fmla="+- 0 81 -4514"/>
                <a:gd name="T7" fmla="*/ 81 h 4595"/>
                <a:gd name="T8" fmla="+- 0 1670 1623"/>
                <a:gd name="T9" fmla="*/ T8 w 6022"/>
                <a:gd name="T10" fmla="+- 0 81 -4514"/>
                <a:gd name="T11" fmla="*/ 81 h 4595"/>
                <a:gd name="T12" fmla="+- 0 7644 1623"/>
                <a:gd name="T13" fmla="*/ T12 w 6022"/>
                <a:gd name="T14" fmla="+- 0 -4478 -4514"/>
                <a:gd name="T15" fmla="*/ -4478 h 4595"/>
                <a:gd name="T16" fmla="+- 0 7644 1623"/>
                <a:gd name="T17" fmla="*/ T16 w 6022"/>
                <a:gd name="T18" fmla="+- 0 -4514 -4514"/>
                <a:gd name="T19" fmla="*/ -4514 h 459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6022" h="4595">
                  <a:moveTo>
                    <a:pt x="6021" y="0"/>
                  </a:moveTo>
                  <a:lnTo>
                    <a:pt x="0" y="4595"/>
                  </a:lnTo>
                  <a:lnTo>
                    <a:pt x="47" y="4595"/>
                  </a:lnTo>
                  <a:lnTo>
                    <a:pt x="6021" y="36"/>
                  </a:lnTo>
                  <a:lnTo>
                    <a:pt x="6021" y="0"/>
                  </a:lnTo>
                  <a:close/>
                </a:path>
              </a:pathLst>
            </a:custGeom>
            <a:solidFill>
              <a:srgbClr val="B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1" name="Freeform 152"/>
            <p:cNvSpPr>
              <a:spLocks/>
            </p:cNvSpPr>
            <p:nvPr/>
          </p:nvSpPr>
          <p:spPr bwMode="auto">
            <a:xfrm>
              <a:off x="1670" y="-4479"/>
              <a:ext cx="5974" cy="4559"/>
            </a:xfrm>
            <a:custGeom>
              <a:avLst/>
              <a:gdLst>
                <a:gd name="T0" fmla="+- 0 7644 1670"/>
                <a:gd name="T1" fmla="*/ T0 w 5974"/>
                <a:gd name="T2" fmla="+- 0 -4478 -4478"/>
                <a:gd name="T3" fmla="*/ -4478 h 4559"/>
                <a:gd name="T4" fmla="+- 0 1670 1670"/>
                <a:gd name="T5" fmla="*/ T4 w 5974"/>
                <a:gd name="T6" fmla="+- 0 81 -4478"/>
                <a:gd name="T7" fmla="*/ 81 h 4559"/>
                <a:gd name="T8" fmla="+- 0 1719 1670"/>
                <a:gd name="T9" fmla="*/ T8 w 5974"/>
                <a:gd name="T10" fmla="+- 0 81 -4478"/>
                <a:gd name="T11" fmla="*/ 81 h 4559"/>
                <a:gd name="T12" fmla="+- 0 7644 1670"/>
                <a:gd name="T13" fmla="*/ T12 w 5974"/>
                <a:gd name="T14" fmla="+- 0 -4441 -4478"/>
                <a:gd name="T15" fmla="*/ -4441 h 4559"/>
                <a:gd name="T16" fmla="+- 0 7644 1670"/>
                <a:gd name="T17" fmla="*/ T16 w 5974"/>
                <a:gd name="T18" fmla="+- 0 -4478 -4478"/>
                <a:gd name="T19" fmla="*/ -4478 h 45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974" h="4559">
                  <a:moveTo>
                    <a:pt x="5974" y="0"/>
                  </a:moveTo>
                  <a:lnTo>
                    <a:pt x="0" y="4559"/>
                  </a:lnTo>
                  <a:lnTo>
                    <a:pt x="49" y="4559"/>
                  </a:lnTo>
                  <a:lnTo>
                    <a:pt x="5974" y="37"/>
                  </a:lnTo>
                  <a:lnTo>
                    <a:pt x="5974" y="0"/>
                  </a:lnTo>
                  <a:close/>
                </a:path>
              </a:pathLst>
            </a:custGeom>
            <a:solidFill>
              <a:srgbClr val="B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2" name="Freeform 151"/>
            <p:cNvSpPr>
              <a:spLocks/>
            </p:cNvSpPr>
            <p:nvPr/>
          </p:nvSpPr>
          <p:spPr bwMode="auto">
            <a:xfrm>
              <a:off x="1718" y="-4441"/>
              <a:ext cx="5926" cy="4522"/>
            </a:xfrm>
            <a:custGeom>
              <a:avLst/>
              <a:gdLst>
                <a:gd name="T0" fmla="+- 0 7644 1719"/>
                <a:gd name="T1" fmla="*/ T0 w 5926"/>
                <a:gd name="T2" fmla="+- 0 -4441 -4441"/>
                <a:gd name="T3" fmla="*/ -4441 h 4522"/>
                <a:gd name="T4" fmla="+- 0 1719 1719"/>
                <a:gd name="T5" fmla="*/ T4 w 5926"/>
                <a:gd name="T6" fmla="+- 0 81 -4441"/>
                <a:gd name="T7" fmla="*/ 81 h 4522"/>
                <a:gd name="T8" fmla="+- 0 1768 1719"/>
                <a:gd name="T9" fmla="*/ T8 w 5926"/>
                <a:gd name="T10" fmla="+- 0 81 -4441"/>
                <a:gd name="T11" fmla="*/ 81 h 4522"/>
                <a:gd name="T12" fmla="+- 0 7644 1719"/>
                <a:gd name="T13" fmla="*/ T12 w 5926"/>
                <a:gd name="T14" fmla="+- 0 -4404 -4441"/>
                <a:gd name="T15" fmla="*/ -4404 h 4522"/>
                <a:gd name="T16" fmla="+- 0 7644 1719"/>
                <a:gd name="T17" fmla="*/ T16 w 5926"/>
                <a:gd name="T18" fmla="+- 0 -4441 -4441"/>
                <a:gd name="T19" fmla="*/ -4441 h 45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926" h="4522">
                  <a:moveTo>
                    <a:pt x="5925" y="0"/>
                  </a:moveTo>
                  <a:lnTo>
                    <a:pt x="0" y="4522"/>
                  </a:lnTo>
                  <a:lnTo>
                    <a:pt x="49" y="4522"/>
                  </a:lnTo>
                  <a:lnTo>
                    <a:pt x="5925" y="37"/>
                  </a:lnTo>
                  <a:lnTo>
                    <a:pt x="5925" y="0"/>
                  </a:lnTo>
                  <a:close/>
                </a:path>
              </a:pathLst>
            </a:custGeom>
            <a:solidFill>
              <a:srgbClr val="B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3" name="Freeform 150"/>
            <p:cNvSpPr>
              <a:spLocks/>
            </p:cNvSpPr>
            <p:nvPr/>
          </p:nvSpPr>
          <p:spPr bwMode="auto">
            <a:xfrm>
              <a:off x="1767" y="-4404"/>
              <a:ext cx="5877" cy="4485"/>
            </a:xfrm>
            <a:custGeom>
              <a:avLst/>
              <a:gdLst>
                <a:gd name="T0" fmla="+- 0 7644 1768"/>
                <a:gd name="T1" fmla="*/ T0 w 5877"/>
                <a:gd name="T2" fmla="+- 0 -4404 -4404"/>
                <a:gd name="T3" fmla="*/ -4404 h 4485"/>
                <a:gd name="T4" fmla="+- 0 1768 1768"/>
                <a:gd name="T5" fmla="*/ T4 w 5877"/>
                <a:gd name="T6" fmla="+- 0 81 -4404"/>
                <a:gd name="T7" fmla="*/ 81 h 4485"/>
                <a:gd name="T8" fmla="+- 0 1816 1768"/>
                <a:gd name="T9" fmla="*/ T8 w 5877"/>
                <a:gd name="T10" fmla="+- 0 81 -4404"/>
                <a:gd name="T11" fmla="*/ 81 h 4485"/>
                <a:gd name="T12" fmla="+- 0 7644 1768"/>
                <a:gd name="T13" fmla="*/ T12 w 5877"/>
                <a:gd name="T14" fmla="+- 0 -4367 -4404"/>
                <a:gd name="T15" fmla="*/ -4367 h 4485"/>
                <a:gd name="T16" fmla="+- 0 7644 1768"/>
                <a:gd name="T17" fmla="*/ T16 w 5877"/>
                <a:gd name="T18" fmla="+- 0 -4404 -4404"/>
                <a:gd name="T19" fmla="*/ -4404 h 448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77" h="4485">
                  <a:moveTo>
                    <a:pt x="5876" y="0"/>
                  </a:moveTo>
                  <a:lnTo>
                    <a:pt x="0" y="4485"/>
                  </a:lnTo>
                  <a:lnTo>
                    <a:pt x="48" y="4485"/>
                  </a:lnTo>
                  <a:lnTo>
                    <a:pt x="5876" y="37"/>
                  </a:lnTo>
                  <a:lnTo>
                    <a:pt x="5876" y="0"/>
                  </a:lnTo>
                  <a:close/>
                </a:path>
              </a:pathLst>
            </a:custGeom>
            <a:solidFill>
              <a:srgbClr val="B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4" name="Freeform 149"/>
            <p:cNvSpPr>
              <a:spLocks/>
            </p:cNvSpPr>
            <p:nvPr/>
          </p:nvSpPr>
          <p:spPr bwMode="auto">
            <a:xfrm>
              <a:off x="1816" y="-4367"/>
              <a:ext cx="5828" cy="4448"/>
            </a:xfrm>
            <a:custGeom>
              <a:avLst/>
              <a:gdLst>
                <a:gd name="T0" fmla="+- 0 7644 1816"/>
                <a:gd name="T1" fmla="*/ T0 w 5828"/>
                <a:gd name="T2" fmla="+- 0 -4367 -4367"/>
                <a:gd name="T3" fmla="*/ -4367 h 4448"/>
                <a:gd name="T4" fmla="+- 0 1816 1816"/>
                <a:gd name="T5" fmla="*/ T4 w 5828"/>
                <a:gd name="T6" fmla="+- 0 81 -4367"/>
                <a:gd name="T7" fmla="*/ 81 h 4448"/>
                <a:gd name="T8" fmla="+- 0 1865 1816"/>
                <a:gd name="T9" fmla="*/ T8 w 5828"/>
                <a:gd name="T10" fmla="+- 0 81 -4367"/>
                <a:gd name="T11" fmla="*/ 81 h 4448"/>
                <a:gd name="T12" fmla="+- 0 7644 1816"/>
                <a:gd name="T13" fmla="*/ T12 w 5828"/>
                <a:gd name="T14" fmla="+- 0 -4329 -4367"/>
                <a:gd name="T15" fmla="*/ -4329 h 4448"/>
                <a:gd name="T16" fmla="+- 0 7644 1816"/>
                <a:gd name="T17" fmla="*/ T16 w 5828"/>
                <a:gd name="T18" fmla="+- 0 -4367 -4367"/>
                <a:gd name="T19" fmla="*/ -4367 h 444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828" h="4448">
                  <a:moveTo>
                    <a:pt x="5828" y="0"/>
                  </a:moveTo>
                  <a:lnTo>
                    <a:pt x="0" y="4448"/>
                  </a:lnTo>
                  <a:lnTo>
                    <a:pt x="49" y="4448"/>
                  </a:lnTo>
                  <a:lnTo>
                    <a:pt x="5828" y="38"/>
                  </a:lnTo>
                  <a:lnTo>
                    <a:pt x="5828" y="0"/>
                  </a:lnTo>
                  <a:close/>
                </a:path>
              </a:pathLst>
            </a:custGeom>
            <a:solidFill>
              <a:srgbClr val="B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5" name="Freeform 148"/>
            <p:cNvSpPr>
              <a:spLocks/>
            </p:cNvSpPr>
            <p:nvPr/>
          </p:nvSpPr>
          <p:spPr bwMode="auto">
            <a:xfrm>
              <a:off x="1865" y="-4330"/>
              <a:ext cx="5779" cy="4410"/>
            </a:xfrm>
            <a:custGeom>
              <a:avLst/>
              <a:gdLst>
                <a:gd name="T0" fmla="+- 0 7644 1865"/>
                <a:gd name="T1" fmla="*/ T0 w 5779"/>
                <a:gd name="T2" fmla="+- 0 -4329 -4329"/>
                <a:gd name="T3" fmla="*/ -4329 h 4410"/>
                <a:gd name="T4" fmla="+- 0 1865 1865"/>
                <a:gd name="T5" fmla="*/ T4 w 5779"/>
                <a:gd name="T6" fmla="+- 0 81 -4329"/>
                <a:gd name="T7" fmla="*/ 81 h 4410"/>
                <a:gd name="T8" fmla="+- 0 1914 1865"/>
                <a:gd name="T9" fmla="*/ T8 w 5779"/>
                <a:gd name="T10" fmla="+- 0 81 -4329"/>
                <a:gd name="T11" fmla="*/ 81 h 4410"/>
                <a:gd name="T12" fmla="+- 0 7644 1865"/>
                <a:gd name="T13" fmla="*/ T12 w 5779"/>
                <a:gd name="T14" fmla="+- 0 -4292 -4329"/>
                <a:gd name="T15" fmla="*/ -4292 h 4410"/>
                <a:gd name="T16" fmla="+- 0 7644 1865"/>
                <a:gd name="T17" fmla="*/ T16 w 5779"/>
                <a:gd name="T18" fmla="+- 0 -4329 -4329"/>
                <a:gd name="T19" fmla="*/ -4329 h 44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779" h="4410">
                  <a:moveTo>
                    <a:pt x="5779" y="0"/>
                  </a:moveTo>
                  <a:lnTo>
                    <a:pt x="0" y="4410"/>
                  </a:lnTo>
                  <a:lnTo>
                    <a:pt x="49" y="4410"/>
                  </a:lnTo>
                  <a:lnTo>
                    <a:pt x="5779" y="37"/>
                  </a:lnTo>
                  <a:lnTo>
                    <a:pt x="5779" y="0"/>
                  </a:lnTo>
                  <a:close/>
                </a:path>
              </a:pathLst>
            </a:custGeom>
            <a:solidFill>
              <a:srgbClr val="B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6" name="Freeform 147"/>
            <p:cNvSpPr>
              <a:spLocks/>
            </p:cNvSpPr>
            <p:nvPr/>
          </p:nvSpPr>
          <p:spPr bwMode="auto">
            <a:xfrm>
              <a:off x="1913" y="-4293"/>
              <a:ext cx="5731" cy="4373"/>
            </a:xfrm>
            <a:custGeom>
              <a:avLst/>
              <a:gdLst>
                <a:gd name="T0" fmla="+- 0 7644 1914"/>
                <a:gd name="T1" fmla="*/ T0 w 5731"/>
                <a:gd name="T2" fmla="+- 0 -4292 -4292"/>
                <a:gd name="T3" fmla="*/ -4292 h 4373"/>
                <a:gd name="T4" fmla="+- 0 1914 1914"/>
                <a:gd name="T5" fmla="*/ T4 w 5731"/>
                <a:gd name="T6" fmla="+- 0 81 -4292"/>
                <a:gd name="T7" fmla="*/ 81 h 4373"/>
                <a:gd name="T8" fmla="+- 0 1963 1914"/>
                <a:gd name="T9" fmla="*/ T8 w 5731"/>
                <a:gd name="T10" fmla="+- 0 81 -4292"/>
                <a:gd name="T11" fmla="*/ 81 h 4373"/>
                <a:gd name="T12" fmla="+- 0 7644 1914"/>
                <a:gd name="T13" fmla="*/ T12 w 5731"/>
                <a:gd name="T14" fmla="+- 0 -4255 -4292"/>
                <a:gd name="T15" fmla="*/ -4255 h 4373"/>
                <a:gd name="T16" fmla="+- 0 7644 1914"/>
                <a:gd name="T17" fmla="*/ T16 w 5731"/>
                <a:gd name="T18" fmla="+- 0 -4292 -4292"/>
                <a:gd name="T19" fmla="*/ -4292 h 43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731" h="4373">
                  <a:moveTo>
                    <a:pt x="5730" y="0"/>
                  </a:moveTo>
                  <a:lnTo>
                    <a:pt x="0" y="4373"/>
                  </a:lnTo>
                  <a:lnTo>
                    <a:pt x="49" y="4373"/>
                  </a:lnTo>
                  <a:lnTo>
                    <a:pt x="5730" y="37"/>
                  </a:lnTo>
                  <a:lnTo>
                    <a:pt x="5730" y="0"/>
                  </a:lnTo>
                  <a:close/>
                </a:path>
              </a:pathLst>
            </a:custGeom>
            <a:solidFill>
              <a:srgbClr val="C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1962" y="-4255"/>
              <a:ext cx="5682" cy="4336"/>
            </a:xfrm>
            <a:custGeom>
              <a:avLst/>
              <a:gdLst>
                <a:gd name="T0" fmla="+- 0 7644 1963"/>
                <a:gd name="T1" fmla="*/ T0 w 5682"/>
                <a:gd name="T2" fmla="+- 0 -4255 -4255"/>
                <a:gd name="T3" fmla="*/ -4255 h 4336"/>
                <a:gd name="T4" fmla="+- 0 1963 1963"/>
                <a:gd name="T5" fmla="*/ T4 w 5682"/>
                <a:gd name="T6" fmla="+- 0 81 -4255"/>
                <a:gd name="T7" fmla="*/ 81 h 4336"/>
                <a:gd name="T8" fmla="+- 0 2011 1963"/>
                <a:gd name="T9" fmla="*/ T8 w 5682"/>
                <a:gd name="T10" fmla="+- 0 81 -4255"/>
                <a:gd name="T11" fmla="*/ 81 h 4336"/>
                <a:gd name="T12" fmla="+- 0 7644 1963"/>
                <a:gd name="T13" fmla="*/ T12 w 5682"/>
                <a:gd name="T14" fmla="+- 0 -4218 -4255"/>
                <a:gd name="T15" fmla="*/ -4218 h 4336"/>
                <a:gd name="T16" fmla="+- 0 7644 1963"/>
                <a:gd name="T17" fmla="*/ T16 w 5682"/>
                <a:gd name="T18" fmla="+- 0 -4255 -4255"/>
                <a:gd name="T19" fmla="*/ -4255 h 433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682" h="4336">
                  <a:moveTo>
                    <a:pt x="5681" y="0"/>
                  </a:moveTo>
                  <a:lnTo>
                    <a:pt x="0" y="4336"/>
                  </a:lnTo>
                  <a:lnTo>
                    <a:pt x="48" y="4336"/>
                  </a:lnTo>
                  <a:lnTo>
                    <a:pt x="5681" y="37"/>
                  </a:lnTo>
                  <a:lnTo>
                    <a:pt x="5681" y="0"/>
                  </a:lnTo>
                  <a:close/>
                </a:path>
              </a:pathLst>
            </a:custGeom>
            <a:solidFill>
              <a:srgbClr val="C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8" name="Freeform 145"/>
            <p:cNvSpPr>
              <a:spLocks/>
            </p:cNvSpPr>
            <p:nvPr/>
          </p:nvSpPr>
          <p:spPr bwMode="auto">
            <a:xfrm>
              <a:off x="2011" y="-4218"/>
              <a:ext cx="5633" cy="4299"/>
            </a:xfrm>
            <a:custGeom>
              <a:avLst/>
              <a:gdLst>
                <a:gd name="T0" fmla="+- 0 7644 2011"/>
                <a:gd name="T1" fmla="*/ T0 w 5633"/>
                <a:gd name="T2" fmla="+- 0 -4218 -4218"/>
                <a:gd name="T3" fmla="*/ -4218 h 4299"/>
                <a:gd name="T4" fmla="+- 0 2011 2011"/>
                <a:gd name="T5" fmla="*/ T4 w 5633"/>
                <a:gd name="T6" fmla="+- 0 81 -4218"/>
                <a:gd name="T7" fmla="*/ 81 h 4299"/>
                <a:gd name="T8" fmla="+- 0 2059 2011"/>
                <a:gd name="T9" fmla="*/ T8 w 5633"/>
                <a:gd name="T10" fmla="+- 0 81 -4218"/>
                <a:gd name="T11" fmla="*/ 81 h 4299"/>
                <a:gd name="T12" fmla="+- 0 7644 2011"/>
                <a:gd name="T13" fmla="*/ T12 w 5633"/>
                <a:gd name="T14" fmla="+- 0 -4182 -4218"/>
                <a:gd name="T15" fmla="*/ -4182 h 4299"/>
                <a:gd name="T16" fmla="+- 0 7644 2011"/>
                <a:gd name="T17" fmla="*/ T16 w 5633"/>
                <a:gd name="T18" fmla="+- 0 -4218 -4218"/>
                <a:gd name="T19" fmla="*/ -4218 h 429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633" h="4299">
                  <a:moveTo>
                    <a:pt x="5633" y="0"/>
                  </a:moveTo>
                  <a:lnTo>
                    <a:pt x="0" y="4299"/>
                  </a:lnTo>
                  <a:lnTo>
                    <a:pt x="48" y="4299"/>
                  </a:lnTo>
                  <a:lnTo>
                    <a:pt x="5633" y="36"/>
                  </a:lnTo>
                  <a:lnTo>
                    <a:pt x="5633" y="0"/>
                  </a:lnTo>
                  <a:close/>
                </a:path>
              </a:pathLst>
            </a:custGeom>
            <a:solidFill>
              <a:srgbClr val="C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2058" y="-4182"/>
              <a:ext cx="5586" cy="4263"/>
            </a:xfrm>
            <a:custGeom>
              <a:avLst/>
              <a:gdLst>
                <a:gd name="T0" fmla="+- 0 7644 2059"/>
                <a:gd name="T1" fmla="*/ T0 w 5586"/>
                <a:gd name="T2" fmla="+- 0 -4182 -4182"/>
                <a:gd name="T3" fmla="*/ -4182 h 4263"/>
                <a:gd name="T4" fmla="+- 0 2059 2059"/>
                <a:gd name="T5" fmla="*/ T4 w 5586"/>
                <a:gd name="T6" fmla="+- 0 81 -4182"/>
                <a:gd name="T7" fmla="*/ 81 h 4263"/>
                <a:gd name="T8" fmla="+- 0 2107 2059"/>
                <a:gd name="T9" fmla="*/ T8 w 5586"/>
                <a:gd name="T10" fmla="+- 0 81 -4182"/>
                <a:gd name="T11" fmla="*/ 81 h 4263"/>
                <a:gd name="T12" fmla="+- 0 7644 2059"/>
                <a:gd name="T13" fmla="*/ T12 w 5586"/>
                <a:gd name="T14" fmla="+- 0 -4145 -4182"/>
                <a:gd name="T15" fmla="*/ -4145 h 4263"/>
                <a:gd name="T16" fmla="+- 0 7644 2059"/>
                <a:gd name="T17" fmla="*/ T16 w 5586"/>
                <a:gd name="T18" fmla="+- 0 -4182 -4182"/>
                <a:gd name="T19" fmla="*/ -4182 h 426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586" h="4263">
                  <a:moveTo>
                    <a:pt x="5585" y="0"/>
                  </a:moveTo>
                  <a:lnTo>
                    <a:pt x="0" y="4263"/>
                  </a:lnTo>
                  <a:lnTo>
                    <a:pt x="48" y="4263"/>
                  </a:lnTo>
                  <a:lnTo>
                    <a:pt x="5585" y="37"/>
                  </a:lnTo>
                  <a:lnTo>
                    <a:pt x="5585" y="0"/>
                  </a:lnTo>
                  <a:close/>
                </a:path>
              </a:pathLst>
            </a:custGeom>
            <a:solidFill>
              <a:srgbClr val="C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0" name="Freeform 143"/>
            <p:cNvSpPr>
              <a:spLocks/>
            </p:cNvSpPr>
            <p:nvPr/>
          </p:nvSpPr>
          <p:spPr bwMode="auto">
            <a:xfrm>
              <a:off x="2107" y="-4145"/>
              <a:ext cx="5537" cy="4226"/>
            </a:xfrm>
            <a:custGeom>
              <a:avLst/>
              <a:gdLst>
                <a:gd name="T0" fmla="+- 0 7644 2107"/>
                <a:gd name="T1" fmla="*/ T0 w 5537"/>
                <a:gd name="T2" fmla="+- 0 -4145 -4145"/>
                <a:gd name="T3" fmla="*/ -4145 h 4226"/>
                <a:gd name="T4" fmla="+- 0 2107 2107"/>
                <a:gd name="T5" fmla="*/ T4 w 5537"/>
                <a:gd name="T6" fmla="+- 0 81 -4145"/>
                <a:gd name="T7" fmla="*/ 81 h 4226"/>
                <a:gd name="T8" fmla="+- 0 2156 2107"/>
                <a:gd name="T9" fmla="*/ T8 w 5537"/>
                <a:gd name="T10" fmla="+- 0 81 -4145"/>
                <a:gd name="T11" fmla="*/ 81 h 4226"/>
                <a:gd name="T12" fmla="+- 0 7644 2107"/>
                <a:gd name="T13" fmla="*/ T12 w 5537"/>
                <a:gd name="T14" fmla="+- 0 -4107 -4145"/>
                <a:gd name="T15" fmla="*/ -4107 h 4226"/>
                <a:gd name="T16" fmla="+- 0 7644 2107"/>
                <a:gd name="T17" fmla="*/ T16 w 5537"/>
                <a:gd name="T18" fmla="+- 0 -4145 -4145"/>
                <a:gd name="T19" fmla="*/ -4145 h 422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537" h="4226">
                  <a:moveTo>
                    <a:pt x="5537" y="0"/>
                  </a:moveTo>
                  <a:lnTo>
                    <a:pt x="0" y="4226"/>
                  </a:lnTo>
                  <a:lnTo>
                    <a:pt x="49" y="4226"/>
                  </a:lnTo>
                  <a:lnTo>
                    <a:pt x="5537" y="38"/>
                  </a:lnTo>
                  <a:lnTo>
                    <a:pt x="5537" y="0"/>
                  </a:lnTo>
                  <a:close/>
                </a:path>
              </a:pathLst>
            </a:custGeom>
            <a:solidFill>
              <a:srgbClr val="C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2156" y="-4108"/>
              <a:ext cx="5488" cy="4188"/>
            </a:xfrm>
            <a:custGeom>
              <a:avLst/>
              <a:gdLst>
                <a:gd name="T0" fmla="+- 0 7644 2156"/>
                <a:gd name="T1" fmla="*/ T0 w 5488"/>
                <a:gd name="T2" fmla="+- 0 -4107 -4107"/>
                <a:gd name="T3" fmla="*/ -4107 h 4188"/>
                <a:gd name="T4" fmla="+- 0 2156 2156"/>
                <a:gd name="T5" fmla="*/ T4 w 5488"/>
                <a:gd name="T6" fmla="+- 0 81 -4107"/>
                <a:gd name="T7" fmla="*/ 81 h 4188"/>
                <a:gd name="T8" fmla="+- 0 2205 2156"/>
                <a:gd name="T9" fmla="*/ T8 w 5488"/>
                <a:gd name="T10" fmla="+- 0 81 -4107"/>
                <a:gd name="T11" fmla="*/ 81 h 4188"/>
                <a:gd name="T12" fmla="+- 0 7644 2156"/>
                <a:gd name="T13" fmla="*/ T12 w 5488"/>
                <a:gd name="T14" fmla="+- 0 -4070 -4107"/>
                <a:gd name="T15" fmla="*/ -4070 h 4188"/>
                <a:gd name="T16" fmla="+- 0 7644 2156"/>
                <a:gd name="T17" fmla="*/ T16 w 5488"/>
                <a:gd name="T18" fmla="+- 0 -4107 -4107"/>
                <a:gd name="T19" fmla="*/ -4107 h 418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488" h="4188">
                  <a:moveTo>
                    <a:pt x="5488" y="0"/>
                  </a:moveTo>
                  <a:lnTo>
                    <a:pt x="0" y="4188"/>
                  </a:lnTo>
                  <a:lnTo>
                    <a:pt x="49" y="4188"/>
                  </a:lnTo>
                  <a:lnTo>
                    <a:pt x="5488" y="37"/>
                  </a:lnTo>
                  <a:lnTo>
                    <a:pt x="5488" y="0"/>
                  </a:lnTo>
                  <a:close/>
                </a:path>
              </a:pathLst>
            </a:custGeom>
            <a:solidFill>
              <a:srgbClr val="C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2204" y="-4071"/>
              <a:ext cx="5440" cy="4151"/>
            </a:xfrm>
            <a:custGeom>
              <a:avLst/>
              <a:gdLst>
                <a:gd name="T0" fmla="+- 0 7644 2205"/>
                <a:gd name="T1" fmla="*/ T0 w 5440"/>
                <a:gd name="T2" fmla="+- 0 -4070 -4070"/>
                <a:gd name="T3" fmla="*/ -4070 h 4151"/>
                <a:gd name="T4" fmla="+- 0 2205 2205"/>
                <a:gd name="T5" fmla="*/ T4 w 5440"/>
                <a:gd name="T6" fmla="+- 0 81 -4070"/>
                <a:gd name="T7" fmla="*/ 81 h 4151"/>
                <a:gd name="T8" fmla="+- 0 2254 2205"/>
                <a:gd name="T9" fmla="*/ T8 w 5440"/>
                <a:gd name="T10" fmla="+- 0 81 -4070"/>
                <a:gd name="T11" fmla="*/ 81 h 4151"/>
                <a:gd name="T12" fmla="+- 0 7644 2205"/>
                <a:gd name="T13" fmla="*/ T12 w 5440"/>
                <a:gd name="T14" fmla="+- 0 -4033 -4070"/>
                <a:gd name="T15" fmla="*/ -4033 h 4151"/>
                <a:gd name="T16" fmla="+- 0 7644 2205"/>
                <a:gd name="T17" fmla="*/ T16 w 5440"/>
                <a:gd name="T18" fmla="+- 0 -4070 -4070"/>
                <a:gd name="T19" fmla="*/ -4070 h 415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440" h="4151">
                  <a:moveTo>
                    <a:pt x="5439" y="0"/>
                  </a:moveTo>
                  <a:lnTo>
                    <a:pt x="0" y="4151"/>
                  </a:lnTo>
                  <a:lnTo>
                    <a:pt x="49" y="4151"/>
                  </a:lnTo>
                  <a:lnTo>
                    <a:pt x="5439" y="37"/>
                  </a:lnTo>
                  <a:lnTo>
                    <a:pt x="5439" y="0"/>
                  </a:lnTo>
                  <a:close/>
                </a:path>
              </a:pathLst>
            </a:custGeom>
            <a:solidFill>
              <a:srgbClr val="C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3" name="Freeform 140"/>
            <p:cNvSpPr>
              <a:spLocks/>
            </p:cNvSpPr>
            <p:nvPr/>
          </p:nvSpPr>
          <p:spPr bwMode="auto">
            <a:xfrm>
              <a:off x="2253" y="-4033"/>
              <a:ext cx="5391" cy="4114"/>
            </a:xfrm>
            <a:custGeom>
              <a:avLst/>
              <a:gdLst>
                <a:gd name="T0" fmla="+- 0 7644 2254"/>
                <a:gd name="T1" fmla="*/ T0 w 5391"/>
                <a:gd name="T2" fmla="+- 0 -4033 -4033"/>
                <a:gd name="T3" fmla="*/ -4033 h 4114"/>
                <a:gd name="T4" fmla="+- 0 2254 2254"/>
                <a:gd name="T5" fmla="*/ T4 w 5391"/>
                <a:gd name="T6" fmla="+- 0 81 -4033"/>
                <a:gd name="T7" fmla="*/ 81 h 4114"/>
                <a:gd name="T8" fmla="+- 0 2302 2254"/>
                <a:gd name="T9" fmla="*/ T8 w 5391"/>
                <a:gd name="T10" fmla="+- 0 81 -4033"/>
                <a:gd name="T11" fmla="*/ 81 h 4114"/>
                <a:gd name="T12" fmla="+- 0 7644 2254"/>
                <a:gd name="T13" fmla="*/ T12 w 5391"/>
                <a:gd name="T14" fmla="+- 0 -3996 -4033"/>
                <a:gd name="T15" fmla="*/ -3996 h 4114"/>
                <a:gd name="T16" fmla="+- 0 7644 2254"/>
                <a:gd name="T17" fmla="*/ T16 w 5391"/>
                <a:gd name="T18" fmla="+- 0 -4033 -4033"/>
                <a:gd name="T19" fmla="*/ -4033 h 411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391" h="4114">
                  <a:moveTo>
                    <a:pt x="5390" y="0"/>
                  </a:moveTo>
                  <a:lnTo>
                    <a:pt x="0" y="4114"/>
                  </a:lnTo>
                  <a:lnTo>
                    <a:pt x="48" y="4114"/>
                  </a:lnTo>
                  <a:lnTo>
                    <a:pt x="5390" y="37"/>
                  </a:lnTo>
                  <a:lnTo>
                    <a:pt x="5390" y="0"/>
                  </a:lnTo>
                  <a:close/>
                </a:path>
              </a:pathLst>
            </a:custGeom>
            <a:solidFill>
              <a:srgbClr val="C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4" name="Freeform 139"/>
            <p:cNvSpPr>
              <a:spLocks/>
            </p:cNvSpPr>
            <p:nvPr/>
          </p:nvSpPr>
          <p:spPr bwMode="auto">
            <a:xfrm>
              <a:off x="2302" y="-3996"/>
              <a:ext cx="5342" cy="4077"/>
            </a:xfrm>
            <a:custGeom>
              <a:avLst/>
              <a:gdLst>
                <a:gd name="T0" fmla="+- 0 7644 2302"/>
                <a:gd name="T1" fmla="*/ T0 w 5342"/>
                <a:gd name="T2" fmla="+- 0 -3996 -3996"/>
                <a:gd name="T3" fmla="*/ -3996 h 4077"/>
                <a:gd name="T4" fmla="+- 0 2302 2302"/>
                <a:gd name="T5" fmla="*/ T4 w 5342"/>
                <a:gd name="T6" fmla="+- 0 81 -3996"/>
                <a:gd name="T7" fmla="*/ 81 h 4077"/>
                <a:gd name="T8" fmla="+- 0 2351 2302"/>
                <a:gd name="T9" fmla="*/ T8 w 5342"/>
                <a:gd name="T10" fmla="+- 0 81 -3996"/>
                <a:gd name="T11" fmla="*/ 81 h 4077"/>
                <a:gd name="T12" fmla="+- 0 7644 2302"/>
                <a:gd name="T13" fmla="*/ T12 w 5342"/>
                <a:gd name="T14" fmla="+- 0 -3959 -3996"/>
                <a:gd name="T15" fmla="*/ -3959 h 4077"/>
                <a:gd name="T16" fmla="+- 0 7644 2302"/>
                <a:gd name="T17" fmla="*/ T16 w 5342"/>
                <a:gd name="T18" fmla="+- 0 -3996 -3996"/>
                <a:gd name="T19" fmla="*/ -3996 h 407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342" h="4077">
                  <a:moveTo>
                    <a:pt x="5342" y="0"/>
                  </a:moveTo>
                  <a:lnTo>
                    <a:pt x="0" y="4077"/>
                  </a:lnTo>
                  <a:lnTo>
                    <a:pt x="49" y="4077"/>
                  </a:lnTo>
                  <a:lnTo>
                    <a:pt x="5342" y="37"/>
                  </a:lnTo>
                  <a:lnTo>
                    <a:pt x="5342" y="0"/>
                  </a:lnTo>
                  <a:close/>
                </a:path>
              </a:pathLst>
            </a:custGeom>
            <a:solidFill>
              <a:srgbClr val="C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2351" y="-3959"/>
              <a:ext cx="5293" cy="4040"/>
            </a:xfrm>
            <a:custGeom>
              <a:avLst/>
              <a:gdLst>
                <a:gd name="T0" fmla="+- 0 7644 2351"/>
                <a:gd name="T1" fmla="*/ T0 w 5293"/>
                <a:gd name="T2" fmla="+- 0 -3959 -3959"/>
                <a:gd name="T3" fmla="*/ -3959 h 4040"/>
                <a:gd name="T4" fmla="+- 0 2351 2351"/>
                <a:gd name="T5" fmla="*/ T4 w 5293"/>
                <a:gd name="T6" fmla="+- 0 81 -3959"/>
                <a:gd name="T7" fmla="*/ 81 h 4040"/>
                <a:gd name="T8" fmla="+- 0 2400 2351"/>
                <a:gd name="T9" fmla="*/ T8 w 5293"/>
                <a:gd name="T10" fmla="+- 0 81 -3959"/>
                <a:gd name="T11" fmla="*/ 81 h 4040"/>
                <a:gd name="T12" fmla="+- 0 7644 2351"/>
                <a:gd name="T13" fmla="*/ T12 w 5293"/>
                <a:gd name="T14" fmla="+- 0 -3921 -3959"/>
                <a:gd name="T15" fmla="*/ -3921 h 4040"/>
                <a:gd name="T16" fmla="+- 0 7644 2351"/>
                <a:gd name="T17" fmla="*/ T16 w 5293"/>
                <a:gd name="T18" fmla="+- 0 -3959 -3959"/>
                <a:gd name="T19" fmla="*/ -3959 h 40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293" h="4040">
                  <a:moveTo>
                    <a:pt x="5293" y="0"/>
                  </a:moveTo>
                  <a:lnTo>
                    <a:pt x="0" y="4040"/>
                  </a:lnTo>
                  <a:lnTo>
                    <a:pt x="49" y="4040"/>
                  </a:lnTo>
                  <a:lnTo>
                    <a:pt x="5293" y="38"/>
                  </a:lnTo>
                  <a:lnTo>
                    <a:pt x="5293" y="0"/>
                  </a:lnTo>
                  <a:close/>
                </a:path>
              </a:pathLst>
            </a:custGeom>
            <a:solidFill>
              <a:srgbClr val="C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2399" y="-3922"/>
              <a:ext cx="5245" cy="4002"/>
            </a:xfrm>
            <a:custGeom>
              <a:avLst/>
              <a:gdLst>
                <a:gd name="T0" fmla="+- 0 7644 2400"/>
                <a:gd name="T1" fmla="*/ T0 w 5245"/>
                <a:gd name="T2" fmla="+- 0 -3921 -3921"/>
                <a:gd name="T3" fmla="*/ -3921 h 4002"/>
                <a:gd name="T4" fmla="+- 0 2400 2400"/>
                <a:gd name="T5" fmla="*/ T4 w 5245"/>
                <a:gd name="T6" fmla="+- 0 81 -3921"/>
                <a:gd name="T7" fmla="*/ 81 h 4002"/>
                <a:gd name="T8" fmla="+- 0 2449 2400"/>
                <a:gd name="T9" fmla="*/ T8 w 5245"/>
                <a:gd name="T10" fmla="+- 0 81 -3921"/>
                <a:gd name="T11" fmla="*/ 81 h 4002"/>
                <a:gd name="T12" fmla="+- 0 7644 2400"/>
                <a:gd name="T13" fmla="*/ T12 w 5245"/>
                <a:gd name="T14" fmla="+- 0 -3884 -3921"/>
                <a:gd name="T15" fmla="*/ -3884 h 4002"/>
                <a:gd name="T16" fmla="+- 0 7644 2400"/>
                <a:gd name="T17" fmla="*/ T16 w 5245"/>
                <a:gd name="T18" fmla="+- 0 -3921 -3921"/>
                <a:gd name="T19" fmla="*/ -3921 h 400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245" h="4002">
                  <a:moveTo>
                    <a:pt x="5244" y="0"/>
                  </a:moveTo>
                  <a:lnTo>
                    <a:pt x="0" y="4002"/>
                  </a:lnTo>
                  <a:lnTo>
                    <a:pt x="49" y="4002"/>
                  </a:lnTo>
                  <a:lnTo>
                    <a:pt x="5244" y="37"/>
                  </a:lnTo>
                  <a:lnTo>
                    <a:pt x="5244" y="0"/>
                  </a:lnTo>
                  <a:close/>
                </a:path>
              </a:pathLst>
            </a:custGeom>
            <a:solidFill>
              <a:srgbClr val="C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7" name="Freeform 136"/>
            <p:cNvSpPr>
              <a:spLocks/>
            </p:cNvSpPr>
            <p:nvPr/>
          </p:nvSpPr>
          <p:spPr bwMode="auto">
            <a:xfrm>
              <a:off x="2448" y="-3885"/>
              <a:ext cx="5196" cy="3965"/>
            </a:xfrm>
            <a:custGeom>
              <a:avLst/>
              <a:gdLst>
                <a:gd name="T0" fmla="+- 0 7644 2449"/>
                <a:gd name="T1" fmla="*/ T0 w 5196"/>
                <a:gd name="T2" fmla="+- 0 -3884 -3884"/>
                <a:gd name="T3" fmla="*/ -3884 h 3965"/>
                <a:gd name="T4" fmla="+- 0 2449 2449"/>
                <a:gd name="T5" fmla="*/ T4 w 5196"/>
                <a:gd name="T6" fmla="+- 0 81 -3884"/>
                <a:gd name="T7" fmla="*/ 81 h 3965"/>
                <a:gd name="T8" fmla="+- 0 2496 2449"/>
                <a:gd name="T9" fmla="*/ T8 w 5196"/>
                <a:gd name="T10" fmla="+- 0 81 -3884"/>
                <a:gd name="T11" fmla="*/ 81 h 3965"/>
                <a:gd name="T12" fmla="+- 0 7644 2449"/>
                <a:gd name="T13" fmla="*/ T12 w 5196"/>
                <a:gd name="T14" fmla="+- 0 -3848 -3884"/>
                <a:gd name="T15" fmla="*/ -3848 h 3965"/>
                <a:gd name="T16" fmla="+- 0 7644 2449"/>
                <a:gd name="T17" fmla="*/ T16 w 5196"/>
                <a:gd name="T18" fmla="+- 0 -3884 -3884"/>
                <a:gd name="T19" fmla="*/ -3884 h 39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96" h="3965">
                  <a:moveTo>
                    <a:pt x="5195" y="0"/>
                  </a:moveTo>
                  <a:lnTo>
                    <a:pt x="0" y="3965"/>
                  </a:lnTo>
                  <a:lnTo>
                    <a:pt x="47" y="3965"/>
                  </a:lnTo>
                  <a:lnTo>
                    <a:pt x="5195" y="36"/>
                  </a:lnTo>
                  <a:lnTo>
                    <a:pt x="5195" y="0"/>
                  </a:lnTo>
                  <a:close/>
                </a:path>
              </a:pathLst>
            </a:custGeom>
            <a:solidFill>
              <a:srgbClr val="C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8" name="Freeform 135"/>
            <p:cNvSpPr>
              <a:spLocks/>
            </p:cNvSpPr>
            <p:nvPr/>
          </p:nvSpPr>
          <p:spPr bwMode="auto">
            <a:xfrm>
              <a:off x="2495" y="-3849"/>
              <a:ext cx="5149" cy="3929"/>
            </a:xfrm>
            <a:custGeom>
              <a:avLst/>
              <a:gdLst>
                <a:gd name="T0" fmla="+- 0 7644 2496"/>
                <a:gd name="T1" fmla="*/ T0 w 5149"/>
                <a:gd name="T2" fmla="+- 0 -3848 -3848"/>
                <a:gd name="T3" fmla="*/ -3848 h 3929"/>
                <a:gd name="T4" fmla="+- 0 2496 2496"/>
                <a:gd name="T5" fmla="*/ T4 w 5149"/>
                <a:gd name="T6" fmla="+- 0 81 -3848"/>
                <a:gd name="T7" fmla="*/ 81 h 3929"/>
                <a:gd name="T8" fmla="+- 0 2544 2496"/>
                <a:gd name="T9" fmla="*/ T8 w 5149"/>
                <a:gd name="T10" fmla="+- 0 81 -3848"/>
                <a:gd name="T11" fmla="*/ 81 h 3929"/>
                <a:gd name="T12" fmla="+- 0 7644 2496"/>
                <a:gd name="T13" fmla="*/ T12 w 5149"/>
                <a:gd name="T14" fmla="+- 0 -3811 -3848"/>
                <a:gd name="T15" fmla="*/ -3811 h 3929"/>
                <a:gd name="T16" fmla="+- 0 7644 2496"/>
                <a:gd name="T17" fmla="*/ T16 w 5149"/>
                <a:gd name="T18" fmla="+- 0 -3848 -3848"/>
                <a:gd name="T19" fmla="*/ -3848 h 392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49" h="3929">
                  <a:moveTo>
                    <a:pt x="5148" y="0"/>
                  </a:moveTo>
                  <a:lnTo>
                    <a:pt x="0" y="3929"/>
                  </a:lnTo>
                  <a:lnTo>
                    <a:pt x="48" y="3929"/>
                  </a:lnTo>
                  <a:lnTo>
                    <a:pt x="5148" y="37"/>
                  </a:lnTo>
                  <a:lnTo>
                    <a:pt x="5148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49" name="Freeform 134"/>
            <p:cNvSpPr>
              <a:spLocks/>
            </p:cNvSpPr>
            <p:nvPr/>
          </p:nvSpPr>
          <p:spPr bwMode="auto">
            <a:xfrm>
              <a:off x="2544" y="-3811"/>
              <a:ext cx="5100" cy="3892"/>
            </a:xfrm>
            <a:custGeom>
              <a:avLst/>
              <a:gdLst>
                <a:gd name="T0" fmla="+- 0 7644 2544"/>
                <a:gd name="T1" fmla="*/ T0 w 5100"/>
                <a:gd name="T2" fmla="+- 0 -3811 -3811"/>
                <a:gd name="T3" fmla="*/ -3811 h 3892"/>
                <a:gd name="T4" fmla="+- 0 2544 2544"/>
                <a:gd name="T5" fmla="*/ T4 w 5100"/>
                <a:gd name="T6" fmla="+- 0 81 -3811"/>
                <a:gd name="T7" fmla="*/ 81 h 3892"/>
                <a:gd name="T8" fmla="+- 0 2593 2544"/>
                <a:gd name="T9" fmla="*/ T8 w 5100"/>
                <a:gd name="T10" fmla="+- 0 81 -3811"/>
                <a:gd name="T11" fmla="*/ 81 h 3892"/>
                <a:gd name="T12" fmla="+- 0 7644 2544"/>
                <a:gd name="T13" fmla="*/ T12 w 5100"/>
                <a:gd name="T14" fmla="+- 0 -3774 -3811"/>
                <a:gd name="T15" fmla="*/ -3774 h 3892"/>
                <a:gd name="T16" fmla="+- 0 7644 2544"/>
                <a:gd name="T17" fmla="*/ T16 w 5100"/>
                <a:gd name="T18" fmla="+- 0 -3811 -3811"/>
                <a:gd name="T19" fmla="*/ -3811 h 38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100" h="3892">
                  <a:moveTo>
                    <a:pt x="5100" y="0"/>
                  </a:moveTo>
                  <a:lnTo>
                    <a:pt x="0" y="3892"/>
                  </a:lnTo>
                  <a:lnTo>
                    <a:pt x="49" y="3892"/>
                  </a:lnTo>
                  <a:lnTo>
                    <a:pt x="5100" y="37"/>
                  </a:lnTo>
                  <a:lnTo>
                    <a:pt x="5100" y="0"/>
                  </a:lnTo>
                  <a:close/>
                </a:path>
              </a:pathLst>
            </a:custGeom>
            <a:solidFill>
              <a:srgbClr val="C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0" name="Freeform 133"/>
            <p:cNvSpPr>
              <a:spLocks/>
            </p:cNvSpPr>
            <p:nvPr/>
          </p:nvSpPr>
          <p:spPr bwMode="auto">
            <a:xfrm>
              <a:off x="2593" y="-3774"/>
              <a:ext cx="5051" cy="3855"/>
            </a:xfrm>
            <a:custGeom>
              <a:avLst/>
              <a:gdLst>
                <a:gd name="T0" fmla="+- 0 7644 2593"/>
                <a:gd name="T1" fmla="*/ T0 w 5051"/>
                <a:gd name="T2" fmla="+- 0 -3774 -3774"/>
                <a:gd name="T3" fmla="*/ -3774 h 3855"/>
                <a:gd name="T4" fmla="+- 0 2593 2593"/>
                <a:gd name="T5" fmla="*/ T4 w 5051"/>
                <a:gd name="T6" fmla="+- 0 81 -3774"/>
                <a:gd name="T7" fmla="*/ 81 h 3855"/>
                <a:gd name="T8" fmla="+- 0 2642 2593"/>
                <a:gd name="T9" fmla="*/ T8 w 5051"/>
                <a:gd name="T10" fmla="+- 0 81 -3774"/>
                <a:gd name="T11" fmla="*/ 81 h 3855"/>
                <a:gd name="T12" fmla="+- 0 7644 2593"/>
                <a:gd name="T13" fmla="*/ T12 w 5051"/>
                <a:gd name="T14" fmla="+- 0 -3737 -3774"/>
                <a:gd name="T15" fmla="*/ -3737 h 3855"/>
                <a:gd name="T16" fmla="+- 0 7644 2593"/>
                <a:gd name="T17" fmla="*/ T16 w 5051"/>
                <a:gd name="T18" fmla="+- 0 -3774 -3774"/>
                <a:gd name="T19" fmla="*/ -3774 h 385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051" h="3855">
                  <a:moveTo>
                    <a:pt x="5051" y="0"/>
                  </a:moveTo>
                  <a:lnTo>
                    <a:pt x="0" y="3855"/>
                  </a:lnTo>
                  <a:lnTo>
                    <a:pt x="49" y="3855"/>
                  </a:lnTo>
                  <a:lnTo>
                    <a:pt x="5051" y="37"/>
                  </a:lnTo>
                  <a:lnTo>
                    <a:pt x="5051" y="0"/>
                  </a:lnTo>
                  <a:close/>
                </a:path>
              </a:pathLst>
            </a:custGeom>
            <a:solidFill>
              <a:srgbClr val="C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1" name="Freeform 132"/>
            <p:cNvSpPr>
              <a:spLocks/>
            </p:cNvSpPr>
            <p:nvPr/>
          </p:nvSpPr>
          <p:spPr bwMode="auto">
            <a:xfrm>
              <a:off x="2641" y="-3737"/>
              <a:ext cx="5003" cy="3818"/>
            </a:xfrm>
            <a:custGeom>
              <a:avLst/>
              <a:gdLst>
                <a:gd name="T0" fmla="+- 0 7644 2642"/>
                <a:gd name="T1" fmla="*/ T0 w 5003"/>
                <a:gd name="T2" fmla="+- 0 -3737 -3737"/>
                <a:gd name="T3" fmla="*/ -3737 h 3818"/>
                <a:gd name="T4" fmla="+- 0 2642 2642"/>
                <a:gd name="T5" fmla="*/ T4 w 5003"/>
                <a:gd name="T6" fmla="+- 0 81 -3737"/>
                <a:gd name="T7" fmla="*/ 81 h 3818"/>
                <a:gd name="T8" fmla="+- 0 2691 2642"/>
                <a:gd name="T9" fmla="*/ T8 w 5003"/>
                <a:gd name="T10" fmla="+- 0 81 -3737"/>
                <a:gd name="T11" fmla="*/ 81 h 3818"/>
                <a:gd name="T12" fmla="+- 0 7644 2642"/>
                <a:gd name="T13" fmla="*/ T12 w 5003"/>
                <a:gd name="T14" fmla="+- 0 -3699 -3737"/>
                <a:gd name="T15" fmla="*/ -3699 h 3818"/>
                <a:gd name="T16" fmla="+- 0 7644 2642"/>
                <a:gd name="T17" fmla="*/ T16 w 5003"/>
                <a:gd name="T18" fmla="+- 0 -3737 -3737"/>
                <a:gd name="T19" fmla="*/ -3737 h 381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5003" h="3818">
                  <a:moveTo>
                    <a:pt x="5002" y="0"/>
                  </a:moveTo>
                  <a:lnTo>
                    <a:pt x="0" y="3818"/>
                  </a:lnTo>
                  <a:lnTo>
                    <a:pt x="49" y="3818"/>
                  </a:lnTo>
                  <a:lnTo>
                    <a:pt x="5002" y="38"/>
                  </a:lnTo>
                  <a:lnTo>
                    <a:pt x="5002" y="0"/>
                  </a:lnTo>
                  <a:close/>
                </a:path>
              </a:pathLst>
            </a:custGeom>
            <a:solidFill>
              <a:srgbClr val="C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2" name="Freeform 131"/>
            <p:cNvSpPr>
              <a:spLocks/>
            </p:cNvSpPr>
            <p:nvPr/>
          </p:nvSpPr>
          <p:spPr bwMode="auto">
            <a:xfrm>
              <a:off x="2690" y="-3700"/>
              <a:ext cx="4954" cy="3780"/>
            </a:xfrm>
            <a:custGeom>
              <a:avLst/>
              <a:gdLst>
                <a:gd name="T0" fmla="+- 0 7644 2691"/>
                <a:gd name="T1" fmla="*/ T0 w 4954"/>
                <a:gd name="T2" fmla="+- 0 -3699 -3699"/>
                <a:gd name="T3" fmla="*/ -3699 h 3780"/>
                <a:gd name="T4" fmla="+- 0 2691 2691"/>
                <a:gd name="T5" fmla="*/ T4 w 4954"/>
                <a:gd name="T6" fmla="+- 0 81 -3699"/>
                <a:gd name="T7" fmla="*/ 81 h 3780"/>
                <a:gd name="T8" fmla="+- 0 2739 2691"/>
                <a:gd name="T9" fmla="*/ T8 w 4954"/>
                <a:gd name="T10" fmla="+- 0 81 -3699"/>
                <a:gd name="T11" fmla="*/ 81 h 3780"/>
                <a:gd name="T12" fmla="+- 0 7644 2691"/>
                <a:gd name="T13" fmla="*/ T12 w 4954"/>
                <a:gd name="T14" fmla="+- 0 -3662 -3699"/>
                <a:gd name="T15" fmla="*/ -3662 h 3780"/>
                <a:gd name="T16" fmla="+- 0 7644 2691"/>
                <a:gd name="T17" fmla="*/ T16 w 4954"/>
                <a:gd name="T18" fmla="+- 0 -3699 -3699"/>
                <a:gd name="T19" fmla="*/ -3699 h 378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954" h="3780">
                  <a:moveTo>
                    <a:pt x="4953" y="0"/>
                  </a:moveTo>
                  <a:lnTo>
                    <a:pt x="0" y="3780"/>
                  </a:lnTo>
                  <a:lnTo>
                    <a:pt x="48" y="3780"/>
                  </a:lnTo>
                  <a:lnTo>
                    <a:pt x="4953" y="37"/>
                  </a:lnTo>
                  <a:lnTo>
                    <a:pt x="4953" y="0"/>
                  </a:lnTo>
                  <a:close/>
                </a:path>
              </a:pathLst>
            </a:custGeom>
            <a:solidFill>
              <a:srgbClr val="D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2739" y="-3663"/>
              <a:ext cx="4905" cy="3743"/>
            </a:xfrm>
            <a:custGeom>
              <a:avLst/>
              <a:gdLst>
                <a:gd name="T0" fmla="+- 0 7644 2739"/>
                <a:gd name="T1" fmla="*/ T0 w 4905"/>
                <a:gd name="T2" fmla="+- 0 -3662 -3662"/>
                <a:gd name="T3" fmla="*/ -3662 h 3743"/>
                <a:gd name="T4" fmla="+- 0 2739 2739"/>
                <a:gd name="T5" fmla="*/ T4 w 4905"/>
                <a:gd name="T6" fmla="+- 0 81 -3662"/>
                <a:gd name="T7" fmla="*/ 81 h 3743"/>
                <a:gd name="T8" fmla="+- 0 2788 2739"/>
                <a:gd name="T9" fmla="*/ T8 w 4905"/>
                <a:gd name="T10" fmla="+- 0 81 -3662"/>
                <a:gd name="T11" fmla="*/ 81 h 3743"/>
                <a:gd name="T12" fmla="+- 0 7644 2739"/>
                <a:gd name="T13" fmla="*/ T12 w 4905"/>
                <a:gd name="T14" fmla="+- 0 -3625 -3662"/>
                <a:gd name="T15" fmla="*/ -3625 h 3743"/>
                <a:gd name="T16" fmla="+- 0 7644 2739"/>
                <a:gd name="T17" fmla="*/ T16 w 4905"/>
                <a:gd name="T18" fmla="+- 0 -3662 -3662"/>
                <a:gd name="T19" fmla="*/ -3662 h 37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905" h="3743">
                  <a:moveTo>
                    <a:pt x="4905" y="0"/>
                  </a:moveTo>
                  <a:lnTo>
                    <a:pt x="0" y="3743"/>
                  </a:lnTo>
                  <a:lnTo>
                    <a:pt x="49" y="3743"/>
                  </a:lnTo>
                  <a:lnTo>
                    <a:pt x="4905" y="37"/>
                  </a:lnTo>
                  <a:lnTo>
                    <a:pt x="4905" y="0"/>
                  </a:lnTo>
                  <a:close/>
                </a:path>
              </a:pathLst>
            </a:custGeom>
            <a:solidFill>
              <a:srgbClr val="D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4" name="Freeform 129"/>
            <p:cNvSpPr>
              <a:spLocks/>
            </p:cNvSpPr>
            <p:nvPr/>
          </p:nvSpPr>
          <p:spPr bwMode="auto">
            <a:xfrm>
              <a:off x="2788" y="-3625"/>
              <a:ext cx="4856" cy="3706"/>
            </a:xfrm>
            <a:custGeom>
              <a:avLst/>
              <a:gdLst>
                <a:gd name="T0" fmla="+- 0 7644 2788"/>
                <a:gd name="T1" fmla="*/ T0 w 4856"/>
                <a:gd name="T2" fmla="+- 0 -3625 -3625"/>
                <a:gd name="T3" fmla="*/ -3625 h 3706"/>
                <a:gd name="T4" fmla="+- 0 2788 2788"/>
                <a:gd name="T5" fmla="*/ T4 w 4856"/>
                <a:gd name="T6" fmla="+- 0 81 -3625"/>
                <a:gd name="T7" fmla="*/ 81 h 3706"/>
                <a:gd name="T8" fmla="+- 0 2837 2788"/>
                <a:gd name="T9" fmla="*/ T8 w 4856"/>
                <a:gd name="T10" fmla="+- 0 81 -3625"/>
                <a:gd name="T11" fmla="*/ 81 h 3706"/>
                <a:gd name="T12" fmla="+- 0 7644 2788"/>
                <a:gd name="T13" fmla="*/ T12 w 4856"/>
                <a:gd name="T14" fmla="+- 0 -3588 -3625"/>
                <a:gd name="T15" fmla="*/ -3588 h 3706"/>
                <a:gd name="T16" fmla="+- 0 7644 2788"/>
                <a:gd name="T17" fmla="*/ T16 w 4856"/>
                <a:gd name="T18" fmla="+- 0 -3625 -3625"/>
                <a:gd name="T19" fmla="*/ -3625 h 370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56" h="3706">
                  <a:moveTo>
                    <a:pt x="4856" y="0"/>
                  </a:moveTo>
                  <a:lnTo>
                    <a:pt x="0" y="3706"/>
                  </a:lnTo>
                  <a:lnTo>
                    <a:pt x="49" y="3706"/>
                  </a:lnTo>
                  <a:lnTo>
                    <a:pt x="4856" y="37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rgbClr val="D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2836" y="-3588"/>
              <a:ext cx="4808" cy="3669"/>
            </a:xfrm>
            <a:custGeom>
              <a:avLst/>
              <a:gdLst>
                <a:gd name="T0" fmla="+- 0 7644 2837"/>
                <a:gd name="T1" fmla="*/ T0 w 4808"/>
                <a:gd name="T2" fmla="+- 0 -3588 -3588"/>
                <a:gd name="T3" fmla="*/ -3588 h 3669"/>
                <a:gd name="T4" fmla="+- 0 2837 2837"/>
                <a:gd name="T5" fmla="*/ T4 w 4808"/>
                <a:gd name="T6" fmla="+- 0 81 -3588"/>
                <a:gd name="T7" fmla="*/ 81 h 3669"/>
                <a:gd name="T8" fmla="+- 0 2884 2837"/>
                <a:gd name="T9" fmla="*/ T8 w 4808"/>
                <a:gd name="T10" fmla="+- 0 81 -3588"/>
                <a:gd name="T11" fmla="*/ 81 h 3669"/>
                <a:gd name="T12" fmla="+- 0 7644 2837"/>
                <a:gd name="T13" fmla="*/ T12 w 4808"/>
                <a:gd name="T14" fmla="+- 0 -3552 -3588"/>
                <a:gd name="T15" fmla="*/ -3552 h 3669"/>
                <a:gd name="T16" fmla="+- 0 7644 2837"/>
                <a:gd name="T17" fmla="*/ T16 w 4808"/>
                <a:gd name="T18" fmla="+- 0 -3588 -3588"/>
                <a:gd name="T19" fmla="*/ -3588 h 366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808" h="3669">
                  <a:moveTo>
                    <a:pt x="4807" y="0"/>
                  </a:moveTo>
                  <a:lnTo>
                    <a:pt x="0" y="3669"/>
                  </a:lnTo>
                  <a:lnTo>
                    <a:pt x="47" y="3669"/>
                  </a:lnTo>
                  <a:lnTo>
                    <a:pt x="4807" y="36"/>
                  </a:lnTo>
                  <a:lnTo>
                    <a:pt x="4807" y="0"/>
                  </a:lnTo>
                  <a:close/>
                </a:path>
              </a:pathLst>
            </a:custGeom>
            <a:solidFill>
              <a:srgbClr val="D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6" name="Freeform 127"/>
            <p:cNvSpPr>
              <a:spLocks/>
            </p:cNvSpPr>
            <p:nvPr/>
          </p:nvSpPr>
          <p:spPr bwMode="auto">
            <a:xfrm>
              <a:off x="2884" y="-3552"/>
              <a:ext cx="4760" cy="3633"/>
            </a:xfrm>
            <a:custGeom>
              <a:avLst/>
              <a:gdLst>
                <a:gd name="T0" fmla="+- 0 7644 2884"/>
                <a:gd name="T1" fmla="*/ T0 w 4760"/>
                <a:gd name="T2" fmla="+- 0 -3552 -3552"/>
                <a:gd name="T3" fmla="*/ -3552 h 3633"/>
                <a:gd name="T4" fmla="+- 0 2884 2884"/>
                <a:gd name="T5" fmla="*/ T4 w 4760"/>
                <a:gd name="T6" fmla="+- 0 81 -3552"/>
                <a:gd name="T7" fmla="*/ 81 h 3633"/>
                <a:gd name="T8" fmla="+- 0 2933 2884"/>
                <a:gd name="T9" fmla="*/ T8 w 4760"/>
                <a:gd name="T10" fmla="+- 0 81 -3552"/>
                <a:gd name="T11" fmla="*/ 81 h 3633"/>
                <a:gd name="T12" fmla="+- 0 7644 2884"/>
                <a:gd name="T13" fmla="*/ T12 w 4760"/>
                <a:gd name="T14" fmla="+- 0 -3515 -3552"/>
                <a:gd name="T15" fmla="*/ -3515 h 3633"/>
                <a:gd name="T16" fmla="+- 0 7644 2884"/>
                <a:gd name="T17" fmla="*/ T16 w 4760"/>
                <a:gd name="T18" fmla="+- 0 -3552 -3552"/>
                <a:gd name="T19" fmla="*/ -3552 h 363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760" h="3633">
                  <a:moveTo>
                    <a:pt x="4760" y="0"/>
                  </a:moveTo>
                  <a:lnTo>
                    <a:pt x="0" y="3633"/>
                  </a:lnTo>
                  <a:lnTo>
                    <a:pt x="49" y="3633"/>
                  </a:lnTo>
                  <a:lnTo>
                    <a:pt x="4760" y="37"/>
                  </a:lnTo>
                  <a:lnTo>
                    <a:pt x="4760" y="0"/>
                  </a:lnTo>
                  <a:close/>
                </a:path>
              </a:pathLst>
            </a:custGeom>
            <a:solidFill>
              <a:srgbClr val="D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7" name="Freeform 126"/>
            <p:cNvSpPr>
              <a:spLocks/>
            </p:cNvSpPr>
            <p:nvPr/>
          </p:nvSpPr>
          <p:spPr bwMode="auto">
            <a:xfrm>
              <a:off x="2932" y="-3515"/>
              <a:ext cx="4712" cy="3596"/>
            </a:xfrm>
            <a:custGeom>
              <a:avLst/>
              <a:gdLst>
                <a:gd name="T0" fmla="+- 0 7644 2933"/>
                <a:gd name="T1" fmla="*/ T0 w 4712"/>
                <a:gd name="T2" fmla="+- 0 -3515 -3515"/>
                <a:gd name="T3" fmla="*/ -3515 h 3596"/>
                <a:gd name="T4" fmla="+- 0 2933 2933"/>
                <a:gd name="T5" fmla="*/ T4 w 4712"/>
                <a:gd name="T6" fmla="+- 0 81 -3515"/>
                <a:gd name="T7" fmla="*/ 81 h 3596"/>
                <a:gd name="T8" fmla="+- 0 2982 2933"/>
                <a:gd name="T9" fmla="*/ T8 w 4712"/>
                <a:gd name="T10" fmla="+- 0 81 -3515"/>
                <a:gd name="T11" fmla="*/ 81 h 3596"/>
                <a:gd name="T12" fmla="+- 0 3030 2933"/>
                <a:gd name="T13" fmla="*/ T12 w 4712"/>
                <a:gd name="T14" fmla="+- 0 81 -3515"/>
                <a:gd name="T15" fmla="*/ 81 h 3596"/>
                <a:gd name="T16" fmla="+- 0 7644 2933"/>
                <a:gd name="T17" fmla="*/ T16 w 4712"/>
                <a:gd name="T18" fmla="+- 0 -3440 -3515"/>
                <a:gd name="T19" fmla="*/ -3440 h 3596"/>
                <a:gd name="T20" fmla="+- 0 7644 2933"/>
                <a:gd name="T21" fmla="*/ T20 w 4712"/>
                <a:gd name="T22" fmla="+- 0 -3477 -3515"/>
                <a:gd name="T23" fmla="*/ -3477 h 3596"/>
                <a:gd name="T24" fmla="+- 0 7644 2933"/>
                <a:gd name="T25" fmla="*/ T24 w 4712"/>
                <a:gd name="T26" fmla="+- 0 -3515 -3515"/>
                <a:gd name="T27" fmla="*/ -3515 h 35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4712" h="3596">
                  <a:moveTo>
                    <a:pt x="4711" y="0"/>
                  </a:moveTo>
                  <a:lnTo>
                    <a:pt x="0" y="3596"/>
                  </a:lnTo>
                  <a:lnTo>
                    <a:pt x="49" y="3596"/>
                  </a:lnTo>
                  <a:lnTo>
                    <a:pt x="97" y="3596"/>
                  </a:lnTo>
                  <a:lnTo>
                    <a:pt x="4711" y="75"/>
                  </a:lnTo>
                  <a:lnTo>
                    <a:pt x="4711" y="38"/>
                  </a:lnTo>
                  <a:lnTo>
                    <a:pt x="4711" y="0"/>
                  </a:lnTo>
                </a:path>
              </a:pathLst>
            </a:custGeom>
            <a:solidFill>
              <a:srgbClr val="D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8" name="Freeform 125"/>
            <p:cNvSpPr>
              <a:spLocks/>
            </p:cNvSpPr>
            <p:nvPr/>
          </p:nvSpPr>
          <p:spPr bwMode="auto">
            <a:xfrm>
              <a:off x="3030" y="-3441"/>
              <a:ext cx="4614" cy="3521"/>
            </a:xfrm>
            <a:custGeom>
              <a:avLst/>
              <a:gdLst>
                <a:gd name="T0" fmla="+- 0 7644 3030"/>
                <a:gd name="T1" fmla="*/ T0 w 4614"/>
                <a:gd name="T2" fmla="+- 0 -3440 -3440"/>
                <a:gd name="T3" fmla="*/ -3440 h 3521"/>
                <a:gd name="T4" fmla="+- 0 3030 3030"/>
                <a:gd name="T5" fmla="*/ T4 w 4614"/>
                <a:gd name="T6" fmla="+- 0 81 -3440"/>
                <a:gd name="T7" fmla="*/ 81 h 3521"/>
                <a:gd name="T8" fmla="+- 0 3079 3030"/>
                <a:gd name="T9" fmla="*/ T8 w 4614"/>
                <a:gd name="T10" fmla="+- 0 81 -3440"/>
                <a:gd name="T11" fmla="*/ 81 h 3521"/>
                <a:gd name="T12" fmla="+- 0 7644 3030"/>
                <a:gd name="T13" fmla="*/ T12 w 4614"/>
                <a:gd name="T14" fmla="+- 0 -3403 -3440"/>
                <a:gd name="T15" fmla="*/ -3403 h 3521"/>
                <a:gd name="T16" fmla="+- 0 7644 3030"/>
                <a:gd name="T17" fmla="*/ T16 w 4614"/>
                <a:gd name="T18" fmla="+- 0 -3440 -3440"/>
                <a:gd name="T19" fmla="*/ -3440 h 352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614" h="3521">
                  <a:moveTo>
                    <a:pt x="4614" y="0"/>
                  </a:moveTo>
                  <a:lnTo>
                    <a:pt x="0" y="3521"/>
                  </a:lnTo>
                  <a:lnTo>
                    <a:pt x="49" y="3521"/>
                  </a:lnTo>
                  <a:lnTo>
                    <a:pt x="4614" y="37"/>
                  </a:lnTo>
                  <a:lnTo>
                    <a:pt x="4614" y="0"/>
                  </a:lnTo>
                  <a:close/>
                </a:path>
              </a:pathLst>
            </a:custGeom>
            <a:solidFill>
              <a:srgbClr val="D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59" name="Freeform 124"/>
            <p:cNvSpPr>
              <a:spLocks/>
            </p:cNvSpPr>
            <p:nvPr/>
          </p:nvSpPr>
          <p:spPr bwMode="auto">
            <a:xfrm>
              <a:off x="3079" y="-3403"/>
              <a:ext cx="4565" cy="3484"/>
            </a:xfrm>
            <a:custGeom>
              <a:avLst/>
              <a:gdLst>
                <a:gd name="T0" fmla="+- 0 7644 3079"/>
                <a:gd name="T1" fmla="*/ T0 w 4565"/>
                <a:gd name="T2" fmla="+- 0 -3403 -3403"/>
                <a:gd name="T3" fmla="*/ -3403 h 3484"/>
                <a:gd name="T4" fmla="+- 0 3079 3079"/>
                <a:gd name="T5" fmla="*/ T4 w 4565"/>
                <a:gd name="T6" fmla="+- 0 81 -3403"/>
                <a:gd name="T7" fmla="*/ 81 h 3484"/>
                <a:gd name="T8" fmla="+- 0 3128 3079"/>
                <a:gd name="T9" fmla="*/ T8 w 4565"/>
                <a:gd name="T10" fmla="+- 0 81 -3403"/>
                <a:gd name="T11" fmla="*/ 81 h 3484"/>
                <a:gd name="T12" fmla="+- 0 7644 3079"/>
                <a:gd name="T13" fmla="*/ T12 w 4565"/>
                <a:gd name="T14" fmla="+- 0 -3366 -3403"/>
                <a:gd name="T15" fmla="*/ -3366 h 3484"/>
                <a:gd name="T16" fmla="+- 0 7644 3079"/>
                <a:gd name="T17" fmla="*/ T16 w 4565"/>
                <a:gd name="T18" fmla="+- 0 -3403 -3403"/>
                <a:gd name="T19" fmla="*/ -3403 h 34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565" h="3484">
                  <a:moveTo>
                    <a:pt x="4565" y="0"/>
                  </a:moveTo>
                  <a:lnTo>
                    <a:pt x="0" y="3484"/>
                  </a:lnTo>
                  <a:lnTo>
                    <a:pt x="49" y="3484"/>
                  </a:lnTo>
                  <a:lnTo>
                    <a:pt x="4565" y="37"/>
                  </a:lnTo>
                  <a:lnTo>
                    <a:pt x="4565" y="0"/>
                  </a:lnTo>
                  <a:close/>
                </a:path>
              </a:pathLst>
            </a:custGeom>
            <a:solidFill>
              <a:srgbClr val="D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0" name="Freeform 123"/>
            <p:cNvSpPr>
              <a:spLocks/>
            </p:cNvSpPr>
            <p:nvPr/>
          </p:nvSpPr>
          <p:spPr bwMode="auto">
            <a:xfrm>
              <a:off x="3127" y="-3366"/>
              <a:ext cx="4517" cy="3447"/>
            </a:xfrm>
            <a:custGeom>
              <a:avLst/>
              <a:gdLst>
                <a:gd name="T0" fmla="+- 0 7644 3128"/>
                <a:gd name="T1" fmla="*/ T0 w 4517"/>
                <a:gd name="T2" fmla="+- 0 -3366 -3366"/>
                <a:gd name="T3" fmla="*/ -3366 h 3447"/>
                <a:gd name="T4" fmla="+- 0 3128 3128"/>
                <a:gd name="T5" fmla="*/ T4 w 4517"/>
                <a:gd name="T6" fmla="+- 0 81 -3366"/>
                <a:gd name="T7" fmla="*/ 81 h 3447"/>
                <a:gd name="T8" fmla="+- 0 3177 3128"/>
                <a:gd name="T9" fmla="*/ T8 w 4517"/>
                <a:gd name="T10" fmla="+- 0 81 -3366"/>
                <a:gd name="T11" fmla="*/ 81 h 3447"/>
                <a:gd name="T12" fmla="+- 0 7644 3128"/>
                <a:gd name="T13" fmla="*/ T12 w 4517"/>
                <a:gd name="T14" fmla="+- 0 -3329 -3366"/>
                <a:gd name="T15" fmla="*/ -3329 h 3447"/>
                <a:gd name="T16" fmla="+- 0 7644 3128"/>
                <a:gd name="T17" fmla="*/ T16 w 4517"/>
                <a:gd name="T18" fmla="+- 0 -3366 -3366"/>
                <a:gd name="T19" fmla="*/ -3366 h 34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517" h="3447">
                  <a:moveTo>
                    <a:pt x="4516" y="0"/>
                  </a:moveTo>
                  <a:lnTo>
                    <a:pt x="0" y="3447"/>
                  </a:lnTo>
                  <a:lnTo>
                    <a:pt x="49" y="3447"/>
                  </a:lnTo>
                  <a:lnTo>
                    <a:pt x="4516" y="37"/>
                  </a:lnTo>
                  <a:lnTo>
                    <a:pt x="4516" y="0"/>
                  </a:lnTo>
                  <a:close/>
                </a:path>
              </a:pathLst>
            </a:custGeom>
            <a:solidFill>
              <a:srgbClr val="D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1" name="Freeform 122"/>
            <p:cNvSpPr>
              <a:spLocks/>
            </p:cNvSpPr>
            <p:nvPr/>
          </p:nvSpPr>
          <p:spPr bwMode="auto">
            <a:xfrm>
              <a:off x="3176" y="-3329"/>
              <a:ext cx="4468" cy="3410"/>
            </a:xfrm>
            <a:custGeom>
              <a:avLst/>
              <a:gdLst>
                <a:gd name="T0" fmla="+- 0 7644 3177"/>
                <a:gd name="T1" fmla="*/ T0 w 4468"/>
                <a:gd name="T2" fmla="+- 0 -3329 -3329"/>
                <a:gd name="T3" fmla="*/ -3329 h 3410"/>
                <a:gd name="T4" fmla="+- 0 3177 3177"/>
                <a:gd name="T5" fmla="*/ T4 w 4468"/>
                <a:gd name="T6" fmla="+- 0 81 -3329"/>
                <a:gd name="T7" fmla="*/ 81 h 3410"/>
                <a:gd name="T8" fmla="+- 0 3225 3177"/>
                <a:gd name="T9" fmla="*/ T8 w 4468"/>
                <a:gd name="T10" fmla="+- 0 81 -3329"/>
                <a:gd name="T11" fmla="*/ 81 h 3410"/>
                <a:gd name="T12" fmla="+- 0 7644 3177"/>
                <a:gd name="T13" fmla="*/ T12 w 4468"/>
                <a:gd name="T14" fmla="+- 0 -3291 -3329"/>
                <a:gd name="T15" fmla="*/ -3291 h 3410"/>
                <a:gd name="T16" fmla="+- 0 7644 3177"/>
                <a:gd name="T17" fmla="*/ T16 w 4468"/>
                <a:gd name="T18" fmla="+- 0 -3329 -3329"/>
                <a:gd name="T19" fmla="*/ -3329 h 34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468" h="3410">
                  <a:moveTo>
                    <a:pt x="4467" y="0"/>
                  </a:moveTo>
                  <a:lnTo>
                    <a:pt x="0" y="3410"/>
                  </a:lnTo>
                  <a:lnTo>
                    <a:pt x="48" y="3410"/>
                  </a:lnTo>
                  <a:lnTo>
                    <a:pt x="4467" y="38"/>
                  </a:lnTo>
                  <a:lnTo>
                    <a:pt x="4467" y="0"/>
                  </a:lnTo>
                  <a:close/>
                </a:path>
              </a:pathLst>
            </a:custGeom>
            <a:solidFill>
              <a:srgbClr val="D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2" name="Freeform 121"/>
            <p:cNvSpPr>
              <a:spLocks/>
            </p:cNvSpPr>
            <p:nvPr/>
          </p:nvSpPr>
          <p:spPr bwMode="auto">
            <a:xfrm>
              <a:off x="3225" y="-3292"/>
              <a:ext cx="4419" cy="3372"/>
            </a:xfrm>
            <a:custGeom>
              <a:avLst/>
              <a:gdLst>
                <a:gd name="T0" fmla="+- 0 7644 3225"/>
                <a:gd name="T1" fmla="*/ T0 w 4419"/>
                <a:gd name="T2" fmla="+- 0 -3291 -3291"/>
                <a:gd name="T3" fmla="*/ -3291 h 3372"/>
                <a:gd name="T4" fmla="+- 0 3225 3225"/>
                <a:gd name="T5" fmla="*/ T4 w 4419"/>
                <a:gd name="T6" fmla="+- 0 81 -3291"/>
                <a:gd name="T7" fmla="*/ 81 h 3372"/>
                <a:gd name="T8" fmla="+- 0 3274 3225"/>
                <a:gd name="T9" fmla="*/ T8 w 4419"/>
                <a:gd name="T10" fmla="+- 0 81 -3291"/>
                <a:gd name="T11" fmla="*/ 81 h 3372"/>
                <a:gd name="T12" fmla="+- 0 7644 3225"/>
                <a:gd name="T13" fmla="*/ T12 w 4419"/>
                <a:gd name="T14" fmla="+- 0 -3254 -3291"/>
                <a:gd name="T15" fmla="*/ -3254 h 3372"/>
                <a:gd name="T16" fmla="+- 0 7644 3225"/>
                <a:gd name="T17" fmla="*/ T16 w 4419"/>
                <a:gd name="T18" fmla="+- 0 -3291 -3291"/>
                <a:gd name="T19" fmla="*/ -3291 h 33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419" h="3372">
                  <a:moveTo>
                    <a:pt x="4419" y="0"/>
                  </a:moveTo>
                  <a:lnTo>
                    <a:pt x="0" y="3372"/>
                  </a:lnTo>
                  <a:lnTo>
                    <a:pt x="49" y="3372"/>
                  </a:lnTo>
                  <a:lnTo>
                    <a:pt x="4419" y="37"/>
                  </a:lnTo>
                  <a:lnTo>
                    <a:pt x="4419" y="0"/>
                  </a:lnTo>
                  <a:close/>
                </a:path>
              </a:pathLst>
            </a:custGeom>
            <a:solidFill>
              <a:srgbClr val="D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3" name="Freeform 120"/>
            <p:cNvSpPr>
              <a:spLocks/>
            </p:cNvSpPr>
            <p:nvPr/>
          </p:nvSpPr>
          <p:spPr bwMode="auto">
            <a:xfrm>
              <a:off x="3274" y="-3255"/>
              <a:ext cx="4370" cy="3335"/>
            </a:xfrm>
            <a:custGeom>
              <a:avLst/>
              <a:gdLst>
                <a:gd name="T0" fmla="+- 0 7644 3274"/>
                <a:gd name="T1" fmla="*/ T0 w 4370"/>
                <a:gd name="T2" fmla="+- 0 -3254 -3254"/>
                <a:gd name="T3" fmla="*/ -3254 h 3335"/>
                <a:gd name="T4" fmla="+- 0 3274 3274"/>
                <a:gd name="T5" fmla="*/ T4 w 4370"/>
                <a:gd name="T6" fmla="+- 0 81 -3254"/>
                <a:gd name="T7" fmla="*/ 81 h 3335"/>
                <a:gd name="T8" fmla="+- 0 3321 3274"/>
                <a:gd name="T9" fmla="*/ T8 w 4370"/>
                <a:gd name="T10" fmla="+- 0 81 -3254"/>
                <a:gd name="T11" fmla="*/ 81 h 3335"/>
                <a:gd name="T12" fmla="+- 0 3370 3274"/>
                <a:gd name="T13" fmla="*/ T12 w 4370"/>
                <a:gd name="T14" fmla="+- 0 81 -3254"/>
                <a:gd name="T15" fmla="*/ 81 h 3335"/>
                <a:gd name="T16" fmla="+- 0 7644 3274"/>
                <a:gd name="T17" fmla="*/ T16 w 4370"/>
                <a:gd name="T18" fmla="+- 0 -3181 -3254"/>
                <a:gd name="T19" fmla="*/ -3181 h 3335"/>
                <a:gd name="T20" fmla="+- 0 7644 3274"/>
                <a:gd name="T21" fmla="*/ T20 w 4370"/>
                <a:gd name="T22" fmla="+- 0 -3218 -3254"/>
                <a:gd name="T23" fmla="*/ -3218 h 3335"/>
                <a:gd name="T24" fmla="+- 0 7644 3274"/>
                <a:gd name="T25" fmla="*/ T24 w 4370"/>
                <a:gd name="T26" fmla="+- 0 -3254 -3254"/>
                <a:gd name="T27" fmla="*/ -3254 h 333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4370" h="3335">
                  <a:moveTo>
                    <a:pt x="4370" y="0"/>
                  </a:moveTo>
                  <a:lnTo>
                    <a:pt x="0" y="3335"/>
                  </a:lnTo>
                  <a:lnTo>
                    <a:pt x="47" y="3335"/>
                  </a:lnTo>
                  <a:lnTo>
                    <a:pt x="96" y="3335"/>
                  </a:lnTo>
                  <a:lnTo>
                    <a:pt x="4370" y="73"/>
                  </a:lnTo>
                  <a:lnTo>
                    <a:pt x="4370" y="36"/>
                  </a:lnTo>
                  <a:lnTo>
                    <a:pt x="4370" y="0"/>
                  </a:lnTo>
                </a:path>
              </a:pathLst>
            </a:custGeom>
            <a:solidFill>
              <a:srgbClr val="D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4" name="Freeform 119"/>
            <p:cNvSpPr>
              <a:spLocks/>
            </p:cNvSpPr>
            <p:nvPr/>
          </p:nvSpPr>
          <p:spPr bwMode="auto">
            <a:xfrm>
              <a:off x="3370" y="-3181"/>
              <a:ext cx="4274" cy="3262"/>
            </a:xfrm>
            <a:custGeom>
              <a:avLst/>
              <a:gdLst>
                <a:gd name="T0" fmla="+- 0 7644 3370"/>
                <a:gd name="T1" fmla="*/ T0 w 4274"/>
                <a:gd name="T2" fmla="+- 0 -3181 -3181"/>
                <a:gd name="T3" fmla="*/ -3181 h 3262"/>
                <a:gd name="T4" fmla="+- 0 3370 3370"/>
                <a:gd name="T5" fmla="*/ T4 w 4274"/>
                <a:gd name="T6" fmla="+- 0 81 -3181"/>
                <a:gd name="T7" fmla="*/ 81 h 3262"/>
                <a:gd name="T8" fmla="+- 0 3419 3370"/>
                <a:gd name="T9" fmla="*/ T8 w 4274"/>
                <a:gd name="T10" fmla="+- 0 81 -3181"/>
                <a:gd name="T11" fmla="*/ 81 h 3262"/>
                <a:gd name="T12" fmla="+- 0 7644 3370"/>
                <a:gd name="T13" fmla="*/ T12 w 4274"/>
                <a:gd name="T14" fmla="+- 0 -3144 -3181"/>
                <a:gd name="T15" fmla="*/ -3144 h 3262"/>
                <a:gd name="T16" fmla="+- 0 7644 3370"/>
                <a:gd name="T17" fmla="*/ T16 w 4274"/>
                <a:gd name="T18" fmla="+- 0 -3181 -3181"/>
                <a:gd name="T19" fmla="*/ -3181 h 326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274" h="3262">
                  <a:moveTo>
                    <a:pt x="4274" y="0"/>
                  </a:moveTo>
                  <a:lnTo>
                    <a:pt x="0" y="3262"/>
                  </a:lnTo>
                  <a:lnTo>
                    <a:pt x="49" y="3262"/>
                  </a:lnTo>
                  <a:lnTo>
                    <a:pt x="4274" y="37"/>
                  </a:lnTo>
                  <a:lnTo>
                    <a:pt x="4274" y="0"/>
                  </a:lnTo>
                  <a:close/>
                </a:path>
              </a:pathLst>
            </a:custGeom>
            <a:solidFill>
              <a:srgbClr val="D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5" name="Freeform 118"/>
            <p:cNvSpPr>
              <a:spLocks/>
            </p:cNvSpPr>
            <p:nvPr/>
          </p:nvSpPr>
          <p:spPr bwMode="auto">
            <a:xfrm>
              <a:off x="3418" y="-3144"/>
              <a:ext cx="4226" cy="3225"/>
            </a:xfrm>
            <a:custGeom>
              <a:avLst/>
              <a:gdLst>
                <a:gd name="T0" fmla="+- 0 7644 3419"/>
                <a:gd name="T1" fmla="*/ T0 w 4226"/>
                <a:gd name="T2" fmla="+- 0 -3144 -3144"/>
                <a:gd name="T3" fmla="*/ -3144 h 3225"/>
                <a:gd name="T4" fmla="+- 0 3419 3419"/>
                <a:gd name="T5" fmla="*/ T4 w 4226"/>
                <a:gd name="T6" fmla="+- 0 81 -3144"/>
                <a:gd name="T7" fmla="*/ 81 h 3225"/>
                <a:gd name="T8" fmla="+- 0 3468 3419"/>
                <a:gd name="T9" fmla="*/ T8 w 4226"/>
                <a:gd name="T10" fmla="+- 0 81 -3144"/>
                <a:gd name="T11" fmla="*/ 81 h 3225"/>
                <a:gd name="T12" fmla="+- 0 7644 3419"/>
                <a:gd name="T13" fmla="*/ T12 w 4226"/>
                <a:gd name="T14" fmla="+- 0 -3107 -3144"/>
                <a:gd name="T15" fmla="*/ -3107 h 3225"/>
                <a:gd name="T16" fmla="+- 0 7644 3419"/>
                <a:gd name="T17" fmla="*/ T16 w 4226"/>
                <a:gd name="T18" fmla="+- 0 -3144 -3144"/>
                <a:gd name="T19" fmla="*/ -3144 h 322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226" h="3225">
                  <a:moveTo>
                    <a:pt x="4225" y="0"/>
                  </a:moveTo>
                  <a:lnTo>
                    <a:pt x="0" y="3225"/>
                  </a:lnTo>
                  <a:lnTo>
                    <a:pt x="49" y="3225"/>
                  </a:lnTo>
                  <a:lnTo>
                    <a:pt x="4225" y="37"/>
                  </a:lnTo>
                  <a:lnTo>
                    <a:pt x="4225" y="0"/>
                  </a:lnTo>
                  <a:close/>
                </a:path>
              </a:pathLst>
            </a:custGeom>
            <a:solidFill>
              <a:srgbClr val="D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6" name="Freeform 117"/>
            <p:cNvSpPr>
              <a:spLocks/>
            </p:cNvSpPr>
            <p:nvPr/>
          </p:nvSpPr>
          <p:spPr bwMode="auto">
            <a:xfrm>
              <a:off x="3467" y="-3107"/>
              <a:ext cx="4177" cy="3188"/>
            </a:xfrm>
            <a:custGeom>
              <a:avLst/>
              <a:gdLst>
                <a:gd name="T0" fmla="+- 0 7644 3468"/>
                <a:gd name="T1" fmla="*/ T0 w 4177"/>
                <a:gd name="T2" fmla="+- 0 -3107 -3107"/>
                <a:gd name="T3" fmla="*/ -3107 h 3188"/>
                <a:gd name="T4" fmla="+- 0 3468 3468"/>
                <a:gd name="T5" fmla="*/ T4 w 4177"/>
                <a:gd name="T6" fmla="+- 0 81 -3107"/>
                <a:gd name="T7" fmla="*/ 81 h 3188"/>
                <a:gd name="T8" fmla="+- 0 3516 3468"/>
                <a:gd name="T9" fmla="*/ T8 w 4177"/>
                <a:gd name="T10" fmla="+- 0 81 -3107"/>
                <a:gd name="T11" fmla="*/ 81 h 3188"/>
                <a:gd name="T12" fmla="+- 0 3565 3468"/>
                <a:gd name="T13" fmla="*/ T12 w 4177"/>
                <a:gd name="T14" fmla="+- 0 81 -3107"/>
                <a:gd name="T15" fmla="*/ 81 h 3188"/>
                <a:gd name="T16" fmla="+- 0 7644 3468"/>
                <a:gd name="T17" fmla="*/ T16 w 4177"/>
                <a:gd name="T18" fmla="+- 0 -3032 -3107"/>
                <a:gd name="T19" fmla="*/ -3032 h 3188"/>
                <a:gd name="T20" fmla="+- 0 7644 3468"/>
                <a:gd name="T21" fmla="*/ T20 w 4177"/>
                <a:gd name="T22" fmla="+- 0 -3069 -3107"/>
                <a:gd name="T23" fmla="*/ -3069 h 3188"/>
                <a:gd name="T24" fmla="+- 0 7644 3468"/>
                <a:gd name="T25" fmla="*/ T24 w 4177"/>
                <a:gd name="T26" fmla="+- 0 -3107 -3107"/>
                <a:gd name="T27" fmla="*/ -3107 h 318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4177" h="3188">
                  <a:moveTo>
                    <a:pt x="4176" y="0"/>
                  </a:moveTo>
                  <a:lnTo>
                    <a:pt x="0" y="3188"/>
                  </a:lnTo>
                  <a:lnTo>
                    <a:pt x="48" y="3188"/>
                  </a:lnTo>
                  <a:lnTo>
                    <a:pt x="97" y="3188"/>
                  </a:lnTo>
                  <a:lnTo>
                    <a:pt x="4176" y="75"/>
                  </a:lnTo>
                  <a:lnTo>
                    <a:pt x="4176" y="38"/>
                  </a:lnTo>
                  <a:lnTo>
                    <a:pt x="4176" y="0"/>
                  </a:lnTo>
                </a:path>
              </a:pathLst>
            </a:custGeom>
            <a:solidFill>
              <a:srgbClr val="D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7" name="Freeform 116"/>
            <p:cNvSpPr>
              <a:spLocks/>
            </p:cNvSpPr>
            <p:nvPr/>
          </p:nvSpPr>
          <p:spPr bwMode="auto">
            <a:xfrm>
              <a:off x="3565" y="-3033"/>
              <a:ext cx="4079" cy="3113"/>
            </a:xfrm>
            <a:custGeom>
              <a:avLst/>
              <a:gdLst>
                <a:gd name="T0" fmla="+- 0 7644 3565"/>
                <a:gd name="T1" fmla="*/ T0 w 4079"/>
                <a:gd name="T2" fmla="+- 0 -3032 -3032"/>
                <a:gd name="T3" fmla="*/ -3032 h 3113"/>
                <a:gd name="T4" fmla="+- 0 3565 3565"/>
                <a:gd name="T5" fmla="*/ T4 w 4079"/>
                <a:gd name="T6" fmla="+- 0 81 -3032"/>
                <a:gd name="T7" fmla="*/ 81 h 3113"/>
                <a:gd name="T8" fmla="+- 0 3614 3565"/>
                <a:gd name="T9" fmla="*/ T8 w 4079"/>
                <a:gd name="T10" fmla="+- 0 81 -3032"/>
                <a:gd name="T11" fmla="*/ 81 h 3113"/>
                <a:gd name="T12" fmla="+- 0 7644 3565"/>
                <a:gd name="T13" fmla="*/ T12 w 4079"/>
                <a:gd name="T14" fmla="+- 0 -2995 -3032"/>
                <a:gd name="T15" fmla="*/ -2995 h 3113"/>
                <a:gd name="T16" fmla="+- 0 7644 3565"/>
                <a:gd name="T17" fmla="*/ T16 w 4079"/>
                <a:gd name="T18" fmla="+- 0 -3032 -3032"/>
                <a:gd name="T19" fmla="*/ -3032 h 311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079" h="3113">
                  <a:moveTo>
                    <a:pt x="4079" y="0"/>
                  </a:moveTo>
                  <a:lnTo>
                    <a:pt x="0" y="3113"/>
                  </a:lnTo>
                  <a:lnTo>
                    <a:pt x="49" y="3113"/>
                  </a:lnTo>
                  <a:lnTo>
                    <a:pt x="4079" y="37"/>
                  </a:lnTo>
                  <a:lnTo>
                    <a:pt x="4079" y="0"/>
                  </a:lnTo>
                  <a:close/>
                </a:path>
              </a:pathLst>
            </a:custGeom>
            <a:solidFill>
              <a:srgbClr val="D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8" name="Freeform 115"/>
            <p:cNvSpPr>
              <a:spLocks/>
            </p:cNvSpPr>
            <p:nvPr/>
          </p:nvSpPr>
          <p:spPr bwMode="auto">
            <a:xfrm>
              <a:off x="3613" y="-2995"/>
              <a:ext cx="4031" cy="3076"/>
            </a:xfrm>
            <a:custGeom>
              <a:avLst/>
              <a:gdLst>
                <a:gd name="T0" fmla="+- 0 7644 3614"/>
                <a:gd name="T1" fmla="*/ T0 w 4031"/>
                <a:gd name="T2" fmla="+- 0 -2995 -2995"/>
                <a:gd name="T3" fmla="*/ -2995 h 3076"/>
                <a:gd name="T4" fmla="+- 0 3614 3614"/>
                <a:gd name="T5" fmla="*/ T4 w 4031"/>
                <a:gd name="T6" fmla="+- 0 81 -2995"/>
                <a:gd name="T7" fmla="*/ 81 h 3076"/>
                <a:gd name="T8" fmla="+- 0 3662 3614"/>
                <a:gd name="T9" fmla="*/ T8 w 4031"/>
                <a:gd name="T10" fmla="+- 0 81 -2995"/>
                <a:gd name="T11" fmla="*/ 81 h 3076"/>
                <a:gd name="T12" fmla="+- 0 7644 3614"/>
                <a:gd name="T13" fmla="*/ T12 w 4031"/>
                <a:gd name="T14" fmla="+- 0 -2958 -2995"/>
                <a:gd name="T15" fmla="*/ -2958 h 3076"/>
                <a:gd name="T16" fmla="+- 0 7644 3614"/>
                <a:gd name="T17" fmla="*/ T16 w 4031"/>
                <a:gd name="T18" fmla="+- 0 -2995 -2995"/>
                <a:gd name="T19" fmla="*/ -2995 h 307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4031" h="3076">
                  <a:moveTo>
                    <a:pt x="4030" y="0"/>
                  </a:moveTo>
                  <a:lnTo>
                    <a:pt x="0" y="3076"/>
                  </a:lnTo>
                  <a:lnTo>
                    <a:pt x="48" y="3076"/>
                  </a:lnTo>
                  <a:lnTo>
                    <a:pt x="4030" y="37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E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69" name="Freeform 114"/>
            <p:cNvSpPr>
              <a:spLocks/>
            </p:cNvSpPr>
            <p:nvPr/>
          </p:nvSpPr>
          <p:spPr bwMode="auto">
            <a:xfrm>
              <a:off x="3662" y="-2958"/>
              <a:ext cx="3982" cy="3039"/>
            </a:xfrm>
            <a:custGeom>
              <a:avLst/>
              <a:gdLst>
                <a:gd name="T0" fmla="+- 0 7644 3662"/>
                <a:gd name="T1" fmla="*/ T0 w 3982"/>
                <a:gd name="T2" fmla="+- 0 -2958 -2958"/>
                <a:gd name="T3" fmla="*/ -2958 h 3039"/>
                <a:gd name="T4" fmla="+- 0 3662 3662"/>
                <a:gd name="T5" fmla="*/ T4 w 3982"/>
                <a:gd name="T6" fmla="+- 0 81 -2958"/>
                <a:gd name="T7" fmla="*/ 81 h 3039"/>
                <a:gd name="T8" fmla="+- 0 3710 3662"/>
                <a:gd name="T9" fmla="*/ T8 w 3982"/>
                <a:gd name="T10" fmla="+- 0 81 -2958"/>
                <a:gd name="T11" fmla="*/ 81 h 3039"/>
                <a:gd name="T12" fmla="+- 0 3758 3662"/>
                <a:gd name="T13" fmla="*/ T12 w 3982"/>
                <a:gd name="T14" fmla="+- 0 81 -2958"/>
                <a:gd name="T15" fmla="*/ 81 h 3039"/>
                <a:gd name="T16" fmla="+- 0 7644 3662"/>
                <a:gd name="T17" fmla="*/ T16 w 3982"/>
                <a:gd name="T18" fmla="+- 0 -2885 -2958"/>
                <a:gd name="T19" fmla="*/ -2885 h 3039"/>
                <a:gd name="T20" fmla="+- 0 7644 3662"/>
                <a:gd name="T21" fmla="*/ T20 w 3982"/>
                <a:gd name="T22" fmla="+- 0 -2922 -2958"/>
                <a:gd name="T23" fmla="*/ -2922 h 3039"/>
                <a:gd name="T24" fmla="+- 0 7644 3662"/>
                <a:gd name="T25" fmla="*/ T24 w 3982"/>
                <a:gd name="T26" fmla="+- 0 -2958 -2958"/>
                <a:gd name="T27" fmla="*/ -2958 h 30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982" h="3039">
                  <a:moveTo>
                    <a:pt x="3982" y="0"/>
                  </a:moveTo>
                  <a:lnTo>
                    <a:pt x="0" y="3039"/>
                  </a:lnTo>
                  <a:lnTo>
                    <a:pt x="48" y="3039"/>
                  </a:lnTo>
                  <a:lnTo>
                    <a:pt x="96" y="3039"/>
                  </a:lnTo>
                  <a:lnTo>
                    <a:pt x="3982" y="73"/>
                  </a:lnTo>
                  <a:lnTo>
                    <a:pt x="3982" y="36"/>
                  </a:lnTo>
                  <a:lnTo>
                    <a:pt x="3982" y="0"/>
                  </a:lnTo>
                </a:path>
              </a:pathLst>
            </a:custGeom>
            <a:solidFill>
              <a:srgbClr val="E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3758" y="-2885"/>
              <a:ext cx="3886" cy="2966"/>
            </a:xfrm>
            <a:custGeom>
              <a:avLst/>
              <a:gdLst>
                <a:gd name="T0" fmla="+- 0 7644 3758"/>
                <a:gd name="T1" fmla="*/ T0 w 3886"/>
                <a:gd name="T2" fmla="+- 0 -2885 -2885"/>
                <a:gd name="T3" fmla="*/ -2885 h 2966"/>
                <a:gd name="T4" fmla="+- 0 3758 3758"/>
                <a:gd name="T5" fmla="*/ T4 w 3886"/>
                <a:gd name="T6" fmla="+- 0 81 -2885"/>
                <a:gd name="T7" fmla="*/ 81 h 2966"/>
                <a:gd name="T8" fmla="+- 0 3807 3758"/>
                <a:gd name="T9" fmla="*/ T8 w 3886"/>
                <a:gd name="T10" fmla="+- 0 81 -2885"/>
                <a:gd name="T11" fmla="*/ 81 h 2966"/>
                <a:gd name="T12" fmla="+- 0 7644 3758"/>
                <a:gd name="T13" fmla="*/ T12 w 3886"/>
                <a:gd name="T14" fmla="+- 0 -2847 -2885"/>
                <a:gd name="T15" fmla="*/ -2847 h 2966"/>
                <a:gd name="T16" fmla="+- 0 7644 3758"/>
                <a:gd name="T17" fmla="*/ T16 w 3886"/>
                <a:gd name="T18" fmla="+- 0 -2885 -2885"/>
                <a:gd name="T19" fmla="*/ -2885 h 296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886" h="2966">
                  <a:moveTo>
                    <a:pt x="3886" y="0"/>
                  </a:moveTo>
                  <a:lnTo>
                    <a:pt x="0" y="2966"/>
                  </a:lnTo>
                  <a:lnTo>
                    <a:pt x="49" y="2966"/>
                  </a:lnTo>
                  <a:lnTo>
                    <a:pt x="3886" y="38"/>
                  </a:lnTo>
                  <a:lnTo>
                    <a:pt x="3886" y="0"/>
                  </a:lnTo>
                  <a:close/>
                </a:path>
              </a:pathLst>
            </a:custGeom>
            <a:solidFill>
              <a:srgbClr val="E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1" name="Freeform 112"/>
            <p:cNvSpPr>
              <a:spLocks/>
            </p:cNvSpPr>
            <p:nvPr/>
          </p:nvSpPr>
          <p:spPr bwMode="auto">
            <a:xfrm>
              <a:off x="3807" y="-2848"/>
              <a:ext cx="3837" cy="2928"/>
            </a:xfrm>
            <a:custGeom>
              <a:avLst/>
              <a:gdLst>
                <a:gd name="T0" fmla="+- 0 7644 3807"/>
                <a:gd name="T1" fmla="*/ T0 w 3837"/>
                <a:gd name="T2" fmla="+- 0 -2847 -2847"/>
                <a:gd name="T3" fmla="*/ -2847 h 2928"/>
                <a:gd name="T4" fmla="+- 0 3807 3807"/>
                <a:gd name="T5" fmla="*/ T4 w 3837"/>
                <a:gd name="T6" fmla="+- 0 81 -2847"/>
                <a:gd name="T7" fmla="*/ 81 h 2928"/>
                <a:gd name="T8" fmla="+- 0 3856 3807"/>
                <a:gd name="T9" fmla="*/ T8 w 3837"/>
                <a:gd name="T10" fmla="+- 0 81 -2847"/>
                <a:gd name="T11" fmla="*/ 81 h 2928"/>
                <a:gd name="T12" fmla="+- 0 7644 3807"/>
                <a:gd name="T13" fmla="*/ T12 w 3837"/>
                <a:gd name="T14" fmla="+- 0 -2810 -2847"/>
                <a:gd name="T15" fmla="*/ -2810 h 2928"/>
                <a:gd name="T16" fmla="+- 0 7644 3807"/>
                <a:gd name="T17" fmla="*/ T16 w 3837"/>
                <a:gd name="T18" fmla="+- 0 -2847 -2847"/>
                <a:gd name="T19" fmla="*/ -2847 h 29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837" h="2928">
                  <a:moveTo>
                    <a:pt x="3837" y="0"/>
                  </a:moveTo>
                  <a:lnTo>
                    <a:pt x="0" y="2928"/>
                  </a:lnTo>
                  <a:lnTo>
                    <a:pt x="49" y="2928"/>
                  </a:lnTo>
                  <a:lnTo>
                    <a:pt x="3837" y="37"/>
                  </a:lnTo>
                  <a:lnTo>
                    <a:pt x="3837" y="0"/>
                  </a:lnTo>
                  <a:close/>
                </a:path>
              </a:pathLst>
            </a:custGeom>
            <a:solidFill>
              <a:srgbClr val="E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2" name="Freeform 111"/>
            <p:cNvSpPr>
              <a:spLocks/>
            </p:cNvSpPr>
            <p:nvPr/>
          </p:nvSpPr>
          <p:spPr bwMode="auto">
            <a:xfrm>
              <a:off x="3855" y="-2811"/>
              <a:ext cx="3789" cy="2891"/>
            </a:xfrm>
            <a:custGeom>
              <a:avLst/>
              <a:gdLst>
                <a:gd name="T0" fmla="+- 0 7644 3856"/>
                <a:gd name="T1" fmla="*/ T0 w 3789"/>
                <a:gd name="T2" fmla="+- 0 -2810 -2810"/>
                <a:gd name="T3" fmla="*/ -2810 h 2891"/>
                <a:gd name="T4" fmla="+- 0 3856 3856"/>
                <a:gd name="T5" fmla="*/ T4 w 3789"/>
                <a:gd name="T6" fmla="+- 0 81 -2810"/>
                <a:gd name="T7" fmla="*/ 81 h 2891"/>
                <a:gd name="T8" fmla="+- 0 3905 3856"/>
                <a:gd name="T9" fmla="*/ T8 w 3789"/>
                <a:gd name="T10" fmla="+- 0 81 -2810"/>
                <a:gd name="T11" fmla="*/ 81 h 2891"/>
                <a:gd name="T12" fmla="+- 0 3953 3856"/>
                <a:gd name="T13" fmla="*/ T12 w 3789"/>
                <a:gd name="T14" fmla="+- 0 81 -2810"/>
                <a:gd name="T15" fmla="*/ 81 h 2891"/>
                <a:gd name="T16" fmla="+- 0 7644 3856"/>
                <a:gd name="T17" fmla="*/ T16 w 3789"/>
                <a:gd name="T18" fmla="+- 0 -2736 -2810"/>
                <a:gd name="T19" fmla="*/ -2736 h 2891"/>
                <a:gd name="T20" fmla="+- 0 7644 3856"/>
                <a:gd name="T21" fmla="*/ T20 w 3789"/>
                <a:gd name="T22" fmla="+- 0 -2773 -2810"/>
                <a:gd name="T23" fmla="*/ -2773 h 2891"/>
                <a:gd name="T24" fmla="+- 0 7644 3856"/>
                <a:gd name="T25" fmla="*/ T24 w 3789"/>
                <a:gd name="T26" fmla="+- 0 -2810 -2810"/>
                <a:gd name="T27" fmla="*/ -2810 h 289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789" h="2891">
                  <a:moveTo>
                    <a:pt x="3788" y="0"/>
                  </a:moveTo>
                  <a:lnTo>
                    <a:pt x="0" y="2891"/>
                  </a:lnTo>
                  <a:lnTo>
                    <a:pt x="49" y="2891"/>
                  </a:lnTo>
                  <a:lnTo>
                    <a:pt x="97" y="2891"/>
                  </a:lnTo>
                  <a:lnTo>
                    <a:pt x="3788" y="74"/>
                  </a:lnTo>
                  <a:lnTo>
                    <a:pt x="3788" y="37"/>
                  </a:lnTo>
                  <a:lnTo>
                    <a:pt x="3788" y="0"/>
                  </a:lnTo>
                </a:path>
              </a:pathLst>
            </a:custGeom>
            <a:solidFill>
              <a:srgbClr val="E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3" name="Freeform 110"/>
            <p:cNvSpPr>
              <a:spLocks/>
            </p:cNvSpPr>
            <p:nvPr/>
          </p:nvSpPr>
          <p:spPr bwMode="auto">
            <a:xfrm>
              <a:off x="3953" y="-2736"/>
              <a:ext cx="3691" cy="2817"/>
            </a:xfrm>
            <a:custGeom>
              <a:avLst/>
              <a:gdLst>
                <a:gd name="T0" fmla="+- 0 7644 3953"/>
                <a:gd name="T1" fmla="*/ T0 w 3691"/>
                <a:gd name="T2" fmla="+- 0 -2736 -2736"/>
                <a:gd name="T3" fmla="*/ -2736 h 2817"/>
                <a:gd name="T4" fmla="+- 0 3953 3953"/>
                <a:gd name="T5" fmla="*/ T4 w 3691"/>
                <a:gd name="T6" fmla="+- 0 81 -2736"/>
                <a:gd name="T7" fmla="*/ 81 h 2817"/>
                <a:gd name="T8" fmla="+- 0 4002 3953"/>
                <a:gd name="T9" fmla="*/ T8 w 3691"/>
                <a:gd name="T10" fmla="+- 0 81 -2736"/>
                <a:gd name="T11" fmla="*/ 81 h 2817"/>
                <a:gd name="T12" fmla="+- 0 7644 3953"/>
                <a:gd name="T13" fmla="*/ T12 w 3691"/>
                <a:gd name="T14" fmla="+- 0 -2699 -2736"/>
                <a:gd name="T15" fmla="*/ -2699 h 2817"/>
                <a:gd name="T16" fmla="+- 0 7644 3953"/>
                <a:gd name="T17" fmla="*/ T16 w 3691"/>
                <a:gd name="T18" fmla="+- 0 -2736 -2736"/>
                <a:gd name="T19" fmla="*/ -2736 h 281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691" h="2817">
                  <a:moveTo>
                    <a:pt x="3691" y="0"/>
                  </a:moveTo>
                  <a:lnTo>
                    <a:pt x="0" y="2817"/>
                  </a:lnTo>
                  <a:lnTo>
                    <a:pt x="49" y="2817"/>
                  </a:lnTo>
                  <a:lnTo>
                    <a:pt x="3691" y="37"/>
                  </a:lnTo>
                  <a:lnTo>
                    <a:pt x="3691" y="0"/>
                  </a:lnTo>
                  <a:close/>
                </a:path>
              </a:pathLst>
            </a:custGeom>
            <a:solidFill>
              <a:srgbClr val="E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4" name="Freeform 109"/>
            <p:cNvSpPr>
              <a:spLocks/>
            </p:cNvSpPr>
            <p:nvPr/>
          </p:nvSpPr>
          <p:spPr bwMode="auto">
            <a:xfrm>
              <a:off x="4002" y="-2699"/>
              <a:ext cx="3642" cy="2780"/>
            </a:xfrm>
            <a:custGeom>
              <a:avLst/>
              <a:gdLst>
                <a:gd name="T0" fmla="+- 0 7644 4002"/>
                <a:gd name="T1" fmla="*/ T0 w 3642"/>
                <a:gd name="T2" fmla="+- 0 -2699 -2699"/>
                <a:gd name="T3" fmla="*/ -2699 h 2780"/>
                <a:gd name="T4" fmla="+- 0 4002 4002"/>
                <a:gd name="T5" fmla="*/ T4 w 3642"/>
                <a:gd name="T6" fmla="+- 0 81 -2699"/>
                <a:gd name="T7" fmla="*/ 81 h 2780"/>
                <a:gd name="T8" fmla="+- 0 4051 4002"/>
                <a:gd name="T9" fmla="*/ T8 w 3642"/>
                <a:gd name="T10" fmla="+- 0 81 -2699"/>
                <a:gd name="T11" fmla="*/ 81 h 2780"/>
                <a:gd name="T12" fmla="+- 0 4100 4002"/>
                <a:gd name="T13" fmla="*/ T12 w 3642"/>
                <a:gd name="T14" fmla="+- 0 81 -2699"/>
                <a:gd name="T15" fmla="*/ 81 h 2780"/>
                <a:gd name="T16" fmla="+- 0 7644 4002"/>
                <a:gd name="T17" fmla="*/ T16 w 3642"/>
                <a:gd name="T18" fmla="+- 0 -2624 -2699"/>
                <a:gd name="T19" fmla="*/ -2624 h 2780"/>
                <a:gd name="T20" fmla="+- 0 7644 4002"/>
                <a:gd name="T21" fmla="*/ T20 w 3642"/>
                <a:gd name="T22" fmla="+- 0 -2661 -2699"/>
                <a:gd name="T23" fmla="*/ -2661 h 2780"/>
                <a:gd name="T24" fmla="+- 0 7644 4002"/>
                <a:gd name="T25" fmla="*/ T24 w 3642"/>
                <a:gd name="T26" fmla="+- 0 -2699 -2699"/>
                <a:gd name="T27" fmla="*/ -2699 h 278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642" h="2780">
                  <a:moveTo>
                    <a:pt x="3642" y="0"/>
                  </a:moveTo>
                  <a:lnTo>
                    <a:pt x="0" y="2780"/>
                  </a:lnTo>
                  <a:lnTo>
                    <a:pt x="49" y="2780"/>
                  </a:lnTo>
                  <a:lnTo>
                    <a:pt x="98" y="2780"/>
                  </a:lnTo>
                  <a:lnTo>
                    <a:pt x="3642" y="75"/>
                  </a:lnTo>
                  <a:lnTo>
                    <a:pt x="3642" y="38"/>
                  </a:lnTo>
                  <a:lnTo>
                    <a:pt x="3642" y="0"/>
                  </a:lnTo>
                </a:path>
              </a:pathLst>
            </a:custGeom>
            <a:solidFill>
              <a:srgbClr val="E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5" name="Freeform 108"/>
            <p:cNvSpPr>
              <a:spLocks/>
            </p:cNvSpPr>
            <p:nvPr/>
          </p:nvSpPr>
          <p:spPr bwMode="auto">
            <a:xfrm>
              <a:off x="4099" y="-2625"/>
              <a:ext cx="3545" cy="2705"/>
            </a:xfrm>
            <a:custGeom>
              <a:avLst/>
              <a:gdLst>
                <a:gd name="T0" fmla="+- 0 7644 4100"/>
                <a:gd name="T1" fmla="*/ T0 w 3545"/>
                <a:gd name="T2" fmla="+- 0 -2624 -2624"/>
                <a:gd name="T3" fmla="*/ -2624 h 2705"/>
                <a:gd name="T4" fmla="+- 0 4100 4100"/>
                <a:gd name="T5" fmla="*/ T4 w 3545"/>
                <a:gd name="T6" fmla="+- 0 81 -2624"/>
                <a:gd name="T7" fmla="*/ 81 h 2705"/>
                <a:gd name="T8" fmla="+- 0 4147 4100"/>
                <a:gd name="T9" fmla="*/ T8 w 3545"/>
                <a:gd name="T10" fmla="+- 0 81 -2624"/>
                <a:gd name="T11" fmla="*/ 81 h 2705"/>
                <a:gd name="T12" fmla="+- 0 4196 4100"/>
                <a:gd name="T13" fmla="*/ T12 w 3545"/>
                <a:gd name="T14" fmla="+- 0 81 -2624"/>
                <a:gd name="T15" fmla="*/ 81 h 2705"/>
                <a:gd name="T16" fmla="+- 0 7644 4100"/>
                <a:gd name="T17" fmla="*/ T16 w 3545"/>
                <a:gd name="T18" fmla="+- 0 -2551 -2624"/>
                <a:gd name="T19" fmla="*/ -2551 h 2705"/>
                <a:gd name="T20" fmla="+- 0 7644 4100"/>
                <a:gd name="T21" fmla="*/ T20 w 3545"/>
                <a:gd name="T22" fmla="+- 0 -2588 -2624"/>
                <a:gd name="T23" fmla="*/ -2588 h 2705"/>
                <a:gd name="T24" fmla="+- 0 7644 4100"/>
                <a:gd name="T25" fmla="*/ T24 w 3545"/>
                <a:gd name="T26" fmla="+- 0 -2624 -2624"/>
                <a:gd name="T27" fmla="*/ -2624 h 27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545" h="2705">
                  <a:moveTo>
                    <a:pt x="3544" y="0"/>
                  </a:moveTo>
                  <a:lnTo>
                    <a:pt x="0" y="2705"/>
                  </a:lnTo>
                  <a:lnTo>
                    <a:pt x="47" y="2705"/>
                  </a:lnTo>
                  <a:lnTo>
                    <a:pt x="96" y="2705"/>
                  </a:lnTo>
                  <a:lnTo>
                    <a:pt x="3544" y="73"/>
                  </a:lnTo>
                  <a:lnTo>
                    <a:pt x="3544" y="36"/>
                  </a:lnTo>
                  <a:lnTo>
                    <a:pt x="3544" y="0"/>
                  </a:lnTo>
                </a:path>
              </a:pathLst>
            </a:custGeom>
            <a:solidFill>
              <a:srgbClr val="E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6" name="Freeform 107"/>
            <p:cNvSpPr>
              <a:spLocks/>
            </p:cNvSpPr>
            <p:nvPr/>
          </p:nvSpPr>
          <p:spPr bwMode="auto">
            <a:xfrm>
              <a:off x="4195" y="-2551"/>
              <a:ext cx="3449" cy="2632"/>
            </a:xfrm>
            <a:custGeom>
              <a:avLst/>
              <a:gdLst>
                <a:gd name="T0" fmla="+- 0 7644 4196"/>
                <a:gd name="T1" fmla="*/ T0 w 3449"/>
                <a:gd name="T2" fmla="+- 0 -2551 -2551"/>
                <a:gd name="T3" fmla="*/ -2551 h 2632"/>
                <a:gd name="T4" fmla="+- 0 4196 4196"/>
                <a:gd name="T5" fmla="*/ T4 w 3449"/>
                <a:gd name="T6" fmla="+- 0 81 -2551"/>
                <a:gd name="T7" fmla="*/ 81 h 2632"/>
                <a:gd name="T8" fmla="+- 0 4244 4196"/>
                <a:gd name="T9" fmla="*/ T8 w 3449"/>
                <a:gd name="T10" fmla="+- 0 81 -2551"/>
                <a:gd name="T11" fmla="*/ 81 h 2632"/>
                <a:gd name="T12" fmla="+- 0 7644 4196"/>
                <a:gd name="T13" fmla="*/ T12 w 3449"/>
                <a:gd name="T14" fmla="+- 0 -2514 -2551"/>
                <a:gd name="T15" fmla="*/ -2514 h 2632"/>
                <a:gd name="T16" fmla="+- 0 7644 4196"/>
                <a:gd name="T17" fmla="*/ T16 w 3449"/>
                <a:gd name="T18" fmla="+- 0 -2551 -2551"/>
                <a:gd name="T19" fmla="*/ -2551 h 26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449" h="2632">
                  <a:moveTo>
                    <a:pt x="3448" y="0"/>
                  </a:moveTo>
                  <a:lnTo>
                    <a:pt x="0" y="2632"/>
                  </a:lnTo>
                  <a:lnTo>
                    <a:pt x="48" y="2632"/>
                  </a:lnTo>
                  <a:lnTo>
                    <a:pt x="3448" y="37"/>
                  </a:lnTo>
                  <a:lnTo>
                    <a:pt x="3448" y="0"/>
                  </a:lnTo>
                  <a:close/>
                </a:path>
              </a:pathLst>
            </a:custGeom>
            <a:solidFill>
              <a:srgbClr val="E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7" name="Freeform 106"/>
            <p:cNvSpPr>
              <a:spLocks/>
            </p:cNvSpPr>
            <p:nvPr/>
          </p:nvSpPr>
          <p:spPr bwMode="auto">
            <a:xfrm>
              <a:off x="4244" y="-2514"/>
              <a:ext cx="3400" cy="2595"/>
            </a:xfrm>
            <a:custGeom>
              <a:avLst/>
              <a:gdLst>
                <a:gd name="T0" fmla="+- 0 7644 4244"/>
                <a:gd name="T1" fmla="*/ T0 w 3400"/>
                <a:gd name="T2" fmla="+- 0 -2514 -2514"/>
                <a:gd name="T3" fmla="*/ -2514 h 2595"/>
                <a:gd name="T4" fmla="+- 0 4244 4244"/>
                <a:gd name="T5" fmla="*/ T4 w 3400"/>
                <a:gd name="T6" fmla="+- 0 81 -2514"/>
                <a:gd name="T7" fmla="*/ 81 h 2595"/>
                <a:gd name="T8" fmla="+- 0 4293 4244"/>
                <a:gd name="T9" fmla="*/ T8 w 3400"/>
                <a:gd name="T10" fmla="+- 0 81 -2514"/>
                <a:gd name="T11" fmla="*/ 81 h 2595"/>
                <a:gd name="T12" fmla="+- 0 4342 4244"/>
                <a:gd name="T13" fmla="*/ T12 w 3400"/>
                <a:gd name="T14" fmla="+- 0 81 -2514"/>
                <a:gd name="T15" fmla="*/ 81 h 2595"/>
                <a:gd name="T16" fmla="+- 0 7644 4244"/>
                <a:gd name="T17" fmla="*/ T16 w 3400"/>
                <a:gd name="T18" fmla="+- 0 -2439 -2514"/>
                <a:gd name="T19" fmla="*/ -2439 h 2595"/>
                <a:gd name="T20" fmla="+- 0 7644 4244"/>
                <a:gd name="T21" fmla="*/ T20 w 3400"/>
                <a:gd name="T22" fmla="+- 0 -2477 -2514"/>
                <a:gd name="T23" fmla="*/ -2477 h 2595"/>
                <a:gd name="T24" fmla="+- 0 7644 4244"/>
                <a:gd name="T25" fmla="*/ T24 w 3400"/>
                <a:gd name="T26" fmla="+- 0 -2514 -2514"/>
                <a:gd name="T27" fmla="*/ -2514 h 259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400" h="2595">
                  <a:moveTo>
                    <a:pt x="3400" y="0"/>
                  </a:moveTo>
                  <a:lnTo>
                    <a:pt x="0" y="2595"/>
                  </a:lnTo>
                  <a:lnTo>
                    <a:pt x="49" y="2595"/>
                  </a:lnTo>
                  <a:lnTo>
                    <a:pt x="98" y="2595"/>
                  </a:lnTo>
                  <a:lnTo>
                    <a:pt x="3400" y="75"/>
                  </a:lnTo>
                  <a:lnTo>
                    <a:pt x="3400" y="37"/>
                  </a:lnTo>
                  <a:lnTo>
                    <a:pt x="3400" y="0"/>
                  </a:lnTo>
                </a:path>
              </a:pathLst>
            </a:custGeom>
            <a:solidFill>
              <a:srgbClr val="E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8" name="Freeform 105"/>
            <p:cNvSpPr>
              <a:spLocks/>
            </p:cNvSpPr>
            <p:nvPr/>
          </p:nvSpPr>
          <p:spPr bwMode="auto">
            <a:xfrm>
              <a:off x="4341" y="-2440"/>
              <a:ext cx="3303" cy="2520"/>
            </a:xfrm>
            <a:custGeom>
              <a:avLst/>
              <a:gdLst>
                <a:gd name="T0" fmla="+- 0 7644 4342"/>
                <a:gd name="T1" fmla="*/ T0 w 3303"/>
                <a:gd name="T2" fmla="+- 0 -2439 -2439"/>
                <a:gd name="T3" fmla="*/ -2439 h 2520"/>
                <a:gd name="T4" fmla="+- 0 4342 4342"/>
                <a:gd name="T5" fmla="*/ T4 w 3303"/>
                <a:gd name="T6" fmla="+- 0 81 -2439"/>
                <a:gd name="T7" fmla="*/ 81 h 2520"/>
                <a:gd name="T8" fmla="+- 0 4391 4342"/>
                <a:gd name="T9" fmla="*/ T8 w 3303"/>
                <a:gd name="T10" fmla="+- 0 81 -2439"/>
                <a:gd name="T11" fmla="*/ 81 h 2520"/>
                <a:gd name="T12" fmla="+- 0 4439 4342"/>
                <a:gd name="T13" fmla="*/ T12 w 3303"/>
                <a:gd name="T14" fmla="+- 0 81 -2439"/>
                <a:gd name="T15" fmla="*/ 81 h 2520"/>
                <a:gd name="T16" fmla="+- 0 7644 4342"/>
                <a:gd name="T17" fmla="*/ T16 w 3303"/>
                <a:gd name="T18" fmla="+- 0 -2365 -2439"/>
                <a:gd name="T19" fmla="*/ -2365 h 2520"/>
                <a:gd name="T20" fmla="+- 0 7644 4342"/>
                <a:gd name="T21" fmla="*/ T20 w 3303"/>
                <a:gd name="T22" fmla="+- 0 -2402 -2439"/>
                <a:gd name="T23" fmla="*/ -2402 h 2520"/>
                <a:gd name="T24" fmla="+- 0 7644 4342"/>
                <a:gd name="T25" fmla="*/ T24 w 3303"/>
                <a:gd name="T26" fmla="+- 0 -2439 -2439"/>
                <a:gd name="T27" fmla="*/ -2439 h 25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303" h="2520">
                  <a:moveTo>
                    <a:pt x="3302" y="0"/>
                  </a:moveTo>
                  <a:lnTo>
                    <a:pt x="0" y="2520"/>
                  </a:lnTo>
                  <a:lnTo>
                    <a:pt x="49" y="2520"/>
                  </a:lnTo>
                  <a:lnTo>
                    <a:pt x="97" y="2520"/>
                  </a:lnTo>
                  <a:lnTo>
                    <a:pt x="3302" y="74"/>
                  </a:lnTo>
                  <a:lnTo>
                    <a:pt x="3302" y="37"/>
                  </a:lnTo>
                  <a:lnTo>
                    <a:pt x="3302" y="0"/>
                  </a:lnTo>
                </a:path>
              </a:pathLst>
            </a:custGeom>
            <a:solidFill>
              <a:srgbClr val="E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79" name="Freeform 104"/>
            <p:cNvSpPr>
              <a:spLocks/>
            </p:cNvSpPr>
            <p:nvPr/>
          </p:nvSpPr>
          <p:spPr bwMode="auto">
            <a:xfrm>
              <a:off x="4439" y="-2365"/>
              <a:ext cx="3205" cy="2446"/>
            </a:xfrm>
            <a:custGeom>
              <a:avLst/>
              <a:gdLst>
                <a:gd name="T0" fmla="+- 0 7644 4439"/>
                <a:gd name="T1" fmla="*/ T0 w 3205"/>
                <a:gd name="T2" fmla="+- 0 -2365 -2365"/>
                <a:gd name="T3" fmla="*/ -2365 h 2446"/>
                <a:gd name="T4" fmla="+- 0 4439 4439"/>
                <a:gd name="T5" fmla="*/ T4 w 3205"/>
                <a:gd name="T6" fmla="+- 0 81 -2365"/>
                <a:gd name="T7" fmla="*/ 81 h 2446"/>
                <a:gd name="T8" fmla="+- 0 4488 4439"/>
                <a:gd name="T9" fmla="*/ T8 w 3205"/>
                <a:gd name="T10" fmla="+- 0 81 -2365"/>
                <a:gd name="T11" fmla="*/ 81 h 2446"/>
                <a:gd name="T12" fmla="+- 0 7644 4439"/>
                <a:gd name="T13" fmla="*/ T12 w 3205"/>
                <a:gd name="T14" fmla="+- 0 -2328 -2365"/>
                <a:gd name="T15" fmla="*/ -2328 h 2446"/>
                <a:gd name="T16" fmla="+- 0 7644 4439"/>
                <a:gd name="T17" fmla="*/ T16 w 3205"/>
                <a:gd name="T18" fmla="+- 0 -2365 -2365"/>
                <a:gd name="T19" fmla="*/ -2365 h 244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3205" h="2446">
                  <a:moveTo>
                    <a:pt x="3205" y="0"/>
                  </a:moveTo>
                  <a:lnTo>
                    <a:pt x="0" y="2446"/>
                  </a:lnTo>
                  <a:lnTo>
                    <a:pt x="49" y="2446"/>
                  </a:lnTo>
                  <a:lnTo>
                    <a:pt x="3205" y="37"/>
                  </a:lnTo>
                  <a:lnTo>
                    <a:pt x="3205" y="0"/>
                  </a:lnTo>
                  <a:close/>
                </a:path>
              </a:pathLst>
            </a:custGeom>
            <a:solidFill>
              <a:srgbClr val="E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0" name="Freeform 103"/>
            <p:cNvSpPr>
              <a:spLocks/>
            </p:cNvSpPr>
            <p:nvPr/>
          </p:nvSpPr>
          <p:spPr bwMode="auto">
            <a:xfrm>
              <a:off x="4488" y="-2328"/>
              <a:ext cx="3156" cy="2409"/>
            </a:xfrm>
            <a:custGeom>
              <a:avLst/>
              <a:gdLst>
                <a:gd name="T0" fmla="+- 0 7644 4488"/>
                <a:gd name="T1" fmla="*/ T0 w 3156"/>
                <a:gd name="T2" fmla="+- 0 -2328 -2328"/>
                <a:gd name="T3" fmla="*/ -2328 h 2409"/>
                <a:gd name="T4" fmla="+- 0 4488 4488"/>
                <a:gd name="T5" fmla="*/ T4 w 3156"/>
                <a:gd name="T6" fmla="+- 0 81 -2328"/>
                <a:gd name="T7" fmla="*/ 81 h 2409"/>
                <a:gd name="T8" fmla="+- 0 4537 4488"/>
                <a:gd name="T9" fmla="*/ T8 w 3156"/>
                <a:gd name="T10" fmla="+- 0 81 -2328"/>
                <a:gd name="T11" fmla="*/ 81 h 2409"/>
                <a:gd name="T12" fmla="+- 0 4584 4488"/>
                <a:gd name="T13" fmla="*/ T12 w 3156"/>
                <a:gd name="T14" fmla="+- 0 81 -2328"/>
                <a:gd name="T15" fmla="*/ 81 h 2409"/>
                <a:gd name="T16" fmla="+- 0 7644 4488"/>
                <a:gd name="T17" fmla="*/ T16 w 3156"/>
                <a:gd name="T18" fmla="+- 0 -2255 -2328"/>
                <a:gd name="T19" fmla="*/ -2255 h 2409"/>
                <a:gd name="T20" fmla="+- 0 7644 4488"/>
                <a:gd name="T21" fmla="*/ T20 w 3156"/>
                <a:gd name="T22" fmla="+- 0 -2291 -2328"/>
                <a:gd name="T23" fmla="*/ -2291 h 2409"/>
                <a:gd name="T24" fmla="+- 0 7644 4488"/>
                <a:gd name="T25" fmla="*/ T24 w 3156"/>
                <a:gd name="T26" fmla="+- 0 -2328 -2328"/>
                <a:gd name="T27" fmla="*/ -2328 h 24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156" h="2409">
                  <a:moveTo>
                    <a:pt x="3156" y="0"/>
                  </a:moveTo>
                  <a:lnTo>
                    <a:pt x="0" y="2409"/>
                  </a:lnTo>
                  <a:lnTo>
                    <a:pt x="49" y="2409"/>
                  </a:lnTo>
                  <a:lnTo>
                    <a:pt x="96" y="2409"/>
                  </a:lnTo>
                  <a:lnTo>
                    <a:pt x="3156" y="73"/>
                  </a:lnTo>
                  <a:lnTo>
                    <a:pt x="3156" y="37"/>
                  </a:lnTo>
                  <a:lnTo>
                    <a:pt x="3156" y="0"/>
                  </a:lnTo>
                </a:path>
              </a:pathLst>
            </a:custGeom>
            <a:solidFill>
              <a:srgbClr val="E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1" name="Freeform 102"/>
            <p:cNvSpPr>
              <a:spLocks/>
            </p:cNvSpPr>
            <p:nvPr/>
          </p:nvSpPr>
          <p:spPr bwMode="auto">
            <a:xfrm>
              <a:off x="4583" y="-2255"/>
              <a:ext cx="3061" cy="2336"/>
            </a:xfrm>
            <a:custGeom>
              <a:avLst/>
              <a:gdLst>
                <a:gd name="T0" fmla="+- 0 7644 4584"/>
                <a:gd name="T1" fmla="*/ T0 w 3061"/>
                <a:gd name="T2" fmla="+- 0 -2255 -2255"/>
                <a:gd name="T3" fmla="*/ -2255 h 2336"/>
                <a:gd name="T4" fmla="+- 0 4584 4584"/>
                <a:gd name="T5" fmla="*/ T4 w 3061"/>
                <a:gd name="T6" fmla="+- 0 81 -2255"/>
                <a:gd name="T7" fmla="*/ 81 h 2336"/>
                <a:gd name="T8" fmla="+- 0 4633 4584"/>
                <a:gd name="T9" fmla="*/ T8 w 3061"/>
                <a:gd name="T10" fmla="+- 0 81 -2255"/>
                <a:gd name="T11" fmla="*/ 81 h 2336"/>
                <a:gd name="T12" fmla="+- 0 4681 4584"/>
                <a:gd name="T13" fmla="*/ T12 w 3061"/>
                <a:gd name="T14" fmla="+- 0 81 -2255"/>
                <a:gd name="T15" fmla="*/ 81 h 2336"/>
                <a:gd name="T16" fmla="+- 0 7644 4584"/>
                <a:gd name="T17" fmla="*/ T16 w 3061"/>
                <a:gd name="T18" fmla="+- 0 -2180 -2255"/>
                <a:gd name="T19" fmla="*/ -2180 h 2336"/>
                <a:gd name="T20" fmla="+- 0 7644 4584"/>
                <a:gd name="T21" fmla="*/ T20 w 3061"/>
                <a:gd name="T22" fmla="+- 0 -2217 -2255"/>
                <a:gd name="T23" fmla="*/ -2217 h 2336"/>
                <a:gd name="T24" fmla="+- 0 7644 4584"/>
                <a:gd name="T25" fmla="*/ T24 w 3061"/>
                <a:gd name="T26" fmla="+- 0 -2255 -2255"/>
                <a:gd name="T27" fmla="*/ -2255 h 233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3061" h="2336">
                  <a:moveTo>
                    <a:pt x="3060" y="0"/>
                  </a:moveTo>
                  <a:lnTo>
                    <a:pt x="0" y="2336"/>
                  </a:lnTo>
                  <a:lnTo>
                    <a:pt x="49" y="2336"/>
                  </a:lnTo>
                  <a:lnTo>
                    <a:pt x="97" y="2336"/>
                  </a:lnTo>
                  <a:lnTo>
                    <a:pt x="3060" y="75"/>
                  </a:lnTo>
                  <a:lnTo>
                    <a:pt x="3060" y="38"/>
                  </a:lnTo>
                  <a:lnTo>
                    <a:pt x="3060" y="0"/>
                  </a:lnTo>
                </a:path>
              </a:pathLst>
            </a:custGeom>
            <a:solidFill>
              <a:srgbClr val="E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2" name="Freeform 101"/>
            <p:cNvSpPr>
              <a:spLocks/>
            </p:cNvSpPr>
            <p:nvPr/>
          </p:nvSpPr>
          <p:spPr bwMode="auto">
            <a:xfrm>
              <a:off x="4681" y="-2181"/>
              <a:ext cx="2963" cy="2261"/>
            </a:xfrm>
            <a:custGeom>
              <a:avLst/>
              <a:gdLst>
                <a:gd name="T0" fmla="+- 0 7644 4681"/>
                <a:gd name="T1" fmla="*/ T0 w 2963"/>
                <a:gd name="T2" fmla="+- 0 -2180 -2180"/>
                <a:gd name="T3" fmla="*/ -2180 h 2261"/>
                <a:gd name="T4" fmla="+- 0 4681 4681"/>
                <a:gd name="T5" fmla="*/ T4 w 2963"/>
                <a:gd name="T6" fmla="+- 0 81 -2180"/>
                <a:gd name="T7" fmla="*/ 81 h 2261"/>
                <a:gd name="T8" fmla="+- 0 4730 4681"/>
                <a:gd name="T9" fmla="*/ T8 w 2963"/>
                <a:gd name="T10" fmla="+- 0 81 -2180"/>
                <a:gd name="T11" fmla="*/ 81 h 2261"/>
                <a:gd name="T12" fmla="+- 0 4779 4681"/>
                <a:gd name="T13" fmla="*/ T12 w 2963"/>
                <a:gd name="T14" fmla="+- 0 81 -2180"/>
                <a:gd name="T15" fmla="*/ 81 h 2261"/>
                <a:gd name="T16" fmla="+- 0 7644 4681"/>
                <a:gd name="T17" fmla="*/ T16 w 2963"/>
                <a:gd name="T18" fmla="+- 0 -2106 -2180"/>
                <a:gd name="T19" fmla="*/ -2106 h 2261"/>
                <a:gd name="T20" fmla="+- 0 7644 4681"/>
                <a:gd name="T21" fmla="*/ T20 w 2963"/>
                <a:gd name="T22" fmla="+- 0 -2143 -2180"/>
                <a:gd name="T23" fmla="*/ -2143 h 2261"/>
                <a:gd name="T24" fmla="+- 0 7644 4681"/>
                <a:gd name="T25" fmla="*/ T24 w 2963"/>
                <a:gd name="T26" fmla="+- 0 -2180 -2180"/>
                <a:gd name="T27" fmla="*/ -2180 h 22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2963" h="2261">
                  <a:moveTo>
                    <a:pt x="2963" y="0"/>
                  </a:moveTo>
                  <a:lnTo>
                    <a:pt x="0" y="2261"/>
                  </a:lnTo>
                  <a:lnTo>
                    <a:pt x="49" y="2261"/>
                  </a:lnTo>
                  <a:lnTo>
                    <a:pt x="98" y="2261"/>
                  </a:lnTo>
                  <a:lnTo>
                    <a:pt x="2963" y="74"/>
                  </a:lnTo>
                  <a:lnTo>
                    <a:pt x="2963" y="37"/>
                  </a:lnTo>
                  <a:lnTo>
                    <a:pt x="2963" y="0"/>
                  </a:lnTo>
                </a:path>
              </a:pathLst>
            </a:custGeom>
            <a:solidFill>
              <a:srgbClr val="E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3" name="Freeform 100"/>
            <p:cNvSpPr>
              <a:spLocks/>
            </p:cNvSpPr>
            <p:nvPr/>
          </p:nvSpPr>
          <p:spPr bwMode="auto">
            <a:xfrm>
              <a:off x="4778" y="-2106"/>
              <a:ext cx="2866" cy="2187"/>
            </a:xfrm>
            <a:custGeom>
              <a:avLst/>
              <a:gdLst>
                <a:gd name="T0" fmla="+- 0 7644 4779"/>
                <a:gd name="T1" fmla="*/ T0 w 2866"/>
                <a:gd name="T2" fmla="+- 0 -2106 -2106"/>
                <a:gd name="T3" fmla="*/ -2106 h 2187"/>
                <a:gd name="T4" fmla="+- 0 4779 4779"/>
                <a:gd name="T5" fmla="*/ T4 w 2866"/>
                <a:gd name="T6" fmla="+- 0 81 -2106"/>
                <a:gd name="T7" fmla="*/ 81 h 2187"/>
                <a:gd name="T8" fmla="+- 0 4828 4779"/>
                <a:gd name="T9" fmla="*/ T8 w 2866"/>
                <a:gd name="T10" fmla="+- 0 81 -2106"/>
                <a:gd name="T11" fmla="*/ 81 h 2187"/>
                <a:gd name="T12" fmla="+- 0 4876 4779"/>
                <a:gd name="T13" fmla="*/ T12 w 2866"/>
                <a:gd name="T14" fmla="+- 0 81 -2106"/>
                <a:gd name="T15" fmla="*/ 81 h 2187"/>
                <a:gd name="T16" fmla="+- 0 7644 4779"/>
                <a:gd name="T17" fmla="*/ T16 w 2866"/>
                <a:gd name="T18" fmla="+- 0 -2031 -2106"/>
                <a:gd name="T19" fmla="*/ -2031 h 2187"/>
                <a:gd name="T20" fmla="+- 0 7644 4779"/>
                <a:gd name="T21" fmla="*/ T20 w 2866"/>
                <a:gd name="T22" fmla="+- 0 -2069 -2106"/>
                <a:gd name="T23" fmla="*/ -2069 h 2187"/>
                <a:gd name="T24" fmla="+- 0 7644 4779"/>
                <a:gd name="T25" fmla="*/ T24 w 2866"/>
                <a:gd name="T26" fmla="+- 0 -2106 -2106"/>
                <a:gd name="T27" fmla="*/ -2106 h 218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2866" h="2187">
                  <a:moveTo>
                    <a:pt x="2865" y="0"/>
                  </a:moveTo>
                  <a:lnTo>
                    <a:pt x="0" y="2187"/>
                  </a:lnTo>
                  <a:lnTo>
                    <a:pt x="49" y="2187"/>
                  </a:lnTo>
                  <a:lnTo>
                    <a:pt x="97" y="2187"/>
                  </a:lnTo>
                  <a:lnTo>
                    <a:pt x="2865" y="75"/>
                  </a:lnTo>
                  <a:lnTo>
                    <a:pt x="2865" y="37"/>
                  </a:lnTo>
                  <a:lnTo>
                    <a:pt x="2865" y="0"/>
                  </a:lnTo>
                </a:path>
              </a:pathLst>
            </a:custGeom>
            <a:solidFill>
              <a:srgbClr val="E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4" name="Freeform 99"/>
            <p:cNvSpPr>
              <a:spLocks/>
            </p:cNvSpPr>
            <p:nvPr/>
          </p:nvSpPr>
          <p:spPr bwMode="auto">
            <a:xfrm>
              <a:off x="4876" y="-2032"/>
              <a:ext cx="2768" cy="2112"/>
            </a:xfrm>
            <a:custGeom>
              <a:avLst/>
              <a:gdLst>
                <a:gd name="T0" fmla="+- 0 7644 4876"/>
                <a:gd name="T1" fmla="*/ T0 w 2768"/>
                <a:gd name="T2" fmla="+- 0 -2031 -2031"/>
                <a:gd name="T3" fmla="*/ -2031 h 2112"/>
                <a:gd name="T4" fmla="+- 0 4876 4876"/>
                <a:gd name="T5" fmla="*/ T4 w 2768"/>
                <a:gd name="T6" fmla="+- 0 81 -2031"/>
                <a:gd name="T7" fmla="*/ 81 h 2112"/>
                <a:gd name="T8" fmla="+- 0 4925 4876"/>
                <a:gd name="T9" fmla="*/ T8 w 2768"/>
                <a:gd name="T10" fmla="+- 0 81 -2031"/>
                <a:gd name="T11" fmla="*/ 81 h 2112"/>
                <a:gd name="T12" fmla="+- 0 4972 4876"/>
                <a:gd name="T13" fmla="*/ T12 w 2768"/>
                <a:gd name="T14" fmla="+- 0 81 -2031"/>
                <a:gd name="T15" fmla="*/ 81 h 2112"/>
                <a:gd name="T16" fmla="+- 0 7644 4876"/>
                <a:gd name="T17" fmla="*/ T16 w 2768"/>
                <a:gd name="T18" fmla="+- 0 -1958 -2031"/>
                <a:gd name="T19" fmla="*/ -1958 h 2112"/>
                <a:gd name="T20" fmla="+- 0 7644 4876"/>
                <a:gd name="T21" fmla="*/ T20 w 2768"/>
                <a:gd name="T22" fmla="+- 0 -1994 -2031"/>
                <a:gd name="T23" fmla="*/ -1994 h 2112"/>
                <a:gd name="T24" fmla="+- 0 7644 4876"/>
                <a:gd name="T25" fmla="*/ T24 w 2768"/>
                <a:gd name="T26" fmla="+- 0 -2031 -2031"/>
                <a:gd name="T27" fmla="*/ -2031 h 21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2768" h="2112">
                  <a:moveTo>
                    <a:pt x="2768" y="0"/>
                  </a:moveTo>
                  <a:lnTo>
                    <a:pt x="0" y="2112"/>
                  </a:lnTo>
                  <a:lnTo>
                    <a:pt x="49" y="2112"/>
                  </a:lnTo>
                  <a:lnTo>
                    <a:pt x="96" y="2112"/>
                  </a:lnTo>
                  <a:lnTo>
                    <a:pt x="2768" y="73"/>
                  </a:lnTo>
                  <a:lnTo>
                    <a:pt x="2768" y="37"/>
                  </a:lnTo>
                  <a:lnTo>
                    <a:pt x="2768" y="0"/>
                  </a:lnTo>
                </a:path>
              </a:pathLst>
            </a:custGeom>
            <a:solidFill>
              <a:srgbClr val="F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5" name="Freeform 98"/>
            <p:cNvSpPr>
              <a:spLocks/>
            </p:cNvSpPr>
            <p:nvPr/>
          </p:nvSpPr>
          <p:spPr bwMode="auto">
            <a:xfrm>
              <a:off x="4972" y="-1959"/>
              <a:ext cx="2672" cy="2039"/>
            </a:xfrm>
            <a:custGeom>
              <a:avLst/>
              <a:gdLst>
                <a:gd name="T0" fmla="+- 0 7644 4972"/>
                <a:gd name="T1" fmla="*/ T0 w 2672"/>
                <a:gd name="T2" fmla="+- 0 -1958 -1958"/>
                <a:gd name="T3" fmla="*/ -1958 h 2039"/>
                <a:gd name="T4" fmla="+- 0 4972 4972"/>
                <a:gd name="T5" fmla="*/ T4 w 2672"/>
                <a:gd name="T6" fmla="+- 0 81 -1958"/>
                <a:gd name="T7" fmla="*/ 81 h 2039"/>
                <a:gd name="T8" fmla="+- 0 5021 4972"/>
                <a:gd name="T9" fmla="*/ T8 w 2672"/>
                <a:gd name="T10" fmla="+- 0 81 -1958"/>
                <a:gd name="T11" fmla="*/ 81 h 2039"/>
                <a:gd name="T12" fmla="+- 0 5070 4972"/>
                <a:gd name="T13" fmla="*/ T12 w 2672"/>
                <a:gd name="T14" fmla="+- 0 81 -1958"/>
                <a:gd name="T15" fmla="*/ 81 h 2039"/>
                <a:gd name="T16" fmla="+- 0 5119 4972"/>
                <a:gd name="T17" fmla="*/ T16 w 2672"/>
                <a:gd name="T18" fmla="+- 0 81 -1958"/>
                <a:gd name="T19" fmla="*/ 81 h 2039"/>
                <a:gd name="T20" fmla="+- 0 7644 4972"/>
                <a:gd name="T21" fmla="*/ T20 w 2672"/>
                <a:gd name="T22" fmla="+- 0 -1847 -1958"/>
                <a:gd name="T23" fmla="*/ -1847 h 2039"/>
                <a:gd name="T24" fmla="+- 0 7644 4972"/>
                <a:gd name="T25" fmla="*/ T24 w 2672"/>
                <a:gd name="T26" fmla="+- 0 -1884 -1958"/>
                <a:gd name="T27" fmla="*/ -1884 h 2039"/>
                <a:gd name="T28" fmla="+- 0 7644 4972"/>
                <a:gd name="T29" fmla="*/ T28 w 2672"/>
                <a:gd name="T30" fmla="+- 0 -1921 -1958"/>
                <a:gd name="T31" fmla="*/ -1921 h 2039"/>
                <a:gd name="T32" fmla="+- 0 7644 4972"/>
                <a:gd name="T33" fmla="*/ T32 w 2672"/>
                <a:gd name="T34" fmla="+- 0 -1958 -1958"/>
                <a:gd name="T35" fmla="*/ -1958 h 20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2672" h="2039">
                  <a:moveTo>
                    <a:pt x="2672" y="0"/>
                  </a:moveTo>
                  <a:lnTo>
                    <a:pt x="0" y="2039"/>
                  </a:lnTo>
                  <a:lnTo>
                    <a:pt x="49" y="2039"/>
                  </a:lnTo>
                  <a:lnTo>
                    <a:pt x="98" y="2039"/>
                  </a:lnTo>
                  <a:lnTo>
                    <a:pt x="147" y="2039"/>
                  </a:lnTo>
                  <a:lnTo>
                    <a:pt x="2672" y="111"/>
                  </a:lnTo>
                  <a:lnTo>
                    <a:pt x="2672" y="74"/>
                  </a:lnTo>
                  <a:lnTo>
                    <a:pt x="2672" y="37"/>
                  </a:lnTo>
                  <a:lnTo>
                    <a:pt x="2672" y="0"/>
                  </a:lnTo>
                </a:path>
              </a:pathLst>
            </a:custGeom>
            <a:solidFill>
              <a:srgbClr val="F1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6" name="Freeform 97"/>
            <p:cNvSpPr>
              <a:spLocks/>
            </p:cNvSpPr>
            <p:nvPr/>
          </p:nvSpPr>
          <p:spPr bwMode="auto">
            <a:xfrm>
              <a:off x="5118" y="-1847"/>
              <a:ext cx="2526" cy="1928"/>
            </a:xfrm>
            <a:custGeom>
              <a:avLst/>
              <a:gdLst>
                <a:gd name="T0" fmla="+- 0 7644 5119"/>
                <a:gd name="T1" fmla="*/ T0 w 2526"/>
                <a:gd name="T2" fmla="+- 0 -1847 -1847"/>
                <a:gd name="T3" fmla="*/ -1847 h 1928"/>
                <a:gd name="T4" fmla="+- 0 5119 5119"/>
                <a:gd name="T5" fmla="*/ T4 w 2526"/>
                <a:gd name="T6" fmla="+- 0 81 -1847"/>
                <a:gd name="T7" fmla="*/ 81 h 1928"/>
                <a:gd name="T8" fmla="+- 0 5167 5119"/>
                <a:gd name="T9" fmla="*/ T8 w 2526"/>
                <a:gd name="T10" fmla="+- 0 81 -1847"/>
                <a:gd name="T11" fmla="*/ 81 h 1928"/>
                <a:gd name="T12" fmla="+- 0 5216 5119"/>
                <a:gd name="T13" fmla="*/ T12 w 2526"/>
                <a:gd name="T14" fmla="+- 0 81 -1847"/>
                <a:gd name="T15" fmla="*/ 81 h 1928"/>
                <a:gd name="T16" fmla="+- 0 7644 5119"/>
                <a:gd name="T17" fmla="*/ T16 w 2526"/>
                <a:gd name="T18" fmla="+- 0 -1772 -1847"/>
                <a:gd name="T19" fmla="*/ -1772 h 1928"/>
                <a:gd name="T20" fmla="+- 0 7644 5119"/>
                <a:gd name="T21" fmla="*/ T20 w 2526"/>
                <a:gd name="T22" fmla="+- 0 -1809 -1847"/>
                <a:gd name="T23" fmla="*/ -1809 h 1928"/>
                <a:gd name="T24" fmla="+- 0 7644 5119"/>
                <a:gd name="T25" fmla="*/ T24 w 2526"/>
                <a:gd name="T26" fmla="+- 0 -1847 -1847"/>
                <a:gd name="T27" fmla="*/ -1847 h 19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2526" h="1928">
                  <a:moveTo>
                    <a:pt x="2525" y="0"/>
                  </a:moveTo>
                  <a:lnTo>
                    <a:pt x="0" y="1928"/>
                  </a:lnTo>
                  <a:lnTo>
                    <a:pt x="48" y="1928"/>
                  </a:lnTo>
                  <a:lnTo>
                    <a:pt x="97" y="1928"/>
                  </a:lnTo>
                  <a:lnTo>
                    <a:pt x="2525" y="75"/>
                  </a:lnTo>
                  <a:lnTo>
                    <a:pt x="2525" y="38"/>
                  </a:lnTo>
                  <a:lnTo>
                    <a:pt x="2525" y="0"/>
                  </a:lnTo>
                </a:path>
              </a:pathLst>
            </a:custGeom>
            <a:solidFill>
              <a:srgbClr val="F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7" name="Freeform 96"/>
            <p:cNvSpPr>
              <a:spLocks/>
            </p:cNvSpPr>
            <p:nvPr/>
          </p:nvSpPr>
          <p:spPr bwMode="auto">
            <a:xfrm>
              <a:off x="5216" y="-1773"/>
              <a:ext cx="2428" cy="1853"/>
            </a:xfrm>
            <a:custGeom>
              <a:avLst/>
              <a:gdLst>
                <a:gd name="T0" fmla="+- 0 7644 5216"/>
                <a:gd name="T1" fmla="*/ T0 w 2428"/>
                <a:gd name="T2" fmla="+- 0 -1772 -1772"/>
                <a:gd name="T3" fmla="*/ -1772 h 1853"/>
                <a:gd name="T4" fmla="+- 0 5216 5216"/>
                <a:gd name="T5" fmla="*/ T4 w 2428"/>
                <a:gd name="T6" fmla="+- 0 81 -1772"/>
                <a:gd name="T7" fmla="*/ 81 h 1853"/>
                <a:gd name="T8" fmla="+- 0 5265 5216"/>
                <a:gd name="T9" fmla="*/ T8 w 2428"/>
                <a:gd name="T10" fmla="+- 0 81 -1772"/>
                <a:gd name="T11" fmla="*/ 81 h 1853"/>
                <a:gd name="T12" fmla="+- 0 5314 5216"/>
                <a:gd name="T13" fmla="*/ T12 w 2428"/>
                <a:gd name="T14" fmla="+- 0 81 -1772"/>
                <a:gd name="T15" fmla="*/ 81 h 1853"/>
                <a:gd name="T16" fmla="+- 0 5362 5216"/>
                <a:gd name="T17" fmla="*/ T16 w 2428"/>
                <a:gd name="T18" fmla="+- 0 81 -1772"/>
                <a:gd name="T19" fmla="*/ 81 h 1853"/>
                <a:gd name="T20" fmla="+- 0 7644 5216"/>
                <a:gd name="T21" fmla="*/ T20 w 2428"/>
                <a:gd name="T22" fmla="+- 0 -1661 -1772"/>
                <a:gd name="T23" fmla="*/ -1661 h 1853"/>
                <a:gd name="T24" fmla="+- 0 7644 5216"/>
                <a:gd name="T25" fmla="*/ T24 w 2428"/>
                <a:gd name="T26" fmla="+- 0 -1698 -1772"/>
                <a:gd name="T27" fmla="*/ -1698 h 1853"/>
                <a:gd name="T28" fmla="+- 0 7644 5216"/>
                <a:gd name="T29" fmla="*/ T28 w 2428"/>
                <a:gd name="T30" fmla="+- 0 -1735 -1772"/>
                <a:gd name="T31" fmla="*/ -1735 h 1853"/>
                <a:gd name="T32" fmla="+- 0 7644 5216"/>
                <a:gd name="T33" fmla="*/ T32 w 2428"/>
                <a:gd name="T34" fmla="+- 0 -1772 -1772"/>
                <a:gd name="T35" fmla="*/ -1772 h 18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2428" h="1853">
                  <a:moveTo>
                    <a:pt x="2428" y="0"/>
                  </a:moveTo>
                  <a:lnTo>
                    <a:pt x="0" y="1853"/>
                  </a:lnTo>
                  <a:lnTo>
                    <a:pt x="49" y="1853"/>
                  </a:lnTo>
                  <a:lnTo>
                    <a:pt x="98" y="1853"/>
                  </a:lnTo>
                  <a:lnTo>
                    <a:pt x="146" y="1853"/>
                  </a:lnTo>
                  <a:lnTo>
                    <a:pt x="2428" y="111"/>
                  </a:lnTo>
                  <a:lnTo>
                    <a:pt x="2428" y="74"/>
                  </a:lnTo>
                  <a:lnTo>
                    <a:pt x="2428" y="37"/>
                  </a:lnTo>
                  <a:lnTo>
                    <a:pt x="2428" y="0"/>
                  </a:lnTo>
                </a:path>
              </a:pathLst>
            </a:custGeom>
            <a:solidFill>
              <a:srgbClr val="F3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5362" y="-1661"/>
              <a:ext cx="2282" cy="1742"/>
            </a:xfrm>
            <a:custGeom>
              <a:avLst/>
              <a:gdLst>
                <a:gd name="T0" fmla="+- 0 7644 5362"/>
                <a:gd name="T1" fmla="*/ T0 w 2282"/>
                <a:gd name="T2" fmla="+- 0 -1661 -1661"/>
                <a:gd name="T3" fmla="*/ -1661 h 1742"/>
                <a:gd name="T4" fmla="+- 0 5362 5362"/>
                <a:gd name="T5" fmla="*/ T4 w 2282"/>
                <a:gd name="T6" fmla="+- 0 81 -1661"/>
                <a:gd name="T7" fmla="*/ 81 h 1742"/>
                <a:gd name="T8" fmla="+- 0 5410 5362"/>
                <a:gd name="T9" fmla="*/ T8 w 2282"/>
                <a:gd name="T10" fmla="+- 0 81 -1661"/>
                <a:gd name="T11" fmla="*/ 81 h 1742"/>
                <a:gd name="T12" fmla="+- 0 5458 5362"/>
                <a:gd name="T13" fmla="*/ T12 w 2282"/>
                <a:gd name="T14" fmla="+- 0 81 -1661"/>
                <a:gd name="T15" fmla="*/ 81 h 1742"/>
                <a:gd name="T16" fmla="+- 0 7644 5362"/>
                <a:gd name="T17" fmla="*/ T16 w 2282"/>
                <a:gd name="T18" fmla="+- 0 -1587 -1661"/>
                <a:gd name="T19" fmla="*/ -1587 h 1742"/>
                <a:gd name="T20" fmla="+- 0 7644 5362"/>
                <a:gd name="T21" fmla="*/ T20 w 2282"/>
                <a:gd name="T22" fmla="+- 0 -1625 -1661"/>
                <a:gd name="T23" fmla="*/ -1625 h 1742"/>
                <a:gd name="T24" fmla="+- 0 7644 5362"/>
                <a:gd name="T25" fmla="*/ T24 w 2282"/>
                <a:gd name="T26" fmla="+- 0 -1661 -1661"/>
                <a:gd name="T27" fmla="*/ -1661 h 174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2282" h="1742">
                  <a:moveTo>
                    <a:pt x="2282" y="0"/>
                  </a:moveTo>
                  <a:lnTo>
                    <a:pt x="0" y="1742"/>
                  </a:lnTo>
                  <a:lnTo>
                    <a:pt x="48" y="1742"/>
                  </a:lnTo>
                  <a:lnTo>
                    <a:pt x="96" y="1742"/>
                  </a:lnTo>
                  <a:lnTo>
                    <a:pt x="2282" y="74"/>
                  </a:lnTo>
                  <a:lnTo>
                    <a:pt x="2282" y="36"/>
                  </a:lnTo>
                  <a:lnTo>
                    <a:pt x="2282" y="0"/>
                  </a:lnTo>
                </a:path>
              </a:pathLst>
            </a:custGeom>
            <a:solidFill>
              <a:srgbClr val="F4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89" name="AutoShape 94"/>
            <p:cNvSpPr>
              <a:spLocks/>
            </p:cNvSpPr>
            <p:nvPr/>
          </p:nvSpPr>
          <p:spPr bwMode="auto">
            <a:xfrm>
              <a:off x="5458" y="-1588"/>
              <a:ext cx="2186" cy="1669"/>
            </a:xfrm>
            <a:custGeom>
              <a:avLst/>
              <a:gdLst>
                <a:gd name="T0" fmla="+- 0 7644 5458"/>
                <a:gd name="T1" fmla="*/ T0 w 2186"/>
                <a:gd name="T2" fmla="+- 0 -1513 -1587"/>
                <a:gd name="T3" fmla="*/ -1513 h 1669"/>
                <a:gd name="T4" fmla="+- 0 5556 5458"/>
                <a:gd name="T5" fmla="*/ T4 w 2186"/>
                <a:gd name="T6" fmla="+- 0 81 -1587"/>
                <a:gd name="T7" fmla="*/ 81 h 1669"/>
                <a:gd name="T8" fmla="+- 0 5604 5458"/>
                <a:gd name="T9" fmla="*/ T8 w 2186"/>
                <a:gd name="T10" fmla="+- 0 81 -1587"/>
                <a:gd name="T11" fmla="*/ 81 h 1669"/>
                <a:gd name="T12" fmla="+- 0 7644 5458"/>
                <a:gd name="T13" fmla="*/ T12 w 2186"/>
                <a:gd name="T14" fmla="+- 0 -1476 -1587"/>
                <a:gd name="T15" fmla="*/ -1476 h 1669"/>
                <a:gd name="T16" fmla="+- 0 7644 5458"/>
                <a:gd name="T17" fmla="*/ T16 w 2186"/>
                <a:gd name="T18" fmla="+- 0 -1513 -1587"/>
                <a:gd name="T19" fmla="*/ -1513 h 1669"/>
                <a:gd name="T20" fmla="+- 0 7644 5458"/>
                <a:gd name="T21" fmla="*/ T20 w 2186"/>
                <a:gd name="T22" fmla="+- 0 -1587 -1587"/>
                <a:gd name="T23" fmla="*/ -1587 h 1669"/>
                <a:gd name="T24" fmla="+- 0 5458 5458"/>
                <a:gd name="T25" fmla="*/ T24 w 2186"/>
                <a:gd name="T26" fmla="+- 0 81 -1587"/>
                <a:gd name="T27" fmla="*/ 81 h 1669"/>
                <a:gd name="T28" fmla="+- 0 5507 5458"/>
                <a:gd name="T29" fmla="*/ T28 w 2186"/>
                <a:gd name="T30" fmla="+- 0 81 -1587"/>
                <a:gd name="T31" fmla="*/ 81 h 1669"/>
                <a:gd name="T32" fmla="+- 0 5556 5458"/>
                <a:gd name="T33" fmla="*/ T32 w 2186"/>
                <a:gd name="T34" fmla="+- 0 81 -1587"/>
                <a:gd name="T35" fmla="*/ 81 h 1669"/>
                <a:gd name="T36" fmla="+- 0 7644 5458"/>
                <a:gd name="T37" fmla="*/ T36 w 2186"/>
                <a:gd name="T38" fmla="+- 0 -1513 -1587"/>
                <a:gd name="T39" fmla="*/ -1513 h 1669"/>
                <a:gd name="T40" fmla="+- 0 7644 5458"/>
                <a:gd name="T41" fmla="*/ T40 w 2186"/>
                <a:gd name="T42" fmla="+- 0 -1550 -1587"/>
                <a:gd name="T43" fmla="*/ -1550 h 1669"/>
                <a:gd name="T44" fmla="+- 0 7644 5458"/>
                <a:gd name="T45" fmla="*/ T44 w 2186"/>
                <a:gd name="T46" fmla="+- 0 -1587 -1587"/>
                <a:gd name="T47" fmla="*/ -1587 h 166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0" t="0" r="r" b="b"/>
              <a:pathLst>
                <a:path w="2186" h="1669">
                  <a:moveTo>
                    <a:pt x="2186" y="74"/>
                  </a:moveTo>
                  <a:lnTo>
                    <a:pt x="98" y="1668"/>
                  </a:lnTo>
                  <a:lnTo>
                    <a:pt x="146" y="1668"/>
                  </a:lnTo>
                  <a:lnTo>
                    <a:pt x="2186" y="111"/>
                  </a:lnTo>
                  <a:lnTo>
                    <a:pt x="2186" y="74"/>
                  </a:lnTo>
                  <a:moveTo>
                    <a:pt x="2186" y="0"/>
                  </a:moveTo>
                  <a:lnTo>
                    <a:pt x="0" y="1668"/>
                  </a:lnTo>
                  <a:lnTo>
                    <a:pt x="49" y="1668"/>
                  </a:lnTo>
                  <a:lnTo>
                    <a:pt x="98" y="1668"/>
                  </a:lnTo>
                  <a:lnTo>
                    <a:pt x="2186" y="74"/>
                  </a:lnTo>
                  <a:lnTo>
                    <a:pt x="2186" y="37"/>
                  </a:lnTo>
                  <a:lnTo>
                    <a:pt x="2186" y="0"/>
                  </a:lnTo>
                </a:path>
              </a:pathLst>
            </a:custGeom>
            <a:solidFill>
              <a:srgbClr val="F5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0" name="Freeform 93"/>
            <p:cNvSpPr>
              <a:spLocks/>
            </p:cNvSpPr>
            <p:nvPr/>
          </p:nvSpPr>
          <p:spPr bwMode="auto">
            <a:xfrm>
              <a:off x="5604" y="-1476"/>
              <a:ext cx="2040" cy="1557"/>
            </a:xfrm>
            <a:custGeom>
              <a:avLst/>
              <a:gdLst>
                <a:gd name="T0" fmla="+- 0 7644 5604"/>
                <a:gd name="T1" fmla="*/ T0 w 2040"/>
                <a:gd name="T2" fmla="+- 0 -1476 -1476"/>
                <a:gd name="T3" fmla="*/ -1476 h 1557"/>
                <a:gd name="T4" fmla="+- 0 5604 5604"/>
                <a:gd name="T5" fmla="*/ T4 w 2040"/>
                <a:gd name="T6" fmla="+- 0 81 -1476"/>
                <a:gd name="T7" fmla="*/ 81 h 1557"/>
                <a:gd name="T8" fmla="+- 0 5653 5604"/>
                <a:gd name="T9" fmla="*/ T8 w 2040"/>
                <a:gd name="T10" fmla="+- 0 81 -1476"/>
                <a:gd name="T11" fmla="*/ 81 h 1557"/>
                <a:gd name="T12" fmla="+- 0 5702 5604"/>
                <a:gd name="T13" fmla="*/ T12 w 2040"/>
                <a:gd name="T14" fmla="+- 0 81 -1476"/>
                <a:gd name="T15" fmla="*/ 81 h 1557"/>
                <a:gd name="T16" fmla="+- 0 5751 5604"/>
                <a:gd name="T17" fmla="*/ T16 w 2040"/>
                <a:gd name="T18" fmla="+- 0 81 -1476"/>
                <a:gd name="T19" fmla="*/ 81 h 1557"/>
                <a:gd name="T20" fmla="+- 0 7644 5604"/>
                <a:gd name="T21" fmla="*/ T20 w 2040"/>
                <a:gd name="T22" fmla="+- 0 -1364 -1476"/>
                <a:gd name="T23" fmla="*/ -1364 h 1557"/>
                <a:gd name="T24" fmla="+- 0 7644 5604"/>
                <a:gd name="T25" fmla="*/ T24 w 2040"/>
                <a:gd name="T26" fmla="+- 0 -1401 -1476"/>
                <a:gd name="T27" fmla="*/ -1401 h 1557"/>
                <a:gd name="T28" fmla="+- 0 7644 5604"/>
                <a:gd name="T29" fmla="*/ T28 w 2040"/>
                <a:gd name="T30" fmla="+- 0 -1439 -1476"/>
                <a:gd name="T31" fmla="*/ -1439 h 1557"/>
                <a:gd name="T32" fmla="+- 0 7644 5604"/>
                <a:gd name="T33" fmla="*/ T32 w 2040"/>
                <a:gd name="T34" fmla="+- 0 -1476 -1476"/>
                <a:gd name="T35" fmla="*/ -1476 h 155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2040" h="1557">
                  <a:moveTo>
                    <a:pt x="2040" y="0"/>
                  </a:moveTo>
                  <a:lnTo>
                    <a:pt x="0" y="1557"/>
                  </a:lnTo>
                  <a:lnTo>
                    <a:pt x="49" y="1557"/>
                  </a:lnTo>
                  <a:lnTo>
                    <a:pt x="98" y="1557"/>
                  </a:lnTo>
                  <a:lnTo>
                    <a:pt x="147" y="1557"/>
                  </a:lnTo>
                  <a:lnTo>
                    <a:pt x="2040" y="112"/>
                  </a:lnTo>
                  <a:lnTo>
                    <a:pt x="2040" y="75"/>
                  </a:lnTo>
                  <a:lnTo>
                    <a:pt x="2040" y="37"/>
                  </a:lnTo>
                  <a:lnTo>
                    <a:pt x="2040" y="0"/>
                  </a:lnTo>
                </a:path>
              </a:pathLst>
            </a:custGeom>
            <a:solidFill>
              <a:srgbClr val="F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1" name="Freeform 92"/>
            <p:cNvSpPr>
              <a:spLocks/>
            </p:cNvSpPr>
            <p:nvPr/>
          </p:nvSpPr>
          <p:spPr bwMode="auto">
            <a:xfrm>
              <a:off x="5750" y="-1365"/>
              <a:ext cx="1894" cy="1445"/>
            </a:xfrm>
            <a:custGeom>
              <a:avLst/>
              <a:gdLst>
                <a:gd name="T0" fmla="+- 0 7644 5751"/>
                <a:gd name="T1" fmla="*/ T0 w 1894"/>
                <a:gd name="T2" fmla="+- 0 -1364 -1364"/>
                <a:gd name="T3" fmla="*/ -1364 h 1445"/>
                <a:gd name="T4" fmla="+- 0 5751 5751"/>
                <a:gd name="T5" fmla="*/ T4 w 1894"/>
                <a:gd name="T6" fmla="+- 0 81 -1364"/>
                <a:gd name="T7" fmla="*/ 81 h 1445"/>
                <a:gd name="T8" fmla="+- 0 5798 5751"/>
                <a:gd name="T9" fmla="*/ T8 w 1894"/>
                <a:gd name="T10" fmla="+- 0 81 -1364"/>
                <a:gd name="T11" fmla="*/ 81 h 1445"/>
                <a:gd name="T12" fmla="+- 0 5847 5751"/>
                <a:gd name="T13" fmla="*/ T12 w 1894"/>
                <a:gd name="T14" fmla="+- 0 81 -1364"/>
                <a:gd name="T15" fmla="*/ 81 h 1445"/>
                <a:gd name="T16" fmla="+- 0 5895 5751"/>
                <a:gd name="T17" fmla="*/ T16 w 1894"/>
                <a:gd name="T18" fmla="+- 0 81 -1364"/>
                <a:gd name="T19" fmla="*/ 81 h 1445"/>
                <a:gd name="T20" fmla="+- 0 7644 5751"/>
                <a:gd name="T21" fmla="*/ T20 w 1894"/>
                <a:gd name="T22" fmla="+- 0 -1254 -1364"/>
                <a:gd name="T23" fmla="*/ -1254 h 1445"/>
                <a:gd name="T24" fmla="+- 0 7644 5751"/>
                <a:gd name="T25" fmla="*/ T24 w 1894"/>
                <a:gd name="T26" fmla="+- 0 -1291 -1364"/>
                <a:gd name="T27" fmla="*/ -1291 h 1445"/>
                <a:gd name="T28" fmla="+- 0 7644 5751"/>
                <a:gd name="T29" fmla="*/ T28 w 1894"/>
                <a:gd name="T30" fmla="+- 0 -1328 -1364"/>
                <a:gd name="T31" fmla="*/ -1328 h 1445"/>
                <a:gd name="T32" fmla="+- 0 7644 5751"/>
                <a:gd name="T33" fmla="*/ T32 w 1894"/>
                <a:gd name="T34" fmla="+- 0 -1364 -1364"/>
                <a:gd name="T35" fmla="*/ -1364 h 144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894" h="1445">
                  <a:moveTo>
                    <a:pt x="1893" y="0"/>
                  </a:moveTo>
                  <a:lnTo>
                    <a:pt x="0" y="1445"/>
                  </a:lnTo>
                  <a:lnTo>
                    <a:pt x="47" y="1445"/>
                  </a:lnTo>
                  <a:lnTo>
                    <a:pt x="96" y="1445"/>
                  </a:lnTo>
                  <a:lnTo>
                    <a:pt x="144" y="1445"/>
                  </a:lnTo>
                  <a:lnTo>
                    <a:pt x="1893" y="110"/>
                  </a:lnTo>
                  <a:lnTo>
                    <a:pt x="1893" y="73"/>
                  </a:lnTo>
                  <a:lnTo>
                    <a:pt x="1893" y="36"/>
                  </a:lnTo>
                  <a:lnTo>
                    <a:pt x="1893" y="0"/>
                  </a:lnTo>
                </a:path>
              </a:pathLst>
            </a:custGeom>
            <a:solidFill>
              <a:srgbClr val="F7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2" name="Freeform 91"/>
            <p:cNvSpPr>
              <a:spLocks/>
            </p:cNvSpPr>
            <p:nvPr/>
          </p:nvSpPr>
          <p:spPr bwMode="auto">
            <a:xfrm>
              <a:off x="5895" y="-1254"/>
              <a:ext cx="1749" cy="1335"/>
            </a:xfrm>
            <a:custGeom>
              <a:avLst/>
              <a:gdLst>
                <a:gd name="T0" fmla="+- 0 7644 5895"/>
                <a:gd name="T1" fmla="*/ T0 w 1749"/>
                <a:gd name="T2" fmla="+- 0 -1254 -1254"/>
                <a:gd name="T3" fmla="*/ -1254 h 1335"/>
                <a:gd name="T4" fmla="+- 0 5895 5895"/>
                <a:gd name="T5" fmla="*/ T4 w 1749"/>
                <a:gd name="T6" fmla="+- 0 81 -1254"/>
                <a:gd name="T7" fmla="*/ 81 h 1335"/>
                <a:gd name="T8" fmla="+- 0 5944 5895"/>
                <a:gd name="T9" fmla="*/ T8 w 1749"/>
                <a:gd name="T10" fmla="+- 0 81 -1254"/>
                <a:gd name="T11" fmla="*/ 81 h 1335"/>
                <a:gd name="T12" fmla="+- 0 5993 5895"/>
                <a:gd name="T13" fmla="*/ T12 w 1749"/>
                <a:gd name="T14" fmla="+- 0 81 -1254"/>
                <a:gd name="T15" fmla="*/ 81 h 1335"/>
                <a:gd name="T16" fmla="+- 0 6042 5895"/>
                <a:gd name="T17" fmla="*/ T16 w 1749"/>
                <a:gd name="T18" fmla="+- 0 81 -1254"/>
                <a:gd name="T19" fmla="*/ 81 h 1335"/>
                <a:gd name="T20" fmla="+- 0 7644 5895"/>
                <a:gd name="T21" fmla="*/ T20 w 1749"/>
                <a:gd name="T22" fmla="+- 0 -1142 -1254"/>
                <a:gd name="T23" fmla="*/ -1142 h 1335"/>
                <a:gd name="T24" fmla="+- 0 7644 5895"/>
                <a:gd name="T25" fmla="*/ T24 w 1749"/>
                <a:gd name="T26" fmla="+- 0 -1179 -1254"/>
                <a:gd name="T27" fmla="*/ -1179 h 1335"/>
                <a:gd name="T28" fmla="+- 0 7644 5895"/>
                <a:gd name="T29" fmla="*/ T28 w 1749"/>
                <a:gd name="T30" fmla="+- 0 -1217 -1254"/>
                <a:gd name="T31" fmla="*/ -1217 h 1335"/>
                <a:gd name="T32" fmla="+- 0 7644 5895"/>
                <a:gd name="T33" fmla="*/ T32 w 1749"/>
                <a:gd name="T34" fmla="+- 0 -1254 -1254"/>
                <a:gd name="T35" fmla="*/ -1254 h 133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1749" h="1335">
                  <a:moveTo>
                    <a:pt x="1749" y="0"/>
                  </a:moveTo>
                  <a:lnTo>
                    <a:pt x="0" y="1335"/>
                  </a:lnTo>
                  <a:lnTo>
                    <a:pt x="49" y="1335"/>
                  </a:lnTo>
                  <a:lnTo>
                    <a:pt x="98" y="1335"/>
                  </a:lnTo>
                  <a:lnTo>
                    <a:pt x="147" y="1335"/>
                  </a:lnTo>
                  <a:lnTo>
                    <a:pt x="1749" y="112"/>
                  </a:lnTo>
                  <a:lnTo>
                    <a:pt x="1749" y="75"/>
                  </a:lnTo>
                  <a:lnTo>
                    <a:pt x="1749" y="37"/>
                  </a:lnTo>
                  <a:lnTo>
                    <a:pt x="1749" y="0"/>
                  </a:lnTo>
                </a:path>
              </a:pathLst>
            </a:custGeom>
            <a:solidFill>
              <a:srgbClr val="F8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3" name="Freeform 90"/>
            <p:cNvSpPr>
              <a:spLocks/>
            </p:cNvSpPr>
            <p:nvPr/>
          </p:nvSpPr>
          <p:spPr bwMode="auto">
            <a:xfrm>
              <a:off x="6041" y="-1143"/>
              <a:ext cx="1603" cy="1223"/>
            </a:xfrm>
            <a:custGeom>
              <a:avLst/>
              <a:gdLst>
                <a:gd name="T0" fmla="+- 0 7644 6042"/>
                <a:gd name="T1" fmla="*/ T0 w 1603"/>
                <a:gd name="T2" fmla="+- 0 -1142 -1142"/>
                <a:gd name="T3" fmla="*/ -1142 h 1223"/>
                <a:gd name="T4" fmla="+- 0 6042 6042"/>
                <a:gd name="T5" fmla="*/ T4 w 1603"/>
                <a:gd name="T6" fmla="+- 0 81 -1142"/>
                <a:gd name="T7" fmla="*/ 81 h 1223"/>
                <a:gd name="T8" fmla="+- 0 6090 6042"/>
                <a:gd name="T9" fmla="*/ T8 w 1603"/>
                <a:gd name="T10" fmla="+- 0 81 -1142"/>
                <a:gd name="T11" fmla="*/ 81 h 1223"/>
                <a:gd name="T12" fmla="+- 0 6139 6042"/>
                <a:gd name="T13" fmla="*/ T12 w 1603"/>
                <a:gd name="T14" fmla="+- 0 81 -1142"/>
                <a:gd name="T15" fmla="*/ 81 h 1223"/>
                <a:gd name="T16" fmla="+- 0 6188 6042"/>
                <a:gd name="T17" fmla="*/ T16 w 1603"/>
                <a:gd name="T18" fmla="+- 0 81 -1142"/>
                <a:gd name="T19" fmla="*/ 81 h 1223"/>
                <a:gd name="T20" fmla="+- 0 6235 6042"/>
                <a:gd name="T21" fmla="*/ T20 w 1603"/>
                <a:gd name="T22" fmla="+- 0 81 -1142"/>
                <a:gd name="T23" fmla="*/ 81 h 1223"/>
                <a:gd name="T24" fmla="+- 0 7644 6042"/>
                <a:gd name="T25" fmla="*/ T24 w 1603"/>
                <a:gd name="T26" fmla="+- 0 -995 -1142"/>
                <a:gd name="T27" fmla="*/ -995 h 1223"/>
                <a:gd name="T28" fmla="+- 0 7644 6042"/>
                <a:gd name="T29" fmla="*/ T28 w 1603"/>
                <a:gd name="T30" fmla="+- 0 -1031 -1142"/>
                <a:gd name="T31" fmla="*/ -1031 h 1223"/>
                <a:gd name="T32" fmla="+- 0 7644 6042"/>
                <a:gd name="T33" fmla="*/ T32 w 1603"/>
                <a:gd name="T34" fmla="+- 0 -1068 -1142"/>
                <a:gd name="T35" fmla="*/ -1068 h 1223"/>
                <a:gd name="T36" fmla="+- 0 7644 6042"/>
                <a:gd name="T37" fmla="*/ T36 w 1603"/>
                <a:gd name="T38" fmla="+- 0 -1105 -1142"/>
                <a:gd name="T39" fmla="*/ -1105 h 1223"/>
                <a:gd name="T40" fmla="+- 0 7644 6042"/>
                <a:gd name="T41" fmla="*/ T40 w 1603"/>
                <a:gd name="T42" fmla="+- 0 -1142 -1142"/>
                <a:gd name="T43" fmla="*/ -1142 h 122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603" h="1223">
                  <a:moveTo>
                    <a:pt x="1602" y="0"/>
                  </a:moveTo>
                  <a:lnTo>
                    <a:pt x="0" y="1223"/>
                  </a:lnTo>
                  <a:lnTo>
                    <a:pt x="48" y="1223"/>
                  </a:lnTo>
                  <a:lnTo>
                    <a:pt x="97" y="1223"/>
                  </a:lnTo>
                  <a:lnTo>
                    <a:pt x="146" y="1223"/>
                  </a:lnTo>
                  <a:lnTo>
                    <a:pt x="193" y="1223"/>
                  </a:lnTo>
                  <a:lnTo>
                    <a:pt x="1602" y="147"/>
                  </a:lnTo>
                  <a:lnTo>
                    <a:pt x="1602" y="111"/>
                  </a:lnTo>
                  <a:lnTo>
                    <a:pt x="1602" y="74"/>
                  </a:lnTo>
                  <a:lnTo>
                    <a:pt x="1602" y="37"/>
                  </a:lnTo>
                  <a:lnTo>
                    <a:pt x="1602" y="0"/>
                  </a:lnTo>
                </a:path>
              </a:pathLst>
            </a:custGeom>
            <a:solidFill>
              <a:srgbClr val="F9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4" name="Freeform 89"/>
            <p:cNvSpPr>
              <a:spLocks/>
            </p:cNvSpPr>
            <p:nvPr/>
          </p:nvSpPr>
          <p:spPr bwMode="auto">
            <a:xfrm>
              <a:off x="6235" y="-995"/>
              <a:ext cx="1409" cy="1076"/>
            </a:xfrm>
            <a:custGeom>
              <a:avLst/>
              <a:gdLst>
                <a:gd name="T0" fmla="+- 0 7644 6235"/>
                <a:gd name="T1" fmla="*/ T0 w 1409"/>
                <a:gd name="T2" fmla="+- 0 -995 -995"/>
                <a:gd name="T3" fmla="*/ -995 h 1076"/>
                <a:gd name="T4" fmla="+- 0 6235 6235"/>
                <a:gd name="T5" fmla="*/ T4 w 1409"/>
                <a:gd name="T6" fmla="+- 0 81 -995"/>
                <a:gd name="T7" fmla="*/ 81 h 1076"/>
                <a:gd name="T8" fmla="+- 0 6284 6235"/>
                <a:gd name="T9" fmla="*/ T8 w 1409"/>
                <a:gd name="T10" fmla="+- 0 81 -995"/>
                <a:gd name="T11" fmla="*/ 81 h 1076"/>
                <a:gd name="T12" fmla="+- 0 6333 6235"/>
                <a:gd name="T13" fmla="*/ T12 w 1409"/>
                <a:gd name="T14" fmla="+- 0 81 -995"/>
                <a:gd name="T15" fmla="*/ 81 h 1076"/>
                <a:gd name="T16" fmla="+- 0 6381 6235"/>
                <a:gd name="T17" fmla="*/ T16 w 1409"/>
                <a:gd name="T18" fmla="+- 0 81 -995"/>
                <a:gd name="T19" fmla="*/ 81 h 1076"/>
                <a:gd name="T20" fmla="+- 0 6430 6235"/>
                <a:gd name="T21" fmla="*/ T20 w 1409"/>
                <a:gd name="T22" fmla="+- 0 81 -995"/>
                <a:gd name="T23" fmla="*/ 81 h 1076"/>
                <a:gd name="T24" fmla="+- 0 7644 6235"/>
                <a:gd name="T25" fmla="*/ T24 w 1409"/>
                <a:gd name="T26" fmla="+- 0 -846 -995"/>
                <a:gd name="T27" fmla="*/ -846 h 1076"/>
                <a:gd name="T28" fmla="+- 0 7644 6235"/>
                <a:gd name="T29" fmla="*/ T28 w 1409"/>
                <a:gd name="T30" fmla="+- 0 -883 -995"/>
                <a:gd name="T31" fmla="*/ -883 h 1076"/>
                <a:gd name="T32" fmla="+- 0 7644 6235"/>
                <a:gd name="T33" fmla="*/ T32 w 1409"/>
                <a:gd name="T34" fmla="+- 0 -920 -995"/>
                <a:gd name="T35" fmla="*/ -920 h 1076"/>
                <a:gd name="T36" fmla="+- 0 7644 6235"/>
                <a:gd name="T37" fmla="*/ T36 w 1409"/>
                <a:gd name="T38" fmla="+- 0 -957 -995"/>
                <a:gd name="T39" fmla="*/ -957 h 1076"/>
                <a:gd name="T40" fmla="+- 0 7644 6235"/>
                <a:gd name="T41" fmla="*/ T40 w 1409"/>
                <a:gd name="T42" fmla="+- 0 -995 -995"/>
                <a:gd name="T43" fmla="*/ -995 h 107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409" h="1076">
                  <a:moveTo>
                    <a:pt x="1409" y="0"/>
                  </a:moveTo>
                  <a:lnTo>
                    <a:pt x="0" y="1076"/>
                  </a:lnTo>
                  <a:lnTo>
                    <a:pt x="49" y="1076"/>
                  </a:lnTo>
                  <a:lnTo>
                    <a:pt x="98" y="1076"/>
                  </a:lnTo>
                  <a:lnTo>
                    <a:pt x="146" y="1076"/>
                  </a:lnTo>
                  <a:lnTo>
                    <a:pt x="195" y="1076"/>
                  </a:lnTo>
                  <a:lnTo>
                    <a:pt x="1409" y="149"/>
                  </a:lnTo>
                  <a:lnTo>
                    <a:pt x="1409" y="112"/>
                  </a:lnTo>
                  <a:lnTo>
                    <a:pt x="1409" y="75"/>
                  </a:lnTo>
                  <a:lnTo>
                    <a:pt x="1409" y="38"/>
                  </a:lnTo>
                  <a:lnTo>
                    <a:pt x="1409" y="0"/>
                  </a:lnTo>
                </a:path>
              </a:pathLst>
            </a:custGeom>
            <a:solidFill>
              <a:srgbClr val="F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5" name="AutoShape 88"/>
            <p:cNvSpPr>
              <a:spLocks/>
            </p:cNvSpPr>
            <p:nvPr/>
          </p:nvSpPr>
          <p:spPr bwMode="auto">
            <a:xfrm>
              <a:off x="6430" y="-846"/>
              <a:ext cx="1214" cy="927"/>
            </a:xfrm>
            <a:custGeom>
              <a:avLst/>
              <a:gdLst>
                <a:gd name="T0" fmla="+- 0 7644 6430"/>
                <a:gd name="T1" fmla="*/ T0 w 1214"/>
                <a:gd name="T2" fmla="+- 0 -698 -846"/>
                <a:gd name="T3" fmla="*/ -698 h 927"/>
                <a:gd name="T4" fmla="+- 0 6623 6430"/>
                <a:gd name="T5" fmla="*/ T4 w 1214"/>
                <a:gd name="T6" fmla="+- 0 81 -846"/>
                <a:gd name="T7" fmla="*/ 81 h 927"/>
                <a:gd name="T8" fmla="+- 0 6672 6430"/>
                <a:gd name="T9" fmla="*/ T8 w 1214"/>
                <a:gd name="T10" fmla="+- 0 81 -846"/>
                <a:gd name="T11" fmla="*/ 81 h 927"/>
                <a:gd name="T12" fmla="+- 0 7644 6430"/>
                <a:gd name="T13" fmla="*/ T12 w 1214"/>
                <a:gd name="T14" fmla="+- 0 -661 -846"/>
                <a:gd name="T15" fmla="*/ -661 h 927"/>
                <a:gd name="T16" fmla="+- 0 7644 6430"/>
                <a:gd name="T17" fmla="*/ T16 w 1214"/>
                <a:gd name="T18" fmla="+- 0 -698 -846"/>
                <a:gd name="T19" fmla="*/ -698 h 927"/>
                <a:gd name="T20" fmla="+- 0 7644 6430"/>
                <a:gd name="T21" fmla="*/ T20 w 1214"/>
                <a:gd name="T22" fmla="+- 0 -846 -846"/>
                <a:gd name="T23" fmla="*/ -846 h 927"/>
                <a:gd name="T24" fmla="+- 0 6430 6430"/>
                <a:gd name="T25" fmla="*/ T24 w 1214"/>
                <a:gd name="T26" fmla="+- 0 81 -846"/>
                <a:gd name="T27" fmla="*/ 81 h 927"/>
                <a:gd name="T28" fmla="+- 0 6479 6430"/>
                <a:gd name="T29" fmla="*/ T28 w 1214"/>
                <a:gd name="T30" fmla="+- 0 81 -846"/>
                <a:gd name="T31" fmla="*/ 81 h 927"/>
                <a:gd name="T32" fmla="+- 0 6528 6430"/>
                <a:gd name="T33" fmla="*/ T32 w 1214"/>
                <a:gd name="T34" fmla="+- 0 81 -846"/>
                <a:gd name="T35" fmla="*/ 81 h 927"/>
                <a:gd name="T36" fmla="+- 0 6576 6430"/>
                <a:gd name="T37" fmla="*/ T36 w 1214"/>
                <a:gd name="T38" fmla="+- 0 81 -846"/>
                <a:gd name="T39" fmla="*/ 81 h 927"/>
                <a:gd name="T40" fmla="+- 0 6623 6430"/>
                <a:gd name="T41" fmla="*/ T40 w 1214"/>
                <a:gd name="T42" fmla="+- 0 81 -846"/>
                <a:gd name="T43" fmla="*/ 81 h 927"/>
                <a:gd name="T44" fmla="+- 0 7644 6430"/>
                <a:gd name="T45" fmla="*/ T44 w 1214"/>
                <a:gd name="T46" fmla="+- 0 -698 -846"/>
                <a:gd name="T47" fmla="*/ -698 h 927"/>
                <a:gd name="T48" fmla="+- 0 7644 6430"/>
                <a:gd name="T49" fmla="*/ T48 w 1214"/>
                <a:gd name="T50" fmla="+- 0 -734 -846"/>
                <a:gd name="T51" fmla="*/ -734 h 927"/>
                <a:gd name="T52" fmla="+- 0 7644 6430"/>
                <a:gd name="T53" fmla="*/ T52 w 1214"/>
                <a:gd name="T54" fmla="+- 0 -771 -846"/>
                <a:gd name="T55" fmla="*/ -771 h 927"/>
                <a:gd name="T56" fmla="+- 0 7644 6430"/>
                <a:gd name="T57" fmla="*/ T56 w 1214"/>
                <a:gd name="T58" fmla="+- 0 -809 -846"/>
                <a:gd name="T59" fmla="*/ -809 h 927"/>
                <a:gd name="T60" fmla="+- 0 7644 6430"/>
                <a:gd name="T61" fmla="*/ T60 w 1214"/>
                <a:gd name="T62" fmla="+- 0 -846 -846"/>
                <a:gd name="T63" fmla="*/ -846 h 92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1214" h="927">
                  <a:moveTo>
                    <a:pt x="1214" y="148"/>
                  </a:moveTo>
                  <a:lnTo>
                    <a:pt x="193" y="927"/>
                  </a:lnTo>
                  <a:lnTo>
                    <a:pt x="242" y="927"/>
                  </a:lnTo>
                  <a:lnTo>
                    <a:pt x="1214" y="185"/>
                  </a:lnTo>
                  <a:lnTo>
                    <a:pt x="1214" y="148"/>
                  </a:lnTo>
                  <a:moveTo>
                    <a:pt x="1214" y="0"/>
                  </a:moveTo>
                  <a:lnTo>
                    <a:pt x="0" y="927"/>
                  </a:lnTo>
                  <a:lnTo>
                    <a:pt x="49" y="927"/>
                  </a:lnTo>
                  <a:lnTo>
                    <a:pt x="98" y="927"/>
                  </a:lnTo>
                  <a:lnTo>
                    <a:pt x="146" y="927"/>
                  </a:lnTo>
                  <a:lnTo>
                    <a:pt x="193" y="927"/>
                  </a:lnTo>
                  <a:lnTo>
                    <a:pt x="1214" y="148"/>
                  </a:lnTo>
                  <a:lnTo>
                    <a:pt x="1214" y="112"/>
                  </a:lnTo>
                  <a:lnTo>
                    <a:pt x="1214" y="75"/>
                  </a:lnTo>
                  <a:lnTo>
                    <a:pt x="1214" y="37"/>
                  </a:lnTo>
                  <a:lnTo>
                    <a:pt x="1214" y="0"/>
                  </a:lnTo>
                </a:path>
              </a:pathLst>
            </a:custGeom>
            <a:solidFill>
              <a:srgbClr val="FB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6" name="AutoShape 87"/>
            <p:cNvSpPr>
              <a:spLocks/>
            </p:cNvSpPr>
            <p:nvPr/>
          </p:nvSpPr>
          <p:spPr bwMode="auto">
            <a:xfrm>
              <a:off x="6672" y="-661"/>
              <a:ext cx="972" cy="742"/>
            </a:xfrm>
            <a:custGeom>
              <a:avLst/>
              <a:gdLst>
                <a:gd name="T0" fmla="+- 0 7644 6672"/>
                <a:gd name="T1" fmla="*/ T0 w 972"/>
                <a:gd name="T2" fmla="+- 0 -549 -661"/>
                <a:gd name="T3" fmla="*/ -549 h 742"/>
                <a:gd name="T4" fmla="+- 0 6818 6672"/>
                <a:gd name="T5" fmla="*/ T4 w 972"/>
                <a:gd name="T6" fmla="+- 0 81 -661"/>
                <a:gd name="T7" fmla="*/ 81 h 742"/>
                <a:gd name="T8" fmla="+- 0 6867 6672"/>
                <a:gd name="T9" fmla="*/ T8 w 972"/>
                <a:gd name="T10" fmla="+- 0 81 -661"/>
                <a:gd name="T11" fmla="*/ 81 h 742"/>
                <a:gd name="T12" fmla="+- 0 6867 6672"/>
                <a:gd name="T13" fmla="*/ T12 w 972"/>
                <a:gd name="T14" fmla="+- 0 81 -661"/>
                <a:gd name="T15" fmla="*/ 81 h 742"/>
                <a:gd name="T16" fmla="+- 0 6916 6672"/>
                <a:gd name="T17" fmla="*/ T16 w 972"/>
                <a:gd name="T18" fmla="+- 0 81 -661"/>
                <a:gd name="T19" fmla="*/ 81 h 742"/>
                <a:gd name="T20" fmla="+- 0 7644 6672"/>
                <a:gd name="T21" fmla="*/ T20 w 972"/>
                <a:gd name="T22" fmla="+- 0 -475 -661"/>
                <a:gd name="T23" fmla="*/ -475 h 742"/>
                <a:gd name="T24" fmla="+- 0 7644 6672"/>
                <a:gd name="T25" fmla="*/ T24 w 972"/>
                <a:gd name="T26" fmla="+- 0 -512 -661"/>
                <a:gd name="T27" fmla="*/ -512 h 742"/>
                <a:gd name="T28" fmla="+- 0 7644 6672"/>
                <a:gd name="T29" fmla="*/ T28 w 972"/>
                <a:gd name="T30" fmla="+- 0 -549 -661"/>
                <a:gd name="T31" fmla="*/ -549 h 742"/>
                <a:gd name="T32" fmla="+- 0 7644 6672"/>
                <a:gd name="T33" fmla="*/ T32 w 972"/>
                <a:gd name="T34" fmla="+- 0 -661 -661"/>
                <a:gd name="T35" fmla="*/ -661 h 742"/>
                <a:gd name="T36" fmla="+- 0 6672 6672"/>
                <a:gd name="T37" fmla="*/ T36 w 972"/>
                <a:gd name="T38" fmla="+- 0 81 -661"/>
                <a:gd name="T39" fmla="*/ 81 h 742"/>
                <a:gd name="T40" fmla="+- 0 6721 6672"/>
                <a:gd name="T41" fmla="*/ T40 w 972"/>
                <a:gd name="T42" fmla="+- 0 81 -661"/>
                <a:gd name="T43" fmla="*/ 81 h 742"/>
                <a:gd name="T44" fmla="+- 0 6770 6672"/>
                <a:gd name="T45" fmla="*/ T44 w 972"/>
                <a:gd name="T46" fmla="+- 0 81 -661"/>
                <a:gd name="T47" fmla="*/ 81 h 742"/>
                <a:gd name="T48" fmla="+- 0 6818 6672"/>
                <a:gd name="T49" fmla="*/ T48 w 972"/>
                <a:gd name="T50" fmla="+- 0 81 -661"/>
                <a:gd name="T51" fmla="*/ 81 h 742"/>
                <a:gd name="T52" fmla="+- 0 7644 6672"/>
                <a:gd name="T53" fmla="*/ T52 w 972"/>
                <a:gd name="T54" fmla="+- 0 -549 -661"/>
                <a:gd name="T55" fmla="*/ -549 h 742"/>
                <a:gd name="T56" fmla="+- 0 7644 6672"/>
                <a:gd name="T57" fmla="*/ T56 w 972"/>
                <a:gd name="T58" fmla="+- 0 -587 -661"/>
                <a:gd name="T59" fmla="*/ -587 h 742"/>
                <a:gd name="T60" fmla="+- 0 7644 6672"/>
                <a:gd name="T61" fmla="*/ T60 w 972"/>
                <a:gd name="T62" fmla="+- 0 -624 -661"/>
                <a:gd name="T63" fmla="*/ -624 h 742"/>
                <a:gd name="T64" fmla="+- 0 7644 6672"/>
                <a:gd name="T65" fmla="*/ T64 w 972"/>
                <a:gd name="T66" fmla="+- 0 -661 -661"/>
                <a:gd name="T67" fmla="*/ -661 h 74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</a:cxnLst>
              <a:rect l="0" t="0" r="r" b="b"/>
              <a:pathLst>
                <a:path w="972" h="742">
                  <a:moveTo>
                    <a:pt x="972" y="112"/>
                  </a:moveTo>
                  <a:lnTo>
                    <a:pt x="146" y="742"/>
                  </a:lnTo>
                  <a:lnTo>
                    <a:pt x="195" y="742"/>
                  </a:lnTo>
                  <a:lnTo>
                    <a:pt x="244" y="742"/>
                  </a:lnTo>
                  <a:lnTo>
                    <a:pt x="972" y="186"/>
                  </a:lnTo>
                  <a:lnTo>
                    <a:pt x="972" y="149"/>
                  </a:lnTo>
                  <a:lnTo>
                    <a:pt x="972" y="112"/>
                  </a:lnTo>
                  <a:moveTo>
                    <a:pt x="972" y="0"/>
                  </a:moveTo>
                  <a:lnTo>
                    <a:pt x="0" y="742"/>
                  </a:lnTo>
                  <a:lnTo>
                    <a:pt x="49" y="742"/>
                  </a:lnTo>
                  <a:lnTo>
                    <a:pt x="98" y="742"/>
                  </a:lnTo>
                  <a:lnTo>
                    <a:pt x="146" y="742"/>
                  </a:lnTo>
                  <a:lnTo>
                    <a:pt x="972" y="112"/>
                  </a:lnTo>
                  <a:lnTo>
                    <a:pt x="972" y="74"/>
                  </a:lnTo>
                  <a:lnTo>
                    <a:pt x="972" y="37"/>
                  </a:lnTo>
                  <a:lnTo>
                    <a:pt x="972" y="0"/>
                  </a:lnTo>
                </a:path>
              </a:pathLst>
            </a:custGeom>
            <a:solidFill>
              <a:srgbClr val="F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197" name="AutoShape 86"/>
            <p:cNvSpPr>
              <a:spLocks/>
            </p:cNvSpPr>
            <p:nvPr/>
          </p:nvSpPr>
          <p:spPr bwMode="auto">
            <a:xfrm>
              <a:off x="6915" y="-475"/>
              <a:ext cx="729" cy="556"/>
            </a:xfrm>
            <a:custGeom>
              <a:avLst/>
              <a:gdLst>
                <a:gd name="T0" fmla="+- 0 7644 6916"/>
                <a:gd name="T1" fmla="*/ T0 w 729"/>
                <a:gd name="T2" fmla="+- 0 -401 -475"/>
                <a:gd name="T3" fmla="*/ -401 h 556"/>
                <a:gd name="T4" fmla="+- 0 7013 6916"/>
                <a:gd name="T5" fmla="*/ T4 w 729"/>
                <a:gd name="T6" fmla="+- 0 81 -475"/>
                <a:gd name="T7" fmla="*/ 81 h 556"/>
                <a:gd name="T8" fmla="+- 0 7061 6916"/>
                <a:gd name="T9" fmla="*/ T8 w 729"/>
                <a:gd name="T10" fmla="+- 0 81 -475"/>
                <a:gd name="T11" fmla="*/ 81 h 556"/>
                <a:gd name="T12" fmla="+- 0 7109 6916"/>
                <a:gd name="T13" fmla="*/ T12 w 729"/>
                <a:gd name="T14" fmla="+- 0 81 -475"/>
                <a:gd name="T15" fmla="*/ 81 h 556"/>
                <a:gd name="T16" fmla="+- 0 7109 6916"/>
                <a:gd name="T17" fmla="*/ T16 w 729"/>
                <a:gd name="T18" fmla="+- 0 81 -475"/>
                <a:gd name="T19" fmla="*/ 81 h 556"/>
                <a:gd name="T20" fmla="+- 0 7158 6916"/>
                <a:gd name="T21" fmla="*/ T20 w 729"/>
                <a:gd name="T22" fmla="+- 0 81 -475"/>
                <a:gd name="T23" fmla="*/ 81 h 556"/>
                <a:gd name="T24" fmla="+- 0 7207 6916"/>
                <a:gd name="T25" fmla="*/ T24 w 729"/>
                <a:gd name="T26" fmla="+- 0 81 -475"/>
                <a:gd name="T27" fmla="*/ 81 h 556"/>
                <a:gd name="T28" fmla="+- 0 7256 6916"/>
                <a:gd name="T29" fmla="*/ T28 w 729"/>
                <a:gd name="T30" fmla="+- 0 81 -475"/>
                <a:gd name="T31" fmla="*/ 81 h 556"/>
                <a:gd name="T32" fmla="+- 0 7644 6916"/>
                <a:gd name="T33" fmla="*/ T32 w 729"/>
                <a:gd name="T34" fmla="+- 0 -216 -475"/>
                <a:gd name="T35" fmla="*/ -216 h 556"/>
                <a:gd name="T36" fmla="+- 0 7644 6916"/>
                <a:gd name="T37" fmla="*/ T36 w 729"/>
                <a:gd name="T38" fmla="+- 0 -253 -475"/>
                <a:gd name="T39" fmla="*/ -253 h 556"/>
                <a:gd name="T40" fmla="+- 0 7644 6916"/>
                <a:gd name="T41" fmla="*/ T40 w 729"/>
                <a:gd name="T42" fmla="+- 0 -290 -475"/>
                <a:gd name="T43" fmla="*/ -290 h 556"/>
                <a:gd name="T44" fmla="+- 0 7644 6916"/>
                <a:gd name="T45" fmla="*/ T44 w 729"/>
                <a:gd name="T46" fmla="+- 0 -327 -475"/>
                <a:gd name="T47" fmla="*/ -327 h 556"/>
                <a:gd name="T48" fmla="+- 0 7644 6916"/>
                <a:gd name="T49" fmla="*/ T48 w 729"/>
                <a:gd name="T50" fmla="+- 0 -365 -475"/>
                <a:gd name="T51" fmla="*/ -365 h 556"/>
                <a:gd name="T52" fmla="+- 0 7644 6916"/>
                <a:gd name="T53" fmla="*/ T52 w 729"/>
                <a:gd name="T54" fmla="+- 0 -401 -475"/>
                <a:gd name="T55" fmla="*/ -401 h 556"/>
                <a:gd name="T56" fmla="+- 0 7644 6916"/>
                <a:gd name="T57" fmla="*/ T56 w 729"/>
                <a:gd name="T58" fmla="+- 0 -475 -475"/>
                <a:gd name="T59" fmla="*/ -475 h 556"/>
                <a:gd name="T60" fmla="+- 0 6916 6916"/>
                <a:gd name="T61" fmla="*/ T60 w 729"/>
                <a:gd name="T62" fmla="+- 0 81 -475"/>
                <a:gd name="T63" fmla="*/ 81 h 556"/>
                <a:gd name="T64" fmla="+- 0 6965 6916"/>
                <a:gd name="T65" fmla="*/ T64 w 729"/>
                <a:gd name="T66" fmla="+- 0 81 -475"/>
                <a:gd name="T67" fmla="*/ 81 h 556"/>
                <a:gd name="T68" fmla="+- 0 7013 6916"/>
                <a:gd name="T69" fmla="*/ T68 w 729"/>
                <a:gd name="T70" fmla="+- 0 81 -475"/>
                <a:gd name="T71" fmla="*/ 81 h 556"/>
                <a:gd name="T72" fmla="+- 0 7644 6916"/>
                <a:gd name="T73" fmla="*/ T72 w 729"/>
                <a:gd name="T74" fmla="+- 0 -401 -475"/>
                <a:gd name="T75" fmla="*/ -401 h 556"/>
                <a:gd name="T76" fmla="+- 0 7644 6916"/>
                <a:gd name="T77" fmla="*/ T76 w 729"/>
                <a:gd name="T78" fmla="+- 0 -438 -475"/>
                <a:gd name="T79" fmla="*/ -438 h 556"/>
                <a:gd name="T80" fmla="+- 0 7644 6916"/>
                <a:gd name="T81" fmla="*/ T80 w 729"/>
                <a:gd name="T82" fmla="+- 0 -475 -475"/>
                <a:gd name="T83" fmla="*/ -475 h 5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729" h="556">
                  <a:moveTo>
                    <a:pt x="728" y="74"/>
                  </a:moveTo>
                  <a:lnTo>
                    <a:pt x="97" y="556"/>
                  </a:lnTo>
                  <a:lnTo>
                    <a:pt x="145" y="556"/>
                  </a:lnTo>
                  <a:lnTo>
                    <a:pt x="193" y="556"/>
                  </a:lnTo>
                  <a:lnTo>
                    <a:pt x="242" y="556"/>
                  </a:lnTo>
                  <a:lnTo>
                    <a:pt x="291" y="556"/>
                  </a:lnTo>
                  <a:lnTo>
                    <a:pt x="340" y="556"/>
                  </a:lnTo>
                  <a:lnTo>
                    <a:pt x="728" y="259"/>
                  </a:lnTo>
                  <a:lnTo>
                    <a:pt x="728" y="222"/>
                  </a:lnTo>
                  <a:lnTo>
                    <a:pt x="728" y="185"/>
                  </a:lnTo>
                  <a:lnTo>
                    <a:pt x="728" y="148"/>
                  </a:lnTo>
                  <a:lnTo>
                    <a:pt x="728" y="110"/>
                  </a:lnTo>
                  <a:lnTo>
                    <a:pt x="728" y="74"/>
                  </a:lnTo>
                  <a:moveTo>
                    <a:pt x="728" y="0"/>
                  </a:moveTo>
                  <a:lnTo>
                    <a:pt x="0" y="556"/>
                  </a:lnTo>
                  <a:lnTo>
                    <a:pt x="49" y="556"/>
                  </a:lnTo>
                  <a:lnTo>
                    <a:pt x="97" y="556"/>
                  </a:lnTo>
                  <a:lnTo>
                    <a:pt x="728" y="74"/>
                  </a:lnTo>
                  <a:lnTo>
                    <a:pt x="728" y="37"/>
                  </a:lnTo>
                  <a:lnTo>
                    <a:pt x="728" y="0"/>
                  </a:lnTo>
                </a:path>
              </a:pathLst>
            </a:custGeom>
            <a:solidFill>
              <a:srgbClr val="FD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pic>
          <p:nvPicPr>
            <p:cNvPr id="198" name="Picture 8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5" y="-216"/>
              <a:ext cx="389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AutoShape 84"/>
            <p:cNvSpPr>
              <a:spLocks/>
            </p:cNvSpPr>
            <p:nvPr/>
          </p:nvSpPr>
          <p:spPr bwMode="auto">
            <a:xfrm>
              <a:off x="1824" y="-3895"/>
              <a:ext cx="2133" cy="3416"/>
            </a:xfrm>
            <a:custGeom>
              <a:avLst/>
              <a:gdLst>
                <a:gd name="T0" fmla="+- 0 3204 1824"/>
                <a:gd name="T1" fmla="*/ T0 w 2133"/>
                <a:gd name="T2" fmla="+- 0 -3895 -3895"/>
                <a:gd name="T3" fmla="*/ -3895 h 3416"/>
                <a:gd name="T4" fmla="+- 0 3584 1824"/>
                <a:gd name="T5" fmla="*/ T4 w 2133"/>
                <a:gd name="T6" fmla="+- 0 -3715 -3895"/>
                <a:gd name="T7" fmla="*/ -3715 h 3416"/>
                <a:gd name="T8" fmla="+- 0 3956 1824"/>
                <a:gd name="T9" fmla="*/ T8 w 2133"/>
                <a:gd name="T10" fmla="+- 0 -3715 -3895"/>
                <a:gd name="T11" fmla="*/ -3715 h 3416"/>
                <a:gd name="T12" fmla="+- 0 2696 1824"/>
                <a:gd name="T13" fmla="*/ T12 w 2133"/>
                <a:gd name="T14" fmla="+- 0 -3879 -3895"/>
                <a:gd name="T15" fmla="*/ -3879 h 3416"/>
                <a:gd name="T16" fmla="+- 0 2920 1824"/>
                <a:gd name="T17" fmla="*/ T16 w 2133"/>
                <a:gd name="T18" fmla="+- 0 -3879 -3895"/>
                <a:gd name="T19" fmla="*/ -3879 h 3416"/>
                <a:gd name="T20" fmla="+- 0 2800 1824"/>
                <a:gd name="T21" fmla="*/ T20 w 2133"/>
                <a:gd name="T22" fmla="+- 0 -3863 -3895"/>
                <a:gd name="T23" fmla="*/ -3863 h 3416"/>
                <a:gd name="T24" fmla="+- 0 3368 1824"/>
                <a:gd name="T25" fmla="*/ T24 w 2133"/>
                <a:gd name="T26" fmla="+- 0 -2635 -3895"/>
                <a:gd name="T27" fmla="*/ -2635 h 3416"/>
                <a:gd name="T28" fmla="+- 0 3924 1824"/>
                <a:gd name="T29" fmla="*/ T28 w 2133"/>
                <a:gd name="T30" fmla="+- 0 -2635 -3895"/>
                <a:gd name="T31" fmla="*/ -2635 h 3416"/>
                <a:gd name="T32" fmla="+- 0 2440 1824"/>
                <a:gd name="T33" fmla="*/ T32 w 2133"/>
                <a:gd name="T34" fmla="+- 0 -3879 -3895"/>
                <a:gd name="T35" fmla="*/ -3879 h 3416"/>
                <a:gd name="T36" fmla="+- 0 2620 1824"/>
                <a:gd name="T37" fmla="*/ T36 w 2133"/>
                <a:gd name="T38" fmla="+- 0 -3879 -3895"/>
                <a:gd name="T39" fmla="*/ -3879 h 3416"/>
                <a:gd name="T40" fmla="+- 0 2560 1824"/>
                <a:gd name="T41" fmla="*/ T40 w 2133"/>
                <a:gd name="T42" fmla="+- 0 -3835 -3895"/>
                <a:gd name="T43" fmla="*/ -3835 h 3416"/>
                <a:gd name="T44" fmla="+- 0 3232 1824"/>
                <a:gd name="T45" fmla="*/ T44 w 2133"/>
                <a:gd name="T46" fmla="+- 0 -1839 -3895"/>
                <a:gd name="T47" fmla="*/ -1839 h 3416"/>
                <a:gd name="T48" fmla="+- 0 3896 1824"/>
                <a:gd name="T49" fmla="*/ T48 w 2133"/>
                <a:gd name="T50" fmla="+- 0 -1839 -3895"/>
                <a:gd name="T51" fmla="*/ -1839 h 3416"/>
                <a:gd name="T52" fmla="+- 0 2020 1824"/>
                <a:gd name="T53" fmla="*/ T52 w 2133"/>
                <a:gd name="T54" fmla="+- 0 -3879 -3895"/>
                <a:gd name="T55" fmla="*/ -3879 h 3416"/>
                <a:gd name="T56" fmla="+- 0 2304 1824"/>
                <a:gd name="T57" fmla="*/ T56 w 2133"/>
                <a:gd name="T58" fmla="+- 0 -3879 -3895"/>
                <a:gd name="T59" fmla="*/ -3879 h 3416"/>
                <a:gd name="T60" fmla="+- 0 2172 1824"/>
                <a:gd name="T61" fmla="*/ T60 w 2133"/>
                <a:gd name="T62" fmla="+- 0 -3879 -3895"/>
                <a:gd name="T63" fmla="*/ -3879 h 3416"/>
                <a:gd name="T64" fmla="+- 0 3048 1824"/>
                <a:gd name="T65" fmla="*/ T64 w 2133"/>
                <a:gd name="T66" fmla="+- 0 -1272 -3895"/>
                <a:gd name="T67" fmla="*/ -1272 h 3416"/>
                <a:gd name="T68" fmla="+- 0 3908 1824"/>
                <a:gd name="T69" fmla="*/ T68 w 2133"/>
                <a:gd name="T70" fmla="+- 0 -1272 -3895"/>
                <a:gd name="T71" fmla="*/ -1272 h 3416"/>
                <a:gd name="T72" fmla="+- 0 1824 1824"/>
                <a:gd name="T73" fmla="*/ T72 w 2133"/>
                <a:gd name="T74" fmla="+- 0 -3879 -3895"/>
                <a:gd name="T75" fmla="*/ -3879 h 3416"/>
                <a:gd name="T76" fmla="+- 0 2876 1824"/>
                <a:gd name="T77" fmla="*/ T76 w 2133"/>
                <a:gd name="T78" fmla="+- 0 -480 -3895"/>
                <a:gd name="T79" fmla="*/ -480 h 3416"/>
                <a:gd name="T80" fmla="+- 0 3908 1824"/>
                <a:gd name="T81" fmla="*/ T80 w 2133"/>
                <a:gd name="T82" fmla="+- 0 -480 -3895"/>
                <a:gd name="T83" fmla="*/ -480 h 34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2133" h="3416">
                  <a:moveTo>
                    <a:pt x="1380" y="0"/>
                  </a:moveTo>
                  <a:lnTo>
                    <a:pt x="1760" y="180"/>
                  </a:lnTo>
                  <a:lnTo>
                    <a:pt x="2132" y="180"/>
                  </a:lnTo>
                  <a:moveTo>
                    <a:pt x="872" y="16"/>
                  </a:moveTo>
                  <a:lnTo>
                    <a:pt x="1096" y="16"/>
                  </a:lnTo>
                  <a:moveTo>
                    <a:pt x="976" y="32"/>
                  </a:moveTo>
                  <a:lnTo>
                    <a:pt x="1544" y="1260"/>
                  </a:lnTo>
                  <a:lnTo>
                    <a:pt x="2100" y="1260"/>
                  </a:lnTo>
                  <a:moveTo>
                    <a:pt x="616" y="16"/>
                  </a:moveTo>
                  <a:lnTo>
                    <a:pt x="796" y="16"/>
                  </a:lnTo>
                  <a:moveTo>
                    <a:pt x="736" y="60"/>
                  </a:moveTo>
                  <a:lnTo>
                    <a:pt x="1408" y="2056"/>
                  </a:lnTo>
                  <a:lnTo>
                    <a:pt x="2072" y="2056"/>
                  </a:lnTo>
                  <a:moveTo>
                    <a:pt x="196" y="16"/>
                  </a:moveTo>
                  <a:lnTo>
                    <a:pt x="480" y="16"/>
                  </a:lnTo>
                  <a:moveTo>
                    <a:pt x="348" y="16"/>
                  </a:moveTo>
                  <a:lnTo>
                    <a:pt x="1224" y="2623"/>
                  </a:lnTo>
                  <a:lnTo>
                    <a:pt x="2084" y="2623"/>
                  </a:lnTo>
                  <a:moveTo>
                    <a:pt x="0" y="16"/>
                  </a:moveTo>
                  <a:lnTo>
                    <a:pt x="1052" y="3415"/>
                  </a:lnTo>
                  <a:lnTo>
                    <a:pt x="2084" y="3415"/>
                  </a:lnTo>
                </a:path>
              </a:pathLst>
            </a:custGeom>
            <a:noFill/>
            <a:ln w="990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sp>
          <p:nvSpPr>
            <p:cNvPr id="200" name="Text Box 83"/>
            <p:cNvSpPr txBox="1">
              <a:spLocks noChangeArrowheads="1"/>
            </p:cNvSpPr>
            <p:nvPr/>
          </p:nvSpPr>
          <p:spPr bwMode="auto">
            <a:xfrm>
              <a:off x="1409" y="-4517"/>
              <a:ext cx="6226" cy="4754"/>
            </a:xfrm>
            <a:prstGeom prst="rect">
              <a:avLst/>
            </a:prstGeom>
            <a:noFill/>
            <a:ln w="6096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80340">
                <a:lnSpc>
                  <a:spcPts val="1600"/>
                </a:lnSpc>
                <a:spcAft>
                  <a:spcPts val="0"/>
                </a:spcAft>
              </a:pPr>
              <a:r>
                <a:rPr lang="en-US" sz="2400" u="sng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Серія</a:t>
              </a:r>
              <a:endPara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180340">
                <a:spcBef>
                  <a:spcPts val="20"/>
                </a:spcBef>
                <a:spcAft>
                  <a:spcPts val="0"/>
                </a:spcAft>
              </a:pPr>
              <a:r>
                <a:rPr lang="en-US" sz="3600" u="sng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r>
                <a: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40 </a:t>
              </a:r>
              <a:r>
                <a:rPr lang="en-US" sz="36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У</a:t>
              </a:r>
              <a:r>
                <a:rPr lang="uk-UA" sz="36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</a:t>
              </a:r>
              <a:r>
                <a:rPr lang="en-US" sz="3600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r>
                <a:rPr lang="en-US" sz="3600" u="sng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</a:t>
              </a:r>
              <a:endPara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1" name="Text Box 82"/>
            <p:cNvSpPr txBox="1">
              <a:spLocks noChangeArrowheads="1"/>
            </p:cNvSpPr>
            <p:nvPr/>
          </p:nvSpPr>
          <p:spPr bwMode="auto">
            <a:xfrm>
              <a:off x="4032" y="-655"/>
              <a:ext cx="3496" cy="632"/>
            </a:xfrm>
            <a:prstGeom prst="rect">
              <a:avLst/>
            </a:prstGeom>
            <a:solidFill>
              <a:srgbClr val="FFFFFF"/>
            </a:solidFill>
            <a:ln w="990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1440" marR="247650">
                <a:lnSpc>
                  <a:spcPct val="98000"/>
                </a:lnSpc>
                <a:spcBef>
                  <a:spcPts val="385"/>
                </a:spcBef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Група (за </a:t>
              </a:r>
              <a:r>
                <a:rPr lang="uk-UA" dirty="0" err="1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конструктивно</a:t>
              </a: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- технологічним виконанням)</a:t>
              </a:r>
              <a:endPara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2" name="Text Box 81"/>
            <p:cNvSpPr txBox="1">
              <a:spLocks noChangeArrowheads="1"/>
            </p:cNvSpPr>
            <p:nvPr/>
          </p:nvSpPr>
          <p:spPr bwMode="auto">
            <a:xfrm>
              <a:off x="4032" y="-1452"/>
              <a:ext cx="3496" cy="621"/>
            </a:xfrm>
            <a:prstGeom prst="rect">
              <a:avLst/>
            </a:prstGeom>
            <a:solidFill>
              <a:srgbClr val="FFFFFF"/>
            </a:solidFill>
            <a:ln w="990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1440" marR="247650">
                <a:spcBef>
                  <a:spcPts val="380"/>
                </a:spcBef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Порядковий номер розробки ІМС даної серії</a:t>
              </a:r>
              <a:endPara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3" name="Text Box 80"/>
            <p:cNvSpPr txBox="1">
              <a:spLocks noChangeArrowheads="1"/>
            </p:cNvSpPr>
            <p:nvPr/>
          </p:nvSpPr>
          <p:spPr bwMode="auto">
            <a:xfrm>
              <a:off x="4016" y="-2020"/>
              <a:ext cx="3528" cy="393"/>
            </a:xfrm>
            <a:prstGeom prst="rect">
              <a:avLst/>
            </a:prstGeom>
            <a:solidFill>
              <a:srgbClr val="FFFFFF"/>
            </a:solidFill>
            <a:ln w="990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0805">
                <a:spcBef>
                  <a:spcPts val="355"/>
                </a:spcBef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Підгрупа</a:t>
              </a:r>
              <a:endPara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4" name="Text Box 79"/>
            <p:cNvSpPr txBox="1">
              <a:spLocks noChangeArrowheads="1"/>
            </p:cNvSpPr>
            <p:nvPr/>
          </p:nvSpPr>
          <p:spPr bwMode="auto">
            <a:xfrm>
              <a:off x="4029" y="-2800"/>
              <a:ext cx="3501" cy="604"/>
            </a:xfrm>
            <a:prstGeom prst="rect">
              <a:avLst/>
            </a:prstGeom>
            <a:solidFill>
              <a:srgbClr val="FFFFFF"/>
            </a:solidFill>
            <a:ln w="990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3980" marR="515620">
                <a:lnSpc>
                  <a:spcPts val="1360"/>
                </a:lnSpc>
                <a:spcBef>
                  <a:spcPts val="415"/>
                </a:spcBef>
                <a:spcAft>
                  <a:spcPts val="0"/>
                </a:spcAft>
              </a:pPr>
              <a:endPara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93980" marR="515620">
                <a:lnSpc>
                  <a:spcPts val="1360"/>
                </a:lnSpc>
                <a:spcBef>
                  <a:spcPts val="415"/>
                </a:spcBef>
                <a:spcAft>
                  <a:spcPts val="0"/>
                </a:spcAft>
              </a:pPr>
              <a:r>
                <a:rPr lang="uk-UA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Вид </a:t>
              </a: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(за функціональним призначенням)</a:t>
              </a:r>
              <a:endPara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05" name="Text Box 78"/>
            <p:cNvSpPr txBox="1">
              <a:spLocks noChangeArrowheads="1"/>
            </p:cNvSpPr>
            <p:nvPr/>
          </p:nvSpPr>
          <p:spPr bwMode="auto">
            <a:xfrm>
              <a:off x="4076" y="-3895"/>
              <a:ext cx="3468" cy="888"/>
            </a:xfrm>
            <a:prstGeom prst="rect">
              <a:avLst/>
            </a:prstGeom>
            <a:solidFill>
              <a:srgbClr val="FFFFFF"/>
            </a:solidFill>
            <a:ln w="990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90805" marR="230505">
                <a:lnSpc>
                  <a:spcPct val="98000"/>
                </a:lnSpc>
                <a:spcBef>
                  <a:spcPts val="390"/>
                </a:spcBef>
                <a:spcAft>
                  <a:spcPts val="0"/>
                </a:spcAft>
              </a:pPr>
              <a:r>
                <a:rPr lang="uk-UA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Порядковий номер розробки ІМС (за функціональною ознакою в даній серії)</a:t>
              </a:r>
              <a:endPara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aphicFrame>
        <p:nvGraphicFramePr>
          <p:cNvPr id="206" name="Таблица 2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165196"/>
              </p:ext>
            </p:extLst>
          </p:nvPr>
        </p:nvGraphicFramePr>
        <p:xfrm>
          <a:off x="230645" y="579150"/>
          <a:ext cx="4963997" cy="4125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586"/>
                <a:gridCol w="1289313"/>
                <a:gridCol w="1466815"/>
                <a:gridCol w="1591283"/>
              </a:tblGrid>
              <a:tr h="1177038"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Тип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Форма проекції тіла корпусу на площину підкладки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Розташування проекції виводів на площину підкладки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b="0" dirty="0">
                          <a:effectLst/>
                        </a:rPr>
                        <a:t>Розташування виводів щодо площини підкладки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485091"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Прямокутна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 межах проекції тіла корпусу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Перпендикулярне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727636"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Прямокутна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 межами проекції тіла корпусу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Перпендикулярне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727636"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Кругла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 межах проекції тіла корпусу по колу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Перпендикулярне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  <a:tr h="727636"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Прямокутна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 межами проекції тіла корпусу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270510"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Паралельне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11" name="Rectangle 6"/>
          <p:cNvSpPr>
            <a:spLocks noChangeArrowheads="1"/>
          </p:cNvSpPr>
          <p:nvPr/>
        </p:nvSpPr>
        <p:spPr bwMode="auto">
          <a:xfrm>
            <a:off x="641684" y="50414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2" name="Объект 2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3651185"/>
              </p:ext>
            </p:extLst>
          </p:nvPr>
        </p:nvGraphicFramePr>
        <p:xfrm>
          <a:off x="673659" y="4768094"/>
          <a:ext cx="1251394" cy="765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5" imgW="634725" imgH="545863" progId="Equation.3">
                  <p:embed/>
                </p:oleObj>
              </mc:Choice>
              <mc:Fallback>
                <p:oleObj name="Equation" r:id="rId5" imgW="634725" imgH="54586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659" y="4768094"/>
                        <a:ext cx="1251394" cy="7657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" name="Прямоугольник 212"/>
          <p:cNvSpPr/>
          <p:nvPr/>
        </p:nvSpPr>
        <p:spPr>
          <a:xfrm>
            <a:off x="1738232" y="5832547"/>
            <a:ext cx="1807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uk-UA" sz="2400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lg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400" dirty="0"/>
          </a:p>
        </p:txBody>
      </p:sp>
      <p:sp>
        <p:nvSpPr>
          <p:cNvPr id="214" name="Rectangle 8"/>
          <p:cNvSpPr>
            <a:spLocks noChangeArrowheads="1"/>
          </p:cNvSpPr>
          <p:nvPr/>
        </p:nvSpPr>
        <p:spPr bwMode="auto">
          <a:xfrm>
            <a:off x="2519792" y="495675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" name="Объект 2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6406676"/>
              </p:ext>
            </p:extLst>
          </p:nvPr>
        </p:nvGraphicFramePr>
        <p:xfrm>
          <a:off x="2519792" y="4768094"/>
          <a:ext cx="1755734" cy="750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7" imgW="1193800" imgH="571500" progId="Equation.3">
                  <p:embed/>
                </p:oleObj>
              </mc:Choice>
              <mc:Fallback>
                <p:oleObj name="Equation" r:id="rId7" imgW="1193800" imgH="571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792" y="4768094"/>
                        <a:ext cx="1755734" cy="750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30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34" y="547020"/>
            <a:ext cx="8856456" cy="346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36525" y="3457303"/>
            <a:ext cx="10619873" cy="310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4456" tIns="596712" rIns="444360" bIns="6474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alt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uk-UA" alt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Кремнієва ІМС                               </a:t>
            </a:r>
            <a:r>
              <a:rPr lang="ru-RU" alt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Тополо</a:t>
            </a:r>
            <a:r>
              <a:rPr lang="uk-UA" alt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гія</a:t>
            </a:r>
            <a:r>
              <a:rPr lang="uk-UA" alt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alt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ІМС 140УД14</a:t>
            </a:r>
            <a:r>
              <a:rPr lang="ru-RU" alt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dirty="0"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altLang="ru-RU" sz="24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ru-RU" sz="2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Топологія інтегральної мікросхеми- </a:t>
            </a:r>
            <a:r>
              <a:rPr lang="uk-UA" alt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зафіксоване на матеріальному носії просторово-геометричне розташування сукупності елементів ІМС та </a:t>
            </a:r>
            <a:r>
              <a:rPr lang="uk-UA" altLang="ru-RU" sz="24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зв'язків</a:t>
            </a:r>
            <a:r>
              <a:rPr lang="uk-UA" alt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між ними. </a:t>
            </a:r>
            <a:endParaRPr kumimoji="0" lang="uk-UA" altLang="ru-RU" sz="240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0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469106"/>
              </p:ext>
            </p:extLst>
          </p:nvPr>
        </p:nvGraphicFramePr>
        <p:xfrm>
          <a:off x="882316" y="308606"/>
          <a:ext cx="9897980" cy="59564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1671"/>
                <a:gridCol w="2324286"/>
                <a:gridCol w="2782819"/>
                <a:gridCol w="3589204"/>
              </a:tblGrid>
              <a:tr h="121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</a:rPr>
                        <a:t>Ступінь інтеграції</a:t>
                      </a: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</a:rPr>
                        <a:t>Кількість, елементів,</a:t>
                      </a:r>
                      <a:r>
                        <a:rPr lang="uk-UA" sz="1800" b="0" baseline="0" dirty="0" smtClean="0">
                          <a:effectLst/>
                        </a:rPr>
                        <a:t> компонентів  у корпусі ІМС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</a:rPr>
                        <a:t>Назва ІМС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0" dirty="0" smtClean="0">
                          <a:effectLst/>
                        </a:rPr>
                        <a:t>Позначення в англомовній літературі</a:t>
                      </a: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 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89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</a:t>
                      </a:r>
                      <a:r>
                        <a:rPr lang="en-US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1…10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М</a:t>
                      </a:r>
                      <a:r>
                        <a:rPr lang="uk-UA" sz="1800" dirty="0" smtClean="0">
                          <a:effectLst/>
                        </a:rPr>
                        <a:t>И</a:t>
                      </a:r>
                      <a:r>
                        <a:rPr lang="en-US" sz="1800" dirty="0" smtClean="0">
                          <a:effectLst/>
                        </a:rPr>
                        <a:t>С 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uk-UA" sz="1800" dirty="0" smtClean="0">
                          <a:effectLst/>
                        </a:rPr>
                        <a:t>(мала ІС)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Integrated Circuit (1C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6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10…10</a:t>
                      </a:r>
                      <a:r>
                        <a:rPr lang="en-US" sz="1800" baseline="30000" dirty="0" smtClean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М</a:t>
                      </a:r>
                      <a:r>
                        <a:rPr lang="uk-UA" sz="1800" dirty="0" smtClean="0">
                          <a:effectLst/>
                        </a:rPr>
                        <a:t>И</a:t>
                      </a:r>
                      <a:r>
                        <a:rPr lang="en-US" sz="1800" dirty="0" smtClean="0">
                          <a:effectLst/>
                        </a:rPr>
                        <a:t>С </a:t>
                      </a:r>
                      <a:r>
                        <a:rPr lang="uk-UA" sz="1800" dirty="0" smtClean="0">
                          <a:effectLst/>
                        </a:rPr>
                        <a:t>або</a:t>
                      </a:r>
                      <a:r>
                        <a:rPr lang="en-US" sz="1800" dirty="0" smtClean="0">
                          <a:effectLst/>
                        </a:rPr>
                        <a:t> С</a:t>
                      </a:r>
                      <a:r>
                        <a:rPr lang="uk-UA" sz="1800" dirty="0" smtClean="0">
                          <a:effectLst/>
                        </a:rPr>
                        <a:t>И</a:t>
                      </a:r>
                      <a:r>
                        <a:rPr lang="en-US" sz="1800" dirty="0" smtClean="0">
                          <a:effectLst/>
                        </a:rPr>
                        <a:t>С </a:t>
                      </a:r>
                      <a:r>
                        <a:rPr lang="en-US" sz="1800" dirty="0">
                          <a:effectLst/>
                        </a:rPr>
                        <a:t>(</a:t>
                      </a:r>
                      <a:r>
                        <a:rPr lang="en-US" sz="1800" dirty="0" smtClean="0">
                          <a:effectLst/>
                        </a:rPr>
                        <a:t>с</a:t>
                      </a:r>
                      <a:r>
                        <a:rPr lang="uk-UA" sz="1800" dirty="0" smtClean="0">
                          <a:effectLst/>
                        </a:rPr>
                        <a:t>е</a:t>
                      </a:r>
                      <a:r>
                        <a:rPr lang="en-US" sz="1800" dirty="0" err="1" smtClean="0">
                          <a:effectLst/>
                        </a:rPr>
                        <a:t>редня</a:t>
                      </a:r>
                      <a:r>
                        <a:rPr lang="uk-UA" sz="1800" dirty="0" smtClean="0">
                          <a:effectLst/>
                        </a:rPr>
                        <a:t> ІС)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1C </a:t>
                      </a:r>
                      <a:r>
                        <a:rPr lang="uk-UA" sz="1800" dirty="0" smtClean="0">
                          <a:effectLst/>
                        </a:rPr>
                        <a:t>або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Medium Scale Integration (MSI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2</a:t>
                      </a:r>
                      <a:r>
                        <a:rPr lang="en-US" sz="1800" dirty="0">
                          <a:effectLst/>
                        </a:rPr>
                        <a:t> …</a:t>
                      </a:r>
                      <a:r>
                        <a:rPr lang="en-US" sz="1800" dirty="0" smtClean="0">
                          <a:effectLst/>
                        </a:rPr>
                        <a:t>10</a:t>
                      </a:r>
                      <a:r>
                        <a:rPr lang="en-US" sz="1800" baseline="30000" dirty="0" smtClean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С</a:t>
                      </a:r>
                      <a:r>
                        <a:rPr lang="uk-UA" sz="1800" dirty="0" smtClean="0">
                          <a:effectLst/>
                        </a:rPr>
                        <a:t>И</a:t>
                      </a:r>
                      <a:r>
                        <a:rPr lang="en-US" sz="1800" dirty="0" smtClean="0">
                          <a:effectLst/>
                        </a:rPr>
                        <a:t>С </a:t>
                      </a:r>
                      <a:r>
                        <a:rPr lang="uk-UA" sz="1800" dirty="0" smtClean="0">
                          <a:effectLst/>
                        </a:rPr>
                        <a:t>або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uk-UA" sz="1800" dirty="0" smtClean="0">
                          <a:effectLst/>
                        </a:rPr>
                        <a:t>БИС</a:t>
                      </a:r>
                      <a:r>
                        <a:rPr lang="en-US" sz="1800" dirty="0" smtClean="0">
                          <a:effectLst/>
                        </a:rPr>
                        <a:t> (</a:t>
                      </a:r>
                      <a:r>
                        <a:rPr lang="uk-UA" sz="1800" dirty="0" smtClean="0">
                          <a:effectLst/>
                        </a:rPr>
                        <a:t>велика ІС)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MSI </a:t>
                      </a:r>
                      <a:r>
                        <a:rPr lang="uk-UA" sz="1800" dirty="0" smtClean="0">
                          <a:effectLst/>
                        </a:rPr>
                        <a:t>або</a:t>
                      </a:r>
                      <a:r>
                        <a:rPr lang="en-US" sz="1800" dirty="0" smtClean="0">
                          <a:effectLst/>
                        </a:rPr>
                        <a:t>Large </a:t>
                      </a:r>
                      <a:r>
                        <a:rPr lang="en-US" sz="1800" dirty="0">
                          <a:effectLst/>
                        </a:rPr>
                        <a:t>Scale Integration (LSI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98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r>
                        <a:rPr lang="en-US" sz="1800" baseline="30000">
                          <a:effectLst/>
                        </a:rPr>
                        <a:t>3</a:t>
                      </a:r>
                      <a:r>
                        <a:rPr lang="en-US" sz="1800">
                          <a:effectLst/>
                        </a:rPr>
                        <a:t> …10</a:t>
                      </a:r>
                      <a:r>
                        <a:rPr lang="en-US" sz="1800" baseline="300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БИС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Large Scale Integration (LSI)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5</a:t>
                      </a:r>
                      <a:r>
                        <a:rPr lang="en-US" sz="1800" dirty="0">
                          <a:effectLst/>
                        </a:rPr>
                        <a:t> 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4</a:t>
                      </a:r>
                      <a:r>
                        <a:rPr lang="en-US" sz="1800" dirty="0">
                          <a:effectLst/>
                        </a:rPr>
                        <a:t> …</a:t>
                      </a:r>
                      <a:r>
                        <a:rPr lang="en-US" sz="1800" dirty="0" smtClean="0">
                          <a:effectLst/>
                        </a:rPr>
                        <a:t>10</a:t>
                      </a:r>
                      <a:r>
                        <a:rPr lang="en-US" sz="1800" baseline="30000" dirty="0" smtClean="0">
                          <a:effectLst/>
                        </a:rPr>
                        <a:t>5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СБИС </a:t>
                      </a:r>
                      <a:r>
                        <a:rPr lang="uk-UA" sz="1800" dirty="0" smtClean="0">
                          <a:effectLst/>
                        </a:rPr>
                        <a:t>(надвелика ІС)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Very Large Scale Integration (VLSI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10</a:t>
                      </a:r>
                      <a:r>
                        <a:rPr lang="en-US" sz="1800" baseline="30000" dirty="0" smtClean="0">
                          <a:effectLst/>
                        </a:rPr>
                        <a:t>5</a:t>
                      </a:r>
                      <a:r>
                        <a:rPr lang="en-US" sz="1800" dirty="0" smtClean="0">
                          <a:effectLst/>
                        </a:rPr>
                        <a:t> …10</a:t>
                      </a:r>
                      <a:r>
                        <a:rPr lang="en-US" sz="1800" baseline="30000" dirty="0" smtClean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СБИС </a:t>
                      </a:r>
                      <a:r>
                        <a:rPr lang="uk-UA" sz="1800" dirty="0" smtClean="0">
                          <a:effectLst/>
                        </a:rPr>
                        <a:t>(надвелика ІС)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Very Large Scale Integration (VLSI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4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</a:t>
                      </a:r>
                      <a:r>
                        <a:rPr lang="en-US" sz="1800" baseline="30000" dirty="0">
                          <a:effectLst/>
                        </a:rPr>
                        <a:t>6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…10</a:t>
                      </a:r>
                      <a:r>
                        <a:rPr lang="en-US" sz="1800" baseline="30000" dirty="0" smtClean="0">
                          <a:effectLst/>
                        </a:rPr>
                        <a:t>7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СБИС </a:t>
                      </a:r>
                      <a:r>
                        <a:rPr lang="uk-UA" sz="1800" dirty="0" smtClean="0">
                          <a:effectLst/>
                        </a:rPr>
                        <a:t>(надвелика ІС)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Very Large Scale Integration (VLSI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96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вище</a:t>
                      </a:r>
                      <a:r>
                        <a:rPr lang="en-US" sz="1800" dirty="0" smtClean="0">
                          <a:effectLst/>
                        </a:rPr>
                        <a:t> 7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7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понад</a:t>
                      </a:r>
                      <a:r>
                        <a:rPr lang="en-US" sz="1800" dirty="0" smtClean="0">
                          <a:effectLst/>
                        </a:rPr>
                        <a:t> 10</a:t>
                      </a:r>
                      <a:r>
                        <a:rPr lang="en-US" sz="1800" baseline="30000" dirty="0" smtClean="0">
                          <a:effectLst/>
                        </a:rPr>
                        <a:t>7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УБИС </a:t>
                      </a:r>
                      <a:r>
                        <a:rPr lang="en-US" sz="1800" dirty="0" smtClean="0">
                          <a:effectLst/>
                        </a:rPr>
                        <a:t>–</a:t>
                      </a:r>
                      <a:r>
                        <a:rPr lang="uk-UA" sz="1800" dirty="0" smtClean="0">
                          <a:effectLst/>
                        </a:rPr>
                        <a:t>(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uk-UA" sz="1800" noProof="0" dirty="0" smtClean="0">
                          <a:effectLst/>
                        </a:rPr>
                        <a:t>ультра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uk-UA" sz="1800" dirty="0" smtClean="0">
                          <a:effectLst/>
                        </a:rPr>
                        <a:t>велика ІС)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Ultra Large Scale Integration (ULSI</a:t>
                      </a:r>
                      <a:r>
                        <a:rPr lang="en-US" sz="1800" dirty="0" smtClean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89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43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84" y="1512720"/>
            <a:ext cx="2255000" cy="402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405" y="467395"/>
            <a:ext cx="7200900" cy="32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082" y="2898613"/>
            <a:ext cx="5415844" cy="343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0315074" y="2818481"/>
            <a:ext cx="1346947" cy="3518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97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Мікроелектронні пристрої</a:t>
            </a:r>
            <a:endParaRPr lang="uk-UA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4000" dirty="0"/>
          </a:p>
          <a:p>
            <a:r>
              <a:rPr lang="uk-UA" sz="4000" dirty="0" smtClean="0"/>
              <a:t>Лекція 2.  Фізичні основи мікроелектроніки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16010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558" y="903683"/>
            <a:ext cx="10988842" cy="5352738"/>
          </a:xfrm>
          <a:ln>
            <a:noFill/>
          </a:ln>
        </p:spPr>
        <p:txBody>
          <a:bodyPr>
            <a:normAutofit/>
          </a:bodyPr>
          <a:lstStyle/>
          <a:p>
            <a:pPr marL="45722" indent="0" algn="just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Напівпровідники</a:t>
            </a:r>
            <a:r>
              <a:rPr lang="uk-UA" sz="2400" dirty="0" smtClean="0">
                <a:solidFill>
                  <a:schemeClr val="tx1"/>
                </a:solidFill>
              </a:rPr>
              <a:t> - широкий клас речовин, які характеризуються значеннями питомої електропровідності </a:t>
            </a:r>
            <a:r>
              <a:rPr lang="el-GR" sz="2400" dirty="0" smtClean="0">
                <a:solidFill>
                  <a:schemeClr val="tx1"/>
                </a:solidFill>
              </a:rPr>
              <a:t>σ</a:t>
            </a:r>
            <a:r>
              <a:rPr lang="ru-RU" sz="2400" dirty="0" smtClean="0">
                <a:solidFill>
                  <a:schemeClr val="tx1"/>
                </a:solidFill>
              </a:rPr>
              <a:t> , </a:t>
            </a:r>
            <a:r>
              <a:rPr lang="uk-UA" sz="2400" dirty="0" smtClean="0">
                <a:solidFill>
                  <a:schemeClr val="tx1"/>
                </a:solidFill>
              </a:rPr>
              <a:t>проміжними між питомою електропровідністю металів </a:t>
            </a:r>
            <a:r>
              <a:rPr lang="el-GR" sz="2400" dirty="0" smtClean="0">
                <a:solidFill>
                  <a:schemeClr val="tx1"/>
                </a:solidFill>
              </a:rPr>
              <a:t>σ~</a:t>
            </a:r>
            <a:r>
              <a:rPr lang="uk-UA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                   та  </a:t>
            </a:r>
            <a:r>
              <a:rPr lang="uk-UA" sz="2400" dirty="0" smtClean="0">
                <a:solidFill>
                  <a:schemeClr val="tx1"/>
                </a:solidFill>
              </a:rPr>
              <a:t>діелектриків </a:t>
            </a:r>
            <a:r>
              <a:rPr lang="el-GR" sz="2400" dirty="0" smtClean="0">
                <a:solidFill>
                  <a:schemeClr val="tx1"/>
                </a:solidFill>
              </a:rPr>
              <a:t>σ~</a:t>
            </a:r>
            <a:endParaRPr lang="uk-UA" sz="2400" dirty="0">
              <a:solidFill>
                <a:schemeClr val="tx1"/>
              </a:solidFill>
            </a:endParaRPr>
          </a:p>
          <a:p>
            <a:pPr marL="45722" indent="0" algn="just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(</a:t>
            </a:r>
            <a:r>
              <a:rPr lang="el-GR" sz="2400" dirty="0" smtClean="0">
                <a:solidFill>
                  <a:schemeClr val="tx1"/>
                </a:solidFill>
              </a:rPr>
              <a:t>σ</a:t>
            </a:r>
            <a:r>
              <a:rPr lang="ru-RU" sz="2400" dirty="0" smtClean="0">
                <a:solidFill>
                  <a:schemeClr val="tx1"/>
                </a:solidFill>
              </a:rPr>
              <a:t> наведена при </a:t>
            </a:r>
            <a:r>
              <a:rPr lang="uk-UA" sz="2400" dirty="0" smtClean="0">
                <a:solidFill>
                  <a:schemeClr val="tx1"/>
                </a:solidFill>
              </a:rPr>
              <a:t>кімнатній температурі).</a:t>
            </a:r>
            <a:endParaRPr lang="uk-UA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457058"/>
              </p:ext>
            </p:extLst>
          </p:nvPr>
        </p:nvGraphicFramePr>
        <p:xfrm>
          <a:off x="2213809" y="1552946"/>
          <a:ext cx="2454443" cy="370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5" name="Equation" r:id="rId3" imgW="1206360" imgH="203040" progId="Equation.3">
                  <p:embed/>
                </p:oleObj>
              </mc:Choice>
              <mc:Fallback>
                <p:oleObj name="Equation" r:id="rId3" imgW="12063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3809" y="1552946"/>
                        <a:ext cx="2454443" cy="370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734608"/>
              </p:ext>
            </p:extLst>
          </p:nvPr>
        </p:nvGraphicFramePr>
        <p:xfrm>
          <a:off x="7201271" y="1561597"/>
          <a:ext cx="2516931" cy="379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6" name="Equation" r:id="rId5" imgW="1346040" imgH="203040" progId="Equation.3">
                  <p:embed/>
                </p:oleObj>
              </mc:Choice>
              <mc:Fallback>
                <p:oleObj name="Equation" r:id="rId5" imgW="13460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01271" y="1561597"/>
                        <a:ext cx="2516931" cy="379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003816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7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217781"/>
              </p:ext>
            </p:extLst>
          </p:nvPr>
        </p:nvGraphicFramePr>
        <p:xfrm>
          <a:off x="431423" y="2521332"/>
          <a:ext cx="2458203" cy="774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" name="Equation" r:id="rId9" imgW="1231560" imgH="431640" progId="Equation.3">
                  <p:embed/>
                </p:oleObj>
              </mc:Choice>
              <mc:Fallback>
                <p:oleObj name="Equation" r:id="rId9" imgW="12315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1423" y="2521332"/>
                        <a:ext cx="2458203" cy="774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38" name="Picture 18" descr="30-1-Ж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20" y="2729488"/>
            <a:ext cx="3708053" cy="327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72331"/>
              </p:ext>
            </p:extLst>
          </p:nvPr>
        </p:nvGraphicFramePr>
        <p:xfrm>
          <a:off x="365056" y="3201774"/>
          <a:ext cx="2552952" cy="85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9" name="Equation" r:id="rId12" imgW="1117600" imgH="368300" progId="Equation.3">
                  <p:embed/>
                </p:oleObj>
              </mc:Choice>
              <mc:Fallback>
                <p:oleObj name="Equation" r:id="rId12" imgW="1117600" imgH="3683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056" y="3201774"/>
                        <a:ext cx="2552952" cy="8509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7794532" y="722095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                 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25" name="Rectangle 42"/>
          <p:cNvSpPr>
            <a:spLocks noChangeArrowheads="1"/>
          </p:cNvSpPr>
          <p:nvPr/>
        </p:nvSpPr>
        <p:spPr bwMode="auto">
          <a:xfrm>
            <a:off x="-609600" y="12833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6" name="Объект 51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404443"/>
              </p:ext>
            </p:extLst>
          </p:nvPr>
        </p:nvGraphicFramePr>
        <p:xfrm>
          <a:off x="382210" y="3926557"/>
          <a:ext cx="1278314" cy="778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0" name="Equation" r:id="rId14" imgW="609600" imgH="368300" progId="Equation.3">
                  <p:embed/>
                </p:oleObj>
              </mc:Choice>
              <mc:Fallback>
                <p:oleObj name="Equation" r:id="rId14" imgW="609600" imgH="3683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10" y="3926557"/>
                        <a:ext cx="1278314" cy="778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44"/>
          <p:cNvSpPr>
            <a:spLocks noChangeArrowheads="1"/>
          </p:cNvSpPr>
          <p:nvPr/>
        </p:nvSpPr>
        <p:spPr bwMode="auto">
          <a:xfrm>
            <a:off x="6602362" y="32247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8" name="Объект 51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829264"/>
              </p:ext>
            </p:extLst>
          </p:nvPr>
        </p:nvGraphicFramePr>
        <p:xfrm>
          <a:off x="237471" y="4775764"/>
          <a:ext cx="3589058" cy="1546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1" name="Equation" r:id="rId16" imgW="1854200" imgH="800100" progId="Equation.3">
                  <p:embed/>
                </p:oleObj>
              </mc:Choice>
              <mc:Fallback>
                <p:oleObj name="Equation" r:id="rId16" imgW="1854200" imgH="8001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71" y="4775764"/>
                        <a:ext cx="3589058" cy="1546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73" name="Picture 53" descr="https://fizmat.7mile.net/fizika/tv-06-domishkova-providnist.files/image134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353" y="2521332"/>
            <a:ext cx="2911593" cy="407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9" name="Прямоугольник 5128"/>
          <p:cNvSpPr/>
          <p:nvPr/>
        </p:nvSpPr>
        <p:spPr>
          <a:xfrm>
            <a:off x="9573823" y="6321089"/>
            <a:ext cx="1013966" cy="311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727" y="497305"/>
            <a:ext cx="10358146" cy="5598695"/>
          </a:xfrm>
        </p:spPr>
        <p:txBody>
          <a:bodyPr>
            <a:normAutofit/>
          </a:bodyPr>
          <a:lstStyle/>
          <a:p>
            <a:pPr marL="45722" indent="0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Густина струму </a:t>
            </a:r>
            <a:r>
              <a:rPr lang="uk-UA" sz="2400" dirty="0" smtClean="0">
                <a:solidFill>
                  <a:schemeClr val="tx1"/>
                </a:solidFill>
              </a:rPr>
              <a:t>- це фізична величина, яка </a:t>
            </a:r>
            <a:r>
              <a:rPr lang="uk-UA" sz="2400" dirty="0" err="1" smtClean="0">
                <a:solidFill>
                  <a:schemeClr val="tx1"/>
                </a:solidFill>
              </a:rPr>
              <a:t>чисельно</a:t>
            </a:r>
            <a:r>
              <a:rPr lang="uk-UA" sz="2400" dirty="0" smtClean="0">
                <a:solidFill>
                  <a:schemeClr val="tx1"/>
                </a:solidFill>
              </a:rPr>
              <a:t> дорівнює заряду, що проходить через одиницю площі за 1 с, тобто:</a:t>
            </a:r>
          </a:p>
          <a:p>
            <a:pPr marL="45722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443294"/>
              </p:ext>
            </p:extLst>
          </p:nvPr>
        </p:nvGraphicFramePr>
        <p:xfrm>
          <a:off x="433137" y="1677542"/>
          <a:ext cx="8352135" cy="4627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3" imgW="2705040" imgH="1498320" progId="Equation.3">
                  <p:embed/>
                </p:oleObj>
              </mc:Choice>
              <mc:Fallback>
                <p:oleObj name="Equation" r:id="rId3" imgW="2705040" imgH="1498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3137" y="1677542"/>
                        <a:ext cx="8352135" cy="4627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563275"/>
              </p:ext>
            </p:extLst>
          </p:nvPr>
        </p:nvGraphicFramePr>
        <p:xfrm>
          <a:off x="4645570" y="1323460"/>
          <a:ext cx="6594893" cy="3344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3127"/>
                <a:gridCol w="2343468"/>
                <a:gridCol w="2198298"/>
              </a:tblGrid>
              <a:tr h="4222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Напівпровідник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Рухливість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Рухливість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дірок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84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електронів при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при  Т = 290 К,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528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Т = 290 К, 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/ (В 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r>
                        <a:rPr lang="ru-RU" sz="18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/ (В </a:t>
                      </a:r>
                      <a:r>
                        <a:rPr lang="ru-RU" sz="1800" baseline="300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 с)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07724"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Ge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0,45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0,35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193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0,13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0,05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193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GaSb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0,40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0,14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193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InAs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3,30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0,04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4193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InSb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7,70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0,08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3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737938"/>
            <a:ext cx="11582400" cy="5935579"/>
          </a:xfrm>
        </p:spPr>
        <p:txBody>
          <a:bodyPr>
            <a:noAutofit/>
          </a:bodyPr>
          <a:lstStyle/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Електроніка</a:t>
            </a:r>
            <a:r>
              <a:rPr lang="uk-UA" sz="2800" dirty="0">
                <a:solidFill>
                  <a:schemeClr val="tx1"/>
                </a:solidFill>
              </a:rPr>
              <a:t> - це наука про взаємодію електронів  з електромагнітними полями і методи створення електронних приладів та пристроїв, в яких ця взаємодія використовується для перетворення електромагнітної енергії, передачі, обробки і збереження інформації. </a:t>
            </a:r>
          </a:p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Фізична електроніка- </a:t>
            </a:r>
            <a:r>
              <a:rPr lang="uk-UA" sz="2800" dirty="0">
                <a:solidFill>
                  <a:schemeClr val="tx1"/>
                </a:solidFill>
              </a:rPr>
              <a:t>галузь електроніки, що вивчає електронні та іонні процеси у вакуумі, газах та напівпровідниках, на межі  поділу вакуум-газ або  рідке тіло - тверде тіло.      </a:t>
            </a:r>
          </a:p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Технічна електроніка </a:t>
            </a:r>
            <a:r>
              <a:rPr lang="uk-UA" sz="2800" dirty="0">
                <a:solidFill>
                  <a:schemeClr val="tx1"/>
                </a:solidFill>
              </a:rPr>
              <a:t>- галузь електроніки, що вивчає будову електронних приладів та процеси їх виготовлення.       </a:t>
            </a:r>
          </a:p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Промислова електроніка </a:t>
            </a:r>
            <a:r>
              <a:rPr lang="uk-UA" sz="2800" dirty="0">
                <a:solidFill>
                  <a:schemeClr val="tx1"/>
                </a:solidFill>
              </a:rPr>
              <a:t>- галузь електроніки, що вивчає використання електронних приладів у промисловості та апаратурі. </a:t>
            </a:r>
          </a:p>
        </p:txBody>
      </p:sp>
    </p:spTree>
    <p:extLst>
      <p:ext uri="{BB962C8B-B14F-4D97-AF65-F5344CB8AC3E}">
        <p14:creationId xmlns:p14="http://schemas.microsoft.com/office/powerpoint/2010/main" val="100305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160421"/>
            <a:ext cx="10054388" cy="135636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Контактні явища у мікроелектронних структурах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716" y="1335506"/>
            <a:ext cx="11502189" cy="5081336"/>
          </a:xfrm>
        </p:spPr>
        <p:txBody>
          <a:bodyPr>
            <a:noAutofit/>
          </a:bodyPr>
          <a:lstStyle/>
          <a:p>
            <a:pPr marL="45722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Усі  електричні  контакти  підрозділяють  на  три  типи: </a:t>
            </a:r>
          </a:p>
          <a:p>
            <a:pPr marL="45722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лінійні; </a:t>
            </a:r>
          </a:p>
          <a:p>
            <a:pPr marL="45722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нелінійні; </a:t>
            </a:r>
          </a:p>
          <a:p>
            <a:pPr marL="45722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інжекційні.</a:t>
            </a:r>
          </a:p>
          <a:p>
            <a:pPr marL="45722" indent="0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 </a:t>
            </a:r>
            <a:r>
              <a:rPr lang="uk-UA" sz="2400" b="1" dirty="0" smtClean="0">
                <a:solidFill>
                  <a:schemeClr val="tx1"/>
                </a:solidFill>
              </a:rPr>
              <a:t>Омічні</a:t>
            </a:r>
            <a:r>
              <a:rPr lang="uk-UA" sz="2400" dirty="0" smtClean="0">
                <a:solidFill>
                  <a:schemeClr val="tx1"/>
                </a:solidFill>
              </a:rPr>
              <a:t> - це контакти, які мають лінійну вольт-амперну характеристику (ВАХ), малий електричний опір, не створюють форму сигналу та шумів.</a:t>
            </a:r>
          </a:p>
          <a:p>
            <a:pPr marL="45722" indent="0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Нелінійні контакти </a:t>
            </a:r>
            <a:r>
              <a:rPr lang="uk-UA" sz="2400" dirty="0" smtClean="0">
                <a:solidFill>
                  <a:schemeClr val="tx1"/>
                </a:solidFill>
              </a:rPr>
              <a:t>- це контакти, які мають нелінійну ВАХ, використовуються для випрямлення струму, детектування та генерації сигналів, помноження частоти.</a:t>
            </a:r>
          </a:p>
          <a:p>
            <a:pPr marL="45722" indent="0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 Інжекційні контакти </a:t>
            </a:r>
            <a:r>
              <a:rPr lang="uk-UA" sz="2400" dirty="0" smtClean="0">
                <a:solidFill>
                  <a:schemeClr val="tx1"/>
                </a:solidFill>
              </a:rPr>
              <a:t>- це контакти, які використовують як джерело надлишкових носіїв заряду для їх проникнення у  напівпровідник або діелектрик під дією електричного поля. </a:t>
            </a:r>
            <a:endParaRPr lang="uk-U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6628" y="252960"/>
            <a:ext cx="3366614" cy="1356360"/>
          </a:xfrm>
        </p:spPr>
        <p:txBody>
          <a:bodyPr/>
          <a:lstStyle/>
          <a:p>
            <a:r>
              <a:rPr lang="uk-UA" dirty="0" smtClean="0"/>
              <a:t>Діод </a:t>
            </a:r>
            <a:r>
              <a:rPr lang="uk-UA" dirty="0" err="1" smtClean="0"/>
              <a:t>Шотткі</a:t>
            </a:r>
            <a:endParaRPr lang="ru-RU" dirty="0"/>
          </a:p>
        </p:txBody>
      </p:sp>
      <p:grpSp>
        <p:nvGrpSpPr>
          <p:cNvPr id="4" name="Group 122186"/>
          <p:cNvGrpSpPr/>
          <p:nvPr/>
        </p:nvGrpSpPr>
        <p:grpSpPr>
          <a:xfrm>
            <a:off x="244197" y="243309"/>
            <a:ext cx="3885799" cy="6339071"/>
            <a:chOff x="0" y="0"/>
            <a:chExt cx="4512310" cy="8150226"/>
          </a:xfrm>
        </p:grpSpPr>
        <p:pic>
          <p:nvPicPr>
            <p:cNvPr id="5" name="Picture 1239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9705" y="0"/>
              <a:ext cx="3074035" cy="1129030"/>
            </a:xfrm>
            <a:prstGeom prst="rect">
              <a:avLst/>
            </a:prstGeom>
          </p:spPr>
        </p:pic>
        <p:sp>
          <p:nvSpPr>
            <p:cNvPr id="6" name="Rectangle 12397"/>
            <p:cNvSpPr/>
            <p:nvPr/>
          </p:nvSpPr>
          <p:spPr>
            <a:xfrm>
              <a:off x="3254629" y="993623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435038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7" name="Picture 12400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1129030"/>
              <a:ext cx="4247515" cy="1911350"/>
            </a:xfrm>
            <a:prstGeom prst="rect">
              <a:avLst/>
            </a:prstGeom>
          </p:spPr>
        </p:pic>
        <p:sp>
          <p:nvSpPr>
            <p:cNvPr id="8" name="Rectangle 12401"/>
            <p:cNvSpPr/>
            <p:nvPr/>
          </p:nvSpPr>
          <p:spPr>
            <a:xfrm>
              <a:off x="4248658" y="2905099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435038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9" name="Picture 12404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69875" y="3040380"/>
              <a:ext cx="2884805" cy="1575435"/>
            </a:xfrm>
            <a:prstGeom prst="rect">
              <a:avLst/>
            </a:prstGeom>
          </p:spPr>
        </p:pic>
        <p:sp>
          <p:nvSpPr>
            <p:cNvPr id="10" name="Rectangle 12405"/>
            <p:cNvSpPr/>
            <p:nvPr/>
          </p:nvSpPr>
          <p:spPr>
            <a:xfrm>
              <a:off x="3155569" y="4481170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435038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11" name="Picture 12408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4615815"/>
              <a:ext cx="4334510" cy="1803400"/>
            </a:xfrm>
            <a:prstGeom prst="rect">
              <a:avLst/>
            </a:prstGeom>
          </p:spPr>
        </p:pic>
        <p:sp>
          <p:nvSpPr>
            <p:cNvPr id="12" name="Rectangle 12409"/>
            <p:cNvSpPr/>
            <p:nvPr/>
          </p:nvSpPr>
          <p:spPr>
            <a:xfrm>
              <a:off x="4335526" y="6284062"/>
              <a:ext cx="50673" cy="22438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4350385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13" name="Picture 12412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69875" y="6419216"/>
              <a:ext cx="4242435" cy="1731010"/>
            </a:xfrm>
            <a:prstGeom prst="rect">
              <a:avLst/>
            </a:prstGeom>
          </p:spPr>
        </p:pic>
      </p:grpSp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4129995" y="1363579"/>
            <a:ext cx="7644909" cy="9785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Схема контакту метал — напівпровідник </a:t>
            </a:r>
            <a:r>
              <a:rPr lang="uk-UA" sz="2400" i="1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(а) </a:t>
            </a: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та його енергетична діаграма при нульовому </a:t>
            </a:r>
            <a:r>
              <a:rPr lang="uk-UA" sz="2400" i="1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(б), </a:t>
            </a: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прямому </a:t>
            </a:r>
            <a:r>
              <a:rPr lang="uk-UA" sz="2400" i="1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г)</a:t>
            </a:r>
            <a:r>
              <a:rPr lang="uk-UA" sz="2400" i="1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та зворотному</a:t>
            </a:r>
            <a:r>
              <a:rPr lang="uk-UA" sz="2400" i="1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(д) </a:t>
            </a:r>
            <a:r>
              <a:rPr lang="uk-UA" sz="2400" dirty="0" smtClean="0">
                <a:solidFill>
                  <a:schemeClr val="tx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зміщенні</a:t>
            </a:r>
          </a:p>
          <a:p>
            <a:pPr algn="just"/>
            <a:endParaRPr lang="uk-UA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2948"/>
          <p:cNvPicPr/>
          <p:nvPr/>
        </p:nvPicPr>
        <p:blipFill>
          <a:blip r:embed="rId7"/>
          <a:stretch>
            <a:fillRect/>
          </a:stretch>
        </p:blipFill>
        <p:spPr>
          <a:xfrm>
            <a:off x="6029922" y="2342147"/>
            <a:ext cx="4610928" cy="26042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024205" y="5130918"/>
            <a:ext cx="6622362" cy="1358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190" marR="666750" indent="-6350" algn="ctr">
              <a:lnSpc>
                <a:spcPct val="112000"/>
              </a:lnSpc>
              <a:spcAft>
                <a:spcPts val="200"/>
              </a:spcAft>
            </a:pP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НВЧ-діод з переходом </a:t>
            </a:r>
            <a:r>
              <a:rPr lang="uk-UA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Шотткі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 на арсеніді галію: </a:t>
            </a:r>
          </a:p>
          <a:p>
            <a:pPr marL="6350" marR="39370" indent="-6350" algn="ctr">
              <a:lnSpc>
                <a:spcPct val="112000"/>
              </a:lnSpc>
              <a:spcAft>
                <a:spcPts val="20"/>
              </a:spcAft>
            </a:pP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1— SiO</a:t>
            </a:r>
            <a:r>
              <a:rPr lang="uk-UA" baseline="-25000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2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; 2 —омічний контакт; 3 — смугова лінія з золота; </a:t>
            </a:r>
            <a:r>
              <a:rPr lang="uk-UA" i="1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4 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— </a:t>
            </a:r>
            <a:r>
              <a:rPr lang="uk-UA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n</a:t>
            </a:r>
            <a:r>
              <a:rPr lang="uk-UA" baseline="30000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+</a:t>
            </a:r>
            <a:r>
              <a:rPr lang="uk-UA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GaAs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; </a:t>
            </a:r>
          </a:p>
          <a:p>
            <a:pPr marL="631190" marR="664210" indent="-6350" algn="ctr">
              <a:lnSpc>
                <a:spcPct val="112000"/>
              </a:lnSpc>
              <a:spcAft>
                <a:spcPts val="20"/>
              </a:spcAft>
            </a:pP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5 — </a:t>
            </a:r>
            <a:r>
              <a:rPr lang="uk-UA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nGaAs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; 6 —контакт переходу </a:t>
            </a:r>
            <a:r>
              <a:rPr lang="uk-UA" dirty="0" err="1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Шотткі</a:t>
            </a:r>
            <a:r>
              <a:rPr lang="uk-UA" dirty="0" smtClean="0">
                <a:solidFill>
                  <a:srgbClr val="000000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endParaRPr lang="uk-UA" i="1" dirty="0">
              <a:solidFill>
                <a:srgbClr val="000000"/>
              </a:solidFill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13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0922" y="344619"/>
            <a:ext cx="3685673" cy="705853"/>
          </a:xfrm>
        </p:spPr>
        <p:txBody>
          <a:bodyPr/>
          <a:lstStyle/>
          <a:p>
            <a:r>
              <a:rPr lang="uk-UA" dirty="0" smtClean="0"/>
              <a:t>Ефект Ганна</a:t>
            </a:r>
            <a:endParaRPr lang="ru-RU" dirty="0"/>
          </a:p>
        </p:txBody>
      </p:sp>
      <p:pic>
        <p:nvPicPr>
          <p:cNvPr id="4" name="Picture 16528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6444" y="1491916"/>
            <a:ext cx="4460719" cy="5165558"/>
          </a:xfrm>
          <a:prstGeom prst="rect">
            <a:avLst/>
          </a:prstGeom>
        </p:spPr>
      </p:pic>
      <p:pic>
        <p:nvPicPr>
          <p:cNvPr id="5" name="Picture 16169"/>
          <p:cNvPicPr/>
          <p:nvPr/>
        </p:nvPicPr>
        <p:blipFill>
          <a:blip r:embed="rId3"/>
          <a:stretch>
            <a:fillRect/>
          </a:stretch>
        </p:blipFill>
        <p:spPr>
          <a:xfrm>
            <a:off x="360058" y="2047424"/>
            <a:ext cx="3714637" cy="22679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7305" y="344619"/>
            <a:ext cx="7251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Ефект генерації високочастотних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коливань електричного струму в напівпровіднику при достатньо великій напрузі, яка прикладається до нього. </a:t>
            </a:r>
            <a:endParaRPr lang="uk-UA" sz="2400" dirty="0">
              <a:latin typeface="Corbel" panose="020B0503020204020204" pitchFamily="34" charset="0"/>
            </a:endParaRPr>
          </a:p>
        </p:txBody>
      </p:sp>
      <p:pic>
        <p:nvPicPr>
          <p:cNvPr id="7" name="Picture 16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360058" y="4448471"/>
            <a:ext cx="3577390" cy="2064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384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Мікроелектронні пристрої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sz="3600" dirty="0" smtClean="0"/>
          </a:p>
          <a:p>
            <a:r>
              <a:rPr lang="uk-UA" sz="3600" dirty="0" smtClean="0"/>
              <a:t>Лекція 3.  Напівпровідникові ІМС</a:t>
            </a:r>
            <a:endParaRPr lang="uk-UA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49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262" y="368968"/>
            <a:ext cx="11187129" cy="4507832"/>
          </a:xfrm>
        </p:spPr>
        <p:txBody>
          <a:bodyPr>
            <a:normAutofit fontScale="77500" lnSpcReduction="20000"/>
          </a:bodyPr>
          <a:lstStyle/>
          <a:p>
            <a:pPr marL="45722" indent="0" algn="just">
              <a:buNone/>
            </a:pPr>
            <a:r>
              <a:rPr lang="uk-UA" sz="3400" dirty="0" smtClean="0">
                <a:solidFill>
                  <a:schemeClr val="tx1"/>
                </a:solidFill>
              </a:rPr>
              <a:t>НІМС виготовляють на основі </a:t>
            </a:r>
            <a:r>
              <a:rPr lang="uk-UA" sz="3400" dirty="0" err="1" smtClean="0">
                <a:solidFill>
                  <a:schemeClr val="tx1"/>
                </a:solidFill>
              </a:rPr>
              <a:t>планарної</a:t>
            </a:r>
            <a:r>
              <a:rPr lang="uk-UA" sz="3400" dirty="0" smtClean="0">
                <a:solidFill>
                  <a:schemeClr val="tx1"/>
                </a:solidFill>
              </a:rPr>
              <a:t> технології напівпровідникових приладів. Усі елементи напівпровідникових ІМС (транзистори, діоди, резистори й ін.) формують у єдиному технологічному потоці в тонкому  поверхневому шарі напівпровідникової пластини (підкладки) діаметром 40 - l50 мм і товщиною 0,2 - 0,4 мм. </a:t>
            </a:r>
          </a:p>
          <a:p>
            <a:pPr marL="45722" indent="0" algn="just">
              <a:buNone/>
            </a:pPr>
            <a:r>
              <a:rPr lang="uk-UA" sz="3400" b="1" dirty="0" smtClean="0">
                <a:solidFill>
                  <a:schemeClr val="tx1"/>
                </a:solidFill>
              </a:rPr>
              <a:t>Кристал </a:t>
            </a:r>
            <a:r>
              <a:rPr lang="uk-UA" sz="3400" dirty="0" smtClean="0">
                <a:solidFill>
                  <a:schemeClr val="tx1"/>
                </a:solidFill>
              </a:rPr>
              <a:t>–</a:t>
            </a:r>
            <a:r>
              <a:rPr lang="uk-UA" sz="3400" b="1" dirty="0" smtClean="0">
                <a:solidFill>
                  <a:schemeClr val="tx1"/>
                </a:solidFill>
              </a:rPr>
              <a:t> </a:t>
            </a:r>
            <a:r>
              <a:rPr lang="uk-UA" sz="3400" dirty="0" err="1" smtClean="0">
                <a:solidFill>
                  <a:schemeClr val="tx1"/>
                </a:solidFill>
              </a:rPr>
              <a:t>конструктивно</a:t>
            </a:r>
            <a:r>
              <a:rPr lang="uk-UA" sz="3400" dirty="0" smtClean="0">
                <a:solidFill>
                  <a:schemeClr val="tx1"/>
                </a:solidFill>
              </a:rPr>
              <a:t> виділена частина</a:t>
            </a:r>
            <a:r>
              <a:rPr lang="uk-UA" sz="3400" b="1" dirty="0" smtClean="0">
                <a:solidFill>
                  <a:schemeClr val="tx1"/>
                </a:solidFill>
              </a:rPr>
              <a:t> </a:t>
            </a:r>
            <a:r>
              <a:rPr lang="uk-UA" sz="3400" dirty="0" smtClean="0">
                <a:solidFill>
                  <a:schemeClr val="tx1"/>
                </a:solidFill>
              </a:rPr>
              <a:t>напівпровідникової пластини, що є </a:t>
            </a:r>
            <a:r>
              <a:rPr lang="uk-UA" sz="3400" dirty="0" err="1" smtClean="0">
                <a:solidFill>
                  <a:schemeClr val="tx1"/>
                </a:solidFill>
              </a:rPr>
              <a:t>функційонально</a:t>
            </a:r>
            <a:r>
              <a:rPr lang="uk-UA" sz="3400" dirty="0" smtClean="0">
                <a:solidFill>
                  <a:schemeClr val="tx1"/>
                </a:solidFill>
              </a:rPr>
              <a:t> закінченою НІМС, по периметру якої розміщені контактні площинки.</a:t>
            </a:r>
          </a:p>
          <a:p>
            <a:pPr marL="45722" indent="0" algn="just">
              <a:buNone/>
            </a:pPr>
            <a:r>
              <a:rPr lang="uk-UA" sz="3400" dirty="0" smtClean="0">
                <a:solidFill>
                  <a:schemeClr val="tx1"/>
                </a:solidFill>
              </a:rPr>
              <a:t> </a:t>
            </a:r>
            <a:r>
              <a:rPr lang="uk-UA" sz="3400" b="1" dirty="0" smtClean="0">
                <a:solidFill>
                  <a:schemeClr val="tx1"/>
                </a:solidFill>
              </a:rPr>
              <a:t>Корпус </a:t>
            </a:r>
            <a:r>
              <a:rPr lang="uk-UA" sz="3400" dirty="0" smtClean="0">
                <a:solidFill>
                  <a:schemeClr val="tx1"/>
                </a:solidFill>
              </a:rPr>
              <a:t>–</a:t>
            </a:r>
            <a:r>
              <a:rPr lang="uk-UA" sz="3400" b="1" dirty="0" smtClean="0">
                <a:solidFill>
                  <a:schemeClr val="tx1"/>
                </a:solidFill>
              </a:rPr>
              <a:t> </a:t>
            </a:r>
            <a:r>
              <a:rPr lang="uk-UA" sz="3400" dirty="0" smtClean="0">
                <a:solidFill>
                  <a:schemeClr val="tx1"/>
                </a:solidFill>
              </a:rPr>
              <a:t>частина конструкції ІМС,</a:t>
            </a:r>
            <a:r>
              <a:rPr lang="uk-UA" sz="3400" b="1" dirty="0" smtClean="0">
                <a:solidFill>
                  <a:schemeClr val="tx1"/>
                </a:solidFill>
              </a:rPr>
              <a:t> </a:t>
            </a:r>
            <a:r>
              <a:rPr lang="uk-UA" sz="3400" dirty="0" smtClean="0">
                <a:solidFill>
                  <a:schemeClr val="tx1"/>
                </a:solidFill>
              </a:rPr>
              <a:t>яка призначена для захисту від зовнішнього впливу і з'єднання із зовнішніми колами за допомогою виводів. Кристал кріплять до основи корпусу і, виконавши необхідні електричні з'єднання із зовнішніми виводами, герметизують.</a:t>
            </a:r>
          </a:p>
          <a:p>
            <a:pPr marL="45722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18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1761455" y="4491789"/>
            <a:ext cx="3307849" cy="15800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0" y="5105365"/>
            <a:ext cx="9406454" cy="1200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55800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НІМС:</a:t>
            </a:r>
          </a:p>
          <a:p>
            <a:pPr>
              <a:lnSpc>
                <a:spcPts val="35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 </a:t>
            </a:r>
          </a:p>
          <a:p>
            <a:pPr marL="195580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  а - підкладка;</a:t>
            </a:r>
          </a:p>
          <a:p>
            <a:pPr>
              <a:lnSpc>
                <a:spcPts val="35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 </a:t>
            </a:r>
          </a:p>
          <a:p>
            <a:pPr marL="195580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  б - з’єднання із зовнішніми виводами корпусу</a:t>
            </a:r>
          </a:p>
          <a:p>
            <a:pPr>
              <a:lnSpc>
                <a:spcPts val="35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13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7305" y="449179"/>
            <a:ext cx="113417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marR="12700" indent="207010" algn="just"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Розрізняють чотири типи НІМС: </a:t>
            </a:r>
          </a:p>
          <a:p>
            <a:pPr marL="368300" marR="127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планарно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-дифузійні (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однокристальні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) на біполярних (БП) структурах; </a:t>
            </a:r>
          </a:p>
          <a:p>
            <a:pPr marL="368300" marR="127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сумісні (з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тонкоплівковими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пасивними елементами); </a:t>
            </a:r>
          </a:p>
          <a:p>
            <a:pPr marL="368300" marR="127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на основі структур метал-діелектрик-напівпровідник (МДН)); </a:t>
            </a:r>
          </a:p>
          <a:p>
            <a:pPr marL="368300" marR="127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багатокристальні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Picture 19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09601" y="2550695"/>
            <a:ext cx="5967662" cy="227797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480228" y="5392184"/>
            <a:ext cx="6648417" cy="875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marR="901700" indent="-990600" algn="ctr">
              <a:lnSpc>
                <a:spcPct val="106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       Структура та електрична схема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планарно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дифузійної НІМС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7" name="Picture 20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737683" y="2278947"/>
            <a:ext cx="5245769" cy="27101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57010" y="5431271"/>
            <a:ext cx="6625389" cy="133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7600" marR="660400" indent="-914400" algn="ctr">
              <a:lnSpc>
                <a:spcPct val="98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    Структура та електрична схема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багатокристальної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НІМС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08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593558"/>
            <a:ext cx="10057719" cy="946484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Ізоляція елементів у НІМС</a:t>
            </a:r>
            <a:r>
              <a:rPr lang="uk-UA" sz="2800" dirty="0" smtClean="0">
                <a:solidFill>
                  <a:schemeClr val="tx1"/>
                </a:solidFill>
              </a:rPr>
              <a:t/>
            </a:r>
            <a:br>
              <a:rPr lang="uk-UA" sz="2800" dirty="0" smtClean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5" name="Picture 21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647073" y="1540042"/>
            <a:ext cx="4191000" cy="1371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7073" y="3051829"/>
            <a:ext cx="3727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400">
              <a:spcAft>
                <a:spcPts val="0"/>
              </a:spcAft>
              <a:tabLst>
                <a:tab pos="2082800" algn="l"/>
              </a:tabLs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Ізоляція n-p-переходом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7" name="Picture 22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7009317" y="1659044"/>
            <a:ext cx="3653188" cy="11162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009316" y="3051829"/>
            <a:ext cx="4276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Ізоляція діелектричним шаром</a:t>
            </a:r>
            <a:endParaRPr lang="uk-UA" sz="2400" dirty="0">
              <a:latin typeface="Corbel" panose="020B0503020204020204" pitchFamily="34" charset="0"/>
            </a:endParaRPr>
          </a:p>
        </p:txBody>
      </p:sp>
      <p:pic>
        <p:nvPicPr>
          <p:cNvPr id="9" name="Picture 23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000418" y="3872969"/>
            <a:ext cx="3491371" cy="169364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00418" y="5795029"/>
            <a:ext cx="3146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050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Комбінована ізоляції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1" name="Picture 24"/>
          <p:cNvPicPr/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7009317" y="4222539"/>
            <a:ext cx="3845224" cy="115156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978713" y="5795029"/>
            <a:ext cx="5222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40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Ізоляція  типу «кремній на сапфірі»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Транзистори у НІМС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5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70734" y="2824914"/>
            <a:ext cx="4357939" cy="2428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009" y="1207266"/>
            <a:ext cx="112776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/>
              <a:t>Біполярний транзистор </a:t>
            </a:r>
            <a:r>
              <a:rPr lang="uk-UA" sz="2000" dirty="0" smtClean="0"/>
              <a:t>-</a:t>
            </a:r>
            <a:r>
              <a:rPr lang="uk-UA" sz="2000" b="1" dirty="0" smtClean="0"/>
              <a:t> </a:t>
            </a:r>
            <a:r>
              <a:rPr lang="uk-UA" sz="2000" dirty="0" smtClean="0"/>
              <a:t>це напівпровідниковий</a:t>
            </a:r>
            <a:r>
              <a:rPr lang="uk-UA" sz="2000" b="1" dirty="0" smtClean="0"/>
              <a:t> </a:t>
            </a:r>
            <a:r>
              <a:rPr lang="uk-UA" sz="2000" dirty="0" smtClean="0"/>
              <a:t>електронний прилад, що має емітер і колектор одного типу провідності, між якими крізь тонкий шар бази іншого типу провідності проходить струм неосновних носіїв заряду, </a:t>
            </a:r>
            <a:r>
              <a:rPr lang="uk-UA" sz="2000" dirty="0" err="1" smtClean="0"/>
              <a:t>інжектованих</a:t>
            </a:r>
            <a:r>
              <a:rPr lang="uk-UA" sz="2000" dirty="0" smtClean="0"/>
              <a:t> із </a:t>
            </a:r>
            <a:r>
              <a:rPr lang="uk-UA" sz="2000" dirty="0" err="1" smtClean="0"/>
              <a:t>сильнолегованого</a:t>
            </a:r>
            <a:r>
              <a:rPr lang="uk-UA" sz="2000" dirty="0" smtClean="0"/>
              <a:t> емітера. Струмом керує напруга між базою та емітером або струм бази.</a:t>
            </a:r>
            <a:endParaRPr lang="uk-UA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35763" y="5665738"/>
            <a:ext cx="30278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"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Графічне позначення БТ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7" name="Picture 26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390147" y="2857159"/>
            <a:ext cx="6272463" cy="21249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566610" y="5253318"/>
            <a:ext cx="6096000" cy="1224951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0" algn="just">
              <a:lnSpc>
                <a:spcPct val="92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Структура біполярного транзистора, виконаного за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планарно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епітаксійною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технологією із заглибленим n</a:t>
            </a:r>
            <a:r>
              <a:rPr lang="uk-UA" sz="2000" baseline="30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+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-шаром та ізоляцією обернено зміщеним р-n-переходом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2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8034" y="548802"/>
            <a:ext cx="9815187" cy="78269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Транзистори у НІМС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Picture 27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608320" y="1459832"/>
            <a:ext cx="7234614" cy="350645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63920" y="5135981"/>
            <a:ext cx="5575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>
              <a:spcAft>
                <a:spcPts val="0"/>
              </a:spcAft>
              <a:tabLst>
                <a:tab pos="26416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848" y="5505313"/>
            <a:ext cx="112615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Концентраційні  профілі  домішок  в </a:t>
            </a:r>
            <a:r>
              <a:rPr lang="uk-UA" sz="2400" dirty="0" smtClean="0">
                <a:latin typeface="Corbel" panose="020B0503020204020204" pitchFamily="34" charset="0"/>
              </a:rPr>
              <a:t>основних  областях біполярного </a:t>
            </a:r>
            <a:r>
              <a:rPr lang="uk-UA" sz="2400" i="1" dirty="0" smtClean="0">
                <a:latin typeface="Corbel" panose="020B0503020204020204" pitchFamily="34" charset="0"/>
              </a:rPr>
              <a:t>n</a:t>
            </a:r>
            <a:r>
              <a:rPr lang="uk-UA" sz="2400" i="1" baseline="30000" dirty="0" smtClean="0">
                <a:latin typeface="Corbel" panose="020B0503020204020204" pitchFamily="34" charset="0"/>
              </a:rPr>
              <a:t>+</a:t>
            </a:r>
            <a:r>
              <a:rPr lang="uk-UA" sz="2400" i="1" dirty="0" smtClean="0">
                <a:latin typeface="Corbel" panose="020B0503020204020204" pitchFamily="34" charset="0"/>
              </a:rPr>
              <a:t>-р-n</a:t>
            </a:r>
            <a:r>
              <a:rPr lang="uk-UA" sz="2400" dirty="0" smtClean="0">
                <a:latin typeface="Corbel" panose="020B0503020204020204" pitchFamily="34" charset="0"/>
              </a:rPr>
              <a:t>-транзистора (а); ідеалізована одновимірна модель біполярного транзистора (б).</a:t>
            </a:r>
          </a:p>
          <a:p>
            <a:r>
              <a:rPr lang="uk-UA" sz="2400" dirty="0" smtClean="0">
                <a:latin typeface="Corbel" panose="020B0503020204020204" pitchFamily="34" charset="0"/>
              </a:rPr>
              <a:t> </a:t>
            </a:r>
          </a:p>
          <a:p>
            <a:endParaRPr lang="ru-RU" sz="2400" dirty="0">
              <a:latin typeface="Corbel" panose="020B0503020204020204" pitchFamily="34" charset="0"/>
            </a:endParaRPr>
          </a:p>
          <a:p>
            <a:r>
              <a:rPr lang="ru-RU" sz="2400" dirty="0">
                <a:latin typeface="Corbel" panose="020B0503020204020204" pitchFamily="34" charset="0"/>
              </a:rPr>
              <a:t/>
            </a:r>
            <a:br>
              <a:rPr lang="ru-RU" sz="2400" dirty="0">
                <a:latin typeface="Corbel" panose="020B0503020204020204" pitchFamily="34" charset="0"/>
              </a:rPr>
            </a:br>
            <a:endParaRPr lang="ru-RU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609600"/>
            <a:ext cx="9845841" cy="887038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Діоди у напівпровідникових ІМС</a:t>
            </a:r>
            <a:endParaRPr lang="uk-UA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29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25643" y="1786325"/>
            <a:ext cx="5069304" cy="17052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8759" y="3781288"/>
            <a:ext cx="5406188" cy="133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8260" algn="ctr">
              <a:lnSpc>
                <a:spcPct val="98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Варіанти використання транзисторів</a:t>
            </a:r>
          </a:p>
          <a:p>
            <a:pPr marR="48260" algn="ctr">
              <a:lnSpc>
                <a:spcPct val="98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у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діодному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ввімкненні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94947" y="1786325"/>
            <a:ext cx="6208295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2000"/>
              </a:lnSpc>
            </a:pPr>
            <a:r>
              <a:rPr lang="uk-UA" sz="2000" b="1" dirty="0" smtClean="0">
                <a:latin typeface="Corbel" panose="020B0503020204020204" pitchFamily="34" charset="0"/>
              </a:rPr>
              <a:t>БК-Е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час переключення з відкритого стану в закритий - одиниці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наносекунд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2000"/>
              </a:lnSpc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Б-Е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час переходу в десятки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наносекунд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Обидва ці випадки мають: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мінімальна ємність </a:t>
            </a:r>
            <a:r>
              <a:rPr lang="uk-UA" sz="2000" dirty="0" smtClean="0">
                <a:latin typeface="Corbel" panose="020B0503020204020204" pitchFamily="34" charset="0"/>
                <a:ea typeface="Symbol" panose="05050102010706020507" pitchFamily="18" charset="2"/>
                <a:cs typeface="Symbol" panose="05050102010706020507" pitchFamily="18" charset="2"/>
              </a:rPr>
              <a:t>~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0,1-0,5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пкФ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; 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мінімальний зворотній струм 0,5-1,0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однак й мінімальну пробивну напругу -10 В</a:t>
            </a:r>
          </a:p>
          <a:p>
            <a:pPr algn="just">
              <a:lnSpc>
                <a:spcPct val="102000"/>
              </a:lnSpc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БЕ-К та Б-К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час переходу - десятки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наносекунд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; пробивна напруга - 40-50 В; 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зворотній струм -15 - 30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2000"/>
              </a:lnSpc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Б-ЕК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 паралельним з’єднанням обох переходів :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час переходу  - 100нс; 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максимальний зворотній струм до 40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нА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2000"/>
              </a:lnSpc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Найчастіше використовуються випадки 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БК-Е та Б-Е.</a:t>
            </a:r>
            <a:endParaRPr lang="uk-UA" sz="2000" b="1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2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4" y="613611"/>
            <a:ext cx="11518233" cy="4038601"/>
          </a:xfrm>
        </p:spPr>
        <p:txBody>
          <a:bodyPr>
            <a:normAutofit/>
          </a:bodyPr>
          <a:lstStyle/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Мікроелектроніка</a:t>
            </a:r>
            <a:r>
              <a:rPr lang="uk-UA" sz="2800" dirty="0">
                <a:solidFill>
                  <a:schemeClr val="tx1"/>
                </a:solidFill>
              </a:rPr>
              <a:t> - галузь науки, яка охоплює проблеми дослідження, конструювання, виготовлення та використання мікроелектронних виробів, причому під мікроелектронним виробом розумі</a:t>
            </a:r>
            <a:r>
              <a:rPr lang="ru-RU" sz="2800" dirty="0" err="1">
                <a:solidFill>
                  <a:schemeClr val="tx1"/>
                </a:solidFill>
              </a:rPr>
              <a:t>ють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електронний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пристрій</a:t>
            </a:r>
            <a:r>
              <a:rPr lang="ru-RU" sz="2800" dirty="0">
                <a:solidFill>
                  <a:schemeClr val="tx1"/>
                </a:solidFill>
              </a:rPr>
              <a:t> з </a:t>
            </a:r>
            <a:r>
              <a:rPr lang="ru-RU" sz="2800" dirty="0" err="1">
                <a:solidFill>
                  <a:schemeClr val="tx1"/>
                </a:solidFill>
              </a:rPr>
              <a:t>високим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ступенем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інтеграції</a:t>
            </a:r>
            <a:r>
              <a:rPr lang="ru-RU" sz="2800" dirty="0">
                <a:solidFill>
                  <a:schemeClr val="tx1"/>
                </a:solidFill>
              </a:rPr>
              <a:t>.  </a:t>
            </a:r>
          </a:p>
          <a:p>
            <a:pPr marL="45721" indent="0" algn="just">
              <a:buNone/>
            </a:pPr>
            <a:r>
              <a:rPr lang="uk-UA" sz="2800" b="1" dirty="0">
                <a:solidFill>
                  <a:schemeClr val="tx1"/>
                </a:solidFill>
              </a:rPr>
              <a:t>Мікромініатюризація </a:t>
            </a:r>
            <a:r>
              <a:rPr lang="ru-RU" sz="2800" dirty="0">
                <a:solidFill>
                  <a:schemeClr val="tx1"/>
                </a:solidFill>
              </a:rPr>
              <a:t>- </a:t>
            </a:r>
            <a:r>
              <a:rPr lang="uk-UA" sz="2800" dirty="0">
                <a:solidFill>
                  <a:schemeClr val="tx1"/>
                </a:solidFill>
              </a:rPr>
              <a:t>це </a:t>
            </a:r>
            <a:r>
              <a:rPr lang="ru-RU" sz="2800" dirty="0" err="1">
                <a:solidFill>
                  <a:schemeClr val="tx1"/>
                </a:solidFill>
              </a:rPr>
              <a:t>напрямок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uk-UA" sz="2800" dirty="0">
                <a:solidFill>
                  <a:schemeClr val="tx1"/>
                </a:solidFill>
              </a:rPr>
              <a:t>електроніки, </a:t>
            </a:r>
            <a:r>
              <a:rPr lang="ru-RU" sz="2800" dirty="0" err="1">
                <a:solidFill>
                  <a:schemeClr val="tx1"/>
                </a:solidFill>
              </a:rPr>
              <a:t>який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забезпечує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реалізацію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електронних</a:t>
            </a:r>
            <a:r>
              <a:rPr lang="ru-RU" sz="2800" dirty="0">
                <a:solidFill>
                  <a:schemeClr val="tx1"/>
                </a:solidFill>
              </a:rPr>
              <a:t> схем, </a:t>
            </a:r>
            <a:r>
              <a:rPr lang="ru-RU" sz="2800" dirty="0" err="1">
                <a:solidFill>
                  <a:schemeClr val="tx1"/>
                </a:solidFill>
              </a:rPr>
              <a:t>блоків</a:t>
            </a:r>
            <a:r>
              <a:rPr lang="ru-RU" sz="2800" dirty="0">
                <a:solidFill>
                  <a:schemeClr val="tx1"/>
                </a:solidFill>
              </a:rPr>
              <a:t> та </a:t>
            </a:r>
            <a:r>
              <a:rPr lang="ru-RU" sz="2800" dirty="0" err="1">
                <a:solidFill>
                  <a:schemeClr val="tx1"/>
                </a:solidFill>
              </a:rPr>
              <a:t>апаратури</a:t>
            </a:r>
            <a:r>
              <a:rPr lang="ru-RU" sz="2800" dirty="0">
                <a:solidFill>
                  <a:schemeClr val="tx1"/>
                </a:solidFill>
              </a:rPr>
              <a:t> в </a:t>
            </a:r>
            <a:r>
              <a:rPr lang="ru-RU" sz="2800" dirty="0" err="1">
                <a:solidFill>
                  <a:schemeClr val="tx1"/>
                </a:solidFill>
              </a:rPr>
              <a:t>цілому</a:t>
            </a:r>
            <a:r>
              <a:rPr lang="ru-RU" sz="2800" dirty="0">
                <a:solidFill>
                  <a:schemeClr val="tx1"/>
                </a:solidFill>
              </a:rPr>
              <a:t> з </a:t>
            </a:r>
            <a:r>
              <a:rPr lang="ru-RU" sz="2800" dirty="0" err="1">
                <a:solidFill>
                  <a:schemeClr val="tx1"/>
                </a:solidFill>
              </a:rPr>
              <a:t>мікромініатюрних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err="1">
                <a:solidFill>
                  <a:schemeClr val="tx1"/>
                </a:solidFill>
              </a:rPr>
              <a:t>радіодеталей</a:t>
            </a:r>
            <a:r>
              <a:rPr lang="ru-RU" sz="2800" dirty="0">
                <a:solidFill>
                  <a:schemeClr val="tx1"/>
                </a:solidFill>
              </a:rPr>
              <a:t> та </a:t>
            </a:r>
            <a:r>
              <a:rPr lang="ru-RU" sz="2800" dirty="0" err="1">
                <a:solidFill>
                  <a:schemeClr val="tx1"/>
                </a:solidFill>
              </a:rPr>
              <a:t>вузлів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341" y="3314888"/>
            <a:ext cx="4691906" cy="3213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68" y="3955588"/>
            <a:ext cx="555765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75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00" y="323048"/>
            <a:ext cx="11562347" cy="6858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/>
            </a:r>
            <a:br>
              <a:rPr lang="uk-UA" sz="2800" b="1" dirty="0" smtClean="0">
                <a:solidFill>
                  <a:schemeClr val="tx1"/>
                </a:solidFill>
              </a:rPr>
            </a:br>
            <a:r>
              <a:rPr lang="uk-UA" sz="2800" b="1" dirty="0">
                <a:solidFill>
                  <a:schemeClr val="tx1"/>
                </a:solidFill>
              </a:rPr>
              <a:t/>
            </a:r>
            <a:br>
              <a:rPr lang="uk-UA" sz="2800" b="1" dirty="0">
                <a:solidFill>
                  <a:schemeClr val="tx1"/>
                </a:solidFill>
              </a:rPr>
            </a:br>
            <a:r>
              <a:rPr lang="uk-UA" sz="2800" b="1" dirty="0" smtClean="0">
                <a:solidFill>
                  <a:schemeClr val="tx1"/>
                </a:solidFill>
              </a:rPr>
              <a:t>Напівпровідникові резистори             Напівпровідникові конденсатори</a:t>
            </a:r>
            <a:r>
              <a:rPr lang="uk-UA" sz="2800" dirty="0" smtClean="0">
                <a:solidFill>
                  <a:schemeClr val="tx1"/>
                </a:solidFill>
              </a:rPr>
              <a:t/>
            </a:r>
            <a:br>
              <a:rPr lang="uk-UA" sz="2800" dirty="0" smtClean="0">
                <a:solidFill>
                  <a:schemeClr val="tx1"/>
                </a:solidFill>
              </a:rPr>
            </a:br>
            <a:r>
              <a:rPr lang="uk-UA" sz="2800" dirty="0" smtClean="0"/>
              <a:t/>
            </a:r>
            <a:br>
              <a:rPr lang="uk-UA" sz="2800" dirty="0" smtClean="0"/>
            </a:br>
            <a:endParaRPr lang="uk-UA" sz="2800" dirty="0"/>
          </a:p>
        </p:txBody>
      </p:sp>
      <p:pic>
        <p:nvPicPr>
          <p:cNvPr id="4" name="Picture 30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550748" y="836550"/>
            <a:ext cx="3046062" cy="4038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382026" y="4711543"/>
            <a:ext cx="750380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32000" marR="25400" algn="ctr">
              <a:lnSpc>
                <a:spcPct val="100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Дифузійні резистори НІМС: р-типу (а), n-типу (б)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0579" y="5515417"/>
            <a:ext cx="6096000" cy="11006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1000"/>
              </a:lnSpc>
              <a:spcAft>
                <a:spcPts val="0"/>
              </a:spcAft>
            </a:pPr>
            <a:r>
              <a:rPr lang="uk-UA" sz="2400" dirty="0" smtClean="0">
                <a:ea typeface="Times New Roman" panose="02020603050405020304" pitchFamily="18" charset="0"/>
              </a:rPr>
              <a:t>Температурний коефіцієнт опору (ТКО) дифузійних напівпровідникових резисторів </a:t>
            </a:r>
            <a:r>
              <a:rPr lang="uk-UA" sz="2400" dirty="0" smtClean="0">
                <a:ea typeface="Symbol" panose="05050102010706020507" pitchFamily="18" charset="2"/>
                <a:cs typeface="Symbol" panose="05050102010706020507" pitchFamily="18" charset="2"/>
              </a:rPr>
              <a:t>b ~</a:t>
            </a:r>
            <a:r>
              <a:rPr lang="uk-UA" sz="2400" dirty="0" smtClean="0">
                <a:ea typeface="Times New Roman" panose="02020603050405020304" pitchFamily="18" charset="0"/>
              </a:rPr>
              <a:t> 10</a:t>
            </a:r>
            <a:r>
              <a:rPr lang="uk-UA" sz="2400" baseline="30000" dirty="0" smtClean="0">
                <a:ea typeface="Times New Roman" panose="02020603050405020304" pitchFamily="18" charset="0"/>
              </a:rPr>
              <a:t>-3</a:t>
            </a:r>
            <a:r>
              <a:rPr lang="uk-UA" sz="2400" dirty="0" smtClean="0">
                <a:ea typeface="Times New Roman" panose="02020603050405020304" pitchFamily="18" charset="0"/>
              </a:rPr>
              <a:t> К</a:t>
            </a:r>
            <a:r>
              <a:rPr lang="uk-UA" sz="2400" baseline="30000" dirty="0" smtClean="0">
                <a:ea typeface="Times New Roman" panose="02020603050405020304" pitchFamily="18" charset="0"/>
              </a:rPr>
              <a:t>-1</a:t>
            </a:r>
            <a:r>
              <a:rPr lang="uk-UA" sz="2400" dirty="0" smtClean="0">
                <a:ea typeface="Times New Roman" panose="02020603050405020304" pitchFamily="18" charset="0"/>
              </a:rPr>
              <a:t>.</a:t>
            </a:r>
            <a:endParaRPr lang="uk-UA" sz="24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7" name="Picture 31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7410233" y="1192479"/>
            <a:ext cx="3498399" cy="183947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37812" y="3123917"/>
            <a:ext cx="8505674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23440">
              <a:lnSpc>
                <a:spcPct val="98000"/>
              </a:lnSpc>
              <a:spcAft>
                <a:spcPts val="0"/>
              </a:spcAft>
            </a:pPr>
            <a:r>
              <a:rPr lang="ru-RU" sz="2400" dirty="0">
                <a:latin typeface="Corbel" panose="020B0503020204020204" pitchFamily="34" charset="0"/>
                <a:ea typeface="Times New Roman" panose="02020603050405020304" pitchFamily="18" charset="0"/>
              </a:rPr>
              <a:t>Структура </a:t>
            </a:r>
            <a:r>
              <a:rPr lang="ru-RU" sz="2400" dirty="0" err="1">
                <a:latin typeface="Corbel" panose="020B0503020204020204" pitchFamily="34" charset="0"/>
                <a:ea typeface="Times New Roman" panose="02020603050405020304" pitchFamily="18" charset="0"/>
              </a:rPr>
              <a:t>дифузійного</a:t>
            </a:r>
            <a:r>
              <a:rPr lang="ru-RU" sz="2400" dirty="0">
                <a:latin typeface="Corbel" panose="020B0503020204020204" pitchFamily="34" charset="0"/>
                <a:ea typeface="Times New Roman" panose="02020603050405020304" pitchFamily="18" charset="0"/>
              </a:rPr>
              <a:t> конденсатора</a:t>
            </a:r>
            <a:endParaRPr lang="ru-RU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72173" y="3763499"/>
            <a:ext cx="4844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977900" algn="l"/>
                <a:tab pos="381000" algn="l"/>
              </a:tabLst>
            </a:pPr>
            <a:r>
              <a:rPr lang="uk-UA" sz="2400" dirty="0" smtClean="0">
                <a:ea typeface="Times New Roman" panose="02020603050405020304" pitchFamily="18" charset="0"/>
              </a:rPr>
              <a:t> Температурний коефіцієнт ємності (ТКЄ)  складає величину</a:t>
            </a:r>
            <a:r>
              <a:rPr lang="uk-UA" sz="2400" dirty="0" smtClean="0">
                <a:ea typeface="Symbol" panose="05050102010706020507" pitchFamily="18" charset="2"/>
                <a:cs typeface="Symbol" panose="05050102010706020507" pitchFamily="18" charset="2"/>
              </a:rPr>
              <a:t>~</a:t>
            </a:r>
            <a:r>
              <a:rPr lang="uk-UA" sz="2400" dirty="0" smtClean="0">
                <a:ea typeface="Times New Roman" panose="02020603050405020304" pitchFamily="18" charset="0"/>
              </a:rPr>
              <a:t> 10</a:t>
            </a:r>
            <a:r>
              <a:rPr lang="uk-UA" sz="2400" baseline="30000" dirty="0" smtClean="0">
                <a:ea typeface="Times New Roman" panose="02020603050405020304" pitchFamily="18" charset="0"/>
              </a:rPr>
              <a:t>-3</a:t>
            </a:r>
            <a:r>
              <a:rPr lang="uk-UA" sz="2400" dirty="0" smtClean="0">
                <a:ea typeface="Times New Roman" panose="02020603050405020304" pitchFamily="18" charset="0"/>
              </a:rPr>
              <a:t>  К</a:t>
            </a:r>
            <a:r>
              <a:rPr lang="uk-UA" sz="2400" baseline="30000" dirty="0" smtClean="0">
                <a:ea typeface="Times New Roman" panose="02020603050405020304" pitchFamily="18" charset="0"/>
              </a:rPr>
              <a:t>-1</a:t>
            </a:r>
            <a:r>
              <a:rPr lang="uk-UA" sz="2400" dirty="0" smtClean="0">
                <a:ea typeface="Times New Roman" panose="02020603050405020304" pitchFamily="18" charset="0"/>
              </a:rPr>
              <a:t>,	</a:t>
            </a:r>
          </a:p>
          <a:p>
            <a:pPr algn="ctr">
              <a:spcAft>
                <a:spcPts val="0"/>
              </a:spcAft>
              <a:tabLst>
                <a:tab pos="977900" algn="l"/>
                <a:tab pos="381000" algn="l"/>
              </a:tabLst>
            </a:pPr>
            <a:r>
              <a:rPr lang="uk-UA" sz="2400" dirty="0" smtClean="0">
                <a:ea typeface="Times New Roman" panose="02020603050405020304" pitchFamily="18" charset="0"/>
              </a:rPr>
              <a:t>напруга пробою </a:t>
            </a:r>
            <a:r>
              <a:rPr lang="uk-UA" sz="2400" i="1" dirty="0" err="1" smtClean="0">
                <a:ea typeface="Times New Roman" panose="02020603050405020304" pitchFamily="18" charset="0"/>
              </a:rPr>
              <a:t>U</a:t>
            </a:r>
            <a:r>
              <a:rPr lang="uk-UA" sz="2400" i="1" baseline="-25000" dirty="0" err="1" smtClean="0">
                <a:ea typeface="Times New Roman" panose="02020603050405020304" pitchFamily="18" charset="0"/>
              </a:rPr>
              <a:t>п</a:t>
            </a:r>
            <a:r>
              <a:rPr lang="uk-UA" sz="2400" i="1" dirty="0" smtClean="0">
                <a:ea typeface="Times New Roman" panose="02020603050405020304" pitchFamily="18" charset="0"/>
              </a:rPr>
              <a:t>≤</a:t>
            </a:r>
            <a:r>
              <a:rPr lang="uk-UA" sz="2400" dirty="0" smtClean="0">
                <a:ea typeface="Times New Roman" panose="02020603050405020304" pitchFamily="18" charset="0"/>
              </a:rPr>
              <a:t>	10В.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3654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Індуктивність у НІМС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4" name="Picture 32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366011" y="1965960"/>
            <a:ext cx="7429500" cy="320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35426" y="5442102"/>
            <a:ext cx="3729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320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Еквівалент індуктивності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Мікроелектронні пристрої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b="1" dirty="0"/>
              <a:t>Лекція </a:t>
            </a:r>
            <a:r>
              <a:rPr lang="uk-UA" sz="3200" b="1" dirty="0" smtClean="0"/>
              <a:t>4. Плівкові та гібридні інтегральні мікросхеми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331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284196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Конструкція плівкових та гібридних ІМС</a:t>
            </a:r>
            <a:r>
              <a:rPr lang="uk-UA" sz="2800" dirty="0" smtClean="0">
                <a:solidFill>
                  <a:schemeClr val="tx1"/>
                </a:solidFill>
              </a:rPr>
              <a:t/>
            </a:r>
            <a:br>
              <a:rPr lang="uk-UA" sz="2800" dirty="0" smtClean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4" name="Picture 33"/>
          <p:cNvPicPr>
            <a:picLocks noGrp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427058" y="1223461"/>
            <a:ext cx="7225590" cy="2787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33251" y="4010526"/>
            <a:ext cx="1029502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5100" indent="190500">
              <a:lnSpc>
                <a:spcPct val="98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Структура гібридної ІМС (а), загальний вигляд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товстоплівкової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ІМС (б)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011" y="4869826"/>
            <a:ext cx="11309684" cy="1510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190500" algn="just">
              <a:lnSpc>
                <a:spcPct val="96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Основні переваги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товстоплівкових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мікросхем - невеликі витрати при експлуатації обладнання та можливість виготовлення резисторів великих номіналів. </a:t>
            </a:r>
          </a:p>
          <a:p>
            <a:pPr marR="12700" indent="190500" algn="just">
              <a:lnSpc>
                <a:spcPct val="96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Недоліком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мікросхем на товстих плівках є труднощі при одержанні конденсаторів великої ємності (0,2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мкмФ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/см</a:t>
            </a:r>
            <a:r>
              <a:rPr lang="uk-UA" sz="2400" baseline="30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і більше).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206" y="368969"/>
            <a:ext cx="10201416" cy="81814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Підкладки плівкових інтегральних мікросхем</a:t>
            </a:r>
            <a:r>
              <a:rPr lang="uk-UA" sz="2800" dirty="0" smtClean="0">
                <a:solidFill>
                  <a:schemeClr val="tx1"/>
                </a:solidFill>
              </a:rPr>
              <a:t/>
            </a:r>
            <a:br>
              <a:rPr lang="uk-UA" sz="2800" dirty="0" smtClean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588" y="898358"/>
            <a:ext cx="11678653" cy="5959642"/>
          </a:xfrm>
        </p:spPr>
        <p:txBody>
          <a:bodyPr>
            <a:noAutofit/>
          </a:bodyPr>
          <a:lstStyle/>
          <a:p>
            <a:pPr marL="45722" indent="0">
              <a:buNone/>
            </a:pPr>
            <a:r>
              <a:rPr lang="uk-UA" sz="1800" b="1" dirty="0" smtClean="0">
                <a:solidFill>
                  <a:schemeClr val="tx1"/>
                </a:solidFill>
              </a:rPr>
              <a:t>Матеріал підкладки повинен мати: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високий питомий електричний опір ізоляції, низьку діелектричну проникливість та малий тангенс кута діелектричних втрат, високу електричну міцність для забезпечення якості електричної ізоляції елементів та компонентів як на постійному струмі, так і в широкому діапазоні частот;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високу механічну міцність в малих товщинах;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високий коефіцієнт теплопровідності для ефективної передачі теплоти від тепловиділяючих елементів та компонентів до корпусу (для ІМС) або елементам конструкції блока (для </a:t>
            </a:r>
            <a:r>
              <a:rPr lang="uk-UA" sz="1800" dirty="0" err="1" smtClean="0">
                <a:solidFill>
                  <a:schemeClr val="tx1"/>
                </a:solidFill>
              </a:rPr>
              <a:t>мікрозборок</a:t>
            </a:r>
            <a:r>
              <a:rPr lang="uk-UA" sz="1800" dirty="0" smtClean="0">
                <a:solidFill>
                  <a:schemeClr val="tx1"/>
                </a:solidFill>
              </a:rPr>
              <a:t>);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високу хімічну інертність до осаджених матеріалів для зменшення нестабільності параметрів плівкових елементів, зумовленої фізико-хімічними процесами на границі плівка - підкладка;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високу фізичну та хімічну стійкість до високої температури в процесі нанесення тонких плівок, термообробки при формуванні товстих плівок та зборки ІМС;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стійкість до хімічних реактивів при електрохімічних та хімічних методах обробки та формування плівкових елементів;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мінімальне газовиділення у вакуумі з метою уникнення забруднення плівок, які наносяться;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здатність до хорошої механічної обробки;</a:t>
            </a:r>
          </a:p>
          <a:p>
            <a:r>
              <a:rPr lang="uk-UA" sz="1800" dirty="0" smtClean="0">
                <a:solidFill>
                  <a:schemeClr val="tx1"/>
                </a:solidFill>
              </a:rPr>
              <a:t> (поліруванню поверхні, різки).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6985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11229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Підкладки плівкових інтегральних мікросхем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582" y="1163054"/>
            <a:ext cx="11566358" cy="5694946"/>
          </a:xfrm>
        </p:spPr>
        <p:txBody>
          <a:bodyPr>
            <a:normAutofit/>
          </a:bodyPr>
          <a:lstStyle/>
          <a:p>
            <a:pPr marL="45722" indent="0">
              <a:buNone/>
            </a:pPr>
            <a:r>
              <a:rPr lang="uk-UA" sz="2400" b="1" dirty="0">
                <a:solidFill>
                  <a:schemeClr val="tx1"/>
                </a:solidFill>
              </a:rPr>
              <a:t>Підкладка </a:t>
            </a:r>
            <a:r>
              <a:rPr lang="uk-UA" sz="2400" dirty="0">
                <a:solidFill>
                  <a:schemeClr val="tx1"/>
                </a:solidFill>
              </a:rPr>
              <a:t>-</a:t>
            </a:r>
            <a:r>
              <a:rPr lang="uk-UA" sz="2400" b="1" dirty="0">
                <a:solidFill>
                  <a:schemeClr val="tx1"/>
                </a:solidFill>
              </a:rPr>
              <a:t> </a:t>
            </a:r>
            <a:r>
              <a:rPr lang="uk-UA" sz="2400" dirty="0">
                <a:solidFill>
                  <a:schemeClr val="tx1"/>
                </a:solidFill>
              </a:rPr>
              <a:t>це заготовка для нанесення елементів</a:t>
            </a:r>
            <a:r>
              <a:rPr lang="uk-UA" sz="2400" b="1" dirty="0">
                <a:solidFill>
                  <a:schemeClr val="tx1"/>
                </a:solidFill>
              </a:rPr>
              <a:t> </a:t>
            </a:r>
            <a:r>
              <a:rPr lang="uk-UA" sz="2400" dirty="0">
                <a:solidFill>
                  <a:schemeClr val="tx1"/>
                </a:solidFill>
              </a:rPr>
              <a:t>гібридних та плівкових ІМС, </a:t>
            </a:r>
            <a:r>
              <a:rPr lang="uk-UA" sz="2400" dirty="0" err="1">
                <a:solidFill>
                  <a:schemeClr val="tx1"/>
                </a:solidFill>
              </a:rPr>
              <a:t>міжелементних</a:t>
            </a:r>
            <a:r>
              <a:rPr lang="uk-UA" sz="2400" dirty="0">
                <a:solidFill>
                  <a:schemeClr val="tx1"/>
                </a:solidFill>
              </a:rPr>
              <a:t> або  </a:t>
            </a:r>
            <a:r>
              <a:rPr lang="uk-UA" sz="2400" dirty="0" err="1">
                <a:solidFill>
                  <a:schemeClr val="tx1"/>
                </a:solidFill>
              </a:rPr>
              <a:t>міжкомпонентних</a:t>
            </a:r>
            <a:r>
              <a:rPr lang="uk-UA" sz="2400" dirty="0">
                <a:solidFill>
                  <a:schemeClr val="tx1"/>
                </a:solidFill>
              </a:rPr>
              <a:t> з’єднань, а також контактних площадок.</a:t>
            </a:r>
          </a:p>
          <a:p>
            <a:pPr marL="45722" indent="0" algn="just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Скло</a:t>
            </a:r>
            <a:r>
              <a:rPr lang="uk-UA" sz="2400" i="1" dirty="0" smtClean="0">
                <a:solidFill>
                  <a:schemeClr val="tx1"/>
                </a:solidFill>
              </a:rPr>
              <a:t>. </a:t>
            </a:r>
            <a:r>
              <a:rPr lang="uk-UA" sz="2400" dirty="0" err="1" smtClean="0">
                <a:solidFill>
                  <a:schemeClr val="tx1"/>
                </a:solidFill>
              </a:rPr>
              <a:t>Боросилікатні</a:t>
            </a:r>
            <a:r>
              <a:rPr lang="uk-UA" sz="2400" dirty="0" smtClean="0">
                <a:solidFill>
                  <a:schemeClr val="tx1"/>
                </a:solidFill>
              </a:rPr>
              <a:t> та</a:t>
            </a:r>
            <a:r>
              <a:rPr lang="uk-UA" sz="2400" i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алюмосилікатні сорти скла. Шляхом листового прокату одержують досить гладку поверхню без полірування. </a:t>
            </a:r>
          </a:p>
          <a:p>
            <a:pPr marL="45722" indent="0" algn="just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Недолік підкладок із скла - мала теплопровідність, що не дозволяє застосовувати їх при підвищеному нагріві. При інтенсивному нагріві використовують скло «</a:t>
            </a:r>
            <a:r>
              <a:rPr lang="uk-UA" sz="2400" dirty="0" err="1" smtClean="0">
                <a:solidFill>
                  <a:schemeClr val="tx1"/>
                </a:solidFill>
              </a:rPr>
              <a:t>Пирекс</a:t>
            </a:r>
            <a:r>
              <a:rPr lang="uk-UA" sz="2400" dirty="0" smtClean="0">
                <a:solidFill>
                  <a:schemeClr val="tx1"/>
                </a:solidFill>
              </a:rPr>
              <a:t>», кварц та кварцове скло.</a:t>
            </a:r>
          </a:p>
          <a:p>
            <a:pPr marL="45722" indent="0" algn="just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Кераміка </a:t>
            </a:r>
            <a:r>
              <a:rPr lang="uk-UA" sz="2400" dirty="0" smtClean="0">
                <a:solidFill>
                  <a:schemeClr val="tx1"/>
                </a:solidFill>
              </a:rPr>
              <a:t>на основі окисі алюмінію, кераміка «</a:t>
            </a:r>
            <a:r>
              <a:rPr lang="uk-UA" sz="2400" dirty="0" err="1" smtClean="0">
                <a:solidFill>
                  <a:schemeClr val="tx1"/>
                </a:solidFill>
              </a:rPr>
              <a:t>Поликор</a:t>
            </a:r>
            <a:r>
              <a:rPr lang="uk-UA" sz="2400" dirty="0" smtClean="0">
                <a:solidFill>
                  <a:schemeClr val="tx1"/>
                </a:solidFill>
              </a:rPr>
              <a:t>» та берилієва кераміка. </a:t>
            </a:r>
          </a:p>
          <a:p>
            <a:pPr marL="45722" indent="0" algn="just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Перевага  - висока теплопровідність. </a:t>
            </a:r>
          </a:p>
          <a:p>
            <a:pPr marL="45722" indent="0" algn="just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Недолік -значну шорсткість поверхні (декілька тисяч ангстрем) Зниження шорсткості досягається глазуруванням поверхні кераміки тонким шаром спеціального скла або тонким шаром окисі танталу. При цьому висока теплопровідність керамічної основи поєднується з гладкою поверхнею скляної глазурі.</a:t>
            </a:r>
          </a:p>
          <a:p>
            <a:pPr marL="4572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5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380" y="144379"/>
            <a:ext cx="9813757" cy="68981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Підкладки плівкових інтегральних мікросхем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58" y="834189"/>
            <a:ext cx="11598442" cy="5743074"/>
          </a:xfrm>
        </p:spPr>
        <p:txBody>
          <a:bodyPr>
            <a:normAutofit/>
          </a:bodyPr>
          <a:lstStyle/>
          <a:p>
            <a:pPr marL="45722" indent="0"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Ситал </a:t>
            </a:r>
            <a:r>
              <a:rPr lang="uk-UA" dirty="0" smtClean="0">
                <a:solidFill>
                  <a:schemeClr val="tx1"/>
                </a:solidFill>
              </a:rPr>
              <a:t>-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склокерамічний матеріал,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який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одержують шляхом термообробки (кристалізації) скла. Його можна пресувати, витягувати, прокатувати та відливати </a:t>
            </a:r>
            <a:r>
              <a:rPr lang="uk-UA" dirty="0" err="1" smtClean="0">
                <a:solidFill>
                  <a:schemeClr val="tx1"/>
                </a:solidFill>
              </a:rPr>
              <a:t>центробіжним</a:t>
            </a:r>
            <a:r>
              <a:rPr lang="uk-UA" dirty="0" smtClean="0">
                <a:solidFill>
                  <a:schemeClr val="tx1"/>
                </a:solidFill>
              </a:rPr>
              <a:t> способом.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Видержує в повітряному середовищі різкі перепади температури від -60 до +700</a:t>
            </a:r>
            <a:r>
              <a:rPr lang="uk-UA" baseline="30000" dirty="0" smtClean="0">
                <a:solidFill>
                  <a:schemeClr val="tx1"/>
                </a:solidFill>
              </a:rPr>
              <a:t>о</a:t>
            </a:r>
            <a:r>
              <a:rPr lang="uk-UA" dirty="0" smtClean="0">
                <a:solidFill>
                  <a:schemeClr val="tx1"/>
                </a:solidFill>
              </a:rPr>
              <a:t>С.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Має високий електричний опір, який зменшується з підвищенням температури.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По електричній міцності не поступається вакуумній кераміці, а по механічній міцності в два-три рази перевищує скло.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Має високу хімічну стійкість до кислот, не пористий, дає незначну усадку, газонепроникний і має малу </a:t>
            </a:r>
            <a:r>
              <a:rPr lang="uk-UA" dirty="0" err="1" smtClean="0">
                <a:solidFill>
                  <a:schemeClr val="tx1"/>
                </a:solidFill>
              </a:rPr>
              <a:t>газовіддачу</a:t>
            </a:r>
            <a:r>
              <a:rPr lang="uk-UA" dirty="0" smtClean="0">
                <a:solidFill>
                  <a:schemeClr val="tx1"/>
                </a:solidFill>
              </a:rPr>
              <a:t> при високих температурах.</a:t>
            </a:r>
          </a:p>
          <a:p>
            <a:pPr marL="45722" indent="0" algn="just">
              <a:buNone/>
            </a:pPr>
            <a:r>
              <a:rPr lang="uk-UA" b="1" dirty="0" err="1" smtClean="0">
                <a:solidFill>
                  <a:schemeClr val="tx1"/>
                </a:solidFill>
              </a:rPr>
              <a:t>Фотоситал</a:t>
            </a:r>
            <a:r>
              <a:rPr lang="uk-UA" dirty="0" smtClean="0">
                <a:solidFill>
                  <a:schemeClr val="tx1"/>
                </a:solidFill>
              </a:rPr>
              <a:t>-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склокристалічний матеріал,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який одержують шляхом кристалізації світлочутливого скла. Складається з окислу кремнію (75%), окислу літію (11,5%), окислу алюмінію (10%) та окислу калію (3,5%) з невеликими добавками азотнокислого срібла та двоокису церію.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Стійкий до кислот, має високу механічну та термічну стійкість, його теплопровідність в декілька разів більша, ніж у ситалу.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53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633" y="368967"/>
            <a:ext cx="11646568" cy="1235243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err="1" smtClean="0">
                <a:solidFill>
                  <a:schemeClr val="tx1"/>
                </a:solidFill>
              </a:rPr>
              <a:t>Конструктивно</a:t>
            </a:r>
            <a:r>
              <a:rPr lang="uk-UA" sz="2400" b="1" dirty="0" smtClean="0">
                <a:solidFill>
                  <a:schemeClr val="tx1"/>
                </a:solidFill>
              </a:rPr>
              <a:t>-технологічні особливості і робочі характеристики </a:t>
            </a:r>
            <a:br>
              <a:rPr lang="uk-UA" sz="2400" b="1" dirty="0" smtClean="0">
                <a:solidFill>
                  <a:schemeClr val="tx1"/>
                </a:solidFill>
              </a:rPr>
            </a:br>
            <a:r>
              <a:rPr lang="uk-UA" sz="2400" b="1" dirty="0" smtClean="0">
                <a:solidFill>
                  <a:schemeClr val="tx1"/>
                </a:solidFill>
              </a:rPr>
              <a:t>плівкових елементів ГІМС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822" y="1299411"/>
            <a:ext cx="11502190" cy="5558589"/>
          </a:xfrm>
        </p:spPr>
        <p:txBody>
          <a:bodyPr>
            <a:normAutofit lnSpcReduction="10000"/>
          </a:bodyPr>
          <a:lstStyle/>
          <a:p>
            <a:pPr marL="45722" lvl="0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 У мікроелектроніці на основі тонких металевих плівок виконують наступні конструктивні елементи: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плівкові резистори;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електроди і </a:t>
            </a:r>
            <a:r>
              <a:rPr lang="uk-UA" dirty="0" err="1" smtClean="0">
                <a:solidFill>
                  <a:schemeClr val="tx1"/>
                </a:solidFill>
              </a:rPr>
              <a:t>струмопроводи</a:t>
            </a:r>
            <a:r>
              <a:rPr lang="uk-UA" dirty="0" smtClean="0">
                <a:solidFill>
                  <a:schemeClr val="tx1"/>
                </a:solidFill>
              </a:rPr>
              <a:t> (електроди плівкових конденсаторів, </a:t>
            </a:r>
            <a:r>
              <a:rPr lang="uk-UA" dirty="0" err="1" smtClean="0">
                <a:solidFill>
                  <a:schemeClr val="tx1"/>
                </a:solidFill>
              </a:rPr>
              <a:t>струмопроводи</a:t>
            </a:r>
            <a:r>
              <a:rPr lang="uk-UA" dirty="0" smtClean="0">
                <a:solidFill>
                  <a:schemeClr val="tx1"/>
                </a:solidFill>
              </a:rPr>
              <a:t> спіральних </a:t>
            </a:r>
            <a:r>
              <a:rPr lang="uk-UA" dirty="0" err="1" smtClean="0">
                <a:solidFill>
                  <a:schemeClr val="tx1"/>
                </a:solidFill>
              </a:rPr>
              <a:t>індуктивностей</a:t>
            </a:r>
            <a:r>
              <a:rPr lang="uk-UA" dirty="0" smtClean="0">
                <a:solidFill>
                  <a:schemeClr val="tx1"/>
                </a:solidFill>
              </a:rPr>
              <a:t>, монтажні </a:t>
            </a:r>
            <a:r>
              <a:rPr lang="uk-UA" dirty="0" err="1" smtClean="0">
                <a:solidFill>
                  <a:schemeClr val="tx1"/>
                </a:solidFill>
              </a:rPr>
              <a:t>провідники,контактні</a:t>
            </a:r>
            <a:r>
              <a:rPr lang="uk-UA" dirty="0" smtClean="0">
                <a:solidFill>
                  <a:schemeClr val="tx1"/>
                </a:solidFill>
              </a:rPr>
              <a:t> площадки, затвори МДН - транзисторів);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допоміжні елементи (підшари струмопровідних плівок, масок і ін.). \=</a:t>
            </a:r>
          </a:p>
          <a:p>
            <a:pPr marL="45722" indent="0"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Основні вимоги до плівок</a:t>
            </a:r>
            <a:r>
              <a:rPr lang="uk-UA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висока питома провідність;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висока адгезія з поверхнею підкладки або з плівкою яка лежить нижче;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</a:rPr>
              <a:t> малий коефіцієнт теплового розширення. </a:t>
            </a:r>
          </a:p>
          <a:p>
            <a:pPr marL="45722" indent="0" algn="just">
              <a:buNone/>
            </a:pPr>
            <a:r>
              <a:rPr lang="uk-UA" dirty="0" smtClean="0">
                <a:solidFill>
                  <a:schemeClr val="tx1"/>
                </a:solidFill>
              </a:rPr>
              <a:t>Товщина металевих плівок змінюється в межах 2000 – 10000 Å. Мінімальна ширина провідників обмежується розрізнювальною здатністю процесів фотолітографії і складає 4 - 20 </a:t>
            </a:r>
            <a:r>
              <a:rPr lang="uk-UA" dirty="0" err="1" smtClean="0">
                <a:solidFill>
                  <a:schemeClr val="tx1"/>
                </a:solidFill>
              </a:rPr>
              <a:t>мкм</a:t>
            </a:r>
            <a:r>
              <a:rPr lang="uk-UA" dirty="0" smtClean="0">
                <a:solidFill>
                  <a:schemeClr val="tx1"/>
                </a:solidFill>
              </a:rPr>
              <a:t>.</a:t>
            </a:r>
          </a:p>
          <a:p>
            <a:pPr marL="45722" indent="0" algn="just">
              <a:buNone/>
            </a:pP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04" y="352926"/>
            <a:ext cx="11149263" cy="135636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 err="1">
                <a:solidFill>
                  <a:schemeClr val="tx1"/>
                </a:solidFill>
              </a:rPr>
              <a:t>Конструктивно</a:t>
            </a:r>
            <a:r>
              <a:rPr lang="uk-UA" sz="2400" b="1" dirty="0">
                <a:solidFill>
                  <a:schemeClr val="tx1"/>
                </a:solidFill>
              </a:rPr>
              <a:t>-технологічні особливості і робочі характеристики </a:t>
            </a:r>
            <a:br>
              <a:rPr lang="uk-UA" sz="2400" b="1" dirty="0">
                <a:solidFill>
                  <a:schemeClr val="tx1"/>
                </a:solidFill>
              </a:rPr>
            </a:br>
            <a:r>
              <a:rPr lang="uk-UA" sz="2400" b="1" dirty="0">
                <a:solidFill>
                  <a:schemeClr val="tx1"/>
                </a:solidFill>
              </a:rPr>
              <a:t>плівкових елементів ГІМС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99" y="1511969"/>
            <a:ext cx="9872871" cy="4038600"/>
          </a:xfrm>
        </p:spPr>
        <p:txBody>
          <a:bodyPr/>
          <a:lstStyle/>
          <a:p>
            <a:pPr marL="45722" indent="0" algn="ctr">
              <a:buNone/>
            </a:pPr>
            <a:r>
              <a:rPr lang="uk-UA" dirty="0" smtClean="0">
                <a:solidFill>
                  <a:schemeClr val="tx1"/>
                </a:solidFill>
              </a:rPr>
              <a:t>Електрофізичні параметри плівкових матеріалів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11308"/>
              </p:ext>
            </p:extLst>
          </p:nvPr>
        </p:nvGraphicFramePr>
        <p:xfrm>
          <a:off x="1796716" y="2165683"/>
          <a:ext cx="8005010" cy="3984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4347"/>
                <a:gridCol w="2506620"/>
                <a:gridCol w="2264043"/>
              </a:tblGrid>
              <a:tr h="3716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Матеріал плівки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ρ </a:t>
                      </a:r>
                      <a:r>
                        <a:rPr lang="uk-UA" sz="2400" baseline="30000" noProof="0" dirty="0" smtClean="0">
                          <a:effectLst/>
                        </a:rPr>
                        <a:t>.</a:t>
                      </a:r>
                      <a:r>
                        <a:rPr lang="uk-UA" sz="2400" noProof="0" dirty="0" smtClean="0">
                          <a:effectLst/>
                        </a:rPr>
                        <a:t>10</a:t>
                      </a:r>
                      <a:r>
                        <a:rPr lang="uk-UA" sz="2400" baseline="30000" noProof="0" dirty="0" smtClean="0">
                          <a:effectLst/>
                        </a:rPr>
                        <a:t>8</a:t>
                      </a:r>
                      <a:r>
                        <a:rPr lang="uk-UA" sz="2400" noProof="0" dirty="0" smtClean="0">
                          <a:effectLst/>
                        </a:rPr>
                        <a:t>, </a:t>
                      </a:r>
                      <a:r>
                        <a:rPr lang="uk-UA" sz="2400" noProof="0" dirty="0" err="1" smtClean="0">
                          <a:effectLst/>
                        </a:rPr>
                        <a:t>Ом·м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35"/>
                        </a:lnSpc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b </a:t>
                      </a:r>
                      <a:r>
                        <a:rPr lang="uk-UA" sz="2400" baseline="30000" noProof="0" dirty="0" smtClean="0">
                          <a:effectLst/>
                        </a:rPr>
                        <a:t>.</a:t>
                      </a:r>
                      <a:r>
                        <a:rPr lang="uk-UA" sz="2400" noProof="0" dirty="0" smtClean="0">
                          <a:effectLst/>
                        </a:rPr>
                        <a:t>10</a:t>
                      </a:r>
                      <a:r>
                        <a:rPr lang="uk-UA" sz="2400" baseline="30000" noProof="0" dirty="0" smtClean="0">
                          <a:effectLst/>
                        </a:rPr>
                        <a:t>3</a:t>
                      </a:r>
                      <a:r>
                        <a:rPr lang="uk-UA" sz="2400" noProof="0" dirty="0" smtClean="0">
                          <a:effectLst/>
                        </a:rPr>
                        <a:t>, К</a:t>
                      </a:r>
                      <a:r>
                        <a:rPr lang="uk-UA" sz="2400" baseline="30000" noProof="0" dirty="0" smtClean="0">
                          <a:effectLst/>
                        </a:rPr>
                        <a:t>-1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20817">
                <a:tc>
                  <a:txBody>
                    <a:bodyPr/>
                    <a:lstStyle/>
                    <a:p>
                      <a:pPr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Аl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2,8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4,2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Au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2,4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3,8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Ag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1,6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4,0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Cu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1,7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4,3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Ni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7,3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6,5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Cd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10,0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4,0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Ni-Cr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100,0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1,7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Pd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10,7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3,8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486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err="1" smtClean="0">
                          <a:effectLst/>
                        </a:rPr>
                        <a:t>Іn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9,0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4,7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522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 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 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</a:rPr>
                        <a:t> 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16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917" y="269657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Плівкові резистори</a:t>
            </a:r>
            <a:r>
              <a:rPr lang="uk-UA" sz="2800" dirty="0" smtClean="0">
                <a:solidFill>
                  <a:schemeClr val="tx1"/>
                </a:solidFill>
              </a:rPr>
              <a:t/>
            </a:r>
            <a:br>
              <a:rPr lang="uk-UA" sz="2800" dirty="0" smtClean="0">
                <a:solidFill>
                  <a:schemeClr val="tx1"/>
                </a:solidFill>
              </a:rPr>
            </a:b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4" name="Picture 34"/>
          <p:cNvPicPr>
            <a:picLocks noGrp="1"/>
          </p:cNvPicPr>
          <p:nvPr>
            <p:ph idx="1"/>
          </p:nvPr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483897" y="1187116"/>
            <a:ext cx="4521240" cy="23056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6483" y="3948562"/>
            <a:ext cx="3804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Види резисторів мікросхем</a:t>
            </a:r>
            <a:endParaRPr lang="uk-UA" sz="2400" dirty="0">
              <a:latin typeface="Corbel" panose="020B0503020204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47729"/>
              </p:ext>
            </p:extLst>
          </p:nvPr>
        </p:nvGraphicFramePr>
        <p:xfrm>
          <a:off x="5005137" y="1070916"/>
          <a:ext cx="6487409" cy="3999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095"/>
                <a:gridCol w="1828800"/>
                <a:gridCol w="1427747"/>
                <a:gridCol w="1289767"/>
              </a:tblGrid>
              <a:tr h="929211">
                <a:tc>
                  <a:txBody>
                    <a:bodyPr/>
                    <a:lstStyle/>
                    <a:p>
                      <a:pPr algn="ctr"/>
                      <a:r>
                        <a:rPr lang="uk-UA" sz="1801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Матеріал резистора</a:t>
                      </a:r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1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Матеріал</a:t>
                      </a:r>
                    </a:p>
                    <a:p>
                      <a:pPr algn="ctr"/>
                      <a:r>
                        <a:rPr lang="uk-UA" sz="1801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контактних</a:t>
                      </a:r>
                    </a:p>
                    <a:p>
                      <a:pPr algn="ctr"/>
                      <a:r>
                        <a:rPr lang="uk-UA" sz="1801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площинок</a:t>
                      </a:r>
                      <a:endParaRPr lang="uk-U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1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1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R,</a:t>
                      </a:r>
                    </a:p>
                    <a:p>
                      <a:pPr algn="ctr"/>
                      <a:r>
                        <a:rPr lang="ru-RU" sz="1801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Ом/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i="1" dirty="0">
                          <a:effectLst/>
                          <a:latin typeface="Symbol" panose="05050102010706020507" pitchFamily="18" charset="2"/>
                          <a:ea typeface="Symbol" panose="05050102010706020507" pitchFamily="18" charset="2"/>
                          <a:cs typeface="Symbol" panose="05050102010706020507" pitchFamily="18" charset="2"/>
                        </a:rPr>
                        <a:t>b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х 10</a:t>
                      </a:r>
                      <a:r>
                        <a:rPr lang="ru-RU" sz="1800" b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град</a:t>
                      </a:r>
                      <a:r>
                        <a:rPr lang="ru-RU" sz="1800" b="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371659">
                <a:tc>
                  <a:txBody>
                    <a:bodyPr/>
                    <a:lstStyle/>
                    <a:p>
                      <a:pPr marL="381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Хром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 marL="0" marR="0" marT="0" marB="0" anchor="b"/>
                </a:tc>
              </a:tr>
              <a:tr h="371659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Ніхром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Cu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0" marR="0" marT="0" marB="0" anchor="b"/>
                </a:tc>
              </a:tr>
              <a:tr h="371659">
                <a:tc>
                  <a:txBody>
                    <a:bodyPr/>
                    <a:lstStyle/>
                    <a:p>
                      <a:pPr marL="38100"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Тантал ТВЧ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 marR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підшаром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2700" marR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 (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Ni-Cr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  <a:p>
                      <a:pPr marL="12700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-2,0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557294">
                <a:tc>
                  <a:txBody>
                    <a:bodyPr/>
                    <a:lstStyle/>
                    <a:p>
                      <a:pPr marL="0" marR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Сплав РС-3001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 marR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Au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 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підшаром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marL="12700" marR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Cr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</a:t>
                      </a:r>
                      <a:r>
                        <a:rPr lang="ru-RU" sz="18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Ni-Cr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  <a:p>
                      <a:pPr marL="12700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1000-2000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</a:p>
                  </a:txBody>
                  <a:tcPr marL="0" marR="0" marT="0" marB="0" anchor="b"/>
                </a:tc>
              </a:tr>
              <a:tr h="371659">
                <a:tc>
                  <a:txBody>
                    <a:bodyPr/>
                    <a:lstStyle/>
                    <a:p>
                      <a:pPr marL="76200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Полісиліцій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1800" noProof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76200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uk-UA" sz="1800" i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-типу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Алюміній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50 - 250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+0,5.-25</a:t>
                      </a:r>
                    </a:p>
                  </a:txBody>
                  <a:tcPr marL="0" marR="0" marT="0" marB="0" anchor="b"/>
                </a:tc>
              </a:tr>
              <a:tr h="415649">
                <a:tc>
                  <a:txBody>
                    <a:bodyPr/>
                    <a:lstStyle/>
                    <a:p>
                      <a:pPr marL="38100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Полісиліцій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US" sz="1800" noProof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8100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uk-UA" sz="1800" i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</a:t>
                      </a:r>
                      <a:r>
                        <a:rPr lang="uk-UA" sz="1800" i="1" baseline="300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-типу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12700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Алюміній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2 - 5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+1,0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9737559" y="2069432"/>
            <a:ext cx="128337" cy="1122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221685"/>
              </p:ext>
            </p:extLst>
          </p:nvPr>
        </p:nvGraphicFramePr>
        <p:xfrm>
          <a:off x="5251450" y="3084513"/>
          <a:ext cx="1689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Equation" r:id="rId4" imgW="1688760" imgH="685800" progId="Equation.3">
                  <p:embed/>
                </p:oleObj>
              </mc:Choice>
              <mc:Fallback>
                <p:oleObj name="Equation" r:id="rId4" imgW="16887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1450" y="3084513"/>
                        <a:ext cx="16891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211928"/>
              </p:ext>
            </p:extLst>
          </p:nvPr>
        </p:nvGraphicFramePr>
        <p:xfrm>
          <a:off x="483897" y="4624554"/>
          <a:ext cx="4374825" cy="1776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Equation" r:id="rId6" imgW="1688760" imgH="685800" progId="Equation.3">
                  <p:embed/>
                </p:oleObj>
              </mc:Choice>
              <mc:Fallback>
                <p:oleObj name="Equation" r:id="rId6" imgW="168876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3897" y="4624554"/>
                        <a:ext cx="4374825" cy="1776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12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33" y="302359"/>
            <a:ext cx="116465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/>
              <a:t>Перший період припадає </a:t>
            </a:r>
            <a:r>
              <a:rPr lang="uk-UA" sz="2800" dirty="0" smtClean="0"/>
              <a:t>на початок 60-х років, він характеризується низькою ступенем інтеграції, кількість елементів ІМС досягає 100, мінімальний розмір елемента - 100 </a:t>
            </a:r>
            <a:r>
              <a:rPr lang="uk-UA" sz="2800" dirty="0" err="1" smtClean="0"/>
              <a:t>мкм</a:t>
            </a:r>
            <a:r>
              <a:rPr lang="uk-UA" sz="2800" dirty="0" smtClean="0"/>
              <a:t>. </a:t>
            </a:r>
          </a:p>
          <a:p>
            <a:pPr algn="just"/>
            <a:r>
              <a:rPr lang="uk-UA" sz="2800" b="1" dirty="0" smtClean="0"/>
              <a:t>Другий  період </a:t>
            </a:r>
            <a:r>
              <a:rPr lang="uk-UA" sz="2800" dirty="0" smtClean="0"/>
              <a:t>- кінець 60 - початок 70х років,  кількість елементів ІМС від 100 до 1000, мінімальний розмір елемента - 100 - 3 </a:t>
            </a:r>
            <a:r>
              <a:rPr lang="uk-UA" sz="2800" dirty="0" err="1" smtClean="0"/>
              <a:t>мкм</a:t>
            </a:r>
            <a:r>
              <a:rPr lang="uk-UA" sz="2800" dirty="0" smtClean="0"/>
              <a:t>. </a:t>
            </a:r>
          </a:p>
          <a:p>
            <a:pPr algn="just"/>
            <a:r>
              <a:rPr lang="uk-UA" sz="2800" b="1" dirty="0" smtClean="0"/>
              <a:t>Третій період розвитку ІМС </a:t>
            </a:r>
            <a:r>
              <a:rPr lang="uk-UA" sz="2800" dirty="0" smtClean="0"/>
              <a:t>- друга половина 70-х  років, - характеризується швидким темпами виробництва мікросхем, кількість елементів від 1000 до 10000, мінімальний розмір елемента - 1 </a:t>
            </a:r>
            <a:r>
              <a:rPr lang="uk-UA" sz="2800" dirty="0" err="1" smtClean="0"/>
              <a:t>мкм</a:t>
            </a:r>
            <a:r>
              <a:rPr lang="uk-UA" sz="2800" dirty="0" smtClean="0"/>
              <a:t>. </a:t>
            </a:r>
          </a:p>
          <a:p>
            <a:pPr algn="just"/>
            <a:r>
              <a:rPr lang="uk-UA" sz="2800" b="1" dirty="0" smtClean="0"/>
              <a:t>Четвертий період припадає </a:t>
            </a:r>
            <a:r>
              <a:rPr lang="uk-UA" sz="2800" dirty="0" smtClean="0"/>
              <a:t>на початок 80-х років, він характеризується розробленням надвеликих ІМС, мінімальний розмір елемента  - 0,1 </a:t>
            </a:r>
            <a:r>
              <a:rPr lang="uk-UA" sz="2800" dirty="0" err="1" smtClean="0"/>
              <a:t>мкм</a:t>
            </a:r>
            <a:r>
              <a:rPr lang="uk-UA" sz="2800" dirty="0" smtClean="0"/>
              <a:t>. </a:t>
            </a:r>
          </a:p>
          <a:p>
            <a:pPr algn="just"/>
            <a:r>
              <a:rPr lang="uk-UA" sz="2800" b="1" dirty="0" smtClean="0"/>
              <a:t>На п’ятому етапі  </a:t>
            </a:r>
            <a:r>
              <a:rPr lang="uk-UA" sz="2800" dirty="0" smtClean="0"/>
              <a:t>розвитку ІМС - 80 - 90-ті роки широко використовуються мікропроцесори на базі великих та надвеликих інтегральних мікросхем.  </a:t>
            </a:r>
            <a:r>
              <a:rPr lang="uk-UA" sz="2800" b="1" dirty="0" smtClean="0"/>
              <a:t>Сучасний шостий етап розвитку ІМС </a:t>
            </a:r>
            <a:r>
              <a:rPr lang="uk-UA" sz="2800" dirty="0" smtClean="0"/>
              <a:t>характеризується розвитком та застосуванням приладів функціональної електроніки.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4523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631" y="5921"/>
            <a:ext cx="9873890" cy="1197237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Плівкові конденсатори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4" name="Picture 35"/>
          <p:cNvPicPr>
            <a:picLocks noGrp="1"/>
          </p:cNvPicPr>
          <p:nvPr>
            <p:ph idx="1"/>
          </p:nvPr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83783" y="910026"/>
            <a:ext cx="3334431" cy="39988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828627" y="5858663"/>
            <a:ext cx="6287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77340"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ee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sz="2400" baseline="-25000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22119" y="5858662"/>
            <a:ext cx="2850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 </a:t>
            </a:r>
            <a:r>
              <a:rPr lang="ru-RU" sz="2400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=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</a:t>
            </a:r>
            <a:r>
              <a:rPr lang="ru-RU" sz="2400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 </a:t>
            </a:r>
            <a:r>
              <a:rPr lang="ru-RU" sz="2400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=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(</a:t>
            </a:r>
            <a:r>
              <a:rPr lang="ru-RU" sz="2400" dirty="0" err="1" smtClean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ee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 </a:t>
            </a:r>
            <a:r>
              <a:rPr lang="ru-RU" sz="2400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)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748015" y="5152941"/>
            <a:ext cx="4255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77340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Конденсатори ІМС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8" name="Picture 36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6947349" y="942227"/>
            <a:ext cx="3094819" cy="194829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600464" y="3711538"/>
            <a:ext cx="2149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400" dirty="0">
                <a:latin typeface="Times New Roman" panose="02020603050405020304" pitchFamily="18" charset="0"/>
                <a:ea typeface="Symbol" panose="05050102010706020507" pitchFamily="18" charset="2"/>
                <a:cs typeface="Times New Roman" panose="02020603050405020304" pitchFamily="18" charset="0"/>
              </a:rPr>
              <a:t>= </a:t>
            </a:r>
            <a:r>
              <a:rPr lang="ru-RU" sz="2400" dirty="0" err="1">
                <a:latin typeface="Times New Roman" panose="02020603050405020304" pitchFamily="18" charset="0"/>
                <a:ea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ru-RU" sz="24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Symbol" panose="05050102010706020507" pitchFamily="18" charset="2"/>
                <a:cs typeface="Times New Roman" panose="02020603050405020304" pitchFamily="18" charset="0"/>
              </a:rPr>
              <a:t>e</a:t>
            </a:r>
            <a:r>
              <a:rPr lang="ru-RU" sz="24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1576" y="3089588"/>
            <a:ext cx="4895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Гребінчата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структура конденсатора</a:t>
            </a:r>
            <a:endParaRPr lang="uk-UA" sz="2400" dirty="0">
              <a:latin typeface="Corbel" panose="020B0503020204020204" pitchFamily="34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731731"/>
              </p:ext>
            </p:extLst>
          </p:nvPr>
        </p:nvGraphicFramePr>
        <p:xfrm>
          <a:off x="5803900" y="3211513"/>
          <a:ext cx="584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5" imgW="583920" imgH="431640" progId="Equation.3">
                  <p:embed/>
                </p:oleObj>
              </mc:Choice>
              <mc:Fallback>
                <p:oleObj name="Equation" r:id="rId5" imgW="5839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03900" y="3211513"/>
                        <a:ext cx="5842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743165"/>
              </p:ext>
            </p:extLst>
          </p:nvPr>
        </p:nvGraphicFramePr>
        <p:xfrm>
          <a:off x="7763014" y="4519610"/>
          <a:ext cx="1463488" cy="1081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Equation" r:id="rId7" imgW="583920" imgH="431640" progId="Equation.3">
                  <p:embed/>
                </p:oleObj>
              </mc:Choice>
              <mc:Fallback>
                <p:oleObj name="Equation" r:id="rId7" imgW="5839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63014" y="4519610"/>
                        <a:ext cx="1463488" cy="1081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088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465222"/>
            <a:ext cx="9872871" cy="770021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tx1"/>
                </a:solidFill>
              </a:rPr>
              <a:t>Плівкові конденсатори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866402"/>
              </p:ext>
            </p:extLst>
          </p:nvPr>
        </p:nvGraphicFramePr>
        <p:xfrm>
          <a:off x="829395" y="1079542"/>
          <a:ext cx="10384038" cy="5549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8037"/>
                <a:gridCol w="2184725"/>
                <a:gridCol w="2184725"/>
                <a:gridCol w="1810201"/>
                <a:gridCol w="1529307"/>
                <a:gridCol w="147043"/>
              </a:tblGrid>
              <a:tr h="19734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</a:t>
                      </a:r>
                      <a:endParaRPr lang="uk-UA" sz="24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2400" b="1" i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139700" algn="ctr">
                        <a:lnSpc>
                          <a:spcPts val="1405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ξ </a:t>
                      </a:r>
                      <a:r>
                        <a:rPr lang="ru-RU" sz="24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</a:t>
                      </a:r>
                      <a:r>
                        <a:rPr lang="ru-RU" sz="2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39700" algn="ctr">
                        <a:lnSpc>
                          <a:spcPts val="140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В/мм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26670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C0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66700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95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пФ/мм</a:t>
                      </a:r>
                      <a:r>
                        <a:rPr lang="ru-RU" sz="2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marL="1651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U, B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668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ts val="159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2"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Монооксид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5 - 6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 – 3,0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5143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Монооксид</a:t>
                      </a: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11 - 12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Боросилікатне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скло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 – 4,0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25011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250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Трисульфід </a:t>
                      </a: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Sb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Пентаоксид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25011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250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6354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noProof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Діоксид </a:t>
                      </a:r>
                      <a:r>
                        <a:rPr lang="uk-UA" sz="1800" noProof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endParaRPr lang="uk-UA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1,5 - 10,0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24546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42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582" y="260321"/>
            <a:ext cx="9875520" cy="1356360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tx1"/>
                </a:solidFill>
              </a:rPr>
              <a:t>Індуктивні елементи</a:t>
            </a:r>
            <a:endParaRPr lang="uk-UA" sz="2800" dirty="0">
              <a:solidFill>
                <a:schemeClr val="tx1"/>
              </a:solidFill>
            </a:endParaRPr>
          </a:p>
        </p:txBody>
      </p:sp>
      <p:pic>
        <p:nvPicPr>
          <p:cNvPr id="5" name="Picture 38"/>
          <p:cNvPicPr>
            <a:picLocks noGrp="1"/>
          </p:cNvPicPr>
          <p:nvPr>
            <p:ph idx="1"/>
          </p:nvPr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58585" y="1616681"/>
            <a:ext cx="5726173" cy="42232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0726" y="5839947"/>
            <a:ext cx="3539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8260" algn="ctr"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Індуктивні елементи ІМС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430452"/>
              </p:ext>
            </p:extLst>
          </p:nvPr>
        </p:nvGraphicFramePr>
        <p:xfrm>
          <a:off x="7196899" y="262846"/>
          <a:ext cx="4222675" cy="6161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Equation" r:id="rId4" imgW="2311200" imgH="3809880" progId="Equation.3">
                  <p:embed/>
                </p:oleObj>
              </mc:Choice>
              <mc:Fallback>
                <p:oleObj name="Equation" r:id="rId4" imgW="2311200" imgH="3809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96899" y="262846"/>
                        <a:ext cx="4222675" cy="61618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307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609600"/>
            <a:ext cx="9172073" cy="593558"/>
          </a:xfrm>
        </p:spPr>
        <p:txBody>
          <a:bodyPr>
            <a:noAutofit/>
          </a:bodyPr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</a:rPr>
              <a:t>R</a:t>
            </a: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r>
              <a:rPr lang="uk-UA" sz="2800" i="1" dirty="0" smtClean="0">
                <a:solidFill>
                  <a:schemeClr val="tx1"/>
                </a:solidFill>
              </a:rPr>
              <a:t>-</a:t>
            </a: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r>
              <a:rPr lang="uk-UA" sz="2800" b="1" i="1" dirty="0" smtClean="0">
                <a:solidFill>
                  <a:schemeClr val="tx1"/>
                </a:solidFill>
              </a:rPr>
              <a:t>C</a:t>
            </a:r>
            <a:r>
              <a:rPr lang="uk-UA" sz="2800" b="1" dirty="0" smtClean="0">
                <a:solidFill>
                  <a:schemeClr val="tx1"/>
                </a:solidFill>
              </a:rPr>
              <a:t> структури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Picture 41"/>
          <p:cNvPicPr>
            <a:picLocks noGrp="1"/>
          </p:cNvPicPr>
          <p:nvPr>
            <p:ph idx="1"/>
          </p:nvPr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82974" y="2907148"/>
            <a:ext cx="4581525" cy="30956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553" y="6002773"/>
            <a:ext cx="588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uk-UA" sz="2400" dirty="0" smtClean="0">
                <a:ea typeface="Times New Roman" panose="02020603050405020304" pitchFamily="18" charset="0"/>
              </a:rPr>
              <a:t>Характеристика RС-нульового фільтру ІМС</a:t>
            </a:r>
            <a:endParaRPr lang="uk-UA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6884" y="979734"/>
            <a:ext cx="11518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Corbel" panose="020B0503020204020204" pitchFamily="34" charset="0"/>
                <a:ea typeface="Times New Roman" panose="02020603050405020304" pitchFamily="18" charset="0"/>
              </a:rPr>
              <a:t>З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астосовують два типи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RС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-структур: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R-C-</a:t>
            </a:r>
            <a:r>
              <a:rPr lang="uk-UA" sz="2400" i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nR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C-R-</a:t>
            </a:r>
            <a:r>
              <a:rPr lang="uk-UA" sz="2400" i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nC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 виконанням структура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R-C-</a:t>
            </a:r>
            <a:r>
              <a:rPr lang="uk-UA" sz="2400" i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nR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подібна до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плівкового конденсатора з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високоомними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обкладинками з опорами R і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nR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n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 сталий коефіцієнт). Структура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С-R-</a:t>
            </a:r>
            <a:r>
              <a:rPr lang="uk-UA" sz="2400" i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складається з двох конденсаторів ємністю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і </a:t>
            </a:r>
            <a:r>
              <a:rPr lang="uk-UA" sz="2400" i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пС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які мають спільну обкладку з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високоомного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матеріалу з опором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R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Якщо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= 0, то обидві структури перетворюються на просту конструкцію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RС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-типу. </a:t>
            </a:r>
            <a:endParaRPr lang="uk-UA" sz="2400" dirty="0">
              <a:latin typeface="Corbel" panose="020B0503020204020204" pitchFamily="34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148264"/>
              </p:ext>
            </p:extLst>
          </p:nvPr>
        </p:nvGraphicFramePr>
        <p:xfrm>
          <a:off x="7185860" y="3288860"/>
          <a:ext cx="2905120" cy="681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Equation" r:id="rId4" imgW="1028520" imgH="241200" progId="Equation.3">
                  <p:embed/>
                </p:oleObj>
              </mc:Choice>
              <mc:Fallback>
                <p:oleObj name="Equation" r:id="rId4" imgW="10285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85860" y="3288860"/>
                        <a:ext cx="2905120" cy="681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262685"/>
              </p:ext>
            </p:extLst>
          </p:nvPr>
        </p:nvGraphicFramePr>
        <p:xfrm>
          <a:off x="6537801" y="4193675"/>
          <a:ext cx="410426" cy="454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6" imgW="177480" imgH="164880" progId="Equation.3">
                  <p:embed/>
                </p:oleObj>
              </mc:Choice>
              <mc:Fallback>
                <p:oleObj name="Equation" r:id="rId6" imgW="1774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37801" y="4193675"/>
                        <a:ext cx="410426" cy="454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897943"/>
              </p:ext>
            </p:extLst>
          </p:nvPr>
        </p:nvGraphicFramePr>
        <p:xfrm>
          <a:off x="6582703" y="4831376"/>
          <a:ext cx="521230" cy="625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Equation" r:id="rId8" imgW="190440" imgH="228600" progId="Equation.3">
                  <p:embed/>
                </p:oleObj>
              </mc:Choice>
              <mc:Fallback>
                <p:oleObj name="Equation" r:id="rId8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82703" y="4831376"/>
                        <a:ext cx="521230" cy="625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53594"/>
              </p:ext>
            </p:extLst>
          </p:nvPr>
        </p:nvGraphicFramePr>
        <p:xfrm>
          <a:off x="6807559" y="5544850"/>
          <a:ext cx="281335" cy="562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10" imgW="88560" imgH="177480" progId="Equation.3">
                  <p:embed/>
                </p:oleObj>
              </mc:Choice>
              <mc:Fallback>
                <p:oleObj name="Equation" r:id="rId10" imgW="8856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807559" y="5544850"/>
                        <a:ext cx="281335" cy="5626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103933" y="4168527"/>
            <a:ext cx="5232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dirty="0" smtClean="0"/>
              <a:t>- питомий поверхневий опір                          резистивної смужки;</a:t>
            </a:r>
          </a:p>
          <a:p>
            <a:r>
              <a:rPr lang="uk-UA" sz="2400" dirty="0" smtClean="0"/>
              <a:t>- питома ємність конденсатора;</a:t>
            </a:r>
          </a:p>
          <a:p>
            <a:endParaRPr lang="uk-UA" sz="2400" dirty="0" smtClean="0"/>
          </a:p>
          <a:p>
            <a:r>
              <a:rPr lang="uk-UA" sz="2400" dirty="0" smtClean="0"/>
              <a:t>- довжина резистивної смужки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62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8622" y="352926"/>
            <a:ext cx="9653336" cy="994611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Характеристики плівкових матеріалів провідників та контактних площадок</a:t>
            </a:r>
            <a:endParaRPr lang="uk-UA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35241"/>
            <a:ext cx="4347410" cy="4042611"/>
          </a:xfrm>
        </p:spPr>
        <p:txBody>
          <a:bodyPr>
            <a:normAutofit fontScale="92500" lnSpcReduction="20000"/>
          </a:bodyPr>
          <a:lstStyle/>
          <a:p>
            <a:pPr marL="45722" indent="0" algn="just">
              <a:buNone/>
            </a:pPr>
            <a:endParaRPr lang="uk-UA" sz="2400" dirty="0" smtClean="0">
              <a:solidFill>
                <a:schemeClr val="tx1"/>
              </a:solidFill>
            </a:endParaRPr>
          </a:p>
          <a:p>
            <a:pPr marL="274324" lvl="1" indent="0" algn="just">
              <a:buNone/>
            </a:pPr>
            <a:r>
              <a:rPr lang="uk-UA" sz="2400" dirty="0" smtClean="0">
                <a:solidFill>
                  <a:schemeClr val="tx1"/>
                </a:solidFill>
              </a:rPr>
              <a:t>У гібридних інтегральних мікросхемах з’єднання між елементами виготовляють з металевих плівок, якім необхідно мати наступні властивості: </a:t>
            </a:r>
          </a:p>
          <a:p>
            <a:pPr lvl="1" algn="just"/>
            <a:r>
              <a:rPr lang="uk-UA" sz="2400" dirty="0" smtClean="0">
                <a:solidFill>
                  <a:schemeClr val="tx1"/>
                </a:solidFill>
              </a:rPr>
              <a:t>високу електропровідність (низький питомий опір); </a:t>
            </a:r>
          </a:p>
          <a:p>
            <a:pPr lvl="1" algn="just"/>
            <a:r>
              <a:rPr lang="uk-UA" sz="2400" dirty="0" smtClean="0">
                <a:solidFill>
                  <a:schemeClr val="tx1"/>
                </a:solidFill>
              </a:rPr>
              <a:t>достатньо високу адгезію до діелектричної підкладки;</a:t>
            </a:r>
          </a:p>
          <a:p>
            <a:pPr lvl="1" algn="just"/>
            <a:r>
              <a:rPr lang="uk-UA" sz="2400" dirty="0" smtClean="0">
                <a:solidFill>
                  <a:schemeClr val="tx1"/>
                </a:solidFill>
              </a:rPr>
              <a:t> корозійну стійкість; </a:t>
            </a:r>
          </a:p>
          <a:p>
            <a:pPr lvl="1" algn="just"/>
            <a:r>
              <a:rPr lang="uk-UA" sz="2400" dirty="0" smtClean="0">
                <a:solidFill>
                  <a:schemeClr val="tx1"/>
                </a:solidFill>
              </a:rPr>
              <a:t>забезпечувати можливість приєднання контактів з дроту.</a:t>
            </a:r>
          </a:p>
          <a:p>
            <a:pPr lvl="0"/>
            <a:endParaRPr lang="ru-RU" sz="2000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7516"/>
              </p:ext>
            </p:extLst>
          </p:nvPr>
        </p:nvGraphicFramePr>
        <p:xfrm>
          <a:off x="4383507" y="1347537"/>
          <a:ext cx="7267073" cy="4956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6505"/>
                <a:gridCol w="1283369"/>
                <a:gridCol w="1363578"/>
                <a:gridCol w="2903621"/>
              </a:tblGrid>
              <a:tr h="1026696">
                <a:tc>
                  <a:txBody>
                    <a:bodyPr/>
                    <a:lstStyle/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Матеріал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uk-UA" sz="1600" noProof="0" dirty="0" smtClean="0">
                        <a:effectLst/>
                      </a:endParaRPr>
                    </a:p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endParaRPr lang="uk-UA" sz="1600" noProof="0" dirty="0" smtClean="0">
                        <a:effectLst/>
                      </a:endParaRPr>
                    </a:p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Товщина,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нм   </a:t>
                      </a:r>
                      <a:endParaRPr lang="uk-UA" sz="1600" noProof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Питомий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опір, </a:t>
                      </a:r>
                      <a:r>
                        <a:rPr lang="uk-UA" sz="1600" noProof="0" dirty="0" err="1" smtClean="0">
                          <a:effectLst/>
                        </a:rPr>
                        <a:t>Ом</a:t>
                      </a:r>
                      <a:r>
                        <a:rPr lang="uk-UA" sz="1600" baseline="30000" noProof="0" dirty="0" err="1" smtClean="0">
                          <a:effectLst/>
                        </a:rPr>
                        <a:t>.</a:t>
                      </a:r>
                      <a:r>
                        <a:rPr lang="uk-UA" sz="1600" noProof="0" dirty="0" err="1" smtClean="0">
                          <a:effectLst/>
                        </a:rPr>
                        <a:t>м</a:t>
                      </a: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5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Спосіб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приєднання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зовнішніх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виводів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026694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1 </a:t>
                      </a:r>
                      <a:r>
                        <a:rPr lang="uk-UA" sz="1600" noProof="0" dirty="0" err="1" smtClean="0">
                          <a:effectLst/>
                        </a:rPr>
                        <a:t>Ni-Cr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2 </a:t>
                      </a:r>
                      <a:r>
                        <a:rPr lang="uk-UA" sz="1600" noProof="0" dirty="0" err="1" smtClean="0">
                          <a:effectLst/>
                        </a:rPr>
                        <a:t>Cu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3 </a:t>
                      </a:r>
                      <a:r>
                        <a:rPr lang="uk-UA" sz="1600" noProof="0" dirty="0" err="1" smtClean="0">
                          <a:effectLst/>
                        </a:rPr>
                        <a:t>Ni</a:t>
                      </a: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     </a:t>
                      </a:r>
                    </a:p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uk-UA" sz="1600" noProof="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 10 - 30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400 - 1000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50 – 70 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0,02 - 0,04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Зварювання непрямим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імпульсним нагрівом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1 </a:t>
                      </a:r>
                      <a:r>
                        <a:rPr lang="uk-UA" sz="1600" noProof="0" dirty="0" err="1" smtClean="0">
                          <a:effectLst/>
                        </a:rPr>
                        <a:t>Ni-Cr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2 </a:t>
                      </a:r>
                      <a:r>
                        <a:rPr lang="uk-UA" sz="1600" noProof="0" dirty="0" err="1" smtClean="0">
                          <a:effectLst/>
                        </a:rPr>
                        <a:t>Cu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3 </a:t>
                      </a:r>
                      <a:r>
                        <a:rPr lang="uk-UA" sz="1600" noProof="0" dirty="0" err="1" smtClean="0">
                          <a:effectLst/>
                        </a:rPr>
                        <a:t>Ag</a:t>
                      </a:r>
                      <a:r>
                        <a:rPr lang="uk-UA" sz="1600" noProof="0" dirty="0" smtClean="0">
                          <a:effectLst/>
                        </a:rPr>
                        <a:t> 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endParaRPr lang="uk-UA" sz="1600" noProof="0" dirty="0" smtClean="0">
                        <a:effectLst/>
                      </a:endParaRPr>
                    </a:p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10- 30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400 - 1000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80 – 100  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0,02 - 0,04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Пайка </a:t>
                      </a:r>
                      <a:r>
                        <a:rPr lang="uk-UA" sz="1600" noProof="0" dirty="0" err="1" smtClean="0">
                          <a:effectLst/>
                        </a:rPr>
                        <a:t>мікропаяльником</a:t>
                      </a:r>
                      <a:r>
                        <a:rPr lang="uk-UA" sz="1600" noProof="0" dirty="0" smtClean="0">
                          <a:effectLst/>
                        </a:rPr>
                        <a:t>; зварювання непрямим імпульсним нагрівом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1142733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1 </a:t>
                      </a:r>
                      <a:r>
                        <a:rPr lang="uk-UA" sz="1600" noProof="0" dirty="0" err="1" smtClean="0">
                          <a:effectLst/>
                        </a:rPr>
                        <a:t>Ni-Cr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2 </a:t>
                      </a:r>
                      <a:r>
                        <a:rPr lang="uk-UA" sz="1600" noProof="0" dirty="0" err="1" smtClean="0">
                          <a:effectLst/>
                        </a:rPr>
                        <a:t>Cu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3 </a:t>
                      </a:r>
                      <a:r>
                        <a:rPr lang="uk-UA" sz="1600" noProof="0" dirty="0" err="1" smtClean="0">
                          <a:effectLst/>
                        </a:rPr>
                        <a:t>Au</a:t>
                      </a: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10 - 30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600 - 800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50 – 60 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0,02 - 0,04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Пайка </a:t>
                      </a:r>
                      <a:r>
                        <a:rPr lang="uk-UA" sz="1600" noProof="0" dirty="0" err="1" smtClean="0">
                          <a:effectLst/>
                        </a:rPr>
                        <a:t>мікропаяльником</a:t>
                      </a:r>
                      <a:r>
                        <a:rPr lang="uk-UA" sz="1600" noProof="0" dirty="0" smtClean="0">
                          <a:effectLst/>
                        </a:rPr>
                        <a:t>; зварювання непрямим імпульсним  нагрівом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  <a:tr h="672938"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1 </a:t>
                      </a:r>
                      <a:r>
                        <a:rPr lang="uk-UA" sz="1600" noProof="0" dirty="0" err="1" smtClean="0">
                          <a:effectLst/>
                        </a:rPr>
                        <a:t>Ni-Cr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2 </a:t>
                      </a:r>
                      <a:r>
                        <a:rPr lang="uk-UA" sz="1600" noProof="0" dirty="0" err="1" smtClean="0">
                          <a:effectLst/>
                        </a:rPr>
                        <a:t>Al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Шар 3 </a:t>
                      </a:r>
                      <a:r>
                        <a:rPr lang="uk-UA" sz="1600" noProof="0" dirty="0" err="1" smtClean="0">
                          <a:effectLst/>
                        </a:rPr>
                        <a:t>Ni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40- 50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250- 350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50 – 70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0,10 - 0,20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 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Зварювання подвійним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noProof="0" dirty="0" smtClean="0">
                          <a:effectLst/>
                        </a:rPr>
                        <a:t>електродом</a:t>
                      </a:r>
                      <a:endParaRPr lang="uk-UA" sz="16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72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Мікроелектронні пристрої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b="1" dirty="0"/>
              <a:t>Лекція </a:t>
            </a:r>
            <a:r>
              <a:rPr lang="uk-UA" sz="3200" b="1" dirty="0" smtClean="0"/>
              <a:t>5. Великі інтегральні схеми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70555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547" y="288758"/>
            <a:ext cx="11614485" cy="6336631"/>
          </a:xfrm>
        </p:spPr>
        <p:txBody>
          <a:bodyPr>
            <a:normAutofit fontScale="92500" lnSpcReduction="10000"/>
          </a:bodyPr>
          <a:lstStyle/>
          <a:p>
            <a:pPr marL="45722" indent="0" algn="just">
              <a:lnSpc>
                <a:spcPct val="17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sz="2900" dirty="0" smtClean="0">
                <a:solidFill>
                  <a:schemeClr val="tx1"/>
                </a:solidFill>
              </a:rPr>
              <a:t>Збільшення числа елементів і зростання функціональної густини обумовили створення мікросхем з високим ступенем інтеграції - </a:t>
            </a:r>
            <a:r>
              <a:rPr lang="uk-UA" sz="2900" b="1" dirty="0" smtClean="0">
                <a:solidFill>
                  <a:schemeClr val="tx1"/>
                </a:solidFill>
              </a:rPr>
              <a:t>великих інтегральних схем </a:t>
            </a:r>
            <a:r>
              <a:rPr lang="uk-UA" sz="2900" dirty="0" smtClean="0">
                <a:solidFill>
                  <a:schemeClr val="tx1"/>
                </a:solidFill>
              </a:rPr>
              <a:t>(ВІС).</a:t>
            </a:r>
          </a:p>
          <a:p>
            <a:pPr marL="45722" indent="0" algn="just">
              <a:lnSpc>
                <a:spcPct val="170000"/>
              </a:lnSpc>
              <a:buNone/>
            </a:pP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	</a:t>
            </a:r>
            <a:r>
              <a:rPr lang="uk-UA" sz="2900" dirty="0" smtClean="0">
                <a:solidFill>
                  <a:schemeClr val="tx1"/>
                </a:solidFill>
              </a:rPr>
              <a:t>Основними параметрами, що характеризують </a:t>
            </a:r>
            <a:r>
              <a:rPr lang="uk-UA" sz="2900" dirty="0" err="1" smtClean="0">
                <a:solidFill>
                  <a:schemeClr val="tx1"/>
                </a:solidFill>
              </a:rPr>
              <a:t>конструктивно</a:t>
            </a:r>
            <a:r>
              <a:rPr lang="uk-UA" sz="2900" dirty="0" smtClean="0">
                <a:solidFill>
                  <a:schemeClr val="tx1"/>
                </a:solidFill>
              </a:rPr>
              <a:t>-технологічні і схематичні особливості ВІС, є:</a:t>
            </a:r>
          </a:p>
          <a:p>
            <a:pPr algn="just">
              <a:lnSpc>
                <a:spcPct val="100000"/>
              </a:lnSpc>
            </a:pPr>
            <a:r>
              <a:rPr lang="uk-UA" sz="2900" dirty="0" smtClean="0">
                <a:solidFill>
                  <a:schemeClr val="tx1"/>
                </a:solidFill>
              </a:rPr>
              <a:t> ступінь інтеграції; </a:t>
            </a:r>
          </a:p>
          <a:p>
            <a:pPr algn="just">
              <a:lnSpc>
                <a:spcPct val="100000"/>
              </a:lnSpc>
            </a:pPr>
            <a:r>
              <a:rPr lang="uk-UA" sz="2900" dirty="0" smtClean="0">
                <a:solidFill>
                  <a:schemeClr val="tx1"/>
                </a:solidFill>
              </a:rPr>
              <a:t>функціональна складність; </a:t>
            </a:r>
          </a:p>
          <a:p>
            <a:pPr algn="just">
              <a:lnSpc>
                <a:spcPct val="100000"/>
              </a:lnSpc>
            </a:pPr>
            <a:r>
              <a:rPr lang="uk-UA" sz="2900" dirty="0" smtClean="0">
                <a:solidFill>
                  <a:schemeClr val="tx1"/>
                </a:solidFill>
              </a:rPr>
              <a:t>інтегральна густина;</a:t>
            </a:r>
          </a:p>
          <a:p>
            <a:pPr algn="just">
              <a:lnSpc>
                <a:spcPct val="100000"/>
              </a:lnSpc>
            </a:pPr>
            <a:r>
              <a:rPr lang="uk-UA" sz="2900" dirty="0" smtClean="0">
                <a:solidFill>
                  <a:schemeClr val="tx1"/>
                </a:solidFill>
              </a:rPr>
              <a:t> функціональна густина; </a:t>
            </a:r>
          </a:p>
          <a:p>
            <a:pPr algn="just">
              <a:lnSpc>
                <a:spcPct val="100000"/>
              </a:lnSpc>
            </a:pPr>
            <a:r>
              <a:rPr lang="uk-UA" sz="2900" dirty="0" smtClean="0">
                <a:solidFill>
                  <a:schemeClr val="tx1"/>
                </a:solidFill>
              </a:rPr>
              <a:t>інформаційна складність.</a:t>
            </a:r>
          </a:p>
          <a:p>
            <a:pPr marL="45722" indent="0" algn="r">
              <a:lnSpc>
                <a:spcPct val="100000"/>
              </a:lnSpc>
              <a:buNone/>
            </a:pPr>
            <a:endParaRPr lang="uk-UA" dirty="0" smtClean="0">
              <a:solidFill>
                <a:schemeClr val="tx1"/>
              </a:solidFill>
            </a:endParaRPr>
          </a:p>
          <a:p>
            <a:pPr marL="45722" indent="0" algn="r">
              <a:lnSpc>
                <a:spcPct val="100000"/>
              </a:lnSpc>
              <a:buNone/>
            </a:pPr>
            <a:endParaRPr lang="uk-UA" dirty="0">
              <a:solidFill>
                <a:schemeClr val="tx1"/>
              </a:solidFill>
            </a:endParaRPr>
          </a:p>
          <a:p>
            <a:pPr marL="45722" indent="0" algn="r">
              <a:lnSpc>
                <a:spcPct val="100000"/>
              </a:lnSpc>
              <a:buNone/>
            </a:pPr>
            <a:endParaRPr lang="uk-UA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487169"/>
            <a:ext cx="11197390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9390" algn="just">
              <a:lnSpc>
                <a:spcPct val="98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Функціональна складність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середнє число перетворень у мікросхемі, що припадають на одну змінну: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50241"/>
              </p:ext>
            </p:extLst>
          </p:nvPr>
        </p:nvGraphicFramePr>
        <p:xfrm>
          <a:off x="773801" y="1271038"/>
          <a:ext cx="1727868" cy="1135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6" name="Equation" r:id="rId3" imgW="888840" imgH="622080" progId="Equation.3">
                  <p:embed/>
                </p:oleObj>
              </mc:Choice>
              <mc:Fallback>
                <p:oleObj name="Equation" r:id="rId3" imgW="888840" imgH="622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3801" y="1271038"/>
                        <a:ext cx="1727868" cy="1135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783203"/>
              </p:ext>
            </p:extLst>
          </p:nvPr>
        </p:nvGraphicFramePr>
        <p:xfrm>
          <a:off x="3282451" y="1426480"/>
          <a:ext cx="652711" cy="787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7" name="Equation" r:id="rId5" imgW="368280" imgH="444240" progId="Equation.3">
                  <p:embed/>
                </p:oleObj>
              </mc:Choice>
              <mc:Fallback>
                <p:oleObj name="Equation" r:id="rId5" imgW="36828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82451" y="1426480"/>
                        <a:ext cx="652711" cy="7877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61549"/>
              </p:ext>
            </p:extLst>
          </p:nvPr>
        </p:nvGraphicFramePr>
        <p:xfrm>
          <a:off x="3376697" y="2413926"/>
          <a:ext cx="464218" cy="447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8" name="Equation" r:id="rId7" imgW="190440" imgH="228600" progId="Equation.3">
                  <p:embed/>
                </p:oleObj>
              </mc:Choice>
              <mc:Fallback>
                <p:oleObj name="Equation" r:id="rId7" imgW="190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76697" y="2413926"/>
                        <a:ext cx="464218" cy="4477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556870"/>
              </p:ext>
            </p:extLst>
          </p:nvPr>
        </p:nvGraphicFramePr>
        <p:xfrm>
          <a:off x="3465663" y="3200071"/>
          <a:ext cx="224022" cy="29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9" name="Equation" r:id="rId9" imgW="126720" imgH="139680" progId="Equation.3">
                  <p:embed/>
                </p:oleObj>
              </mc:Choice>
              <mc:Fallback>
                <p:oleObj name="Equation" r:id="rId9" imgW="12672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65663" y="3200071"/>
                        <a:ext cx="224022" cy="290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935162" y="1442505"/>
            <a:ext cx="9732711" cy="692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95000"/>
              </a:lnSpc>
              <a:spcAft>
                <a:spcPts val="0"/>
              </a:spcAft>
              <a:tabLst>
                <a:tab pos="647700" algn="l"/>
              </a:tabLs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кількість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однокаскадних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логічних елементів в</a:t>
            </a:r>
          </a:p>
          <a:p>
            <a:pPr>
              <a:lnSpc>
                <a:spcPts val="15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 </a:t>
            </a:r>
          </a:p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інтегральній мікросхемі;</a:t>
            </a: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40915" y="2274154"/>
            <a:ext cx="4423609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spcAft>
                <a:spcPts val="0"/>
              </a:spcAft>
              <a:tabLst>
                <a:tab pos="1854200" algn="l"/>
              </a:tabLst>
            </a:pPr>
            <a:r>
              <a:rPr lang="uk-UA" sz="2000" dirty="0" smtClean="0">
                <a:latin typeface="+mj-lt"/>
                <a:ea typeface="Times New Roman" panose="02020603050405020304" pitchFamily="18" charset="0"/>
              </a:rPr>
              <a:t>-</a:t>
            </a:r>
            <a:r>
              <a:rPr lang="uk-UA" sz="2000" i="1" dirty="0" smtClean="0">
                <a:latin typeface="+mj-lt"/>
                <a:ea typeface="Arial" panose="020B0604020202020204" pitchFamily="34" charset="0"/>
              </a:rPr>
              <a:t> </a:t>
            </a:r>
            <a:r>
              <a:rPr lang="uk-UA" sz="2000" dirty="0" smtClean="0">
                <a:latin typeface="+mj-lt"/>
                <a:ea typeface="Times New Roman" panose="02020603050405020304" pitchFamily="18" charset="0"/>
              </a:rPr>
              <a:t>кількість розгалужень на</a:t>
            </a:r>
          </a:p>
          <a:p>
            <a:pPr>
              <a:lnSpc>
                <a:spcPts val="210"/>
              </a:lnSpc>
              <a:spcAft>
                <a:spcPts val="0"/>
              </a:spcAft>
            </a:pPr>
            <a:r>
              <a:rPr lang="uk-UA" sz="2000" dirty="0" smtClean="0">
                <a:latin typeface="+mj-lt"/>
                <a:ea typeface="Times New Roman" panose="02020603050405020304" pitchFamily="18" charset="0"/>
              </a:rPr>
              <a:t> </a:t>
            </a:r>
          </a:p>
          <a:p>
            <a:r>
              <a:rPr lang="uk-UA" sz="2000" dirty="0" smtClean="0">
                <a:latin typeface="+mj-lt"/>
                <a:ea typeface="Times New Roman" panose="02020603050405020304" pitchFamily="18" charset="0"/>
              </a:rPr>
              <a:t>виході кожного і-го каскаду; </a:t>
            </a:r>
            <a:endParaRPr lang="uk-UA" sz="2000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40915" y="3146775"/>
            <a:ext cx="6096000" cy="6955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127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кількість змінних, поданих на входи інтегральної мікросхеми.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3939" y="3828000"/>
            <a:ext cx="11333914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190500" algn="just">
              <a:lnSpc>
                <a:spcPct val="98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Інтегральна густина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кількість елементів, які припадають на одиницю площі ВІС: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787332"/>
              </p:ext>
            </p:extLst>
          </p:nvPr>
        </p:nvGraphicFramePr>
        <p:xfrm>
          <a:off x="4696827" y="4263989"/>
          <a:ext cx="1772987" cy="87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0" name="Equation" r:id="rId11" imgW="850680" imgH="419040" progId="Equation.3">
                  <p:embed/>
                </p:oleObj>
              </mc:Choice>
              <mc:Fallback>
                <p:oleObj name="Equation" r:id="rId11" imgW="8506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96827" y="4263989"/>
                        <a:ext cx="1772987" cy="873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04800" y="5156378"/>
            <a:ext cx="11638714" cy="81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190500" algn="just">
              <a:lnSpc>
                <a:spcPct val="98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Функціональна густина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кількість перетворень з однією змінною, які припадають на одиницю площі ВІС: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362020"/>
              </p:ext>
            </p:extLst>
          </p:nvPr>
        </p:nvGraphicFramePr>
        <p:xfrm>
          <a:off x="4696827" y="5522560"/>
          <a:ext cx="949994" cy="892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" name="Equation" r:id="rId13" imgW="419040" imgH="393480" progId="Equation.3">
                  <p:embed/>
                </p:oleObj>
              </mc:Choice>
              <mc:Fallback>
                <p:oleObj name="Equation" r:id="rId13" imgW="4190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96827" y="5522560"/>
                        <a:ext cx="949994" cy="8924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24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095" y="404769"/>
            <a:ext cx="11197389" cy="1178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98000"/>
              </a:lnSpc>
              <a:spcAft>
                <a:spcPts val="0"/>
              </a:spcAft>
            </a:pPr>
            <a:endParaRPr lang="en-US" sz="2400" b="1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indent="190500" algn="just">
              <a:lnSpc>
                <a:spcPct val="98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Інформаційна складність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середня кількість елементів у ВІС, які припадають на перетворення однієї змінної: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318159"/>
              </p:ext>
            </p:extLst>
          </p:nvPr>
        </p:nvGraphicFramePr>
        <p:xfrm>
          <a:off x="4620126" y="1779283"/>
          <a:ext cx="2791326" cy="1293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Equation" r:id="rId3" imgW="1218960" imgH="660240" progId="Equation.3">
                  <p:embed/>
                </p:oleObj>
              </mc:Choice>
              <mc:Fallback>
                <p:oleObj name="Equation" r:id="rId3" imgW="121896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20126" y="1779283"/>
                        <a:ext cx="2791326" cy="12930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4799" y="3214898"/>
            <a:ext cx="11197389" cy="307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205740" algn="just">
              <a:lnSpc>
                <a:spcPct val="101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 видом інформації, яка оброблюється, ВІС можна класифікувати 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на цифрові й аналогові. </a:t>
            </a:r>
            <a:endParaRPr lang="en-US" sz="2400" b="1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R="12700" indent="205740" algn="just">
              <a:lnSpc>
                <a:spcPct val="101000"/>
              </a:lnSpc>
              <a:spcAft>
                <a:spcPts val="0"/>
              </a:spcAft>
            </a:pP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Цифрові ВІС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використовують у пристроях обробки інформації, до яких відносяться напівпровідникові запам'ятовуючі пристрої,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багаторозрядні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регістри, лічильники, суматори . </a:t>
            </a:r>
            <a:endParaRPr lang="en-US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R="12700" indent="205740" algn="just">
              <a:lnSpc>
                <a:spcPct val="101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Прикладами 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аналогових ВІС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є перетворювачі напруга - код і код - напруга, блоки апаратури зв'язку (тракти</a:t>
            </a:r>
            <a:r>
              <a:rPr lang="en-US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високої і проміжної частот, формувачі сигналів,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багатокаскадні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схеми радіопристроїв і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т.д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.).</a:t>
            </a:r>
            <a:endParaRPr lang="uk-UA" sz="24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13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84" y="505500"/>
            <a:ext cx="11438021" cy="5336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	За ступенем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застосованості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в розробках апаратури розрізняють ВІС 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загального і спеціального призначення.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</a:p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endParaRPr lang="en-US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Цифрові ВІС 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загального призначення: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напівпровідникові запам'ятовуючі пристрої, регістри, дешифратори. </a:t>
            </a:r>
          </a:p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endParaRPr lang="uk-UA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Аналогові ВІС 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загального призначення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 це системи взаємного перетворення напруги в код, прецизійні операційні підсилювачі вищого класу, підсилювачі для високоякісного відтворення звуку та інші пристрої.</a:t>
            </a:r>
          </a:p>
          <a:p>
            <a:pPr marL="25400" indent="204470" algn="just">
              <a:lnSpc>
                <a:spcPct val="102000"/>
              </a:lnSpc>
              <a:spcAft>
                <a:spcPts val="0"/>
              </a:spcAft>
            </a:pPr>
            <a:endParaRPr lang="uk-UA" sz="24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r>
              <a:rPr lang="uk-UA" sz="2400" dirty="0" err="1" smtClean="0"/>
              <a:t>АналоговІ</a:t>
            </a:r>
            <a:r>
              <a:rPr lang="uk-UA" sz="2400" dirty="0" smtClean="0"/>
              <a:t> ВІС </a:t>
            </a:r>
            <a:r>
              <a:rPr lang="uk-UA" sz="2400" b="1" dirty="0" smtClean="0"/>
              <a:t>спеціального призначення</a:t>
            </a:r>
            <a:r>
              <a:rPr lang="uk-UA" sz="2400" dirty="0" smtClean="0"/>
              <a:t>: підсилювальні тракти радіоприймальних і </a:t>
            </a:r>
            <a:r>
              <a:rPr lang="uk-UA" sz="2400" dirty="0" err="1" smtClean="0"/>
              <a:t>радіопередаючих</a:t>
            </a:r>
            <a:r>
              <a:rPr lang="uk-UA" sz="2400" dirty="0" smtClean="0"/>
              <a:t> пристроїв на фіксовані частоти.</a:t>
            </a:r>
          </a:p>
          <a:p>
            <a:endParaRPr lang="uk-UA" sz="2400" dirty="0" smtClean="0"/>
          </a:p>
          <a:p>
            <a:r>
              <a:rPr lang="uk-UA" sz="2400" dirty="0">
                <a:latin typeface="Corbel" panose="020B0503020204020204" pitchFamily="34" charset="0"/>
                <a:ea typeface="Times New Roman" panose="02020603050405020304" pitchFamily="18" charset="0"/>
              </a:rPr>
              <a:t>Цифрові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ВІС</a:t>
            </a:r>
            <a:r>
              <a:rPr lang="uk-UA" sz="2400" b="1" dirty="0"/>
              <a:t> спеціального призначення</a:t>
            </a:r>
            <a:r>
              <a:rPr lang="uk-UA" sz="2400" dirty="0"/>
              <a:t>: </a:t>
            </a:r>
            <a:r>
              <a:rPr lang="uk-UA" sz="2400" dirty="0" smtClean="0"/>
              <a:t>мікропроцесори </a:t>
            </a:r>
            <a:r>
              <a:rPr lang="uk-UA" sz="2400" dirty="0" err="1" smtClean="0"/>
              <a:t>компьютерів</a:t>
            </a:r>
            <a:r>
              <a:rPr lang="uk-UA" sz="2400" dirty="0" smtClean="0"/>
              <a:t>.</a:t>
            </a:r>
            <a:endParaRPr lang="uk-UA" sz="2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6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886" y="164171"/>
            <a:ext cx="1111717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Інтегральні мікросхеми (ІМС) </a:t>
            </a:r>
            <a:r>
              <a:rPr lang="uk-UA" sz="2400" dirty="0" smtClean="0"/>
              <a:t>-  мікроелектронні вироби, які виконують функцію оброблення сигналу і (або) накопичення інформації і мають високу щільність розміщення неподільно виконаних і електрично з'єднаних елементів, компонентів і кристалів, які щодо вимог до випробувань, приймання, постачання і експлуатації розглядаються як неподільні. </a:t>
            </a:r>
          </a:p>
          <a:p>
            <a:pPr algn="just"/>
            <a:r>
              <a:rPr lang="uk-UA" sz="2400" b="1" dirty="0" smtClean="0"/>
              <a:t>Елемент ІМС </a:t>
            </a:r>
            <a:r>
              <a:rPr lang="uk-UA" sz="2400" dirty="0" smtClean="0"/>
              <a:t>-  </a:t>
            </a:r>
            <a:r>
              <a:rPr lang="uk-UA" sz="2400" dirty="0" err="1" smtClean="0"/>
              <a:t>конструктивно</a:t>
            </a:r>
            <a:r>
              <a:rPr lang="uk-UA" sz="2400" dirty="0" smtClean="0"/>
              <a:t> виділена і невіддільно від кристала сформована частина ІМС, яка реалізує функцію одного з </a:t>
            </a:r>
            <a:r>
              <a:rPr lang="uk-UA" sz="2400" dirty="0" err="1" smtClean="0"/>
              <a:t>електрорадіоелементів</a:t>
            </a:r>
            <a:r>
              <a:rPr lang="uk-UA" sz="2400" dirty="0" smtClean="0"/>
              <a:t> (наприклад, діода, транзистора, резистора, конденсатора) і щодо вимог до випробувань, приймання, постачання і експлуатації не може розглядатись як самостійний виріб, тому його не можна випробовувати, упаковувати та експлуатувати. </a:t>
            </a:r>
          </a:p>
          <a:p>
            <a:pPr algn="just"/>
            <a:r>
              <a:rPr lang="uk-UA" sz="2400" b="1" dirty="0" smtClean="0"/>
              <a:t>Компонент ІМС </a:t>
            </a:r>
            <a:r>
              <a:rPr lang="uk-UA" sz="2400" dirty="0" smtClean="0"/>
              <a:t>– частина ІМС, що реалізує функцію одного з </a:t>
            </a:r>
            <a:r>
              <a:rPr lang="uk-UA" sz="2400" dirty="0" err="1" smtClean="0"/>
              <a:t>електрорадіоделементів</a:t>
            </a:r>
            <a:r>
              <a:rPr lang="uk-UA" sz="2400" dirty="0" smtClean="0"/>
              <a:t> і щодо вимог до випробувань, приймання, постачання та експлуатації може бути виділена як самостійний виріб.</a:t>
            </a:r>
          </a:p>
          <a:p>
            <a:pPr algn="just"/>
            <a:r>
              <a:rPr lang="uk-UA" sz="2400" dirty="0" smtClean="0"/>
              <a:t> </a:t>
            </a:r>
            <a:r>
              <a:rPr lang="uk-UA" sz="2400" b="1" dirty="0" smtClean="0"/>
              <a:t>Базовий кристал ІМС </a:t>
            </a:r>
            <a:r>
              <a:rPr lang="uk-UA" sz="2400" dirty="0" smtClean="0"/>
              <a:t>– </a:t>
            </a:r>
            <a:r>
              <a:rPr lang="uk-UA" sz="2400" dirty="0" err="1" smtClean="0"/>
              <a:t>конструктивно</a:t>
            </a:r>
            <a:r>
              <a:rPr lang="uk-UA" sz="2400" dirty="0" smtClean="0"/>
              <a:t> виділена частина напівпровідникової пластини з певним набором сформованих елементів, електрично з'єднаних і (або) не з'єднаних між собою, яка використовується для створення ІМС за допомогою виготовлення </a:t>
            </a:r>
            <a:r>
              <a:rPr lang="uk-UA" sz="2400" dirty="0" err="1" smtClean="0"/>
              <a:t>міжелементних</a:t>
            </a:r>
            <a:r>
              <a:rPr lang="uk-UA" sz="2400" dirty="0" smtClean="0"/>
              <a:t> з'єднань.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452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Мікроелектронні пристрої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b="1" dirty="0"/>
              <a:t>Лекція </a:t>
            </a:r>
            <a:r>
              <a:rPr lang="uk-UA" sz="3200" b="1" dirty="0" smtClean="0"/>
              <a:t>6. Сучасні напрямки розвитку електроніки</a:t>
            </a:r>
            <a:endParaRPr lang="uk-UA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571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769" y="577516"/>
            <a:ext cx="10342104" cy="5518484"/>
          </a:xfrm>
        </p:spPr>
        <p:txBody>
          <a:bodyPr/>
          <a:lstStyle/>
          <a:p>
            <a:pPr marL="45722" indent="0"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Функціональна мікроелектроніка </a:t>
            </a:r>
            <a:r>
              <a:rPr lang="uk-UA" dirty="0" smtClean="0">
                <a:solidFill>
                  <a:schemeClr val="tx1"/>
                </a:solidFill>
              </a:rPr>
              <a:t>-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це галузь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електроніки, яка дозволяє реалізувати певну функцію апаратури без застосування стандартних базових елементів на основі фізичних явищ у твердих тілах.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95228" y="3621236"/>
            <a:ext cx="4149166" cy="2643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3243" y="1684420"/>
            <a:ext cx="1120541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Динамічна неоднорідність </a:t>
            </a:r>
            <a:r>
              <a:rPr lang="uk-UA" sz="2400" dirty="0" smtClean="0"/>
              <a:t>представляє собою локальний об'єм на поверхні або всередині середовища зі специфічними властивостями, який не має всередині себе статичних </a:t>
            </a:r>
            <a:r>
              <a:rPr lang="uk-UA" sz="2400" dirty="0" err="1" smtClean="0"/>
              <a:t>неоднорідностей</a:t>
            </a:r>
            <a:r>
              <a:rPr lang="uk-UA" sz="2400" dirty="0" smtClean="0"/>
              <a:t> та генерується не в процесі виготовлення функціонального пристрою, а в процесі експлуатації або під дією зовнішніх факторів.  </a:t>
            </a:r>
          </a:p>
          <a:p>
            <a:pPr algn="just"/>
            <a:endParaRPr lang="uk-UA" sz="2400" dirty="0" smtClean="0"/>
          </a:p>
          <a:p>
            <a:pPr algn="just"/>
            <a:r>
              <a:rPr lang="uk-UA" sz="2400" dirty="0" smtClean="0"/>
              <a:t>1- континуальне середовище;</a:t>
            </a:r>
          </a:p>
          <a:p>
            <a:pPr algn="just"/>
            <a:r>
              <a:rPr lang="uk-UA" sz="2400" dirty="0" smtClean="0"/>
              <a:t>2-динамічна неоднорідність;</a:t>
            </a:r>
          </a:p>
          <a:p>
            <a:pPr algn="just"/>
            <a:r>
              <a:rPr lang="uk-UA" sz="2400" dirty="0" smtClean="0"/>
              <a:t>3-генератор динамічних </a:t>
            </a:r>
            <a:r>
              <a:rPr lang="uk-UA" sz="2400" dirty="0" err="1" smtClean="0"/>
              <a:t>неоднорідностей</a:t>
            </a:r>
            <a:r>
              <a:rPr lang="uk-UA" sz="2400" dirty="0" smtClean="0"/>
              <a:t>;</a:t>
            </a:r>
          </a:p>
          <a:p>
            <a:pPr algn="just"/>
            <a:r>
              <a:rPr lang="uk-UA" sz="2400" dirty="0" smtClean="0"/>
              <a:t>4- детектор </a:t>
            </a:r>
            <a:r>
              <a:rPr lang="uk-UA" sz="2400" dirty="0"/>
              <a:t>динамічних </a:t>
            </a:r>
            <a:r>
              <a:rPr lang="uk-UA" sz="2400" dirty="0" err="1"/>
              <a:t>неоднорідностей</a:t>
            </a:r>
            <a:r>
              <a:rPr lang="uk-UA" sz="2400" dirty="0" smtClean="0"/>
              <a:t>;</a:t>
            </a:r>
          </a:p>
          <a:p>
            <a:pPr algn="just"/>
            <a:r>
              <a:rPr lang="uk-UA" sz="2400" dirty="0" smtClean="0"/>
              <a:t>5 – пристрій керування.</a:t>
            </a:r>
          </a:p>
          <a:p>
            <a:pPr algn="just"/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015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38" y="469231"/>
            <a:ext cx="11405936" cy="6124073"/>
          </a:xfrm>
        </p:spPr>
        <p:txBody>
          <a:bodyPr>
            <a:normAutofit/>
          </a:bodyPr>
          <a:lstStyle/>
          <a:p>
            <a:pPr marL="45722" indent="0" algn="just">
              <a:buNone/>
            </a:pPr>
            <a:r>
              <a:rPr lang="uk-UA" sz="2400" b="1" dirty="0" smtClean="0">
                <a:solidFill>
                  <a:schemeClr val="tx1"/>
                </a:solidFill>
              </a:rPr>
              <a:t>Хемотроніка </a:t>
            </a:r>
            <a:r>
              <a:rPr lang="uk-UA" sz="2400" dirty="0" smtClean="0">
                <a:solidFill>
                  <a:schemeClr val="tx1"/>
                </a:solidFill>
              </a:rPr>
              <a:t>(іоніка)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i="1" dirty="0" smtClean="0">
                <a:solidFill>
                  <a:schemeClr val="tx1"/>
                </a:solidFill>
              </a:rPr>
              <a:t>-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розділ електроніки,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змістом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якого є теорія і практика електрохімічних перетворювачів для нових типів керуючих, інформаційних, обчислювальних і вимірювальних пристроїв. 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</a:rPr>
              <a:t>Дифузія </a:t>
            </a:r>
            <a:r>
              <a:rPr lang="uk-UA" dirty="0" smtClean="0">
                <a:solidFill>
                  <a:schemeClr val="tx1"/>
                </a:solidFill>
              </a:rPr>
              <a:t>-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це поширення іонів унаслідок різниці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концентрацій.</a:t>
            </a: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Конвекція</a:t>
            </a:r>
            <a:r>
              <a:rPr lang="uk-UA" dirty="0" smtClean="0">
                <a:solidFill>
                  <a:schemeClr val="tx1"/>
                </a:solidFill>
              </a:rPr>
              <a:t> - переміщення самого розчину за рахунок різниці густини. 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</a:rPr>
              <a:t>Міграція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i="1" dirty="0" smtClean="0">
                <a:solidFill>
                  <a:schemeClr val="tx1"/>
                </a:solidFill>
              </a:rPr>
              <a:t>(</a:t>
            </a:r>
            <a:r>
              <a:rPr lang="uk-UA" dirty="0" smtClean="0">
                <a:solidFill>
                  <a:schemeClr val="tx1"/>
                </a:solidFill>
              </a:rPr>
              <a:t>аналог дрейфу носіїв заряду) - переміщення іонів під дією електричного поля або поля, створеного різницею потенціалів на електродах. </a:t>
            </a:r>
          </a:p>
          <a:p>
            <a:pPr marL="45722" indent="0" algn="just">
              <a:buNone/>
            </a:pPr>
            <a:endParaRPr lang="uk-UA" dirty="0" smtClean="0">
              <a:solidFill>
                <a:schemeClr val="tx1"/>
              </a:solidFill>
            </a:endParaRPr>
          </a:p>
          <a:p>
            <a:pPr marL="45722" indent="0"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Найпростіша електрохімічна комірка</a:t>
            </a:r>
          </a:p>
          <a:p>
            <a:pPr marL="45722" indent="0" algn="just">
              <a:buNone/>
            </a:pPr>
            <a:endParaRPr lang="uk-UA" b="1" dirty="0">
              <a:solidFill>
                <a:schemeClr val="tx1"/>
              </a:solidFill>
            </a:endParaRPr>
          </a:p>
          <a:p>
            <a:pPr marL="45722" indent="0" algn="r">
              <a:buNone/>
            </a:pPr>
            <a:r>
              <a:rPr lang="uk-UA" b="1" dirty="0" smtClean="0">
                <a:solidFill>
                  <a:schemeClr val="tx1"/>
                </a:solidFill>
              </a:rPr>
              <a:t>                                    1,3 – електроди;                                                                        ВАХ симетричної                         </a:t>
            </a:r>
          </a:p>
          <a:p>
            <a:pPr marL="45722" indent="0" algn="r">
              <a:buNone/>
            </a:pPr>
            <a:r>
              <a:rPr lang="uk-UA" b="1" dirty="0" smtClean="0">
                <a:solidFill>
                  <a:schemeClr val="tx1"/>
                </a:solidFill>
              </a:rPr>
              <a:t>та несиметричної комірок.</a:t>
            </a:r>
          </a:p>
          <a:p>
            <a:pPr marL="45722" indent="0" algn="just">
              <a:buNone/>
            </a:pPr>
            <a:r>
              <a:rPr lang="uk-UA" b="1" dirty="0" smtClean="0">
                <a:solidFill>
                  <a:schemeClr val="tx1"/>
                </a:solidFill>
              </a:rPr>
              <a:t>                                                  2- електроліт.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Picture 42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05405" y="4450098"/>
            <a:ext cx="2554890" cy="1902577"/>
          </a:xfrm>
          <a:prstGeom prst="rect">
            <a:avLst/>
          </a:prstGeom>
          <a:noFill/>
        </p:spPr>
      </p:pic>
      <p:pic>
        <p:nvPicPr>
          <p:cNvPr id="5" name="Picture 43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823283" y="3255078"/>
            <a:ext cx="2552299" cy="3338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09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4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828123" y="742182"/>
            <a:ext cx="2139666" cy="25143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750655" y="3490281"/>
            <a:ext cx="5162233" cy="74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6040" marR="622300" indent="76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Схема будови електрокінетичної комірки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1052" y="4403559"/>
            <a:ext cx="43399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2, 8 -пориста перегородка;</a:t>
            </a:r>
          </a:p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1,7 – електроди у вигляді  </a:t>
            </a:r>
            <a:r>
              <a:rPr lang="uk-UA" sz="2000" dirty="0">
                <a:latin typeface="Corbel" panose="020B0503020204020204" pitchFamily="34" charset="0"/>
                <a:ea typeface="Times New Roman" panose="02020603050405020304" pitchFamily="18" charset="0"/>
              </a:rPr>
              <a:t>металевих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сіток;</a:t>
            </a:r>
          </a:p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3,6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 </a:t>
            </a:r>
            <a:r>
              <a:rPr lang="uk-UA" sz="2000" dirty="0">
                <a:latin typeface="Corbel" panose="020B0503020204020204" pitchFamily="34" charset="0"/>
                <a:ea typeface="Times New Roman" panose="02020603050405020304" pitchFamily="18" charset="0"/>
              </a:rPr>
              <a:t>камери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заповнені електролітом;</a:t>
            </a:r>
          </a:p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4 </a:t>
            </a:r>
            <a:r>
              <a:rPr lang="uk-UA" sz="2000" dirty="0">
                <a:latin typeface="Corbel" panose="020B0503020204020204" pitchFamily="34" charset="0"/>
                <a:ea typeface="Times New Roman" panose="02020603050405020304" pitchFamily="18" charset="0"/>
              </a:rPr>
              <a:t>і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5 - гнучкі мембрани.</a:t>
            </a: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54906" y="567178"/>
            <a:ext cx="72831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Магнітоелектроніка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галузь електроніки,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яка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присвячена теорії і практиці створення пристроїв, що ґрунтуються на явищах електромагнетизму та магнітної індукції, таких, як намагнічування, перемагнічування, розмагнічування осердь імпульсним або безперервним струмом, виникнення ЕРС в провіднику, який рухається, під дією магнітного поля. 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6" name="Picture 45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064208" y="2506171"/>
            <a:ext cx="1801813" cy="26273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69245" y="2651333"/>
            <a:ext cx="6096000" cy="1335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0700" algn="just">
              <a:lnSpc>
                <a:spcPct val="101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Схема утворення ЦМД: а - домени за відсутності магнітного поля, </a:t>
            </a:r>
          </a:p>
          <a:p>
            <a:pPr marL="1790700" algn="just">
              <a:lnSpc>
                <a:spcPct val="101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 - ЦМД, які утворилися під дією зовнішнього магнітного поля.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8" name="Picture 46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7155947" y="4341264"/>
            <a:ext cx="3919371" cy="133951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18022" y="5708852"/>
            <a:ext cx="7956884" cy="651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0700" algn="r">
              <a:lnSpc>
                <a:spcPct val="101000"/>
              </a:lnSpc>
              <a:spcAft>
                <a:spcPts val="0"/>
              </a:spcAft>
            </a:pPr>
            <a:r>
              <a:rPr lang="uk-UA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                    Генератор доменів      </a:t>
            </a:r>
            <a:r>
              <a:rPr lang="uk-UA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Магніторезистивна</a:t>
            </a:r>
            <a:r>
              <a:rPr lang="uk-UA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петля  для  зчитування інформації.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3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7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837597" y="1470651"/>
            <a:ext cx="4632761" cy="27173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15249" y="4910382"/>
            <a:ext cx="6096000" cy="6955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224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Схематичне пояснення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магніторезистивного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ефекту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Picture 48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880751" y="2051000"/>
            <a:ext cx="5166326" cy="30585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53182" y="5109562"/>
            <a:ext cx="6096000" cy="12187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Конструкція (а) і вольт-амперна характеристика (б)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магнітодіода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92762" y="836927"/>
            <a:ext cx="6096000" cy="1014893"/>
          </a:xfrm>
          <a:prstGeom prst="rect">
            <a:avLst/>
          </a:prstGeom>
        </p:spPr>
        <p:txBody>
          <a:bodyPr>
            <a:spAutoFit/>
          </a:bodyPr>
          <a:lstStyle/>
          <a:p>
            <a:pPr marR="63500" indent="190500" algn="just">
              <a:lnSpc>
                <a:spcPct val="101000"/>
              </a:lnSpc>
              <a:spcAft>
                <a:spcPts val="0"/>
              </a:spcAft>
            </a:pP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Магнітодіоди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напівпровідникові діоди з р-n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переходом, в яких вольт-амперна характеристика змінюється під дією магнітного поля. 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07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927" y="439503"/>
            <a:ext cx="114861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Магнітотранзистори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транзистори,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 яких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вихідний струм визначається магнітним потоком, що проходить через нього, а інші характеристики та параметри змінюються під впливом магнітного поля. </a:t>
            </a: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505" y="1248849"/>
            <a:ext cx="11421977" cy="1644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240">
              <a:spcAft>
                <a:spcPts val="0"/>
              </a:spcAft>
              <a:tabLst>
                <a:tab pos="1704340" algn="l"/>
                <a:tab pos="2720340" algn="l"/>
                <a:tab pos="2974340" algn="l"/>
                <a:tab pos="3533140" algn="l"/>
              </a:tabLst>
            </a:pP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Магнітотранзистори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	класифікують  на  чотири типи: 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одноперехідні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(ОПТ),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одноколект</a:t>
            </a:r>
            <a:r>
              <a:rPr lang="uk-UA" sz="2000" dirty="0" err="1">
                <a:latin typeface="Corbel" panose="020B0503020204020204" pitchFamily="34" charset="0"/>
                <a:ea typeface="Times New Roman" panose="02020603050405020304" pitchFamily="18" charset="0"/>
              </a:rPr>
              <a:t>о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рні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(ОКТ),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двохколекторні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(ДМТ) та польові (ПМТ). </a:t>
            </a:r>
          </a:p>
          <a:p>
            <a:pPr marL="269240">
              <a:spcAft>
                <a:spcPts val="0"/>
              </a:spcAft>
              <a:tabLst>
                <a:tab pos="1704340" algn="l"/>
                <a:tab pos="2720340" algn="l"/>
                <a:tab pos="2974340" algn="l"/>
                <a:tab pos="3533140" algn="l"/>
              </a:tabLst>
            </a:pPr>
            <a:endParaRPr lang="uk-UA" sz="20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>
              <a:lnSpc>
                <a:spcPts val="11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Одноперехідні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магнітотранзистори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що діють на основі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модуляції опору бази носіїв заряду, які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інжектуються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із емітера та мають S-подібну вхідну характеристику. 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Picture 49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72380" y="2994349"/>
            <a:ext cx="4541304" cy="32941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641432" y="3429347"/>
            <a:ext cx="6055896" cy="191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" marR="381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Вхідна характеристика ОПТ:</a:t>
            </a:r>
          </a:p>
          <a:p>
            <a:pPr marL="2540" marR="381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крива 1 – В=0; </a:t>
            </a:r>
          </a:p>
          <a:p>
            <a:pPr marL="2540" marR="381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крива 2 – В = 0,3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Тл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; </a:t>
            </a:r>
          </a:p>
          <a:p>
            <a:pPr marL="2540" marR="381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крива 3 – В = 0,6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Тл</a:t>
            </a:r>
            <a:endParaRPr lang="uk-UA" sz="2000" dirty="0" smtClean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/>
            </a:r>
            <a:b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</a:b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8948" y="5276307"/>
            <a:ext cx="3850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"/>
              <a:tabLst>
                <a:tab pos="139700" algn="l"/>
              </a:tabLst>
            </a:pPr>
            <a:r>
              <a:rPr lang="ru-RU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=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ru-RU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В/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АТл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6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04329"/>
            <a:ext cx="111492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2. </a:t>
            </a:r>
            <a:r>
              <a:rPr lang="uk-UA" sz="24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Одноколекторні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вертикальні біполярні транзистори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(області емітера, бази та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колектора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розташовані один за одним в напрямку від поверхні в глибину напівпровідника), в яких під дією магнітного поля відбувається викривлення траєкторії носіїв заряду емітера, що приводить до збільшення ефективної довжини бази та відхиленню частини носіїв від </a:t>
            </a:r>
            <a:r>
              <a:rPr lang="uk-UA" sz="24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колектора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</a:t>
            </a:r>
            <a:endParaRPr lang="uk-UA" sz="2400" dirty="0">
              <a:latin typeface="Corbel" panose="020B0503020204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90609" y="5638057"/>
            <a:ext cx="7299158" cy="878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algn="just">
              <a:lnSpc>
                <a:spcPct val="95000"/>
              </a:lnSpc>
              <a:spcAft>
                <a:spcPts val="0"/>
              </a:spcAft>
            </a:pPr>
            <a:r>
              <a:rPr lang="ru-RU" i="1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g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Symbol" panose="05050102010706020507" pitchFamily="18" charset="2"/>
                <a:ea typeface="Symbol" panose="05050102010706020507" pitchFamily="18" charset="2"/>
                <a:cs typeface="Symbol" panose="05050102010706020507" pitchFamily="18" charset="2"/>
              </a:rPr>
              <a:t>=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sz="24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ru-RU" sz="2400" i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В/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АТл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Picture 50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705852" y="2989481"/>
            <a:ext cx="5173579" cy="32188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39852" y="3115104"/>
            <a:ext cx="5799222" cy="2463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Вхідна характеристика (а) та схематичне зображення руху носіїв заряду (б) в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одноколекторному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магнітотранзисторі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: </a:t>
            </a:r>
          </a:p>
          <a:p>
            <a:pPr indent="449580" algn="just">
              <a:lnSpc>
                <a:spcPct val="10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крива 1 – 25 В; </a:t>
            </a:r>
          </a:p>
          <a:p>
            <a:pPr indent="449580" algn="just">
              <a:lnSpc>
                <a:spcPct val="10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крива 2 – 20 В,</a:t>
            </a:r>
          </a:p>
          <a:p>
            <a:pPr indent="449580" algn="just">
              <a:lnSpc>
                <a:spcPct val="10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крива 3– 15 В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2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969" y="409942"/>
            <a:ext cx="52938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3. </a:t>
            </a: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Двохколекторні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магнітотранзистори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біполярні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транзистори, в яких колектори 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</a:t>
            </a:r>
            <a:r>
              <a:rPr lang="uk-UA" sz="2000" i="1" baseline="-25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1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і 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</a:t>
            </a:r>
            <a:r>
              <a:rPr lang="uk-UA" sz="2000" i="1" baseline="-25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розміщуються симетрично відносно емітера. За відсутності магнітного поля струм емітера поділяють на дві рівні частини, які потрапляють на колектори .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3" name="Picture 51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1171074" y="2444742"/>
            <a:ext cx="2454442" cy="23932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2037347" y="4909259"/>
            <a:ext cx="6673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79040" algn="just"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Структура та схема ввімкнення ДКТ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704" y="448609"/>
            <a:ext cx="58393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0"/>
              </a:spcAft>
              <a:buFont typeface="+mj-lt"/>
              <a:buAutoNum type="arabicPeriod" startAt="4"/>
              <a:tabLst>
                <a:tab pos="345440" algn="l"/>
              </a:tabLst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Польові </a:t>
            </a: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магнітотранзистори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 польові транзистори, в  яких опір каналу (вбудованого або індукованого) змінюється під дією магнітного поля . 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6" name="Picture 52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8022189" y="1952635"/>
            <a:ext cx="1121811" cy="20694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74106" y="4213684"/>
            <a:ext cx="6096000" cy="6955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955040" marR="762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Структура ПМТ з p-n-переходом: </a:t>
            </a:r>
          </a:p>
          <a:p>
            <a:pPr marL="955040" marR="762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D –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сток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S – витік, G - джерело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3137" y="5380672"/>
            <a:ext cx="113898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Ефект </a:t>
            </a: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Холла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–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гальвано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-магнітний ефект,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який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полягає у тому, що при протіканні струму в напівпровіднику виникає поперечна різниця потенціалів, якщо на цей напівпровідник діє магнітне поле, вектор якого перпендикулярний до напрямку струму. </a:t>
            </a:r>
            <a:endParaRPr lang="uk-UA" sz="2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937" y="695536"/>
            <a:ext cx="1097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Магнітотиристори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–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напівпровідникові тиристори</a:t>
            </a:r>
            <a:r>
              <a:rPr lang="uk-UA" sz="24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типу </a:t>
            </a:r>
            <a:r>
              <a:rPr lang="uk-UA" sz="24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p-n-p-n</a:t>
            </a:r>
            <a:r>
              <a:rPr lang="uk-UA" sz="24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в яких напругу ввімкнення можна змінювати, впливаючи зовнішнім магнітним полем.</a:t>
            </a:r>
            <a:endParaRPr lang="uk-UA" sz="2400" dirty="0">
              <a:latin typeface="Corbel" panose="020B0503020204020204" pitchFamily="34" charset="0"/>
            </a:endParaRPr>
          </a:p>
        </p:txBody>
      </p:sp>
      <p:pic>
        <p:nvPicPr>
          <p:cNvPr id="3" name="Picture 53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096878" y="1965658"/>
            <a:ext cx="3828047" cy="348865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59079" y="3101902"/>
            <a:ext cx="7427496" cy="670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7300" marR="25400">
              <a:lnSpc>
                <a:spcPct val="94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ВАХ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Si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магнітотиритора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відстань між р-областями 100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мкм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: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83669" y="3968840"/>
            <a:ext cx="6096000" cy="16630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27300">
              <a:lnSpc>
                <a:spcPct val="94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– В=-1 Тл;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27300">
              <a:lnSpc>
                <a:spcPct val="93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2– В = -0,8 Тл;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27300">
              <a:lnSpc>
                <a:spcPct val="93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– В=-0,4 Тл;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27300">
              <a:lnSpc>
                <a:spcPct val="94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 – В = 0;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27300">
              <a:lnSpc>
                <a:spcPct val="93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 – В = 0,4 Тл;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5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5273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6 – В = 0,8 Тл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57110" y="1858485"/>
            <a:ext cx="6096000" cy="12434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8120" algn="just">
              <a:lnSpc>
                <a:spcPct val="102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Емітер виконує роль аноду (А), </a:t>
            </a:r>
          </a:p>
          <a:p>
            <a:pPr indent="198120" algn="just">
              <a:lnSpc>
                <a:spcPct val="102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керуючі і електроди (с1, с2)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1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582" y="500962"/>
            <a:ext cx="108837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Акустоелектроніка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галузь електроніки,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яка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присвячена теорії і практиці створення пристроїв, заснованих на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акустроелектроній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взаємодії, які служать для перетворення та обробки сигналів.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3" name="Picture 54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66582" y="1839900"/>
            <a:ext cx="3905418" cy="17625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14984" y="1443786"/>
            <a:ext cx="47221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marR="241300" indent="-1143000" algn="ctr">
              <a:lnSpc>
                <a:spcPct val="10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Принцип  будови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акустоелектронного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приладу на поверхневих акустичних хвилях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57011" y="2694387"/>
            <a:ext cx="63790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Основними параметрами перетворювачів на поверхневих акустичних хвилях є: внесене загасання, вхідний та вихідний опір, частотна вибірковість, смуга частот, що пропускаються. </a:t>
            </a: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2715" y="4148686"/>
            <a:ext cx="11277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Лінії затримки на поверхневих акустичних хвилях звичайно вносять загасання 0,5 - 1,5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дБ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Верхня частота, на якій працюють такі лінії, досягає 2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ГГц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Відносна смуга пропущення   від часток відсотка до 100%.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Тривалість затримки складає одиниці - сотні мікросекунд.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Затримка може бути фіксованою чи регульованою. </a:t>
            </a:r>
            <a:endParaRPr lang="uk-UA" sz="2000" dirty="0">
              <a:latin typeface="Corbel" panose="020B0503020204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7035" y="5707063"/>
            <a:ext cx="59407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Динамічний діапазон ліній затримки 80 - 120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дБ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 </a:t>
            </a:r>
            <a:endParaRPr lang="uk-UA" sz="2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17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5357" y="4604084"/>
            <a:ext cx="720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31895" y="577516"/>
            <a:ext cx="3408947" cy="5775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ВИРОБИ МІКРОЕЛЕКТРОНІКИ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8306" y="1423539"/>
            <a:ext cx="2947737" cy="6003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ІНТЕГРАЛЬНІ МІКРОСХЕМИ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07832" y="1428550"/>
            <a:ext cx="3433010" cy="5952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ФУНКЦІОНАЛЬНІ ПРИЛАДИ ТА МІКРОСХЕМИ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13558" y="1423539"/>
            <a:ext cx="3561347" cy="5876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МІКРОКОМПОНЕНТИ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78305" y="2406316"/>
            <a:ext cx="2947738" cy="34059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Напівпровідникові Плівкові   </a:t>
            </a:r>
          </a:p>
          <a:p>
            <a:pPr algn="ctr"/>
            <a:r>
              <a:rPr lang="uk-UA" sz="2400" dirty="0" smtClean="0"/>
              <a:t>Гібридні  </a:t>
            </a:r>
          </a:p>
          <a:p>
            <a:pPr algn="ctr"/>
            <a:r>
              <a:rPr lang="uk-UA" sz="2400" dirty="0" smtClean="0"/>
              <a:t>Сумісні  </a:t>
            </a:r>
          </a:p>
          <a:p>
            <a:pPr algn="ctr"/>
            <a:r>
              <a:rPr lang="uk-UA" sz="2400" dirty="0" smtClean="0"/>
              <a:t>ВІС </a:t>
            </a:r>
          </a:p>
          <a:p>
            <a:pPr algn="ctr"/>
            <a:r>
              <a:rPr lang="uk-UA" sz="2400" dirty="0" smtClean="0"/>
              <a:t>НВЧ-ІМС Мікропроцесори П’єзокерамічні</a:t>
            </a:r>
            <a:endParaRPr lang="uk-UA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07832" y="2406316"/>
            <a:ext cx="3433010" cy="3384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dirty="0" smtClean="0"/>
          </a:p>
          <a:p>
            <a:pPr algn="ctr"/>
            <a:r>
              <a:rPr lang="uk-UA" sz="2400" dirty="0" smtClean="0"/>
              <a:t>Теплові </a:t>
            </a:r>
          </a:p>
          <a:p>
            <a:pPr algn="ctr"/>
            <a:r>
              <a:rPr lang="uk-UA" sz="2400" dirty="0" smtClean="0"/>
              <a:t>Оптоелектронні П’єзоелектричні </a:t>
            </a:r>
          </a:p>
          <a:p>
            <a:pPr algn="ctr"/>
            <a:r>
              <a:rPr lang="uk-UA" sz="2400" dirty="0" smtClean="0"/>
              <a:t>Електрохімічні </a:t>
            </a:r>
          </a:p>
          <a:p>
            <a:pPr algn="ctr"/>
            <a:r>
              <a:rPr lang="uk-UA" sz="2400" dirty="0" smtClean="0"/>
              <a:t>Механічні </a:t>
            </a:r>
          </a:p>
          <a:p>
            <a:pPr algn="ctr"/>
            <a:r>
              <a:rPr lang="uk-UA" sz="2400" dirty="0" smtClean="0"/>
              <a:t>На ефекті Ганна</a:t>
            </a:r>
          </a:p>
          <a:p>
            <a:pPr algn="ctr"/>
            <a:r>
              <a:rPr lang="uk-UA" sz="2400" dirty="0" smtClean="0"/>
              <a:t> Іонні </a:t>
            </a:r>
          </a:p>
          <a:p>
            <a:pPr algn="ctr"/>
            <a:r>
              <a:rPr lang="uk-UA" sz="2400" dirty="0" smtClean="0"/>
              <a:t>Акустичні  </a:t>
            </a:r>
          </a:p>
          <a:p>
            <a:pPr algn="ctr"/>
            <a:r>
              <a:rPr lang="uk-UA" sz="2400" dirty="0" smtClean="0"/>
              <a:t> </a:t>
            </a:r>
            <a:endParaRPr lang="uk-UA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13559" y="2406316"/>
            <a:ext cx="3561346" cy="33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Багатошарові печатні плати </a:t>
            </a:r>
          </a:p>
          <a:p>
            <a:pPr algn="ctr"/>
            <a:r>
              <a:rPr lang="uk-UA" sz="2400" dirty="0" smtClean="0"/>
              <a:t>Гнучкі кабелі </a:t>
            </a:r>
            <a:endParaRPr lang="uk-UA" sz="2400" dirty="0" smtClean="0"/>
          </a:p>
          <a:p>
            <a:pPr algn="ctr"/>
            <a:r>
              <a:rPr lang="uk-UA" sz="2400" dirty="0" smtClean="0"/>
              <a:t>Індикатори </a:t>
            </a:r>
            <a:r>
              <a:rPr lang="uk-UA" sz="2400" dirty="0" smtClean="0"/>
              <a:t>Мікроперемикачі Елементи конструкцій</a:t>
            </a:r>
          </a:p>
          <a:p>
            <a:pPr algn="ctr"/>
            <a:r>
              <a:rPr lang="uk-UA" sz="2400" dirty="0" smtClean="0"/>
              <a:t> 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28267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305" y="367319"/>
            <a:ext cx="10972800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15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Оптоелектроніка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-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галузь електроніки,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яка присвячена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теорії і практиці створення приладів та пристроїв, заснованих на перетворенні електричних сигналів в оптичні та навпаки.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968" y="1630742"/>
            <a:ext cx="11454064" cy="2887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ea typeface="Times New Roman" panose="02020603050405020304" pitchFamily="18" charset="0"/>
              </a:rPr>
              <a:t>Оптичний напрям </a:t>
            </a:r>
            <a:r>
              <a:rPr lang="uk-UA" sz="2000" dirty="0" smtClean="0">
                <a:ea typeface="Times New Roman" panose="02020603050405020304" pitchFamily="18" charset="0"/>
              </a:rPr>
              <a:t>базується на ефектах взаємодії твердого тіла з електромагнітним випромінюванням (голографія ,фотохімія ,електрооптика). </a:t>
            </a:r>
          </a:p>
          <a:p>
            <a:pPr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ea typeface="Times New Roman" panose="02020603050405020304" pitchFamily="18" charset="0"/>
              </a:rPr>
              <a:t>Електронно-оптичний</a:t>
            </a:r>
            <a:r>
              <a:rPr lang="uk-UA" sz="2000" dirty="0" smtClean="0">
                <a:ea typeface="Times New Roman" panose="02020603050405020304" pitchFamily="18" charset="0"/>
              </a:rPr>
              <a:t> використовує принцип фотоелектричного перетворення при внутрішньому фотоефекті з одного боку, та фотолюмінесценції - з іншого (волоконні лінії зв'язку ).</a:t>
            </a:r>
          </a:p>
          <a:p>
            <a:pPr>
              <a:lnSpc>
                <a:spcPts val="105"/>
              </a:lnSpc>
              <a:spcAft>
                <a:spcPts val="0"/>
              </a:spcAft>
            </a:pPr>
            <a:r>
              <a:rPr lang="uk-UA" sz="2000" dirty="0" smtClean="0">
                <a:ea typeface="Times New Roman" panose="02020603050405020304" pitchFamily="18" charset="0"/>
              </a:rPr>
              <a:t> </a:t>
            </a:r>
          </a:p>
          <a:p>
            <a:pPr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ea typeface="Times New Roman" panose="02020603050405020304" pitchFamily="18" charset="0"/>
              </a:rPr>
              <a:t>Головна проблема оптоелектроніки </a:t>
            </a:r>
            <a:r>
              <a:rPr lang="uk-UA" sz="2000" dirty="0" smtClean="0">
                <a:ea typeface="Times New Roman" panose="02020603050405020304" pitchFamily="18" charset="0"/>
              </a:rPr>
              <a:t>- суттєве зменшення паразитних </a:t>
            </a:r>
            <a:r>
              <a:rPr lang="uk-UA" sz="2000" dirty="0" err="1" smtClean="0">
                <a:ea typeface="Times New Roman" panose="02020603050405020304" pitchFamily="18" charset="0"/>
              </a:rPr>
              <a:t>зв'язків</a:t>
            </a:r>
            <a:r>
              <a:rPr lang="uk-UA" sz="2000" dirty="0" smtClean="0">
                <a:ea typeface="Times New Roman" panose="02020603050405020304" pitchFamily="18" charset="0"/>
              </a:rPr>
              <a:t> між елементами однієї мікросхеми та між мікросхемами.</a:t>
            </a:r>
          </a:p>
          <a:p>
            <a:pPr>
              <a:lnSpc>
                <a:spcPts val="110"/>
              </a:lnSpc>
              <a:spcAft>
                <a:spcPts val="0"/>
              </a:spcAft>
            </a:pPr>
            <a:r>
              <a:rPr lang="uk-UA" sz="1200" dirty="0" smtClean="0">
                <a:ea typeface="Times New Roman" panose="02020603050405020304" pitchFamily="18" charset="0"/>
              </a:rPr>
              <a:t> </a:t>
            </a:r>
            <a:endParaRPr lang="uk-UA" sz="1600" dirty="0" smtClean="0"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4589" y="4548058"/>
            <a:ext cx="115984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Найважливішими матеріалами оптоелектроніки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є такі речовини, як: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GaAs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BaF</a:t>
            </a:r>
            <a:r>
              <a:rPr lang="uk-UA" sz="2000" baseline="-25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CdTe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(для виготовлення підкладок); структури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GaAlAs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/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GaAs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/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GaAlAs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(електрооптичні модулятори); SiO</a:t>
            </a:r>
            <a:r>
              <a:rPr lang="uk-UA" sz="2000" baseline="-25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2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(матеріал для ізоляції),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Si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CdHgTe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PbSnSe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(фотодіоди,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фототранзистори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). </a:t>
            </a:r>
          </a:p>
          <a:p>
            <a:pPr marR="12700" indent="179705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У деяких ІМС використовуються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Ni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Cr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, та </a:t>
            </a:r>
            <a:r>
              <a:rPr lang="uk-UA" sz="2000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Ag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.</a:t>
            </a:r>
            <a:endParaRPr lang="uk-UA" sz="2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0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6663" y="515044"/>
            <a:ext cx="106834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Кріогенна електроніка (</a:t>
            </a:r>
            <a:r>
              <a:rPr lang="uk-UA" sz="2000" b="1" dirty="0" err="1" smtClean="0">
                <a:latin typeface="Corbel" panose="020B0503020204020204" pitchFamily="34" charset="0"/>
                <a:ea typeface="Times New Roman" panose="02020603050405020304" pitchFamily="18" charset="0"/>
              </a:rPr>
              <a:t>кріотроніка</a:t>
            </a: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) -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галузь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електроніки, що займається питаннями застосування електронних явищ, що відбуваються в різних речовинах при низьких температурах.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3" name="Picture 62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049298" y="2245979"/>
            <a:ext cx="3166473" cy="15019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2171" y="395516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Дротовий кріотрон</a:t>
            </a: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Picture 63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404401" y="2269923"/>
            <a:ext cx="3106425" cy="15972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07360" y="4073794"/>
            <a:ext cx="4170501" cy="3939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0" marR="12700">
              <a:lnSpc>
                <a:spcPct val="98000"/>
              </a:lnSpc>
              <a:spcAft>
                <a:spcPts val="0"/>
              </a:spcAft>
            </a:pP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Плівковий кріотрон</a:t>
            </a:r>
            <a:endParaRPr lang="uk-UA" sz="2000" dirty="0">
              <a:effectLst/>
              <a:latin typeface="Corbel" panose="020B0503020204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5137" y="4818589"/>
            <a:ext cx="8014274" cy="1429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000" b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Біоелектроніка (біоніка) -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це один з напрямів біоніки,</a:t>
            </a:r>
            <a:r>
              <a:rPr lang="uk-UA" sz="2000" i="1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 </a:t>
            </a:r>
            <a:r>
              <a:rPr lang="uk-UA" sz="2000" dirty="0" smtClean="0">
                <a:latin typeface="Corbel" panose="020B0503020204020204" pitchFamily="34" charset="0"/>
                <a:ea typeface="Times New Roman" panose="02020603050405020304" pitchFamily="18" charset="0"/>
              </a:rPr>
              <a:t>який вирішує задачі електроніки на основі аналізу структури та життєдіяльності живих  організмів. </a:t>
            </a:r>
            <a:endParaRPr lang="uk-UA" sz="2000" dirty="0">
              <a:latin typeface="Corbel" panose="020B0503020204020204" pitchFamily="34" charset="0"/>
            </a:endParaRPr>
          </a:p>
        </p:txBody>
      </p:sp>
      <p:pic>
        <p:nvPicPr>
          <p:cNvPr id="8" name="Picture 64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9266491" y="2871751"/>
            <a:ext cx="1723238" cy="279804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266491" y="5969686"/>
            <a:ext cx="18614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Corbel" panose="020B0503020204020204" pitchFamily="34" charset="0"/>
                <a:ea typeface="Times New Roman" panose="02020603050405020304" pitchFamily="18" charset="0"/>
              </a:rPr>
              <a:t>Схема нейрона</a:t>
            </a:r>
            <a:endParaRPr lang="ru-RU" sz="20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1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32" y="462079"/>
            <a:ext cx="114059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Напівпровідниковою інтегральною мікросхемою (НІМС) </a:t>
            </a:r>
            <a:r>
              <a:rPr lang="uk-UA" sz="2400" dirty="0" smtClean="0"/>
              <a:t>називається ІМС, усі елементи і </a:t>
            </a:r>
            <a:r>
              <a:rPr lang="uk-UA" sz="2400" dirty="0" err="1" smtClean="0"/>
              <a:t>міжелементні</a:t>
            </a:r>
            <a:r>
              <a:rPr lang="uk-UA" sz="2400" dirty="0" smtClean="0"/>
              <a:t> з’єднання якої виконані в об’ємі або на поверхні напівпровідника. Напівпровідникова інтегральна мікросхема найчастіше являє собою кристал кремнію, в поверхневому шарі якого за допомогою методів напівпровідникової технології сформовані області, які еквівалентні елементам електричної схеми, та з’єднання між ними.</a:t>
            </a:r>
            <a:endParaRPr lang="uk-UA" sz="2400" dirty="0"/>
          </a:p>
        </p:txBody>
      </p:sp>
      <p:pic>
        <p:nvPicPr>
          <p:cNvPr id="3" name="Picture 2" descr="http://player.myshared.ru/24/1272155/slides/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611" y="2438400"/>
            <a:ext cx="5438273" cy="407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8298" y="2438400"/>
            <a:ext cx="5558586" cy="123524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27368" y="5951621"/>
            <a:ext cx="1339516" cy="56548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C:\Users\Администратор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770" y="2915652"/>
            <a:ext cx="5087767" cy="3601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713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842" y="578659"/>
            <a:ext cx="115342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uk-UA" sz="2400" b="1" dirty="0" smtClean="0"/>
              <a:t>Плівковою інтегральною мікросхемою (ПІМС)</a:t>
            </a:r>
            <a:r>
              <a:rPr lang="uk-UA" sz="2400" dirty="0" smtClean="0"/>
              <a:t> називається ІМС, усі елементи і </a:t>
            </a:r>
            <a:r>
              <a:rPr lang="uk-UA" sz="2400" dirty="0" err="1" smtClean="0"/>
              <a:t>міжелементні</a:t>
            </a:r>
            <a:r>
              <a:rPr lang="uk-UA" sz="2400" dirty="0" smtClean="0"/>
              <a:t> з’єднання якої виконані у вигляді плівок 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altLang="ru-RU" sz="2400" dirty="0" err="1" smtClean="0"/>
              <a:t>товстоплівкова</a:t>
            </a:r>
            <a:r>
              <a:rPr lang="uk-UA" altLang="ru-RU" sz="2400" dirty="0" smtClean="0"/>
              <a:t> інтегральна схема;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altLang="ru-RU" sz="2400" dirty="0" err="1" smtClean="0"/>
              <a:t>тонкоплівкова</a:t>
            </a:r>
            <a:r>
              <a:rPr lang="uk-UA" altLang="ru-RU" sz="2400" dirty="0" smtClean="0"/>
              <a:t> інтегральна схема.</a:t>
            </a:r>
          </a:p>
          <a:p>
            <a:pPr marL="0" lvl="1" algn="just"/>
            <a:r>
              <a:rPr lang="uk-UA" sz="2400" dirty="0" smtClean="0"/>
              <a:t>	Плівкові </a:t>
            </a:r>
            <a:r>
              <a:rPr lang="uk-UA" sz="2400" dirty="0"/>
              <a:t>ІМС мають підкладку (плату) з діелектрика (скло, кераміка й ін.).  Підкладки являють собою діелектричні пластинки товщиною 0,5-1,0 мм, ретельно відшліфовані і </a:t>
            </a:r>
            <a:r>
              <a:rPr lang="uk-UA" sz="2400" dirty="0" smtClean="0"/>
              <a:t>відполіровані.</a:t>
            </a:r>
            <a:endParaRPr lang="uk-UA" sz="2400" dirty="0"/>
          </a:p>
          <a:p>
            <a:pPr algn="just"/>
            <a:endParaRPr lang="uk-UA" sz="2400" dirty="0"/>
          </a:p>
        </p:txBody>
      </p:sp>
      <p:pic>
        <p:nvPicPr>
          <p:cNvPr id="4" name="Picture 3" descr="C:\Users\Администратор\Desktop\yak-polagoditi-proces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3959" y="3037916"/>
            <a:ext cx="4783620" cy="3374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705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053" y="794680"/>
            <a:ext cx="59837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Гібридною інтегральною мікросхемою (ГІМС) </a:t>
            </a:r>
            <a:r>
              <a:rPr lang="uk-UA" sz="2400" dirty="0" smtClean="0"/>
              <a:t>називається ІМС, у якої пасивні елементи плівкові, а активні начіпні. Начіпні елементи - це мініатюрні, найчастіше </a:t>
            </a:r>
            <a:r>
              <a:rPr lang="uk-UA" sz="2400" dirty="0" err="1" smtClean="0"/>
              <a:t>безкорпусні</a:t>
            </a:r>
            <a:r>
              <a:rPr lang="uk-UA" sz="2400" dirty="0" smtClean="0"/>
              <a:t> діоди і транзистори, що являють собою самостійні елементи, які приклеюються (навішуються) у відповідних місцях до підкладки і з'єднуються тонкими провідниками з плівковими елементами схеми. Гібридні ІМС застосовуються як частини підсилювальних каскадів. </a:t>
            </a:r>
            <a:endParaRPr lang="uk-UA" sz="2400" dirty="0"/>
          </a:p>
        </p:txBody>
      </p:sp>
      <p:pic>
        <p:nvPicPr>
          <p:cNvPr id="3" name="Picture 3" descr="C:\Users\Администратор\Desktop\Гибридная_микросхе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2515" y="1046070"/>
            <a:ext cx="5328592" cy="4098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628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620</TotalTime>
  <Words>3828</Words>
  <Application>Microsoft Office PowerPoint</Application>
  <PresentationFormat>Широкоэкранный</PresentationFormat>
  <Paragraphs>687</Paragraphs>
  <Slides>61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9" baseType="lpstr">
      <vt:lpstr>Arial</vt:lpstr>
      <vt:lpstr>Calibri</vt:lpstr>
      <vt:lpstr>Corbel</vt:lpstr>
      <vt:lpstr>Symbol</vt:lpstr>
      <vt:lpstr>Times New Roman</vt:lpstr>
      <vt:lpstr>Wingdings</vt:lpstr>
      <vt:lpstr>Базис</vt:lpstr>
      <vt:lpstr>Equation</vt:lpstr>
      <vt:lpstr>Мікроелектронні пристрої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Мікроелектронні пристрої</vt:lpstr>
      <vt:lpstr>Презентация PowerPoint</vt:lpstr>
      <vt:lpstr>Презентация PowerPoint</vt:lpstr>
      <vt:lpstr>Контактні явища у мікроелектронних структурах</vt:lpstr>
      <vt:lpstr>Діод Шотткі</vt:lpstr>
      <vt:lpstr>Ефект Ганна</vt:lpstr>
      <vt:lpstr>Мікроелектронні пристрої</vt:lpstr>
      <vt:lpstr>Презентация PowerPoint</vt:lpstr>
      <vt:lpstr>Презентация PowerPoint</vt:lpstr>
      <vt:lpstr>Ізоляція елементів у НІМС </vt:lpstr>
      <vt:lpstr>Транзистори у НІМС </vt:lpstr>
      <vt:lpstr>Транзистори у НІМС </vt:lpstr>
      <vt:lpstr>Діоди у напівпровідникових ІМС</vt:lpstr>
      <vt:lpstr>  Напівпровідникові резистори             Напівпровідникові конденсатори  </vt:lpstr>
      <vt:lpstr>Індуктивність у НІМС</vt:lpstr>
      <vt:lpstr>Мікроелектронні пристрої</vt:lpstr>
      <vt:lpstr>Конструкція плівкових та гібридних ІМС </vt:lpstr>
      <vt:lpstr>Підкладки плівкових інтегральних мікросхем </vt:lpstr>
      <vt:lpstr>Підкладки плівкових інтегральних мікросхем</vt:lpstr>
      <vt:lpstr>Підкладки плівкових інтегральних мікросхем</vt:lpstr>
      <vt:lpstr>Конструктивно-технологічні особливості і робочі характеристики  плівкових елементів ГІМС </vt:lpstr>
      <vt:lpstr>Конструктивно-технологічні особливості і робочі характеристики  плівкових елементів ГІМС</vt:lpstr>
      <vt:lpstr>Плівкові резистори </vt:lpstr>
      <vt:lpstr>Плівкові конденсатори</vt:lpstr>
      <vt:lpstr>Плівкові конденсатори</vt:lpstr>
      <vt:lpstr>Індуктивні елементи</vt:lpstr>
      <vt:lpstr>R - C структури </vt:lpstr>
      <vt:lpstr>Характеристики плівкових матеріалів провідників та контактних площадок</vt:lpstr>
      <vt:lpstr>Мікроелектронні пристрої</vt:lpstr>
      <vt:lpstr>Презентация PowerPoint</vt:lpstr>
      <vt:lpstr>Презентация PowerPoint</vt:lpstr>
      <vt:lpstr>Презентация PowerPoint</vt:lpstr>
      <vt:lpstr>Презентация PowerPoint</vt:lpstr>
      <vt:lpstr>Мікроелектронні пристрої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Мікроелектронні пристрої</dc:title>
  <dc:creator>User</dc:creator>
  <cp:lastModifiedBy>User</cp:lastModifiedBy>
  <cp:revision>65</cp:revision>
  <dcterms:created xsi:type="dcterms:W3CDTF">2018-01-17T09:09:58Z</dcterms:created>
  <dcterms:modified xsi:type="dcterms:W3CDTF">2018-02-20T13:02:07Z</dcterms:modified>
</cp:coreProperties>
</file>