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95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16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344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17365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520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502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581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516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2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856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686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682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99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7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D445F-141C-4FFE-84F2-37C19B3ED74F}" type="datetimeFigureOut">
              <a:rPr lang="uk-UA" smtClean="0"/>
              <a:t>22.11.2020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0E52F-E37E-447B-95EF-B62ABE3607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09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.jp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openxmlformats.org/officeDocument/2006/relationships/image" Target="../media/image22.png"/><Relationship Id="rId2" Type="http://schemas.openxmlformats.org/officeDocument/2006/relationships/image" Target="../media/image8.jp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16.jp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77752"/>
          </a:xfrm>
        </p:spPr>
        <p:txBody>
          <a:bodyPr/>
          <a:lstStyle/>
          <a:p>
            <a:r>
              <a:rPr lang="ru-RU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«Реклама та </a:t>
            </a:r>
            <a:r>
              <a:rPr lang="ru-RU" sz="4000" b="1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зв</a:t>
            </a:r>
            <a:r>
              <a:rPr lang="en-US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’</a:t>
            </a:r>
            <a:r>
              <a:rPr lang="ru-RU" sz="4000" b="1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язки</a:t>
            </a:r>
            <a:r>
              <a:rPr lang="ru-RU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lang="ru-RU" sz="4000" b="1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із</a:t>
            </a:r>
            <a:r>
              <a:rPr lang="ru-RU" sz="4000" b="1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lang="ru-RU" sz="4000" b="1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громадськістю</a:t>
            </a:r>
            <a:r>
              <a:rPr lang="ru-RU" sz="4000" b="1" dirty="0" smtClean="0">
                <a:solidFill>
                  <a:srgbClr val="365F91"/>
                </a:solidFill>
                <a:latin typeface="Arial Narrow"/>
                <a:cs typeface="Arial Narrow"/>
              </a:rPr>
              <a:t>»</a:t>
            </a:r>
            <a:endParaRPr lang="ru-RU" sz="4000" b="1" dirty="0" smtClean="0">
              <a:latin typeface="Arial Narrow"/>
              <a:cs typeface="Arial Narrow"/>
            </a:endParaRPr>
          </a:p>
          <a:p>
            <a:endParaRPr lang="uk-UA" dirty="0"/>
          </a:p>
        </p:txBody>
      </p:sp>
      <p:sp>
        <p:nvSpPr>
          <p:cNvPr id="7" name="object 2"/>
          <p:cNvSpPr txBox="1">
            <a:spLocks/>
          </p:cNvSpPr>
          <p:nvPr/>
        </p:nvSpPr>
        <p:spPr>
          <a:xfrm>
            <a:off x="959916" y="818908"/>
            <a:ext cx="7085330" cy="219290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">
              <a:lnSpc>
                <a:spcPts val="5645"/>
              </a:lnSpc>
              <a:spcBef>
                <a:spcPts val="100"/>
              </a:spcBef>
            </a:pPr>
            <a:endParaRPr lang="ru-RU" sz="4800" spc="-5" dirty="0" smtClean="0">
              <a:solidFill>
                <a:srgbClr val="365F91"/>
              </a:solidFill>
              <a:latin typeface="Arial Narrow"/>
              <a:cs typeface="Arial Narrow"/>
            </a:endParaRPr>
          </a:p>
          <a:p>
            <a:pPr marL="1270">
              <a:lnSpc>
                <a:spcPts val="5645"/>
              </a:lnSpc>
              <a:spcBef>
                <a:spcPts val="100"/>
              </a:spcBef>
            </a:pPr>
            <a:endParaRPr lang="ru-RU" sz="4800" spc="-5" dirty="0">
              <a:solidFill>
                <a:srgbClr val="365F91"/>
              </a:solidFill>
              <a:latin typeface="Arial Narrow"/>
              <a:cs typeface="Arial Narrow"/>
            </a:endParaRPr>
          </a:p>
          <a:p>
            <a:pPr marL="1270">
              <a:lnSpc>
                <a:spcPts val="5645"/>
              </a:lnSpc>
              <a:spcBef>
                <a:spcPts val="100"/>
              </a:spcBef>
            </a:pPr>
            <a:r>
              <a:rPr lang="ru-RU" sz="4800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Навчальна</a:t>
            </a:r>
            <a:r>
              <a:rPr lang="ru-RU" sz="4800" spc="-10" dirty="0" smtClean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lang="ru-RU" sz="4800" spc="-5" dirty="0" err="1" smtClean="0">
                <a:solidFill>
                  <a:srgbClr val="365F91"/>
                </a:solidFill>
                <a:latin typeface="Arial Narrow"/>
                <a:cs typeface="Arial Narrow"/>
              </a:rPr>
              <a:t>дисципліна</a:t>
            </a:r>
            <a:endParaRPr lang="ru-RU" sz="4800" dirty="0" smtClean="0">
              <a:latin typeface="Arial Narrow"/>
              <a:cs typeface="Arial Narrow"/>
            </a:endParaRPr>
          </a:p>
        </p:txBody>
      </p:sp>
      <p:sp>
        <p:nvSpPr>
          <p:cNvPr id="8" name="object 3"/>
          <p:cNvSpPr/>
          <p:nvPr/>
        </p:nvSpPr>
        <p:spPr>
          <a:xfrm>
            <a:off x="611560" y="404664"/>
            <a:ext cx="1044994" cy="1049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/>
        </p:nvSpPr>
        <p:spPr>
          <a:xfrm>
            <a:off x="7845425" y="5380598"/>
            <a:ext cx="1003185" cy="7035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366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956" y="706179"/>
            <a:ext cx="1725930" cy="35266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b="0" spc="-5" dirty="0">
                <a:solidFill>
                  <a:srgbClr val="000000"/>
                </a:solidFill>
                <a:latin typeface="Arial Narrow"/>
                <a:cs typeface="Arial Narrow"/>
              </a:rPr>
              <a:t>Викладач</a:t>
            </a:r>
            <a:r>
              <a:rPr sz="2200" b="0" spc="-170" dirty="0">
                <a:solidFill>
                  <a:srgbClr val="000000"/>
                </a:solidFill>
                <a:latin typeface="Arial Narrow"/>
                <a:cs typeface="Arial Narrow"/>
              </a:rPr>
              <a:t> </a:t>
            </a:r>
            <a:r>
              <a:rPr sz="2200" b="0" spc="-5" dirty="0">
                <a:solidFill>
                  <a:srgbClr val="000000"/>
                </a:solidFill>
                <a:latin typeface="Arial Narrow"/>
                <a:cs typeface="Arial Narrow"/>
              </a:rPr>
              <a:t>курсу</a:t>
            </a:r>
            <a:r>
              <a:rPr sz="2200" b="0" spc="-5" dirty="0">
                <a:solidFill>
                  <a:srgbClr val="000000"/>
                </a:solidFill>
                <a:latin typeface="Impact"/>
                <a:cs typeface="Impact"/>
              </a:rPr>
              <a:t>:</a:t>
            </a:r>
            <a:endParaRPr sz="22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44645" y="5409907"/>
            <a:ext cx="120720" cy="1762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6086" y="5393378"/>
            <a:ext cx="3145031" cy="2644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69492" y="5393378"/>
            <a:ext cx="4222363" cy="264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45429" y="5642247"/>
            <a:ext cx="3377564" cy="4101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88069" y="5243960"/>
            <a:ext cx="0" cy="863381"/>
          </a:xfrm>
          <a:custGeom>
            <a:avLst/>
            <a:gdLst/>
            <a:ahLst/>
            <a:cxnLst/>
            <a:rect l="l" t="t" r="r" b="b"/>
            <a:pathLst>
              <a:path h="648335">
                <a:moveTo>
                  <a:pt x="0" y="0"/>
                </a:moveTo>
                <a:lnTo>
                  <a:pt x="0" y="648335"/>
                </a:lnTo>
              </a:path>
            </a:pathLst>
          </a:custGeom>
          <a:ln w="19050">
            <a:solidFill>
              <a:srgbClr val="487C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09615" y="1192666"/>
            <a:ext cx="2815590" cy="33481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3875" y="1196555"/>
            <a:ext cx="1917700" cy="35894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757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1" y="587809"/>
            <a:ext cx="7769859" cy="3089948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283210" algn="just">
              <a:lnSpc>
                <a:spcPts val="2760"/>
              </a:lnSpc>
              <a:spcBef>
                <a:spcPts val="295"/>
              </a:spcBef>
            </a:pP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Опановуючи цю дисципліну, ви </a:t>
            </a:r>
            <a:r>
              <a:rPr sz="2400" spc="5" dirty="0">
                <a:solidFill>
                  <a:srgbClr val="333333"/>
                </a:solidFill>
                <a:latin typeface="Arial"/>
                <a:cs typeface="Arial"/>
              </a:rPr>
              <a:t>ознайомитесь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із  унікальним універсальним діапазоном тем, що сприяє  формуванню знань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вмінь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у 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різних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напрямках</a:t>
            </a:r>
            <a:r>
              <a:rPr sz="24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10310" marR="13970" indent="-228600" algn="just">
              <a:lnSpc>
                <a:spcPts val="2760"/>
              </a:lnSpc>
              <a:spcBef>
                <a:spcPts val="1400"/>
              </a:spcBef>
              <a:buFont typeface="Wingdings"/>
              <a:buChar char=""/>
              <a:tabLst>
                <a:tab pos="1668780" algn="l"/>
              </a:tabLst>
            </a:pPr>
            <a:r>
              <a:rPr sz="2400" spc="-10" dirty="0">
                <a:solidFill>
                  <a:srgbClr val="333333"/>
                </a:solidFill>
                <a:latin typeface="Arial"/>
                <a:cs typeface="Arial"/>
              </a:rPr>
              <a:t>від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законодавчого регулювання  рекламної діяльності</a:t>
            </a:r>
            <a:endParaRPr sz="2400">
              <a:latin typeface="Arial"/>
              <a:cs typeface="Arial"/>
            </a:endParaRPr>
          </a:p>
          <a:p>
            <a:pPr marL="1210310" marR="10160" indent="-228600" algn="just">
              <a:lnSpc>
                <a:spcPts val="2760"/>
              </a:lnSpc>
              <a:buFont typeface="Wingdings"/>
              <a:buChar char=""/>
              <a:tabLst>
                <a:tab pos="1668780" algn="l"/>
              </a:tabLst>
            </a:pPr>
            <a:r>
              <a:rPr sz="2400" spc="-10" dirty="0">
                <a:solidFill>
                  <a:srgbClr val="333333"/>
                </a:solidFill>
                <a:latin typeface="Arial"/>
                <a:cs typeface="Arial"/>
              </a:rPr>
              <a:t>до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розробки </a:t>
            </a:r>
            <a:r>
              <a:rPr sz="2400" b="1" i="1" spc="-10" dirty="0">
                <a:solidFill>
                  <a:srgbClr val="333333"/>
                </a:solidFill>
                <a:latin typeface="Arial"/>
                <a:cs typeface="Arial"/>
              </a:rPr>
              <a:t>креативних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стратегій </a:t>
            </a:r>
            <a:r>
              <a:rPr sz="2400" b="1" i="1" dirty="0">
                <a:solidFill>
                  <a:srgbClr val="333333"/>
                </a:solidFill>
                <a:latin typeface="Arial"/>
                <a:cs typeface="Arial"/>
              </a:rPr>
              <a:t>у 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рекламі інформаційних </a:t>
            </a:r>
            <a:r>
              <a:rPr sz="2400" b="1" i="1" dirty="0">
                <a:solidFill>
                  <a:srgbClr val="333333"/>
                </a:solidFill>
                <a:latin typeface="Arial"/>
                <a:cs typeface="Arial"/>
              </a:rPr>
              <a:t>продуктів і  </a:t>
            </a:r>
            <a:r>
              <a:rPr sz="2400" b="1" i="1" spc="-5" dirty="0">
                <a:solidFill>
                  <a:srgbClr val="333333"/>
                </a:solidFill>
                <a:latin typeface="Arial"/>
                <a:cs typeface="Arial"/>
              </a:rPr>
              <a:t>послуг</a:t>
            </a:r>
            <a:r>
              <a:rPr sz="2400" spc="-5" dirty="0">
                <a:solidFill>
                  <a:srgbClr val="333333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93026" y="4974900"/>
            <a:ext cx="981075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4673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7101" y="1046983"/>
            <a:ext cx="8220075" cy="2551339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отримаєте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знання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щодо актуальних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особливостей  професій,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що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мають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високий соціальний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статус,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творчий  потенціал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оплату</a:t>
            </a:r>
            <a:r>
              <a:rPr sz="2400" spc="-4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праці.</a:t>
            </a:r>
            <a:endParaRPr sz="2400">
              <a:latin typeface="Arial"/>
              <a:cs typeface="Arial"/>
            </a:endParaRPr>
          </a:p>
          <a:p>
            <a:pPr marL="12700" marR="5080" indent="539115" algn="just">
              <a:lnSpc>
                <a:spcPts val="2760"/>
              </a:lnSpc>
              <a:spcBef>
                <a:spcPts val="5"/>
              </a:spcBef>
              <a:buFont typeface="Wingdings"/>
              <a:buChar char=""/>
              <a:tabLst>
                <a:tab pos="84518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будете володіти інформацією,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яка дозволить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вам, 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створювати</a:t>
            </a:r>
            <a:r>
              <a:rPr sz="2400" spc="46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рекламу</a:t>
            </a:r>
            <a:r>
              <a:rPr sz="2400" spc="44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spc="434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межах</a:t>
            </a:r>
            <a:r>
              <a:rPr sz="2400" spc="434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сучасного</a:t>
            </a:r>
            <a:r>
              <a:rPr sz="2400" spc="49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законодавства,</a:t>
            </a:r>
            <a:endParaRPr sz="2400">
              <a:latin typeface="Arial"/>
              <a:cs typeface="Arial"/>
            </a:endParaRPr>
          </a:p>
          <a:p>
            <a:pPr marL="12700" marR="5080" algn="just">
              <a:lnSpc>
                <a:spcPts val="2760"/>
              </a:lnSpc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але сучасну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ефективну.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Навчитеся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розрізняти  маніпулятивні технології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 рекламній та PR -</a:t>
            </a:r>
            <a:r>
              <a:rPr sz="2400" spc="-5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комунікації.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83500" y="5252687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922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560389"/>
            <a:ext cx="8128000" cy="35681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19455" algn="just">
              <a:lnSpc>
                <a:spcPct val="111700"/>
              </a:lnSpc>
              <a:spcBef>
                <a:spcPts val="95"/>
              </a:spcBef>
              <a:buFont typeface="Wingdings"/>
              <a:buChar char=""/>
              <a:tabLst>
                <a:tab pos="1210945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зможете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відрізняти рекламні технології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від </a:t>
            </a:r>
            <a:r>
              <a:rPr sz="2400" spc="5" dirty="0">
                <a:solidFill>
                  <a:srgbClr val="17365D"/>
                </a:solidFill>
                <a:latin typeface="Arial"/>
                <a:cs typeface="Arial"/>
              </a:rPr>
              <a:t>PR-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технологій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пропаганди;</a:t>
            </a:r>
            <a:endParaRPr sz="2400">
              <a:latin typeface="Arial"/>
              <a:cs typeface="Arial"/>
            </a:endParaRPr>
          </a:p>
          <a:p>
            <a:pPr marL="12700" marR="5715" indent="719455" algn="just">
              <a:lnSpc>
                <a:spcPct val="143800"/>
              </a:lnSpc>
              <a:spcBef>
                <a:spcPts val="495"/>
              </a:spcBef>
              <a:buClr>
                <a:srgbClr val="000000"/>
              </a:buClr>
              <a:buSzPct val="108333"/>
              <a:buFont typeface="Wingdings"/>
              <a:buChar char=""/>
              <a:tabLst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проаналізуєте активи провідних медіахолдингів  України (StarLightMedia, 1+1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Media,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Media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Group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Ukraine, 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Inter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Media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Group);</a:t>
            </a:r>
            <a:endParaRPr sz="2400">
              <a:latin typeface="Arial"/>
              <a:cs typeface="Arial"/>
            </a:endParaRPr>
          </a:p>
          <a:p>
            <a:pPr marL="12700" marR="5080" indent="719455" algn="just">
              <a:lnSpc>
                <a:spcPct val="143400"/>
              </a:lnSpc>
              <a:spcBef>
                <a:spcPts val="95"/>
              </a:spcBef>
              <a:buClr>
                <a:srgbClr val="000000"/>
              </a:buClr>
              <a:buSzPct val="108333"/>
              <a:buFont typeface="Wingdings"/>
              <a:buChar char=""/>
              <a:tabLst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ознайомитеся із «проектами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впливу»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та «бізнес-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проектами»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їх</a:t>
            </a:r>
            <a:r>
              <a:rPr sz="2400" spc="-2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власників.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00950" y="5373459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201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1" y="832004"/>
            <a:ext cx="8132445" cy="3263201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732155">
              <a:lnSpc>
                <a:spcPct val="100000"/>
              </a:lnSpc>
              <a:spcBef>
                <a:spcPts val="390"/>
              </a:spcBef>
            </a:pPr>
            <a:r>
              <a:rPr sz="2400" b="1" spc="-10" dirty="0">
                <a:solidFill>
                  <a:srgbClr val="17365D"/>
                </a:solidFill>
                <a:latin typeface="Arial"/>
                <a:cs typeface="Arial"/>
              </a:rPr>
              <a:t>Отримані </a:t>
            </a:r>
            <a:r>
              <a:rPr sz="2400" b="1" spc="-5" dirty="0">
                <a:solidFill>
                  <a:srgbClr val="17365D"/>
                </a:solidFill>
                <a:latin typeface="Arial"/>
                <a:cs typeface="Arial"/>
              </a:rPr>
              <a:t>знання </a:t>
            </a:r>
            <a:r>
              <a:rPr sz="2400" b="1" spc="-15" dirty="0">
                <a:solidFill>
                  <a:srgbClr val="17365D"/>
                </a:solidFill>
                <a:latin typeface="Arial"/>
                <a:cs typeface="Arial"/>
              </a:rPr>
              <a:t>та </a:t>
            </a:r>
            <a:r>
              <a:rPr sz="2400" b="1" spc="-10" dirty="0">
                <a:solidFill>
                  <a:srgbClr val="17365D"/>
                </a:solidFill>
                <a:latin typeface="Arial"/>
                <a:cs typeface="Arial"/>
              </a:rPr>
              <a:t>вміння</a:t>
            </a:r>
            <a:r>
              <a:rPr sz="2400" b="1" spc="6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17365D"/>
                </a:solidFill>
                <a:latin typeface="Arial"/>
                <a:cs typeface="Arial"/>
              </a:rPr>
              <a:t>дозволять:</a:t>
            </a:r>
            <a:endParaRPr sz="2400">
              <a:latin typeface="Arial"/>
              <a:cs typeface="Arial"/>
            </a:endParaRPr>
          </a:p>
          <a:p>
            <a:pPr marL="12700" marR="6350" indent="719455">
              <a:lnSpc>
                <a:spcPts val="3190"/>
              </a:lnSpc>
              <a:spcBef>
                <a:spcPts val="135"/>
              </a:spcBef>
              <a:buFont typeface="Wingdings"/>
              <a:buChar char=""/>
              <a:tabLst>
                <a:tab pos="1210310" algn="l"/>
                <a:tab pos="1210945" algn="l"/>
                <a:tab pos="2861945" algn="l"/>
                <a:tab pos="5292725" algn="l"/>
                <a:tab pos="6892290" algn="l"/>
                <a:tab pos="7477759" algn="l"/>
              </a:tabLst>
            </a:pP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ос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я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г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н</a:t>
            </a:r>
            <a:r>
              <a:rPr sz="2400" spc="-35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ти	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гл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о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б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-15" dirty="0">
                <a:solidFill>
                  <a:srgbClr val="17365D"/>
                </a:solidFill>
                <a:latin typeface="Arial"/>
                <a:cs typeface="Arial"/>
              </a:rPr>
              <a:t>л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із</a:t>
            </a:r>
            <a:r>
              <a:rPr sz="2400" spc="25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ц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ій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н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і	пр</a:t>
            </a:r>
            <a:r>
              <a:rPr sz="2400" spc="5" dirty="0">
                <a:solidFill>
                  <a:srgbClr val="17365D"/>
                </a:solidFill>
                <a:latin typeface="Arial"/>
                <a:cs typeface="Arial"/>
              </a:rPr>
              <a:t>о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ц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еси	в	м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а</a:t>
            </a:r>
            <a:r>
              <a:rPr sz="2400" spc="35" dirty="0">
                <a:solidFill>
                  <a:srgbClr val="17365D"/>
                </a:solidFill>
                <a:latin typeface="Arial"/>
                <a:cs typeface="Arial"/>
              </a:rPr>
              <a:t>с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- 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медійному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просторі</a:t>
            </a:r>
            <a:r>
              <a:rPr sz="2400" spc="-2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України;</a:t>
            </a:r>
            <a:endParaRPr sz="2400">
              <a:latin typeface="Arial"/>
              <a:cs typeface="Arial"/>
            </a:endParaRPr>
          </a:p>
          <a:p>
            <a:pPr marL="1210310" indent="-478790">
              <a:lnSpc>
                <a:spcPct val="100000"/>
              </a:lnSpc>
              <a:spcBef>
                <a:spcPts val="135"/>
              </a:spcBef>
              <a:buFont typeface="Wingdings"/>
              <a:buChar char=""/>
              <a:tabLst>
                <a:tab pos="1210310" algn="l"/>
                <a:tab pos="1210945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сформувати професійні компетентності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у</a:t>
            </a:r>
            <a:r>
              <a:rPr sz="2400" spc="415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межах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обраного</a:t>
            </a:r>
            <a:r>
              <a:rPr sz="240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фаху:</a:t>
            </a:r>
            <a:endParaRPr sz="2400">
              <a:latin typeface="Arial"/>
              <a:cs typeface="Arial"/>
            </a:endParaRPr>
          </a:p>
          <a:p>
            <a:pPr marL="12700" indent="719455">
              <a:lnSpc>
                <a:spcPct val="100000"/>
              </a:lnSpc>
              <a:spcBef>
                <a:spcPts val="290"/>
              </a:spcBef>
              <a:buFont typeface="Wingdings"/>
              <a:buChar char=""/>
              <a:tabLst>
                <a:tab pos="1210310" algn="l"/>
                <a:tab pos="1210945" algn="l"/>
                <a:tab pos="3409315" algn="l"/>
                <a:tab pos="5347970" algn="l"/>
              </a:tabLst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зрозуміти	сучасну	високотехнологічну</a:t>
            </a:r>
            <a:endParaRPr sz="2400">
              <a:latin typeface="Arial"/>
              <a:cs typeface="Arial"/>
            </a:endParaRPr>
          </a:p>
          <a:p>
            <a:pPr marL="12700" marR="14604">
              <a:lnSpc>
                <a:spcPct val="110000"/>
              </a:lnSpc>
              <a:spcBef>
                <a:spcPts val="30"/>
              </a:spcBef>
            </a:pPr>
            <a:r>
              <a:rPr sz="2400" spc="-5" dirty="0">
                <a:solidFill>
                  <a:srgbClr val="17365D"/>
                </a:solidFill>
                <a:latin typeface="Arial"/>
                <a:cs typeface="Arial"/>
              </a:rPr>
              <a:t>комунікаційну політику брендів, що «ведуть полювання»  за кожним із</a:t>
            </a:r>
            <a:r>
              <a:rPr sz="2400" spc="10" dirty="0">
                <a:solidFill>
                  <a:srgbClr val="17365D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7365D"/>
                </a:solidFill>
                <a:latin typeface="Arial"/>
                <a:cs typeface="Arial"/>
              </a:rPr>
              <a:t>нас.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97775" y="5156167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523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20033"/>
            <a:ext cx="8229600" cy="105221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534035" marR="5080" indent="-521970">
              <a:lnSpc>
                <a:spcPts val="1610"/>
              </a:lnSpc>
              <a:spcBef>
                <a:spcPts val="204"/>
              </a:spcBef>
            </a:pPr>
            <a:r>
              <a:rPr spc="-10" dirty="0"/>
              <a:t>Список праць </a:t>
            </a:r>
            <a:r>
              <a:rPr spc="-5" dirty="0"/>
              <a:t>автора цієї дисципліни </a:t>
            </a:r>
            <a:r>
              <a:rPr spc="-10" dirty="0"/>
              <a:t>із </a:t>
            </a:r>
            <a:r>
              <a:rPr spc="-5" dirty="0"/>
              <a:t>найактуальніших </a:t>
            </a:r>
            <a:r>
              <a:rPr spc="-10" dirty="0"/>
              <a:t>тем,  що </a:t>
            </a:r>
            <a:r>
              <a:rPr spc="-5" dirty="0"/>
              <a:t>винесені </a:t>
            </a:r>
            <a:r>
              <a:rPr spc="5" dirty="0"/>
              <a:t>на </a:t>
            </a:r>
            <a:r>
              <a:rPr spc="-5" dirty="0"/>
              <a:t>обговорення у межах цього</a:t>
            </a:r>
            <a:r>
              <a:rPr spc="15" dirty="0"/>
              <a:t> </a:t>
            </a:r>
            <a:r>
              <a:rPr spc="-10" dirty="0"/>
              <a:t>курсу: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8573" y="1156981"/>
            <a:ext cx="8491855" cy="32377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3220" indent="-171450">
              <a:lnSpc>
                <a:spcPts val="1405"/>
              </a:lnSpc>
              <a:spcBef>
                <a:spcPts val="100"/>
              </a:spcBef>
              <a:buAutoNum type="arabicPeriod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Н.Д.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Теорія та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історія реклами. Запоріжжя: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Просвіта,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2014.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126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с</a:t>
            </a:r>
            <a:endParaRPr sz="1200">
              <a:latin typeface="Arial"/>
              <a:cs typeface="Arial"/>
            </a:endParaRPr>
          </a:p>
          <a:p>
            <a:pPr marL="12700" marR="12700" indent="179705">
              <a:lnSpc>
                <a:spcPts val="1390"/>
              </a:lnSpc>
              <a:spcBef>
                <a:spcPts val="50"/>
              </a:spcBef>
              <a:buAutoNum type="arabicPeriod"/>
              <a:tabLst>
                <a:tab pos="363855" algn="l"/>
                <a:tab pos="2184400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 Н., 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 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	Медіахолдинги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інформаційному просторі України.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2015. № 4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(24). С.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100-104.</a:t>
            </a:r>
            <a:endParaRPr sz="1200">
              <a:latin typeface="Arial"/>
              <a:cs typeface="Arial"/>
            </a:endParaRPr>
          </a:p>
          <a:p>
            <a:pPr marL="363220" indent="-171450">
              <a:lnSpc>
                <a:spcPts val="1310"/>
              </a:lnSpc>
              <a:buAutoNum type="arabicPeriod"/>
              <a:tabLst>
                <a:tab pos="363855" algn="l"/>
                <a:tab pos="6256655" algn="l"/>
                <a:tab pos="7294880" algn="l"/>
                <a:tab pos="7618095" algn="l"/>
                <a:tab pos="8022590" algn="l"/>
                <a:tab pos="830262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 Репрезентація транснаціональних рекламних холдингів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spc="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Україні</a:t>
            </a:r>
            <a:r>
              <a:rPr sz="120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	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Proceedings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of	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the	II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nd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ts val="1370"/>
              </a:lnSpc>
              <a:spcBef>
                <a:spcPts val="80"/>
              </a:spcBef>
            </a:pP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International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Scientific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and Practical Conference "Modern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Scientific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Achievements and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Their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Practical Application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(October </a:t>
            </a:r>
            <a:r>
              <a:rPr sz="1200" i="1" spc="30" dirty="0">
                <a:solidFill>
                  <a:srgbClr val="333333"/>
                </a:solidFill>
                <a:latin typeface="Arial"/>
                <a:cs typeface="Arial"/>
              </a:rPr>
              <a:t>20-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21, 2015, Dubai, UAE)".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Р.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12-17.</a:t>
            </a:r>
            <a:endParaRPr sz="1200">
              <a:latin typeface="Arial"/>
              <a:cs typeface="Arial"/>
            </a:endParaRPr>
          </a:p>
          <a:p>
            <a:pPr marL="12700" marR="15240" indent="179705">
              <a:lnSpc>
                <a:spcPts val="1370"/>
              </a:lnSpc>
              <a:spcBef>
                <a:spcPts val="25"/>
              </a:spcBef>
              <a:buAutoNum type="arabicPeriod" startAt="4"/>
              <a:tabLst>
                <a:tab pos="363855" algn="l"/>
                <a:tab pos="1256665" algn="l"/>
                <a:tab pos="1731645" algn="l"/>
                <a:tab pos="2629535" algn="l"/>
                <a:tab pos="2933700" algn="l"/>
                <a:tab pos="4042410" algn="l"/>
                <a:tab pos="4328795" algn="l"/>
                <a:tab pos="6266815" algn="l"/>
                <a:tab pos="7214234" algn="l"/>
                <a:tab pos="7424420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ак</a:t>
            </a:r>
            <a:r>
              <a:rPr sz="1200" spc="-20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є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Н.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Д.,	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З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spc="-2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ар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spc="10" dirty="0">
                <a:solidFill>
                  <a:srgbClr val="333333"/>
                </a:solidFill>
                <a:latin typeface="Arial"/>
                <a:cs typeface="Arial"/>
              </a:rPr>
              <a:t>ю</a:t>
            </a:r>
            <a:r>
              <a:rPr sz="1200" spc="-2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spc="-2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	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С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п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15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сорс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во	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я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к	р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-к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у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к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и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а	</a:t>
            </a:r>
            <a:r>
              <a:rPr sz="1200" i="1" spc="-20" dirty="0">
                <a:solidFill>
                  <a:srgbClr val="333333"/>
                </a:solidFill>
                <a:latin typeface="Arial"/>
                <a:cs typeface="Arial"/>
              </a:rPr>
              <a:t>т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-25" dirty="0">
                <a:solidFill>
                  <a:srgbClr val="333333"/>
                </a:solidFill>
                <a:latin typeface="Arial"/>
                <a:cs typeface="Arial"/>
              </a:rPr>
              <a:t>х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г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я	у	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м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е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д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і</a:t>
            </a:r>
            <a:r>
              <a:rPr sz="1200" i="1" spc="25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200" i="1" spc="-25" dirty="0">
                <a:solidFill>
                  <a:srgbClr val="333333"/>
                </a:solidFill>
                <a:latin typeface="Arial"/>
                <a:cs typeface="Arial"/>
              </a:rPr>
              <a:t>х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л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д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и</a:t>
            </a:r>
            <a:r>
              <a:rPr sz="1200" i="1" spc="10" dirty="0">
                <a:solidFill>
                  <a:srgbClr val="333333"/>
                </a:solidFill>
                <a:latin typeface="Arial"/>
                <a:cs typeface="Arial"/>
              </a:rPr>
              <a:t>н</a:t>
            </a:r>
            <a:r>
              <a:rPr sz="1200" i="1" spc="5" dirty="0">
                <a:solidFill>
                  <a:srgbClr val="333333"/>
                </a:solidFill>
                <a:latin typeface="Arial"/>
                <a:cs typeface="Arial"/>
              </a:rPr>
              <a:t>г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у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Starlightmedia. 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Соціальні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2016.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124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r>
              <a:rPr sz="1200" spc="8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128.</a:t>
            </a:r>
            <a:endParaRPr sz="1200">
              <a:latin typeface="Arial"/>
              <a:cs typeface="Arial"/>
            </a:endParaRPr>
          </a:p>
          <a:p>
            <a:pPr marL="363220" indent="-171450">
              <a:lnSpc>
                <a:spcPts val="1320"/>
              </a:lnSpc>
              <a:buAutoNum type="arabicPeriod" startAt="4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Н.Д.,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 С. Транснаціональний медіабренд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«FORBES»: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позиціонування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специфіка реклами</a:t>
            </a:r>
            <a:r>
              <a:rPr sz="1200" spc="-5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у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80"/>
              </a:lnSpc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«FORBES Україна».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2016.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С.129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–</a:t>
            </a:r>
            <a:r>
              <a:rPr sz="1200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133.</a:t>
            </a:r>
            <a:endParaRPr sz="1200">
              <a:latin typeface="Arial"/>
              <a:cs typeface="Arial"/>
            </a:endParaRPr>
          </a:p>
          <a:p>
            <a:pPr marL="12700" marR="10160" indent="179705" algn="just">
              <a:lnSpc>
                <a:spcPct val="95900"/>
              </a:lnSpc>
              <a:spcBef>
                <a:spcPts val="35"/>
              </a:spcBef>
              <a:buAutoNum type="arabicPeriod" startAt="6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Sanakoyeva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N.,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I.Stashchuk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THE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ROLE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OF THE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SOCIAL ADVERTISING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IN THE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NATIONAL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MEDIA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EDUCATION  SYSTEM: UKRAINIAN EXPERIENCE.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Media4u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Magazine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(Czech Republic,Чехія)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, 2015. Р.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54-60.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Official </a:t>
            </a:r>
            <a:r>
              <a:rPr sz="1200" spc="5" dirty="0">
                <a:solidFill>
                  <a:srgbClr val="333333"/>
                </a:solidFill>
                <a:latin typeface="Arial"/>
                <a:cs typeface="Arial"/>
              </a:rPr>
              <a:t>List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of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Reviewed 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Journals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and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non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impact Periodicals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EBSCO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Publishing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Education Research Index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Family Polish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Scholarly</a:t>
            </a:r>
            <a:r>
              <a:rPr sz="120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Bibliography</a:t>
            </a:r>
            <a:endParaRPr sz="1200">
              <a:latin typeface="Arial"/>
              <a:cs typeface="Arial"/>
            </a:endParaRPr>
          </a:p>
          <a:p>
            <a:pPr marL="12700" indent="179705" algn="just">
              <a:lnSpc>
                <a:spcPts val="1345"/>
              </a:lnSpc>
              <a:buAutoNum type="arabicPeriod" startAt="6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Н.,</a:t>
            </a:r>
            <a:r>
              <a:rPr sz="1200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Кущ</a:t>
            </a:r>
            <a:r>
              <a:rPr sz="120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С.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Нейромаркетингові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технології</a:t>
            </a:r>
            <a:r>
              <a:rPr sz="1200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200" spc="-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сучасному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рекламному</a:t>
            </a:r>
            <a:r>
              <a:rPr sz="1200" spc="-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дискурсі.</a:t>
            </a:r>
            <a:r>
              <a:rPr sz="120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Реклама:</a:t>
            </a:r>
            <a:r>
              <a:rPr sz="1200" i="1" spc="-6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інтеграція</a:t>
            </a:r>
            <a:r>
              <a:rPr sz="1200" i="1" spc="-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i="1" spc="-10" dirty="0">
                <a:solidFill>
                  <a:srgbClr val="333333"/>
                </a:solidFill>
                <a:latin typeface="Arial"/>
                <a:cs typeface="Arial"/>
              </a:rPr>
              <a:t>теорії</a:t>
            </a:r>
            <a:endParaRPr sz="1200">
              <a:latin typeface="Arial"/>
              <a:cs typeface="Arial"/>
            </a:endParaRPr>
          </a:p>
          <a:p>
            <a:pPr marL="12700" marR="12065" algn="just">
              <a:lnSpc>
                <a:spcPts val="1370"/>
              </a:lnSpc>
              <a:spcBef>
                <a:spcPts val="80"/>
              </a:spcBef>
            </a:pP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практики. Тези доповідей. ХІ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Міжн.наук.-практ. конф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(м.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Київ, 23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листоп. 2017р.)/відп.ред. Є.В. Ромат.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Київ : Київ.  нац.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торг.-екон. ун-т, 2017. С.</a:t>
            </a:r>
            <a:r>
              <a:rPr sz="120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115-117.</a:t>
            </a:r>
            <a:endParaRPr sz="1200">
              <a:latin typeface="Arial"/>
              <a:cs typeface="Arial"/>
            </a:endParaRPr>
          </a:p>
          <a:p>
            <a:pPr marL="12700" marR="8255" indent="179705" algn="just">
              <a:lnSpc>
                <a:spcPts val="1370"/>
              </a:lnSpc>
              <a:spcBef>
                <a:spcPts val="20"/>
              </a:spcBef>
              <a:buAutoNum type="arabicPeriod" startAt="8"/>
              <a:tabLst>
                <a:tab pos="363855" algn="l"/>
              </a:tabLst>
            </a:pP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Санакоєва Н. Формування </a:t>
            </a:r>
            <a:r>
              <a:rPr sz="1200" spc="-10" dirty="0">
                <a:solidFill>
                  <a:srgbClr val="333333"/>
                </a:solidFill>
                <a:latin typeface="Arial"/>
                <a:cs typeface="Arial"/>
              </a:rPr>
              <a:t>мотиваційного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дискурсу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особистості засобами соціальної реклами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Держава </a:t>
            </a:r>
            <a:r>
              <a:rPr sz="1200" i="1" dirty="0">
                <a:solidFill>
                  <a:srgbClr val="333333"/>
                </a:solidFill>
                <a:latin typeface="Arial"/>
                <a:cs typeface="Arial"/>
              </a:rPr>
              <a:t>та  </a:t>
            </a:r>
            <a:r>
              <a:rPr sz="1200" i="1" spc="-5" dirty="0">
                <a:solidFill>
                  <a:srgbClr val="333333"/>
                </a:solidFill>
                <a:latin typeface="Arial"/>
                <a:cs typeface="Arial"/>
              </a:rPr>
              <a:t>регіони. Соціальні комунікації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. 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№4. 2017. </a:t>
            </a:r>
            <a:r>
              <a:rPr sz="1200" spc="-15" dirty="0">
                <a:solidFill>
                  <a:srgbClr val="333333"/>
                </a:solidFill>
                <a:latin typeface="Arial"/>
                <a:cs typeface="Arial"/>
              </a:rPr>
              <a:t>С.</a:t>
            </a:r>
            <a:r>
              <a:rPr sz="120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333333"/>
                </a:solidFill>
                <a:latin typeface="Arial"/>
                <a:cs typeface="Arial"/>
              </a:rPr>
              <a:t>216-223.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45400" y="5886838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987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716" y="467072"/>
            <a:ext cx="335407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200" b="0" spc="-5" dirty="0">
                <a:solidFill>
                  <a:srgbClr val="000000"/>
                </a:solidFill>
                <a:latin typeface="Arial Narrow"/>
                <a:cs typeface="Arial Narrow"/>
              </a:rPr>
              <a:t>Контакти:</a:t>
            </a:r>
            <a:endParaRPr sz="720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4970" y="2799822"/>
            <a:ext cx="1917700" cy="3589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55916" y="5338415"/>
            <a:ext cx="981075" cy="1312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930" y="2016066"/>
            <a:ext cx="889170" cy="2806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42521" y="1997094"/>
            <a:ext cx="1381771" cy="3017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80740" y="1999559"/>
            <a:ext cx="878783" cy="2255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53791" y="1917026"/>
            <a:ext cx="106679" cy="4126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621" y="2282334"/>
            <a:ext cx="552449" cy="4126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8995" y="2282334"/>
            <a:ext cx="270509" cy="41266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51560" y="2282334"/>
            <a:ext cx="3089910" cy="4126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1954" y="2152955"/>
            <a:ext cx="4478020" cy="14663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3709" y="2233289"/>
            <a:ext cx="1351914" cy="13301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22706" y="4178801"/>
            <a:ext cx="3559565" cy="30179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3554" y="4464041"/>
            <a:ext cx="2787014" cy="41266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08188" y="5065033"/>
            <a:ext cx="1713170" cy="35782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47251" y="5246699"/>
            <a:ext cx="74954" cy="2752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72366" y="5092560"/>
            <a:ext cx="253044" cy="26423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51111" y="5246699"/>
            <a:ext cx="74954" cy="2752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76226" y="5092560"/>
            <a:ext cx="257192" cy="26423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874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194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Викладач курсу: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праць автора цієї дисципліни із найактуальніших тем,  що винесені на обговорення у межах цього курсу:</vt:lpstr>
      <vt:lpstr>Контакти: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denbs2018@gmail.com</dc:creator>
  <cp:lastModifiedBy>denbs2018@gmail.com</cp:lastModifiedBy>
  <cp:revision>1</cp:revision>
  <dcterms:created xsi:type="dcterms:W3CDTF">2020-11-22T18:16:46Z</dcterms:created>
  <dcterms:modified xsi:type="dcterms:W3CDTF">2020-11-22T18:20:31Z</dcterms:modified>
</cp:coreProperties>
</file>