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11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Життєвий цикл товару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214974"/>
          </a:xfrm>
        </p:spPr>
        <p:txBody>
          <a:bodyPr/>
          <a:lstStyle/>
          <a:p>
            <a:pPr indent="0">
              <a:buNone/>
            </a:pPr>
            <a:r>
              <a:rPr lang="ru-RU" b="1" i="1" dirty="0" err="1" smtClean="0"/>
              <a:t>Життєвий</a:t>
            </a:r>
            <a:r>
              <a:rPr lang="ru-RU" b="1" i="1" dirty="0" smtClean="0"/>
              <a:t> цикл товару </a:t>
            </a:r>
            <a:r>
              <a:rPr lang="ru-RU" b="1" i="1" dirty="0" err="1" smtClean="0"/>
              <a:t>визначає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послідовність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періодів</a:t>
            </a:r>
            <a:r>
              <a:rPr lang="ru-RU" b="1" i="1" dirty="0" smtClean="0"/>
              <a:t> </a:t>
            </a:r>
            <a:r>
              <a:rPr lang="ru-RU" b="1" i="1" dirty="0" err="1" smtClean="0"/>
              <a:t>існування</a:t>
            </a:r>
            <a:r>
              <a:rPr lang="ru-RU" b="1" i="1" dirty="0" smtClean="0"/>
              <a:t> </a:t>
            </a:r>
            <a:r>
              <a:rPr lang="ru-RU" b="1" i="1" dirty="0" err="1" smtClean="0"/>
              <a:t>товару</a:t>
            </a:r>
            <a:r>
              <a:rPr lang="ru-RU" b="1" i="1" dirty="0" smtClean="0"/>
              <a:t> </a:t>
            </a:r>
            <a:r>
              <a:rPr lang="ru-RU" b="1" i="1" dirty="0" err="1" smtClean="0"/>
              <a:t>фірми</a:t>
            </a:r>
            <a:r>
              <a:rPr lang="ru-RU" b="1" i="1" dirty="0" smtClean="0"/>
              <a:t> на ринку та </a:t>
            </a:r>
            <a:r>
              <a:rPr lang="ru-RU" b="1" i="1" dirty="0" err="1" smtClean="0"/>
              <a:t>характеризує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зміну</a:t>
            </a:r>
            <a:r>
              <a:rPr lang="ru-RU" b="1" i="1" dirty="0" smtClean="0"/>
              <a:t> </a:t>
            </a:r>
            <a:r>
              <a:rPr lang="ru-RU" b="1" i="1" dirty="0" err="1" smtClean="0"/>
              <a:t>обсягів</a:t>
            </a:r>
            <a:r>
              <a:rPr lang="ru-RU" b="1" i="1" dirty="0" smtClean="0"/>
              <a:t> продажу та </a:t>
            </a:r>
            <a:r>
              <a:rPr lang="ru-RU" b="1" i="1" dirty="0" err="1" smtClean="0"/>
              <a:t>прибутку</a:t>
            </a:r>
            <a:r>
              <a:rPr lang="ru-RU" b="1" i="1" dirty="0" smtClean="0"/>
              <a:t> </a:t>
            </a:r>
            <a:r>
              <a:rPr lang="ru-RU" b="1" i="1" dirty="0" err="1" smtClean="0"/>
              <a:t>від</a:t>
            </a:r>
            <a:r>
              <a:rPr lang="ru-RU" b="1" i="1" dirty="0" smtClean="0"/>
              <a:t> </a:t>
            </a:r>
            <a:r>
              <a:rPr lang="ru-RU" b="1" i="1" dirty="0" err="1" smtClean="0"/>
              <a:t>його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реалізації</a:t>
            </a:r>
            <a:r>
              <a:rPr lang="ru-RU" b="1" i="1" dirty="0" smtClean="0"/>
              <a:t>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визначає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маркетингові</a:t>
            </a:r>
            <a:r>
              <a:rPr lang="ru-RU" b="1" i="1" dirty="0" smtClean="0"/>
              <a:t> </a:t>
            </a:r>
            <a:r>
              <a:rPr lang="ru-RU" b="1" i="1" dirty="0" err="1" smtClean="0"/>
              <a:t>стратегії</a:t>
            </a:r>
            <a:r>
              <a:rPr lang="ru-RU" b="1" i="1" dirty="0" smtClean="0"/>
              <a:t> </a:t>
            </a:r>
            <a:r>
              <a:rPr lang="ru-RU" b="1" i="1" dirty="0" err="1" smtClean="0"/>
              <a:t>від</a:t>
            </a:r>
            <a:r>
              <a:rPr lang="ru-RU" b="1" i="1" dirty="0" smtClean="0"/>
              <a:t> моменту </a:t>
            </a:r>
            <a:r>
              <a:rPr lang="ru-RU" b="1" i="1" dirty="0" err="1" smtClean="0"/>
              <a:t>виведення</a:t>
            </a:r>
            <a:r>
              <a:rPr lang="ru-RU" b="1" i="1" dirty="0" smtClean="0"/>
              <a:t> товару на </a:t>
            </a:r>
            <a:r>
              <a:rPr lang="ru-RU" b="1" i="1" dirty="0" err="1" smtClean="0"/>
              <a:t>ринок</a:t>
            </a:r>
            <a:r>
              <a:rPr lang="ru-RU" b="1" i="1" dirty="0" smtClean="0"/>
              <a:t> до </a:t>
            </a:r>
            <a:r>
              <a:rPr lang="ru-RU" b="1" i="1" dirty="0" err="1" smtClean="0"/>
              <a:t>його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зняття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з</a:t>
            </a:r>
            <a:r>
              <a:rPr lang="ru-RU" b="1" i="1" dirty="0" smtClean="0"/>
              <a:t> ринку </a:t>
            </a:r>
            <a:r>
              <a:rPr lang="ru-RU" b="1" i="1" dirty="0" err="1" smtClean="0"/>
              <a:t>відповідно</a:t>
            </a:r>
            <a:r>
              <a:rPr lang="ru-RU" b="1" i="1" dirty="0" smtClean="0"/>
              <a:t> до </a:t>
            </a:r>
            <a:r>
              <a:rPr lang="ru-RU" b="1" i="1" dirty="0" err="1" smtClean="0"/>
              <a:t>поведінки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споживачів</a:t>
            </a:r>
            <a:r>
              <a:rPr lang="ru-RU" b="1" i="1" dirty="0" smtClean="0"/>
              <a:t>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конкурентів</a:t>
            </a:r>
            <a:r>
              <a:rPr lang="ru-RU" b="1" i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87562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Класичний</a:t>
            </a:r>
            <a:r>
              <a:rPr lang="ru-RU" sz="3600" dirty="0" smtClean="0"/>
              <a:t> </a:t>
            </a:r>
            <a:r>
              <a:rPr lang="ru-RU" sz="3600" dirty="0" err="1" smtClean="0"/>
              <a:t>життєвий</a:t>
            </a:r>
            <a:r>
              <a:rPr lang="ru-RU" sz="3600" dirty="0" smtClean="0"/>
              <a:t> цикл товару: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err="1" smtClean="0"/>
              <a:t>етап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впровадження</a:t>
            </a:r>
            <a:r>
              <a:rPr lang="ru-RU" b="1" i="1" dirty="0" smtClean="0"/>
              <a:t>;</a:t>
            </a:r>
            <a:endParaRPr lang="ru-RU" b="1" dirty="0" smtClean="0"/>
          </a:p>
          <a:p>
            <a:r>
              <a:rPr lang="ru-RU" b="1" i="1" dirty="0" err="1" smtClean="0"/>
              <a:t>етап</a:t>
            </a:r>
            <a:r>
              <a:rPr lang="ru-RU" b="1" i="1" dirty="0" smtClean="0"/>
              <a:t> </a:t>
            </a:r>
            <a:r>
              <a:rPr lang="ru-RU" b="1" i="1" dirty="0" err="1" smtClean="0"/>
              <a:t>зростання</a:t>
            </a:r>
            <a:r>
              <a:rPr lang="ru-RU" b="1" i="1" dirty="0" smtClean="0"/>
              <a:t>; </a:t>
            </a:r>
          </a:p>
          <a:p>
            <a:r>
              <a:rPr lang="ru-RU" b="1" dirty="0" err="1" smtClean="0"/>
              <a:t>етап</a:t>
            </a:r>
            <a:r>
              <a:rPr lang="ru-RU" b="1" dirty="0" smtClean="0"/>
              <a:t> </a:t>
            </a:r>
            <a:r>
              <a:rPr lang="ru-RU" b="1" dirty="0" err="1" smtClean="0"/>
              <a:t>зрілості</a:t>
            </a:r>
            <a:r>
              <a:rPr lang="ru-RU" b="1" dirty="0" smtClean="0"/>
              <a:t>;</a:t>
            </a:r>
          </a:p>
          <a:p>
            <a:r>
              <a:rPr lang="ru-RU" b="1" i="1" dirty="0" err="1" smtClean="0"/>
              <a:t>етап</a:t>
            </a:r>
            <a:r>
              <a:rPr lang="ru-RU" b="1" i="1" dirty="0" smtClean="0"/>
              <a:t> спаду.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Загальний вигляд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8434" name="Picture 2" descr="Курсовая работа: Дослідження життєвого циклу товарів на прикладі продуктів  компанії Danone - BestReferat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072230" cy="3146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Види</a:t>
            </a:r>
            <a:endParaRPr lang="ru-RU" dirty="0"/>
          </a:p>
        </p:txBody>
      </p:sp>
      <p:pic>
        <p:nvPicPr>
          <p:cNvPr id="17410" name="Picture 2" descr="5.5. Життєвий цикл товару - Маркетинг"/>
          <p:cNvPicPr>
            <a:picLocks noChangeAspect="1" noChangeArrowheads="1"/>
          </p:cNvPicPr>
          <p:nvPr/>
        </p:nvPicPr>
        <p:blipFill>
          <a:blip r:embed="rId2"/>
          <a:srcRect b="6284"/>
          <a:stretch>
            <a:fillRect/>
          </a:stretch>
        </p:blipFill>
        <p:spPr bwMode="auto">
          <a:xfrm>
            <a:off x="1142976" y="1785926"/>
            <a:ext cx="7000924" cy="4243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428604"/>
            <a:ext cx="8229600" cy="1399032"/>
          </a:xfrm>
        </p:spPr>
        <p:txBody>
          <a:bodyPr>
            <a:normAutofit/>
          </a:bodyPr>
          <a:lstStyle/>
          <a:p>
            <a:r>
              <a:rPr lang="ru-RU" sz="3600" b="1" i="1" dirty="0" err="1" smtClean="0"/>
              <a:t>Етап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впровадження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-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появи</a:t>
            </a:r>
            <a:r>
              <a:rPr lang="ru-RU" dirty="0" smtClean="0"/>
              <a:t> нового товару на ринку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поступового</a:t>
            </a:r>
            <a:r>
              <a:rPr lang="ru-RU" dirty="0" smtClean="0"/>
              <a:t> </a:t>
            </a:r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 err="1" smtClean="0"/>
              <a:t>обсягу</a:t>
            </a:r>
            <a:r>
              <a:rPr lang="ru-RU" dirty="0" smtClean="0"/>
              <a:t> продажу. З рис. 4.13 видно,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збут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 </a:t>
            </a:r>
            <a:r>
              <a:rPr lang="ru-RU" dirty="0" err="1" smtClean="0"/>
              <a:t>повільно</a:t>
            </a:r>
            <a:r>
              <a:rPr lang="ru-RU" dirty="0" smtClean="0"/>
              <a:t>. Причини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шукати</a:t>
            </a:r>
            <a:r>
              <a:rPr lang="ru-RU" dirty="0" smtClean="0"/>
              <a:t> в </a:t>
            </a:r>
            <a:r>
              <a:rPr lang="ru-RU" dirty="0" err="1" smtClean="0"/>
              <a:t>нерозвиненій</a:t>
            </a:r>
            <a:r>
              <a:rPr lang="ru-RU" dirty="0" smtClean="0"/>
              <a:t> </a:t>
            </a:r>
            <a:r>
              <a:rPr lang="ru-RU" dirty="0" err="1" smtClean="0"/>
              <a:t>інфраструктурі</a:t>
            </a:r>
            <a:r>
              <a:rPr lang="ru-RU" dirty="0" smtClean="0"/>
              <a:t>, у </a:t>
            </a:r>
            <a:r>
              <a:rPr lang="ru-RU" dirty="0" err="1" smtClean="0"/>
              <a:t>небажанні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 </a:t>
            </a:r>
            <a:r>
              <a:rPr lang="ru-RU" dirty="0" err="1" smtClean="0"/>
              <a:t>змінювати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звички</a:t>
            </a:r>
            <a:r>
              <a:rPr lang="ru-RU" dirty="0" smtClean="0"/>
              <a:t> -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новаторів</a:t>
            </a:r>
            <a:r>
              <a:rPr lang="ru-RU" dirty="0" smtClean="0"/>
              <a:t>, </a:t>
            </a:r>
            <a:r>
              <a:rPr lang="ru-RU" dirty="0" err="1" smtClean="0"/>
              <a:t>згодних</a:t>
            </a:r>
            <a:r>
              <a:rPr lang="ru-RU" dirty="0" smtClean="0"/>
              <a:t> "</a:t>
            </a:r>
            <a:r>
              <a:rPr lang="ru-RU" dirty="0" err="1" smtClean="0"/>
              <a:t>експериментувати</a:t>
            </a:r>
            <a:r>
              <a:rPr lang="ru-RU" dirty="0" smtClean="0"/>
              <a:t>"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новим</a:t>
            </a:r>
            <a:r>
              <a:rPr lang="ru-RU" dirty="0" smtClean="0"/>
              <a:t> товаром, </a:t>
            </a:r>
            <a:r>
              <a:rPr lang="ru-RU" dirty="0" err="1" smtClean="0"/>
              <a:t>лише</a:t>
            </a:r>
            <a:r>
              <a:rPr lang="ru-RU" dirty="0" smtClean="0"/>
              <a:t> 2,5%. Як </a:t>
            </a:r>
            <a:r>
              <a:rPr lang="ru-RU" dirty="0" err="1" smtClean="0"/>
              <a:t>бачимо</a:t>
            </a:r>
            <a:r>
              <a:rPr lang="ru-RU" dirty="0" smtClean="0"/>
              <a:t>,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фірма</a:t>
            </a:r>
            <a:r>
              <a:rPr lang="ru-RU" dirty="0" smtClean="0"/>
              <a:t> </a:t>
            </a:r>
            <a:r>
              <a:rPr lang="ru-RU" dirty="0" err="1" smtClean="0"/>
              <a:t>несе</a:t>
            </a:r>
            <a:r>
              <a:rPr lang="ru-RU" dirty="0" smtClean="0"/>
              <a:t> </a:t>
            </a:r>
            <a:r>
              <a:rPr lang="ru-RU" dirty="0" err="1" smtClean="0"/>
              <a:t>збитки</a:t>
            </a:r>
            <a:r>
              <a:rPr lang="ru-RU" dirty="0" smtClean="0"/>
              <a:t> через </a:t>
            </a:r>
            <a:r>
              <a:rPr lang="ru-RU" dirty="0" err="1" smtClean="0"/>
              <a:t>необхідність</a:t>
            </a:r>
            <a:r>
              <a:rPr lang="ru-RU" dirty="0" smtClean="0"/>
              <a:t> </a:t>
            </a:r>
            <a:r>
              <a:rPr lang="ru-RU" dirty="0" err="1" smtClean="0"/>
              <a:t>покрити</a:t>
            </a:r>
            <a:r>
              <a:rPr lang="ru-RU" dirty="0" smtClean="0"/>
              <a:t> </a:t>
            </a:r>
            <a:r>
              <a:rPr lang="ru-RU" dirty="0" err="1" smtClean="0"/>
              <a:t>витрати</a:t>
            </a:r>
            <a:r>
              <a:rPr lang="ru-RU" dirty="0" smtClean="0"/>
              <a:t> на </a:t>
            </a:r>
            <a:r>
              <a:rPr lang="ru-RU" dirty="0" err="1" smtClean="0"/>
              <a:t>впровадження</a:t>
            </a:r>
            <a:r>
              <a:rPr lang="ru-RU" dirty="0" smtClean="0"/>
              <a:t> товару у </a:t>
            </a:r>
            <a:r>
              <a:rPr lang="ru-RU" dirty="0" err="1" smtClean="0"/>
              <a:t>виробництво</a:t>
            </a:r>
            <a:r>
              <a:rPr lang="ru-RU" dirty="0" smtClean="0"/>
              <a:t> та </a:t>
            </a:r>
            <a:r>
              <a:rPr lang="ru-RU" dirty="0" err="1" smtClean="0"/>
              <a:t>виведення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на </a:t>
            </a:r>
            <a:r>
              <a:rPr lang="ru-RU" dirty="0" err="1" smtClean="0"/>
              <a:t>ринок</a:t>
            </a:r>
            <a:r>
              <a:rPr lang="ru-RU" dirty="0" smtClean="0"/>
              <a:t>. З </a:t>
            </a:r>
            <a:r>
              <a:rPr lang="ru-RU" dirty="0" err="1" smtClean="0"/>
              <a:t>погляду</a:t>
            </a:r>
            <a:r>
              <a:rPr lang="ru-RU" dirty="0" smtClean="0"/>
              <a:t> </a:t>
            </a:r>
            <a:r>
              <a:rPr lang="ru-RU" dirty="0" err="1" smtClean="0"/>
              <a:t>конкуренції</a:t>
            </a:r>
            <a:r>
              <a:rPr lang="ru-RU" dirty="0" smtClean="0"/>
              <a:t> </a:t>
            </a:r>
            <a:r>
              <a:rPr lang="ru-RU" dirty="0" err="1" smtClean="0"/>
              <a:t>цей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унікальним</a:t>
            </a:r>
            <a:r>
              <a:rPr lang="ru-RU" dirty="0" smtClean="0"/>
              <a:t>. </a:t>
            </a:r>
            <a:r>
              <a:rPr lang="ru-RU" dirty="0" err="1" smtClean="0"/>
              <a:t>Фірма</a:t>
            </a:r>
            <a:r>
              <a:rPr lang="ru-RU" dirty="0" smtClean="0"/>
              <a:t>, яка </a:t>
            </a:r>
            <a:r>
              <a:rPr lang="ru-RU" dirty="0" err="1" smtClean="0"/>
              <a:t>виходить</a:t>
            </a:r>
            <a:r>
              <a:rPr lang="ru-RU" dirty="0" smtClean="0"/>
              <a:t> на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принципово</a:t>
            </a:r>
            <a:r>
              <a:rPr lang="ru-RU" dirty="0" smtClean="0"/>
              <a:t> </a:t>
            </a:r>
            <a:r>
              <a:rPr lang="ru-RU" dirty="0" err="1" smtClean="0"/>
              <a:t>новим</a:t>
            </a:r>
            <a:r>
              <a:rPr lang="ru-RU" dirty="0" smtClean="0"/>
              <a:t> товаром, </a:t>
            </a:r>
            <a:r>
              <a:rPr lang="ru-RU" dirty="0" err="1" smtClean="0"/>
              <a:t>займав</a:t>
            </a:r>
            <a:r>
              <a:rPr lang="ru-RU" dirty="0" smtClean="0"/>
              <a:t> </a:t>
            </a:r>
            <a:r>
              <a:rPr lang="ru-RU" dirty="0" err="1" smtClean="0"/>
              <a:t>монопольну</a:t>
            </a:r>
            <a:r>
              <a:rPr lang="ru-RU" dirty="0" smtClean="0"/>
              <a:t> </a:t>
            </a:r>
            <a:r>
              <a:rPr lang="ru-RU" dirty="0" err="1" smtClean="0"/>
              <a:t>позицію</a:t>
            </a:r>
            <a:r>
              <a:rPr lang="ru-RU" dirty="0" smtClean="0"/>
              <a:t> на ринку, </a:t>
            </a:r>
            <a:r>
              <a:rPr lang="ru-RU" dirty="0" err="1" smtClean="0"/>
              <a:t>конкуренції</a:t>
            </a:r>
            <a:r>
              <a:rPr lang="ru-RU" dirty="0" smtClean="0"/>
              <a:t> практично </a:t>
            </a:r>
            <a:r>
              <a:rPr lang="ru-RU" dirty="0" err="1" smtClean="0"/>
              <a:t>немає-лише</a:t>
            </a:r>
            <a:r>
              <a:rPr lang="ru-RU" dirty="0" smtClean="0"/>
              <a:t> </a:t>
            </a:r>
            <a:r>
              <a:rPr lang="ru-RU" dirty="0" err="1" smtClean="0"/>
              <a:t>кілька</a:t>
            </a:r>
            <a:r>
              <a:rPr lang="ru-RU" dirty="0" smtClean="0"/>
              <a:t> </a:t>
            </a:r>
            <a:r>
              <a:rPr lang="ru-RU" dirty="0" err="1" smtClean="0"/>
              <a:t>фірм</a:t>
            </a:r>
            <a:r>
              <a:rPr lang="ru-RU" dirty="0" smtClean="0"/>
              <a:t> </a:t>
            </a:r>
            <a:r>
              <a:rPr lang="ru-RU" dirty="0" err="1" smtClean="0"/>
              <a:t>здатні</a:t>
            </a:r>
            <a:r>
              <a:rPr lang="ru-RU" dirty="0" smtClean="0"/>
              <a:t> </a:t>
            </a:r>
            <a:r>
              <a:rPr lang="ru-RU" dirty="0" err="1" smtClean="0"/>
              <a:t>протистояти</a:t>
            </a:r>
            <a:r>
              <a:rPr lang="ru-RU" dirty="0" smtClean="0"/>
              <a:t> </a:t>
            </a:r>
            <a:r>
              <a:rPr lang="ru-RU" dirty="0" err="1" smtClean="0"/>
              <a:t>лідеру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4972056" cy="1399032"/>
          </a:xfrm>
        </p:spPr>
        <p:txBody>
          <a:bodyPr/>
          <a:lstStyle/>
          <a:p>
            <a:r>
              <a:rPr lang="ru-RU" b="1" i="1" dirty="0" err="1" smtClean="0"/>
              <a:t>Етап</a:t>
            </a:r>
            <a:r>
              <a:rPr lang="ru-RU" b="1" i="1" dirty="0" smtClean="0"/>
              <a:t> </a:t>
            </a:r>
            <a:r>
              <a:rPr lang="ru-RU" b="1" i="1" dirty="0" err="1" smtClean="0"/>
              <a:t>зростання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9001156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         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моменту, коли </a:t>
            </a:r>
            <a:r>
              <a:rPr lang="ru-RU" dirty="0" err="1" smtClean="0"/>
              <a:t>фірма</a:t>
            </a:r>
            <a:r>
              <a:rPr lang="ru-RU" dirty="0" smtClean="0"/>
              <a:t> </a:t>
            </a:r>
            <a:r>
              <a:rPr lang="ru-RU" dirty="0" err="1" smtClean="0"/>
              <a:t>починає</a:t>
            </a:r>
            <a:r>
              <a:rPr lang="ru-RU" dirty="0" smtClean="0"/>
              <a:t> </a:t>
            </a:r>
            <a:r>
              <a:rPr lang="ru-RU" dirty="0" err="1" smtClean="0"/>
              <a:t>отримувати</a:t>
            </a:r>
            <a:r>
              <a:rPr lang="ru-RU" dirty="0" smtClean="0"/>
              <a:t> </a:t>
            </a:r>
            <a:r>
              <a:rPr lang="ru-RU" dirty="0" err="1" smtClean="0"/>
              <a:t>прибуток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супроводжується</a:t>
            </a:r>
            <a:r>
              <a:rPr lang="ru-RU" dirty="0" smtClean="0"/>
              <a:t> </a:t>
            </a:r>
            <a:r>
              <a:rPr lang="ru-RU" dirty="0" err="1" smtClean="0"/>
              <a:t>швидким</a:t>
            </a:r>
            <a:r>
              <a:rPr lang="ru-RU" dirty="0" smtClean="0"/>
              <a:t> </a:t>
            </a:r>
            <a:r>
              <a:rPr lang="ru-RU" dirty="0" err="1" smtClean="0"/>
              <a:t>зростанням</a:t>
            </a:r>
            <a:r>
              <a:rPr lang="ru-RU" dirty="0" smtClean="0"/>
              <a:t> </a:t>
            </a:r>
            <a:r>
              <a:rPr lang="ru-RU" dirty="0" err="1" smtClean="0"/>
              <a:t>обсягу</a:t>
            </a:r>
            <a:r>
              <a:rPr lang="ru-RU" dirty="0" smtClean="0"/>
              <a:t> продажу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свідчить</a:t>
            </a:r>
            <a:r>
              <a:rPr lang="ru-RU" dirty="0" smtClean="0"/>
              <a:t> про те, </a:t>
            </a:r>
            <a:r>
              <a:rPr lang="ru-RU" dirty="0" err="1" smtClean="0"/>
              <a:t>що</a:t>
            </a:r>
            <a:r>
              <a:rPr lang="ru-RU" dirty="0" smtClean="0"/>
              <a:t> товар </a:t>
            </a:r>
            <a:r>
              <a:rPr lang="ru-RU" dirty="0" err="1" smtClean="0"/>
              <a:t>схвалено</a:t>
            </a:r>
            <a:r>
              <a:rPr lang="ru-RU" dirty="0" smtClean="0"/>
              <a:t> </a:t>
            </a:r>
            <a:r>
              <a:rPr lang="ru-RU" dirty="0" err="1" smtClean="0"/>
              <a:t>споживачами</a:t>
            </a:r>
            <a:r>
              <a:rPr lang="ru-RU" dirty="0" smtClean="0"/>
              <a:t>. </a:t>
            </a:r>
            <a:r>
              <a:rPr lang="ru-RU" dirty="0" err="1" smtClean="0"/>
              <a:t>Базова</a:t>
            </a:r>
            <a:r>
              <a:rPr lang="ru-RU" dirty="0" smtClean="0"/>
              <a:t> </a:t>
            </a:r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</a:t>
            </a:r>
            <a:r>
              <a:rPr lang="ru-RU" dirty="0" err="1" smtClean="0"/>
              <a:t>називається</a:t>
            </a:r>
            <a:r>
              <a:rPr lang="ru-RU" dirty="0" smtClean="0"/>
              <a:t> "</a:t>
            </a:r>
            <a:r>
              <a:rPr lang="ru-RU" dirty="0" err="1" smtClean="0"/>
              <a:t>Переваги</a:t>
            </a:r>
            <a:r>
              <a:rPr lang="ru-RU" dirty="0" smtClean="0"/>
              <a:t>", </a:t>
            </a:r>
            <a:r>
              <a:rPr lang="ru-RU" dirty="0" err="1" smtClean="0"/>
              <a:t>оскільки</a:t>
            </a:r>
            <a:r>
              <a:rPr lang="ru-RU" dirty="0" smtClean="0"/>
              <a:t> вона </a:t>
            </a:r>
            <a:r>
              <a:rPr lang="ru-RU" dirty="0" err="1" smtClean="0"/>
              <a:t>побудована</a:t>
            </a:r>
            <a:r>
              <a:rPr lang="ru-RU" dirty="0" smtClean="0"/>
              <a:t> на </a:t>
            </a:r>
            <a:r>
              <a:rPr lang="ru-RU" dirty="0" err="1" smtClean="0"/>
              <a:t>урахуванні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 </a:t>
            </a:r>
            <a:r>
              <a:rPr lang="ru-RU" dirty="0" err="1" smtClean="0"/>
              <a:t>конкурентів</a:t>
            </a:r>
            <a:r>
              <a:rPr lang="ru-RU" dirty="0" smtClean="0"/>
              <a:t>, </a:t>
            </a:r>
            <a:r>
              <a:rPr lang="ru-RU" dirty="0" err="1" smtClean="0"/>
              <a:t>чисельність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збільшується</a:t>
            </a:r>
            <a:r>
              <a:rPr lang="ru-RU" dirty="0" smtClean="0"/>
              <a:t>, </a:t>
            </a:r>
            <a:r>
              <a:rPr lang="ru-RU" dirty="0" err="1" smtClean="0"/>
              <a:t>Основна</a:t>
            </a:r>
            <a:r>
              <a:rPr lang="ru-RU" dirty="0" smtClean="0"/>
              <a:t> мета маркетингу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- "</a:t>
            </a:r>
            <a:r>
              <a:rPr lang="ru-RU" dirty="0" err="1" smtClean="0"/>
              <a:t>максимізація</a:t>
            </a:r>
            <a:r>
              <a:rPr lang="ru-RU" dirty="0" smtClean="0"/>
              <a:t> </a:t>
            </a:r>
            <a:r>
              <a:rPr lang="ru-RU" dirty="0" err="1" smtClean="0"/>
              <a:t>частки</a:t>
            </a:r>
            <a:r>
              <a:rPr lang="ru-RU" dirty="0" smtClean="0"/>
              <a:t> ринку".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Етап</a:t>
            </a:r>
            <a:r>
              <a:rPr lang="ru-RU" b="1" i="1" dirty="0" smtClean="0"/>
              <a:t> </a:t>
            </a:r>
            <a:r>
              <a:rPr lang="ru-RU" b="1" i="1" dirty="0" err="1" smtClean="0"/>
              <a:t>зрілості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                                        починається, коли </a:t>
            </a:r>
            <a:r>
              <a:rPr lang="ru-RU" dirty="0" err="1" smtClean="0"/>
              <a:t>темпи</a:t>
            </a:r>
            <a:r>
              <a:rPr lang="ru-RU" dirty="0" smtClean="0"/>
              <a:t> приросту </a:t>
            </a:r>
            <a:r>
              <a:rPr lang="ru-RU" dirty="0" err="1" smtClean="0"/>
              <a:t>збуту</a:t>
            </a:r>
            <a:r>
              <a:rPr lang="ru-RU" dirty="0" smtClean="0"/>
              <a:t>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уповільнюються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не дивно,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тоді</a:t>
            </a:r>
            <a:r>
              <a:rPr lang="ru-RU" dirty="0" smtClean="0"/>
              <a:t> на ринку </a:t>
            </a:r>
            <a:r>
              <a:rPr lang="ru-RU" dirty="0" err="1" smtClean="0"/>
              <a:t>з'являється</a:t>
            </a:r>
            <a:r>
              <a:rPr lang="ru-RU" dirty="0" smtClean="0"/>
              <a:t> </a:t>
            </a:r>
            <a:r>
              <a:rPr lang="ru-RU" dirty="0" err="1" smtClean="0"/>
              <a:t>чимало</a:t>
            </a:r>
            <a:r>
              <a:rPr lang="ru-RU" dirty="0" smtClean="0"/>
              <a:t> </a:t>
            </a:r>
            <a:r>
              <a:rPr lang="ru-RU" dirty="0" err="1" smtClean="0"/>
              <a:t>конкурентних</a:t>
            </a:r>
            <a:r>
              <a:rPr lang="ru-RU" dirty="0" smtClean="0"/>
              <a:t> </a:t>
            </a:r>
            <a:r>
              <a:rPr lang="ru-RU" dirty="0" err="1" smtClean="0"/>
              <a:t>аналогів</a:t>
            </a:r>
            <a:r>
              <a:rPr lang="ru-RU" dirty="0" smtClean="0"/>
              <a:t>. </a:t>
            </a:r>
            <a:r>
              <a:rPr lang="ru-RU" dirty="0" err="1" smtClean="0"/>
              <a:t>Фірма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докласти</a:t>
            </a:r>
            <a:r>
              <a:rPr lang="ru-RU" dirty="0" smtClean="0"/>
              <a:t> </a:t>
            </a:r>
            <a:r>
              <a:rPr lang="ru-RU" dirty="0" err="1" smtClean="0"/>
              <a:t>значних</a:t>
            </a:r>
            <a:r>
              <a:rPr lang="ru-RU" dirty="0" smtClean="0"/>
              <a:t> </a:t>
            </a:r>
            <a:r>
              <a:rPr lang="ru-RU" dirty="0" err="1" smtClean="0"/>
              <a:t>зусиль</a:t>
            </a:r>
            <a:r>
              <a:rPr lang="ru-RU" dirty="0" smtClean="0"/>
              <a:t> для </a:t>
            </a:r>
            <a:r>
              <a:rPr lang="ru-RU" dirty="0" err="1" smtClean="0"/>
              <a:t>стабілізації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на свою </a:t>
            </a:r>
            <a:r>
              <a:rPr lang="ru-RU" dirty="0" err="1" smtClean="0"/>
              <a:t>продукцію</a:t>
            </a:r>
            <a:r>
              <a:rPr lang="ru-RU" dirty="0" smtClean="0"/>
              <a:t>. </a:t>
            </a:r>
            <a:r>
              <a:rPr lang="ru-RU" dirty="0" err="1" smtClean="0"/>
              <a:t>Маркетингова</a:t>
            </a:r>
            <a:r>
              <a:rPr lang="ru-RU" dirty="0" smtClean="0"/>
              <a:t> </a:t>
            </a:r>
            <a:r>
              <a:rPr lang="ru-RU" dirty="0" err="1" smtClean="0"/>
              <a:t>ціль</a:t>
            </a:r>
            <a:r>
              <a:rPr lang="ru-RU" dirty="0" smtClean="0"/>
              <a:t>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: </a:t>
            </a:r>
            <a:r>
              <a:rPr lang="ru-RU" dirty="0" err="1" smtClean="0"/>
              <a:t>максимізація</a:t>
            </a:r>
            <a:r>
              <a:rPr lang="ru-RU" dirty="0" smtClean="0"/>
              <a:t> </a:t>
            </a:r>
            <a:r>
              <a:rPr lang="ru-RU" dirty="0" err="1" smtClean="0"/>
              <a:t>прибутку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стабілізація</a:t>
            </a:r>
            <a:r>
              <a:rPr lang="ru-RU" dirty="0" smtClean="0"/>
              <a:t> </a:t>
            </a:r>
            <a:r>
              <a:rPr lang="ru-RU" dirty="0" err="1" smtClean="0"/>
              <a:t>частки</a:t>
            </a:r>
            <a:r>
              <a:rPr lang="ru-RU" dirty="0" smtClean="0"/>
              <a:t> ринку, а </a:t>
            </a:r>
            <a:r>
              <a:rPr lang="ru-RU" dirty="0" err="1" smtClean="0"/>
              <a:t>стратегія</a:t>
            </a:r>
            <a:r>
              <a:rPr lang="ru-RU" dirty="0" smtClean="0"/>
              <a:t>, яка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етапу</a:t>
            </a:r>
            <a:r>
              <a:rPr lang="ru-RU" dirty="0" smtClean="0"/>
              <a:t> </a:t>
            </a:r>
            <a:r>
              <a:rPr lang="ru-RU" dirty="0" err="1" smtClean="0"/>
              <a:t>зрілості</a:t>
            </a:r>
            <a:r>
              <a:rPr lang="ru-RU" dirty="0" smtClean="0"/>
              <a:t>,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назву</a:t>
            </a:r>
            <a:r>
              <a:rPr lang="ru-RU" dirty="0" smtClean="0"/>
              <a:t> "</a:t>
            </a:r>
            <a:r>
              <a:rPr lang="ru-RU" dirty="0" err="1" smtClean="0"/>
              <a:t>Захист</a:t>
            </a:r>
            <a:r>
              <a:rPr lang="ru-RU" dirty="0" smtClean="0"/>
              <a:t>".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Етап</a:t>
            </a:r>
            <a:r>
              <a:rPr lang="ru-RU" b="1" i="1" dirty="0" smtClean="0"/>
              <a:t> спаду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                                           починається коли </a:t>
            </a:r>
            <a:r>
              <a:rPr lang="ru-RU" dirty="0" err="1" smtClean="0"/>
              <a:t>споживачі</a:t>
            </a:r>
            <a:r>
              <a:rPr lang="ru-RU" dirty="0" smtClean="0"/>
              <a:t> </a:t>
            </a:r>
            <a:r>
              <a:rPr lang="ru-RU" dirty="0" err="1" smtClean="0"/>
              <a:t>переходять</a:t>
            </a:r>
            <a:r>
              <a:rPr lang="ru-RU" dirty="0" smtClean="0"/>
              <a:t> на </a:t>
            </a:r>
            <a:r>
              <a:rPr lang="ru-RU" dirty="0" err="1" smtClean="0"/>
              <a:t>використання</a:t>
            </a:r>
            <a:r>
              <a:rPr lang="ru-RU" dirty="0" smtClean="0"/>
              <a:t> нового товару.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конкурентів</a:t>
            </a:r>
            <a:r>
              <a:rPr lang="ru-RU" dirty="0" smtClean="0"/>
              <a:t> </a:t>
            </a:r>
            <a:r>
              <a:rPr lang="ru-RU" dirty="0" err="1" smtClean="0"/>
              <a:t>зменшується</a:t>
            </a:r>
            <a:r>
              <a:rPr lang="ru-RU" dirty="0" smtClean="0"/>
              <a:t>, </a:t>
            </a:r>
            <a:r>
              <a:rPr lang="ru-RU" dirty="0" err="1" smtClean="0"/>
              <a:t>обсяги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прибуток</a:t>
            </a:r>
            <a:r>
              <a:rPr lang="ru-RU" dirty="0" smtClean="0"/>
              <a:t> </a:t>
            </a:r>
            <a:r>
              <a:rPr lang="ru-RU" dirty="0" err="1" smtClean="0"/>
              <a:t>знижуються</a:t>
            </a:r>
            <a:r>
              <a:rPr lang="ru-RU" dirty="0" smtClean="0"/>
              <a:t>. </a:t>
            </a:r>
            <a:r>
              <a:rPr lang="ru-RU" dirty="0" err="1" smtClean="0"/>
              <a:t>Стратегія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назву</a:t>
            </a:r>
            <a:r>
              <a:rPr lang="ru-RU" dirty="0" smtClean="0"/>
              <a:t> "</a:t>
            </a:r>
            <a:r>
              <a:rPr lang="ru-RU" dirty="0" err="1" smtClean="0"/>
              <a:t>Відхід</a:t>
            </a:r>
            <a:r>
              <a:rPr lang="ru-RU" dirty="0" smtClean="0"/>
              <a:t>", 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зняття</a:t>
            </a:r>
            <a:r>
              <a:rPr lang="ru-RU" dirty="0" smtClean="0"/>
              <a:t> товару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.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знижуються</a:t>
            </a:r>
            <a:r>
              <a:rPr lang="ru-RU" dirty="0" smtClean="0"/>
              <a:t>, </a:t>
            </a:r>
            <a:r>
              <a:rPr lang="ru-RU" dirty="0" err="1" smtClean="0"/>
              <a:t>хоча</a:t>
            </a:r>
            <a:r>
              <a:rPr lang="ru-RU" dirty="0" smtClean="0"/>
              <a:t> </a:t>
            </a:r>
            <a:r>
              <a:rPr lang="ru-RU" dirty="0" err="1" smtClean="0"/>
              <a:t>наприкінці</a:t>
            </a:r>
            <a:r>
              <a:rPr lang="ru-RU" dirty="0" smtClean="0"/>
              <a:t> </a:t>
            </a:r>
            <a:r>
              <a:rPr lang="ru-RU" dirty="0" err="1" smtClean="0"/>
              <a:t>періоду</a:t>
            </a:r>
            <a:r>
              <a:rPr lang="ru-RU" dirty="0" smtClean="0"/>
              <a:t> на 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збільшитися</a:t>
            </a:r>
            <a:r>
              <a:rPr lang="ru-RU" dirty="0" smtClean="0"/>
              <a:t>;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каналів</a:t>
            </a:r>
            <a:r>
              <a:rPr lang="ru-RU" dirty="0" smtClean="0"/>
              <a:t> </a:t>
            </a:r>
            <a:r>
              <a:rPr lang="ru-RU" dirty="0" err="1" smtClean="0"/>
              <a:t>товароруху</a:t>
            </a:r>
            <a:r>
              <a:rPr lang="ru-RU" dirty="0" smtClean="0"/>
              <a:t>; </a:t>
            </a:r>
            <a:r>
              <a:rPr lang="ru-RU" dirty="0" err="1" smtClean="0"/>
              <a:t>витрати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маркетингові</a:t>
            </a:r>
            <a:r>
              <a:rPr lang="ru-RU" dirty="0" smtClean="0"/>
              <a:t> заходи </a:t>
            </a:r>
            <a:r>
              <a:rPr lang="ru-RU" dirty="0" err="1" smtClean="0"/>
              <a:t>незначні</a:t>
            </a:r>
            <a:r>
              <a:rPr lang="ru-RU" dirty="0" smtClean="0"/>
              <a:t>.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компанія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прийняти</a:t>
            </a:r>
            <a:r>
              <a:rPr lang="ru-RU" dirty="0" smtClean="0"/>
              <a:t> </a:t>
            </a:r>
            <a:r>
              <a:rPr lang="ru-RU" dirty="0" err="1" smtClean="0"/>
              <a:t>одне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двох</a:t>
            </a:r>
            <a:r>
              <a:rPr lang="ru-RU" dirty="0" smtClean="0"/>
              <a:t> </a:t>
            </a:r>
            <a:r>
              <a:rPr lang="ru-RU" dirty="0" err="1" smtClean="0"/>
              <a:t>можливих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: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зняти</a:t>
            </a:r>
            <a:r>
              <a:rPr lang="ru-RU" dirty="0" smtClean="0"/>
              <a:t> марку </a:t>
            </a:r>
            <a:r>
              <a:rPr lang="ru-RU" dirty="0" err="1" smtClean="0"/>
              <a:t>з</a:t>
            </a:r>
            <a:r>
              <a:rPr lang="ru-RU" dirty="0" smtClean="0"/>
              <a:t> продажу,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відродити</a:t>
            </a:r>
            <a:r>
              <a:rPr lang="ru-RU" dirty="0" smtClean="0"/>
              <a:t> марку,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відновити</a:t>
            </a:r>
            <a:r>
              <a:rPr lang="ru-RU" dirty="0" smtClean="0"/>
              <a:t> </a:t>
            </a:r>
            <a:r>
              <a:rPr lang="ru-RU" dirty="0" err="1" smtClean="0"/>
              <a:t>популярність</a:t>
            </a:r>
            <a:r>
              <a:rPr lang="ru-RU" dirty="0" smtClean="0"/>
              <a:t> марки, </a:t>
            </a:r>
            <a:r>
              <a:rPr lang="ru-RU" dirty="0" err="1" smtClean="0"/>
              <a:t>виробництво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раніше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припинено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</TotalTime>
  <Words>396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Тема 11</vt:lpstr>
      <vt:lpstr>Презентация PowerPoint</vt:lpstr>
      <vt:lpstr>Класичний життєвий цикл товару:</vt:lpstr>
      <vt:lpstr>Загальний вигляд</vt:lpstr>
      <vt:lpstr>Види</vt:lpstr>
      <vt:lpstr>Етап впровадження</vt:lpstr>
      <vt:lpstr>Етап зростання</vt:lpstr>
      <vt:lpstr>Етап зрілості</vt:lpstr>
      <vt:lpstr>Етап спаду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11</dc:title>
  <dc:creator>User</dc:creator>
  <cp:lastModifiedBy>RePack by Diakov</cp:lastModifiedBy>
  <cp:revision>7</cp:revision>
  <dcterms:created xsi:type="dcterms:W3CDTF">2021-10-13T17:14:47Z</dcterms:created>
  <dcterms:modified xsi:type="dcterms:W3CDTF">2021-10-17T08:28:50Z</dcterms:modified>
</cp:coreProperties>
</file>