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1" r:id="rId13"/>
    <p:sldId id="28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72195-A777-46D2-8A7F-1D83DE825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509AB1-AD89-4CAE-8FA8-B141C1E46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764E29-9852-4C1D-9B0E-CA33E0F9E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10F0D7-4797-4C05-AB4C-84418589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24FFF5-F873-489D-A5C5-9AD6C428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57B42-074C-4B73-86ED-B1FEBE018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B8F6C2-8899-479C-A3E0-5A53A45F2B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E64171-6CFC-4F9B-BEB2-6D8A6F778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B7423C-D8EF-4B36-A18E-9B7E726CF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D6E3DE-8FA1-4E3D-917C-265B0741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6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CAD23FE-30CB-4FDF-8A61-1E76731A01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DE8F26-75E2-4458-8F83-02A0A285C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CFE8FB-1364-4E3F-AA16-C4699F9D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C9D16B-CC1C-4CF2-A5DD-CD5AEEA6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49101-443C-4E0B-98B5-B74BBAD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2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4B895-67CC-4BA3-BD47-89B1259D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81ED4B-1975-4EE7-A327-EC770E6D2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EB8007-ED78-4E7C-B213-3001B353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8A60F-AF14-4703-B0CC-0A797B68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5FDC11-28E8-4C63-A7F6-80BBCDC8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1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057D-EED5-448F-BBF2-E6A8BE58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599AFD-8323-4A71-8199-CC202AEB0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F93FC8-7E46-466E-95F2-BC073F943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18758-47E8-4291-96A8-245ECDDC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6AED5F-DD65-4CC0-BB94-02DD6ADA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5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E44F2A-4C47-46C2-BB48-14435BED9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90BCDB-2B82-455E-B2D4-A0095DF4A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88CC2B-D619-4133-AD93-6971BE9D1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5801BA-35FB-4DFB-86DD-605B2A6B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EC08E8-3B1A-4607-8612-7919CE14C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58B08B-0429-4B68-A37B-7CB95392C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98605-94FC-4788-ACF8-847CC4AB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B815C2-73B6-4B67-937B-067F94564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8FAD04-017E-47D3-B096-8EC19ADE0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C79D05-FEAD-42AF-BC41-E3F7D14F4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5C56B6-03A5-4593-BA16-B7B3F43447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C4081A-1B12-4681-8C9F-7F2825EDA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53AC4A-FB28-4969-B5A2-85850CE4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D9B0E26-E670-4022-ADC3-939063AE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84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07C0DD-81DE-471E-BBC9-BEB7D7BA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89E327-8418-494C-A8B9-884E5E76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170D26-99E4-4568-87DA-CF634AFD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07F83F0-2A74-4FA5-A509-A4D3E3CC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3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EE95CE-A18C-441B-BD20-FE526E8E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791BAB-A5B5-450C-9437-18E1D1362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B7D813-6EBA-468C-9961-67EDC12E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53D29-13E2-496E-AB41-DD529269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A11B9D-8A82-4196-950B-C48910ADE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AD2B23-B931-4B36-89E5-2F07CAF1F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5AFC72-3803-4A52-BA32-FF1C056A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86C7D2-FD77-4F80-9648-A0B14748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7AB425-9AB8-4D8E-B85A-43651115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7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5F636-BA9B-43CC-9D6B-49C57917D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4D0344-B2AC-4967-91D5-C97111AA7A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2AD3E1-8779-4F69-97D1-C890F3C8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6D368-ED51-4301-96F5-2D4FA7775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B6831D-3C41-4105-946A-17C6D5BC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196484-37DC-4D4B-9631-D312AFD7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5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7A644-0A81-4A77-A427-27D5F56E4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5C0C20-86E0-4C85-8F2B-55ADECE59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23175-1914-4D0A-AFA1-B9F9F892F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0FE9-546B-41D4-BEED-2F6D330AFC43}" type="datetimeFigureOut">
              <a:rPr lang="ru-RU" smtClean="0"/>
              <a:t>22.09.2020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13416D-12C6-449A-9AB5-9FA789437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540363-B4C6-456A-8C8E-452FB21FD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2BEE-E033-46B4-86DF-0E48C4290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8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кровать, закрытый, птиц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07BCEEE1-F3B8-4306-8042-089185E969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" r="26733"/>
          <a:stretch/>
        </p:blipFill>
        <p:spPr>
          <a:xfrm>
            <a:off x="5221388" y="10"/>
            <a:ext cx="6970612" cy="685799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2742F8-D388-46F6-9F4A-E5EE8B959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76057"/>
            <a:ext cx="4479202" cy="1450183"/>
          </a:xfrm>
        </p:spPr>
        <p:txBody>
          <a:bodyPr vert="horz" lIns="91440" tIns="45720" rIns="91440" bIns="45720" rtlCol="0" anchor="b">
            <a:normAutofit/>
          </a:bodyPr>
          <a:lstStyle/>
          <a:p>
            <a:pPr indent="450215" algn="ctr">
              <a:spcAft>
                <a:spcPts val="0"/>
              </a:spcAft>
            </a:pPr>
            <a:r>
              <a:rPr lang="en-US" sz="2400" b="1" dirty="0" err="1">
                <a:effectLst/>
              </a:rPr>
              <a:t>Лекція</a:t>
            </a:r>
            <a:r>
              <a:rPr lang="en-US" sz="2400" b="1" dirty="0">
                <a:effectLst/>
              </a:rPr>
              <a:t> 2</a:t>
            </a:r>
            <a:br>
              <a:rPr lang="en-US" sz="2400" b="1" dirty="0">
                <a:effectLst/>
              </a:rPr>
            </a:br>
            <a:r>
              <a:rPr lang="en-US" sz="2400" b="1" dirty="0" err="1">
                <a:effectLst/>
              </a:rPr>
              <a:t>Національний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образ-персонаж</a:t>
            </a:r>
            <a:r>
              <a:rPr lang="en-US" sz="2400" b="1" dirty="0">
                <a:effectLst/>
              </a:rPr>
              <a:t> і </a:t>
            </a:r>
            <a:r>
              <a:rPr lang="en-US" sz="2400" b="1" dirty="0" err="1">
                <a:effectLst/>
              </a:rPr>
              <a:t>національний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характер</a:t>
            </a:r>
            <a:endParaRPr lang="en-US" sz="2400" b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8AEB6D-19E6-4A80-8A3C-253F97B89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1802296"/>
            <a:ext cx="5300870" cy="53406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71500" lvl="0" indent="-457200">
              <a:spcAft>
                <a:spcPts val="0"/>
              </a:spcAft>
              <a:buFont typeface="+mj-lt"/>
              <a:buAutoNum type="arabicPeriod"/>
            </a:pPr>
            <a:r>
              <a:rPr lang="en-US" sz="2300" dirty="0" err="1">
                <a:effectLst/>
              </a:rPr>
              <a:t>Статус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поняття</a:t>
            </a:r>
            <a:r>
              <a:rPr lang="en-US" sz="2300" dirty="0">
                <a:effectLst/>
              </a:rPr>
              <a:t> «</a:t>
            </a:r>
            <a:r>
              <a:rPr lang="en-US" sz="2300" dirty="0" err="1">
                <a:effectLst/>
              </a:rPr>
              <a:t>національний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образ-персонаж</a:t>
            </a:r>
            <a:r>
              <a:rPr lang="en-US" sz="2300" dirty="0">
                <a:effectLst/>
              </a:rPr>
              <a:t>» в </a:t>
            </a:r>
            <a:r>
              <a:rPr lang="en-US" sz="2300" dirty="0" err="1">
                <a:effectLst/>
              </a:rPr>
              <a:t>літературознавстві</a:t>
            </a:r>
            <a:r>
              <a:rPr lang="uk-UA" sz="2300" dirty="0">
                <a:effectLst/>
              </a:rPr>
              <a:t>.</a:t>
            </a:r>
            <a:endParaRPr lang="en-US" sz="2300" dirty="0">
              <a:effectLst/>
            </a:endParaRPr>
          </a:p>
          <a:p>
            <a:pPr marL="571500" lvl="0" indent="-457200">
              <a:spcAft>
                <a:spcPts val="0"/>
              </a:spcAft>
              <a:buFont typeface="+mj-lt"/>
              <a:buAutoNum type="arabicPeriod"/>
            </a:pPr>
            <a:r>
              <a:rPr lang="en-US" sz="2300" dirty="0" err="1">
                <a:effectLst/>
              </a:rPr>
              <a:t>Поняття</a:t>
            </a:r>
            <a:r>
              <a:rPr lang="en-US" sz="2300" dirty="0">
                <a:effectLst/>
              </a:rPr>
              <a:t> «</a:t>
            </a:r>
            <a:r>
              <a:rPr lang="en-US" sz="2300" dirty="0" err="1">
                <a:effectLst/>
              </a:rPr>
              <a:t>національного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образу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світу</a:t>
            </a:r>
            <a:r>
              <a:rPr lang="en-US" sz="2300" dirty="0">
                <a:effectLst/>
              </a:rPr>
              <a:t>» </a:t>
            </a:r>
            <a:r>
              <a:rPr lang="en-US" sz="2300" dirty="0" err="1">
                <a:effectLst/>
              </a:rPr>
              <a:t>та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його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структура</a:t>
            </a:r>
            <a:r>
              <a:rPr lang="en-US" sz="2300" dirty="0">
                <a:effectLst/>
              </a:rPr>
              <a:t> (</a:t>
            </a:r>
            <a:r>
              <a:rPr lang="en-US" sz="2300" dirty="0" err="1">
                <a:effectLst/>
              </a:rPr>
              <a:t>концепція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Г.Гачева</a:t>
            </a:r>
            <a:r>
              <a:rPr lang="en-US" sz="2300" dirty="0">
                <a:effectLst/>
              </a:rPr>
              <a:t>).</a:t>
            </a:r>
          </a:p>
          <a:p>
            <a:pPr marL="571500" lvl="0" indent="-457200">
              <a:spcAft>
                <a:spcPts val="0"/>
              </a:spcAft>
              <a:buFont typeface="+mj-lt"/>
              <a:buAutoNum type="arabicPeriod"/>
            </a:pPr>
            <a:r>
              <a:rPr lang="en-US" sz="2300" dirty="0" err="1">
                <a:effectLst/>
              </a:rPr>
              <a:t>Співвідношення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загальнолюдського</a:t>
            </a:r>
            <a:r>
              <a:rPr lang="en-US" sz="2300" dirty="0">
                <a:effectLst/>
              </a:rPr>
              <a:t> і </a:t>
            </a:r>
            <a:r>
              <a:rPr lang="en-US" sz="2300" dirty="0" err="1">
                <a:effectLst/>
              </a:rPr>
              <a:t>національного</a:t>
            </a:r>
            <a:r>
              <a:rPr lang="en-US" sz="2300" dirty="0">
                <a:effectLst/>
              </a:rPr>
              <a:t> у </a:t>
            </a:r>
            <a:r>
              <a:rPr lang="en-US" sz="2300" dirty="0" err="1">
                <a:effectLst/>
              </a:rPr>
              <a:t>художньому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образі</a:t>
            </a:r>
            <a:r>
              <a:rPr lang="uk-UA" sz="2300" dirty="0">
                <a:effectLst/>
              </a:rPr>
              <a:t>.</a:t>
            </a:r>
            <a:endParaRPr lang="en-US" sz="2300" dirty="0">
              <a:effectLst/>
            </a:endParaRPr>
          </a:p>
          <a:p>
            <a:pPr marL="571500" lvl="0" indent="-457200">
              <a:spcAft>
                <a:spcPts val="0"/>
              </a:spcAft>
              <a:buFont typeface="+mj-lt"/>
              <a:buAutoNum type="arabicPeriod"/>
            </a:pPr>
            <a:r>
              <a:rPr lang="en-US" sz="2300" dirty="0" err="1">
                <a:effectLst/>
              </a:rPr>
              <a:t>Національний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характер</a:t>
            </a:r>
            <a:r>
              <a:rPr lang="en-US" sz="2300" dirty="0">
                <a:effectLst/>
              </a:rPr>
              <a:t>. </a:t>
            </a:r>
            <a:r>
              <a:rPr lang="en-US" sz="2300" dirty="0" err="1">
                <a:effectLst/>
              </a:rPr>
              <a:t>Стереотипи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сприйняття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національного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характеру</a:t>
            </a:r>
            <a:r>
              <a:rPr lang="en-US" sz="2300" dirty="0">
                <a:effectLst/>
              </a:rPr>
              <a:t>. </a:t>
            </a:r>
            <a:r>
              <a:rPr lang="en-US" sz="2300" dirty="0" err="1">
                <a:effectLst/>
              </a:rPr>
              <a:t>Джерела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інформації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про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національний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характер</a:t>
            </a:r>
            <a:r>
              <a:rPr lang="en-US" sz="2300" dirty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57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1A916-CFBB-46A5-B7DC-4976BF3AA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375482" cy="1093304"/>
          </a:xfrm>
        </p:spPr>
        <p:txBody>
          <a:bodyPr/>
          <a:lstStyle/>
          <a:p>
            <a:r>
              <a:rPr lang="uk-UA" dirty="0"/>
              <a:t>Національний характер не є одноманітним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E24A4B-BFE7-4438-AE5F-A9E5F81DA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5759795" cy="4449417"/>
          </a:xfrm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Кожна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нація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психологічні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типи,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соціальні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типи,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існують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відмінності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викликані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місцевими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умовами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Чижевський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пропонує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шляхи </a:t>
            </a:r>
            <a:r>
              <a:rPr lang="ru-RU" sz="2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національного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типу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народної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творчості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найяскравіших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історичних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епох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найвизначніших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представників</a:t>
            </a:r>
            <a:r>
              <a:rPr lang="ru-RU" sz="2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народу.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" name="Объект 9" descr="Изображение выглядит как человек, внутренний, мужчин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0F718604-DEA2-488E-B3DA-9D8352CB65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59" y="983343"/>
            <a:ext cx="4876800" cy="4891314"/>
          </a:xfrm>
        </p:spPr>
      </p:pic>
    </p:spTree>
    <p:extLst>
      <p:ext uri="{BB962C8B-B14F-4D97-AF65-F5344CB8AC3E}">
        <p14:creationId xmlns:p14="http://schemas.microsoft.com/office/powerpoint/2010/main" val="3530993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55182-AAEC-4A56-8076-A2160D81D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Поняття про етностереотип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8753BA-9228-481A-9E81-AA6BACE42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0719" y="2330505"/>
            <a:ext cx="455942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</a:rPr>
              <a:t>Національний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стереотип</a:t>
            </a:r>
            <a:r>
              <a:rPr lang="en-US" sz="2400" dirty="0">
                <a:effectLst/>
              </a:rPr>
              <a:t> - </a:t>
            </a:r>
            <a:r>
              <a:rPr lang="en-US" sz="2400" dirty="0" err="1">
                <a:effectLst/>
              </a:rPr>
              <a:t>це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узагальнено-типові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уявлення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одного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народу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про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інший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або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про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самого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себе</a:t>
            </a:r>
            <a:r>
              <a:rPr lang="en-US" sz="2400" dirty="0">
                <a:effectLst/>
              </a:rPr>
              <a:t>. </a:t>
            </a:r>
            <a:endParaRPr lang="uk-UA" sz="2400" dirty="0">
              <a:effectLst/>
            </a:endParaRPr>
          </a:p>
          <a:p>
            <a:r>
              <a:rPr lang="uk-UA" sz="2400" dirty="0">
                <a:effectLst/>
              </a:rPr>
              <a:t>    </a:t>
            </a:r>
            <a:r>
              <a:rPr lang="en-US" sz="2400" dirty="0" err="1">
                <a:effectLst/>
              </a:rPr>
              <a:t>До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цих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уявлень</a:t>
            </a:r>
            <a:r>
              <a:rPr lang="en-US" sz="2400" dirty="0">
                <a:effectLst/>
              </a:rPr>
              <a:t> </a:t>
            </a:r>
            <a:r>
              <a:rPr lang="uk-UA" sz="2400" dirty="0">
                <a:effectLst/>
              </a:rPr>
              <a:t>належать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історично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сформовані</a:t>
            </a:r>
            <a:r>
              <a:rPr lang="en-US" sz="2400" dirty="0">
                <a:effectLst/>
              </a:rPr>
              <a:t> </a:t>
            </a:r>
            <a:r>
              <a:rPr lang="en-US" sz="2400" b="1" dirty="0" err="1">
                <a:effectLst/>
              </a:rPr>
              <a:t>оціночні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судження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про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типові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особливості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психічного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складу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характери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людей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що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належать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до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іншого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етносу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іншої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культури</a:t>
            </a:r>
            <a:r>
              <a:rPr lang="uk-UA" sz="2400" dirty="0">
                <a:effectLst/>
              </a:rPr>
              <a:t>.</a:t>
            </a:r>
            <a:endParaRPr lang="en-US" sz="2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5D8F9FF-F63B-415A-A53A-598D518D29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" r="1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65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Изображение выглядит как велосипед, человек, женщина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166E7D05-55A1-4E98-965A-C635C6AE68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87" b="1"/>
          <a:stretch/>
        </p:blipFill>
        <p:spPr>
          <a:xfrm>
            <a:off x="-6507" y="1183339"/>
            <a:ext cx="4046132" cy="5707537"/>
          </a:xfrm>
          <a:prstGeom prst="rect">
            <a:avLst/>
          </a:prstGeom>
        </p:spPr>
      </p:pic>
      <p:pic>
        <p:nvPicPr>
          <p:cNvPr id="8" name="Рисунок 7" descr="Изображение выглядит как человек, фотография, мужчина, зебра&#10;&#10;Автоматически созданное описание">
            <a:extLst>
              <a:ext uri="{FF2B5EF4-FFF2-40B4-BE49-F238E27FC236}">
                <a16:creationId xmlns:a16="http://schemas.microsoft.com/office/drawing/2014/main" id="{1EC2D2F5-33CE-428C-B1B4-D2804FCE49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0" r="11027" b="1"/>
          <a:stretch/>
        </p:blipFill>
        <p:spPr>
          <a:xfrm>
            <a:off x="4094960" y="10"/>
            <a:ext cx="4029005" cy="5707527"/>
          </a:xfrm>
          <a:prstGeom prst="rect">
            <a:avLst/>
          </a:prstGeom>
        </p:spPr>
      </p:pic>
      <p:pic>
        <p:nvPicPr>
          <p:cNvPr id="6" name="Рисунок 5" descr="Изображение выглядит как человек, мужчина, стол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88B91ED3-6DFA-46C2-AB98-D1AF1B9C52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1" r="29903" b="-2"/>
          <a:stretch/>
        </p:blipFill>
        <p:spPr>
          <a:xfrm>
            <a:off x="8179347" y="1183339"/>
            <a:ext cx="4012654" cy="570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15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16D67-3E8D-479D-8AB1-B11F2F009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298" y="174172"/>
            <a:ext cx="4464731" cy="986971"/>
          </a:xfrm>
        </p:spPr>
        <p:txBody>
          <a:bodyPr/>
          <a:lstStyle/>
          <a:p>
            <a:r>
              <a:rPr lang="uk-UA" b="1"/>
              <a:t>Авто- і гетеростереотипи</a:t>
            </a:r>
            <a:endParaRPr lang="ru-RU" b="1" dirty="0"/>
          </a:p>
        </p:txBody>
      </p:sp>
      <p:pic>
        <p:nvPicPr>
          <p:cNvPr id="6" name="Объект 5" descr="Изображение выглядит как знак&#10;&#10;Автоматически созданное описание">
            <a:extLst>
              <a:ext uri="{FF2B5EF4-FFF2-40B4-BE49-F238E27FC236}">
                <a16:creationId xmlns:a16="http://schemas.microsoft.com/office/drawing/2014/main" id="{9E22FF8E-EE3C-48D2-925B-224FE8460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828" y="994228"/>
            <a:ext cx="5461003" cy="486954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278458D-8483-4B64-AB0D-486171ADC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0827" y="1625600"/>
            <a:ext cx="5969001" cy="4752975"/>
          </a:xfrm>
        </p:spPr>
        <p:txBody>
          <a:bodyPr/>
          <a:lstStyle/>
          <a:p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У когнітивній лінгвістиці та етнолінгвістиці прийнято поділяти національні стереотипи на </a:t>
            </a:r>
            <a:r>
              <a:rPr lang="uk-UA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автостереотипи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(відбивають те, що люди думають самі про себе) і </a:t>
            </a:r>
            <a:r>
              <a:rPr lang="uk-UA" sz="2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гетеростереотипи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стереотипи, пов'язані з іншим народом). </a:t>
            </a:r>
          </a:p>
          <a:p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К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ожна нація схиляється до завищеної самооцінки і недооцінки або негативної оцінки інших етносів.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15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0E2F7-E494-4148-BA75-4D5FA08ED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100" b="1" dirty="0" err="1"/>
              <a:t>Національний</a:t>
            </a:r>
            <a:r>
              <a:rPr lang="en-US" sz="4100" b="1" dirty="0"/>
              <a:t> </a:t>
            </a:r>
            <a:r>
              <a:rPr lang="en-US" sz="4100" b="1" dirty="0" err="1"/>
              <a:t>образ-персонаж</a:t>
            </a:r>
            <a:endParaRPr lang="en-US" sz="41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7D1D63-BBE5-4D35-99BA-39F47A3ED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uk-UA" sz="3200" b="1" dirty="0"/>
              <a:t>Н</a:t>
            </a:r>
            <a:r>
              <a:rPr lang="en-US" sz="3200" b="1" dirty="0" err="1">
                <a:effectLst/>
              </a:rPr>
              <a:t>аціональний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образ-персонаж</a:t>
            </a:r>
            <a:r>
              <a:rPr lang="en-US" sz="3200" b="1" dirty="0"/>
              <a:t> -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образ-персонаж</a:t>
            </a:r>
            <a:r>
              <a:rPr lang="en-US" sz="3200" dirty="0">
                <a:effectLst/>
              </a:rPr>
              <a:t>, </a:t>
            </a:r>
            <a:r>
              <a:rPr lang="en-US" sz="3200" dirty="0" err="1">
                <a:effectLst/>
              </a:rPr>
              <a:t>характерний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для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кожної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окремо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взятої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національної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літератури</a:t>
            </a:r>
            <a:r>
              <a:rPr lang="en-US" sz="3200" dirty="0">
                <a:effectLst/>
              </a:rPr>
              <a:t>, </a:t>
            </a:r>
            <a:r>
              <a:rPr lang="en-US" sz="3200" dirty="0" err="1">
                <a:effectLst/>
              </a:rPr>
              <a:t>який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фокусує</a:t>
            </a:r>
            <a:r>
              <a:rPr lang="en-US" sz="3200" dirty="0">
                <a:effectLst/>
              </a:rPr>
              <a:t> у </a:t>
            </a:r>
            <a:r>
              <a:rPr lang="en-US" sz="3200" dirty="0" err="1">
                <a:effectLst/>
              </a:rPr>
              <a:t>собі</a:t>
            </a:r>
            <a:r>
              <a:rPr lang="en-US" sz="3200" dirty="0">
                <a:effectLst/>
              </a:rPr>
              <a:t> </a:t>
            </a:r>
            <a:r>
              <a:rPr lang="en-US" sz="3200" b="1" dirty="0" err="1">
                <a:effectLst/>
              </a:rPr>
              <a:t>ментальні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особливості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народу</a:t>
            </a:r>
            <a:r>
              <a:rPr lang="en-US" sz="3200" dirty="0">
                <a:effectLst/>
              </a:rPr>
              <a:t> у </a:t>
            </a:r>
            <a:r>
              <a:rPr lang="en-US" sz="3200" dirty="0" err="1">
                <a:effectLst/>
              </a:rPr>
              <a:t>всі</a:t>
            </a:r>
            <a:r>
              <a:rPr lang="uk-UA" sz="3200" dirty="0">
                <a:effectLst/>
              </a:rPr>
              <a:t>х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єдностях</a:t>
            </a:r>
            <a:r>
              <a:rPr lang="en-US" sz="3200" dirty="0">
                <a:effectLst/>
              </a:rPr>
              <a:t> і </a:t>
            </a:r>
            <a:r>
              <a:rPr lang="en-US" sz="3200" dirty="0" err="1">
                <a:effectLst/>
              </a:rPr>
              <a:t>протиріччях</a:t>
            </a:r>
            <a:r>
              <a:rPr lang="en-US" sz="3200" dirty="0">
                <a:effectLst/>
              </a:rPr>
              <a:t>, </a:t>
            </a:r>
            <a:r>
              <a:rPr lang="en-US" sz="3200" dirty="0" err="1">
                <a:effectLst/>
              </a:rPr>
              <a:t>компелюючи</a:t>
            </a:r>
            <a:r>
              <a:rPr lang="en-US" sz="3200" dirty="0">
                <a:effectLst/>
              </a:rPr>
              <a:t> в </a:t>
            </a:r>
            <a:r>
              <a:rPr lang="en-US" sz="3200" dirty="0" err="1">
                <a:effectLst/>
              </a:rPr>
              <a:t>єдину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систему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їх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прояву</a:t>
            </a:r>
            <a:r>
              <a:rPr lang="en-US" sz="3200" dirty="0">
                <a:effectLst/>
              </a:rPr>
              <a:t>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Объект 5" descr="Изображение выглядит как текст, плюшевый мишка, набиты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6DA861D5-C166-4C79-8737-81C95219F6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87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89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66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0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трава, внешний, здание, дом&#10;&#10;Автоматически созданное описание">
            <a:extLst>
              <a:ext uri="{FF2B5EF4-FFF2-40B4-BE49-F238E27FC236}">
                <a16:creationId xmlns:a16="http://schemas.microsoft.com/office/drawing/2014/main" id="{52D994A5-46E4-4E2E-A7BE-BF0D50EF0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1" r="9315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0" name="Freeform: Shape 12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1" name="Freeform: Shape 14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1BDB6-A46F-4008-A485-BE84A2752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dirty="0" err="1"/>
              <a:t>Національний</a:t>
            </a:r>
            <a:r>
              <a:rPr lang="en-US" sz="2400" dirty="0"/>
              <a:t> </a:t>
            </a:r>
            <a:r>
              <a:rPr lang="en-US" sz="2400" dirty="0" err="1"/>
              <a:t>образ</a:t>
            </a:r>
            <a:r>
              <a:rPr lang="en-US" sz="2400" dirty="0"/>
              <a:t> – </a:t>
            </a:r>
            <a:r>
              <a:rPr lang="en-US" sz="2400" dirty="0" err="1"/>
              <a:t>концентрація</a:t>
            </a:r>
            <a:r>
              <a:rPr lang="en-US" sz="2400" dirty="0"/>
              <a:t> </a:t>
            </a:r>
            <a:r>
              <a:rPr lang="en-US" sz="2400" dirty="0" err="1"/>
              <a:t>національного</a:t>
            </a:r>
            <a:r>
              <a:rPr lang="en-US" sz="2400" dirty="0"/>
              <a:t> </a:t>
            </a:r>
            <a:r>
              <a:rPr lang="en-US" sz="2400" b="1" dirty="0" err="1"/>
              <a:t>буття</a:t>
            </a:r>
            <a:endParaRPr lang="en-US" sz="2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4C6628-6F8C-4160-8A17-FDC29D805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300" dirty="0" err="1"/>
              <a:t>Д</a:t>
            </a:r>
            <a:r>
              <a:rPr lang="en-US" sz="2300" dirty="0" err="1">
                <a:effectLst/>
              </a:rPr>
              <a:t>ля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того</a:t>
            </a:r>
            <a:r>
              <a:rPr lang="en-US" sz="2300" dirty="0">
                <a:effectLst/>
              </a:rPr>
              <a:t>, </a:t>
            </a:r>
            <a:r>
              <a:rPr lang="en-US" sz="2300" dirty="0" err="1">
                <a:effectLst/>
              </a:rPr>
              <a:t>щоб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зрозуміти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специфіку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національного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образу</a:t>
            </a:r>
            <a:r>
              <a:rPr lang="en-US" sz="2300" dirty="0">
                <a:effectLst/>
              </a:rPr>
              <a:t>, </a:t>
            </a:r>
            <a:r>
              <a:rPr lang="en-US" sz="2300" dirty="0" err="1">
                <a:effectLst/>
              </a:rPr>
              <a:t>необхідно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осмислити</a:t>
            </a:r>
            <a:r>
              <a:rPr lang="en-US" sz="2300" dirty="0">
                <a:effectLst/>
              </a:rPr>
              <a:t> </a:t>
            </a:r>
            <a:r>
              <a:rPr lang="en-US" sz="2300" b="1" dirty="0" err="1">
                <a:effectLst/>
              </a:rPr>
              <a:t>суттєві</a:t>
            </a:r>
            <a:r>
              <a:rPr lang="en-US" sz="2300" b="1" dirty="0">
                <a:effectLst/>
              </a:rPr>
              <a:t> </a:t>
            </a:r>
            <a:r>
              <a:rPr lang="en-US" sz="2300" b="1" dirty="0" err="1">
                <a:effectLst/>
              </a:rPr>
              <a:t>проблеми</a:t>
            </a:r>
            <a:r>
              <a:rPr lang="en-US" sz="2300" b="1" dirty="0">
                <a:effectLst/>
              </a:rPr>
              <a:t> </a:t>
            </a:r>
            <a:r>
              <a:rPr lang="en-US" sz="2300" dirty="0">
                <a:effectLst/>
              </a:rPr>
              <a:t>з </a:t>
            </a:r>
            <a:r>
              <a:rPr lang="en-US" sz="2300" dirty="0" err="1">
                <a:effectLst/>
              </a:rPr>
              <a:t>буття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нації</a:t>
            </a:r>
            <a:r>
              <a:rPr lang="en-US" sz="2300" dirty="0">
                <a:effectLst/>
              </a:rPr>
              <a:t>. </a:t>
            </a:r>
            <a:r>
              <a:rPr lang="en-US" sz="2300" dirty="0" err="1">
                <a:effectLst/>
              </a:rPr>
              <a:t>Більше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того</a:t>
            </a:r>
            <a:r>
              <a:rPr lang="en-US" sz="2300" dirty="0">
                <a:effectLst/>
              </a:rPr>
              <a:t>, </a:t>
            </a:r>
            <a:r>
              <a:rPr lang="en-US" sz="2300" dirty="0" err="1">
                <a:effectLst/>
              </a:rPr>
              <a:t>не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протиставляти</a:t>
            </a:r>
            <a:r>
              <a:rPr lang="en-US" sz="2300" dirty="0">
                <a:effectLst/>
              </a:rPr>
              <a:t>, а </a:t>
            </a:r>
            <a:r>
              <a:rPr lang="en-US" sz="2300" dirty="0" err="1">
                <a:effectLst/>
              </a:rPr>
              <a:t>зіставляти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навіть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урівнювати</a:t>
            </a:r>
            <a:r>
              <a:rPr lang="en-US" sz="2300" dirty="0">
                <a:effectLst/>
              </a:rPr>
              <a:t> </a:t>
            </a:r>
            <a:r>
              <a:rPr lang="en-US" sz="2300" dirty="0" err="1">
                <a:effectLst/>
              </a:rPr>
              <a:t>форму</a:t>
            </a:r>
            <a:r>
              <a:rPr lang="en-US" sz="2300" dirty="0">
                <a:effectLst/>
              </a:rPr>
              <a:t> і </a:t>
            </a:r>
            <a:r>
              <a:rPr lang="en-US" sz="2300" dirty="0" err="1">
                <a:effectLst/>
              </a:rPr>
              <a:t>зміст</a:t>
            </a:r>
            <a:r>
              <a:rPr lang="en-US" sz="2300" dirty="0">
                <a:effectLst/>
              </a:rPr>
              <a:t>.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840350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Объект 5" descr="Изображение выглядит как внешний, здание, фотография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AEE60CCD-A729-4E1E-B160-B39FDDEC8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1" r="-2" b="7497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9B7107-FE7C-45AE-8DD6-8CD55248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4571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486ED1-F8A1-416D-B989-08BEBF24E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997" y="798446"/>
            <a:ext cx="4706803" cy="52625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 err="1">
                <a:solidFill>
                  <a:srgbClr val="000000"/>
                </a:solidFill>
              </a:rPr>
              <a:t>Н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аціональний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образ-персонаж</a:t>
            </a:r>
            <a:r>
              <a:rPr lang="en-US" sz="2400" dirty="0">
                <a:solidFill>
                  <a:srgbClr val="000000"/>
                </a:solidFill>
                <a:effectLst/>
              </a:rPr>
              <a:t> є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складовим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елементом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національного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образу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світу</a:t>
            </a:r>
            <a:r>
              <a:rPr lang="en-US" sz="2400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представленого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письменником</a:t>
            </a:r>
            <a:r>
              <a:rPr lang="en-US" sz="2400" dirty="0">
                <a:solidFill>
                  <a:srgbClr val="000000"/>
                </a:solidFill>
                <a:effectLst/>
              </a:rPr>
              <a:t> у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художньому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творі</a:t>
            </a:r>
            <a:r>
              <a:rPr lang="en-US" sz="2400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який</a:t>
            </a:r>
            <a:r>
              <a:rPr lang="en-US" sz="2400" dirty="0">
                <a:solidFill>
                  <a:srgbClr val="000000"/>
                </a:solidFill>
                <a:effectLst/>
              </a:rPr>
              <a:t> в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свою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чергу</a:t>
            </a:r>
            <a:r>
              <a:rPr lang="en-US" sz="2400" dirty="0">
                <a:solidFill>
                  <a:srgbClr val="000000"/>
                </a:solidFill>
                <a:effectLst/>
              </a:rPr>
              <a:t> є “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своєрідною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моделлю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світу</a:t>
            </a:r>
            <a:r>
              <a:rPr lang="en-US" sz="2400" dirty="0">
                <a:solidFill>
                  <a:srgbClr val="000000"/>
                </a:solidFill>
                <a:effectLst/>
              </a:rPr>
              <a:t>” і </a:t>
            </a:r>
            <a:r>
              <a:rPr lang="en-US" sz="2400" dirty="0" err="1">
                <a:solidFill>
                  <a:srgbClr val="000000"/>
                </a:solidFill>
                <a:effectLst/>
              </a:rPr>
              <a:t>включає</a:t>
            </a:r>
            <a:r>
              <a:rPr lang="en-US" sz="2400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національне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бачення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гносеологію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національну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логіку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,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склад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effectLst/>
              </a:rPr>
              <a:t>мислення</a:t>
            </a:r>
            <a:r>
              <a:rPr lang="en-US" sz="2400" b="1" dirty="0">
                <a:solidFill>
                  <a:srgbClr val="000000"/>
                </a:solidFill>
                <a:effectLst/>
              </a:rPr>
              <a:t>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31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91A01-76B9-4C43-A41F-4B9E1865E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uk-UA" sz="4100" b="1" dirty="0"/>
              <a:t>П</a:t>
            </a:r>
            <a:r>
              <a:rPr lang="en-US" sz="4100" b="1" dirty="0" err="1">
                <a:effectLst/>
              </a:rPr>
              <a:t>оняття</a:t>
            </a:r>
            <a:r>
              <a:rPr lang="en-US" sz="4100" b="1" dirty="0">
                <a:effectLst/>
              </a:rPr>
              <a:t> </a:t>
            </a:r>
            <a:r>
              <a:rPr lang="en-US" sz="4100" b="1" dirty="0" err="1">
                <a:effectLst/>
              </a:rPr>
              <a:t>національний</a:t>
            </a:r>
            <a:r>
              <a:rPr lang="en-US" sz="4100" b="1" dirty="0">
                <a:effectLst/>
              </a:rPr>
              <a:t> </a:t>
            </a:r>
            <a:r>
              <a:rPr lang="en-US" sz="4100" b="1" dirty="0" err="1">
                <a:effectLst/>
              </a:rPr>
              <a:t>образ</a:t>
            </a:r>
            <a:r>
              <a:rPr lang="en-US" sz="4100" b="1" dirty="0">
                <a:effectLst/>
              </a:rPr>
              <a:t> </a:t>
            </a:r>
            <a:r>
              <a:rPr lang="en-US" sz="4100" b="1" dirty="0" err="1">
                <a:effectLst/>
              </a:rPr>
              <a:t>світу</a:t>
            </a:r>
            <a:endParaRPr lang="en-US" sz="4100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384CD8-F243-407C-A3BD-837727A97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0"/>
              </a:spcAft>
            </a:pPr>
            <a:r>
              <a:rPr lang="uk-UA" sz="3200" dirty="0"/>
              <a:t>Н</a:t>
            </a:r>
            <a:r>
              <a:rPr lang="en-US" sz="3200" dirty="0" err="1">
                <a:effectLst/>
              </a:rPr>
              <a:t>аціональний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образ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світу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базується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на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трьох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матеріально-духовних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основах</a:t>
            </a:r>
            <a:r>
              <a:rPr lang="en-US" sz="3200" dirty="0">
                <a:effectLst/>
              </a:rPr>
              <a:t>:</a:t>
            </a:r>
          </a:p>
          <a:p>
            <a:pPr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природ</a:t>
            </a:r>
            <a:r>
              <a:rPr lang="uk-UA" sz="3200" dirty="0">
                <a:effectLst/>
              </a:rPr>
              <a:t>а</a:t>
            </a:r>
            <a:r>
              <a:rPr lang="en-US" sz="3200" dirty="0">
                <a:effectLst/>
              </a:rPr>
              <a:t> (</a:t>
            </a:r>
            <a:r>
              <a:rPr lang="en-US" sz="3200" dirty="0" err="1">
                <a:effectLst/>
              </a:rPr>
              <a:t>Космос</a:t>
            </a:r>
            <a:r>
              <a:rPr lang="en-US" sz="3200" dirty="0">
                <a:effectLst/>
              </a:rPr>
              <a:t>);</a:t>
            </a:r>
          </a:p>
          <a:p>
            <a:pPr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склад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душі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народу</a:t>
            </a:r>
            <a:r>
              <a:rPr lang="en-US" sz="3200" dirty="0">
                <a:effectLst/>
              </a:rPr>
              <a:t> (</a:t>
            </a:r>
            <a:r>
              <a:rPr lang="en-US" sz="3200" dirty="0" err="1">
                <a:effectLst/>
              </a:rPr>
              <a:t>Пс</a:t>
            </a:r>
            <a:r>
              <a:rPr lang="uk-UA" sz="3200" dirty="0">
                <a:effectLst/>
              </a:rPr>
              <a:t>і</a:t>
            </a:r>
            <a:r>
              <a:rPr lang="en-US" sz="3200" dirty="0" err="1">
                <a:effectLst/>
              </a:rPr>
              <a:t>хе</a:t>
            </a:r>
            <a:r>
              <a:rPr lang="uk-UA" sz="3200" dirty="0">
                <a:effectLst/>
              </a:rPr>
              <a:t>я</a:t>
            </a:r>
            <a:r>
              <a:rPr lang="en-US" sz="3200" dirty="0">
                <a:effectLst/>
              </a:rPr>
              <a:t>);</a:t>
            </a:r>
          </a:p>
          <a:p>
            <a:pPr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логі</a:t>
            </a:r>
            <a:r>
              <a:rPr lang="uk-UA" sz="3200" dirty="0">
                <a:effectLst/>
              </a:rPr>
              <a:t>ка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його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розуму</a:t>
            </a:r>
            <a:r>
              <a:rPr lang="en-US" sz="3200" dirty="0">
                <a:effectLst/>
              </a:rPr>
              <a:t> (</a:t>
            </a:r>
            <a:r>
              <a:rPr lang="en-US" sz="3200" dirty="0" err="1">
                <a:effectLst/>
              </a:rPr>
              <a:t>Логос</a:t>
            </a:r>
            <a:r>
              <a:rPr lang="en-US" sz="3200" dirty="0">
                <a:effectLst/>
              </a:rPr>
              <a:t>).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Объект 5" descr="Изображение выглядит как поезд&#10;&#10;Автоматически созданное описание">
            <a:extLst>
              <a:ext uri="{FF2B5EF4-FFF2-40B4-BE49-F238E27FC236}">
                <a16:creationId xmlns:a16="http://schemas.microsoft.com/office/drawing/2014/main" id="{71DA60F0-90CE-4EB8-AA93-430027B31E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7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8B9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755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FDCDEF-3040-49A1-989A-02666D189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/>
              <a:t>Дух – характеристика національної моделі світу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476574-230C-4779-84BE-9FC5BB0E7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</a:rPr>
              <a:t> “</a:t>
            </a:r>
            <a:r>
              <a:rPr lang="en-US" sz="2600" dirty="0" err="1">
                <a:effectLst/>
              </a:rPr>
              <a:t>Дух</a:t>
            </a:r>
            <a:r>
              <a:rPr lang="en-US" sz="2600" dirty="0">
                <a:effectLst/>
              </a:rPr>
              <a:t>” — </a:t>
            </a:r>
            <a:r>
              <a:rPr lang="en-US" sz="2600" dirty="0" err="1">
                <a:effectLst/>
              </a:rPr>
              <a:t>поняття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абстрактне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всюдисуще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універсальне</a:t>
            </a:r>
            <a:r>
              <a:rPr lang="en-US" sz="2600" dirty="0">
                <a:effectLst/>
              </a:rPr>
              <a:t> і </a:t>
            </a:r>
            <a:r>
              <a:rPr lang="en-US" sz="2600" dirty="0" err="1">
                <a:effectLst/>
              </a:rPr>
              <a:t>обов’язкове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без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національних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напластувань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на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зразок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любові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до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ближньго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поваги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до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батьків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терпимості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чесності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сумлінності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тощо</a:t>
            </a:r>
            <a:r>
              <a:rPr lang="en-US" sz="2600" dirty="0">
                <a:effectLst/>
              </a:rPr>
              <a:t>. 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600" dirty="0" err="1">
                <a:effectLst/>
              </a:rPr>
              <a:t>Саме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це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поняття</a:t>
            </a:r>
            <a:r>
              <a:rPr lang="en-US" sz="2600" dirty="0">
                <a:effectLst/>
              </a:rPr>
              <a:t> є </a:t>
            </a:r>
            <a:r>
              <a:rPr lang="en-US" sz="2600" dirty="0" err="1">
                <a:effectLst/>
              </a:rPr>
              <a:t>основою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Космосу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яка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зберігає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єдине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обов’язкове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але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не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абсолютно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статичне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змінне</a:t>
            </a:r>
            <a:r>
              <a:rPr lang="en-US" sz="2600" dirty="0">
                <a:effectLst/>
              </a:rPr>
              <a:t> у </a:t>
            </a:r>
            <a:r>
              <a:rPr lang="en-US" sz="2600" dirty="0" err="1">
                <a:effectLst/>
              </a:rPr>
              <a:t>матеріальному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прояві</a:t>
            </a:r>
            <a:r>
              <a:rPr lang="en-US" sz="2600" dirty="0">
                <a:effectLst/>
              </a:rPr>
              <a:t> й </a:t>
            </a:r>
            <a:r>
              <a:rPr lang="en-US" sz="2600" dirty="0" err="1">
                <a:effectLst/>
              </a:rPr>
              <a:t>існує</a:t>
            </a:r>
            <a:r>
              <a:rPr lang="en-US" sz="2600" dirty="0">
                <a:effectLst/>
              </a:rPr>
              <a:t> у </a:t>
            </a:r>
            <a:r>
              <a:rPr lang="en-US" sz="2600" dirty="0" err="1">
                <a:effectLst/>
              </a:rPr>
              <a:t>свідомості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під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назвою</a:t>
            </a:r>
            <a:r>
              <a:rPr lang="en-US" sz="2600" dirty="0">
                <a:effectLst/>
              </a:rPr>
              <a:t> </a:t>
            </a:r>
            <a:r>
              <a:rPr lang="en-US" sz="2600" b="1" dirty="0" err="1">
                <a:effectLst/>
              </a:rPr>
              <a:t>загальнолюдське</a:t>
            </a:r>
            <a:r>
              <a:rPr lang="en-US" sz="2600" b="1" dirty="0">
                <a:effectLst/>
              </a:rPr>
              <a:t>.</a:t>
            </a:r>
            <a:endParaRPr lang="en-US" sz="2600" dirty="0"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0" name="Объект 9" descr="Изображение выглядит как текст, человек, книг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0103C3A4-69CB-4F6A-8D2B-05C7E239F3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3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157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739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292FF-9B0D-478D-B269-0ABF02360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30062"/>
            <a:ext cx="6268770" cy="224785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аціональне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закріплене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звичаях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традиціях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обрядах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фольклорі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мові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поведінці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віросповіданні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філософії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речах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побуту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1FC0672-6237-4F11-B53B-DABE5DF35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5458" y="3145246"/>
            <a:ext cx="6268770" cy="303609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аціональний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образ-персонаж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створений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письменником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духовність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народу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втілена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матеріальний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складній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системі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проявів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хеї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Космосу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037683A-B712-4A53-8F03-1061E7F05B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635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5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0DFA0FD-AB28-4B25-B870-4D2BBC35B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человек, шляпа, держ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18329B1A-938B-4A87-B2E5-79FEC8383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770"/>
          <a:stretch/>
        </p:blipFill>
        <p:spPr>
          <a:xfrm>
            <a:off x="5833976" y="10"/>
            <a:ext cx="6394152" cy="685799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D628DFB-9CD1-4E2B-8B44-9FDF7E80F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79564" y="0"/>
            <a:ext cx="6648564" cy="6858000"/>
            <a:chOff x="5705128" y="0"/>
            <a:chExt cx="6648564" cy="68580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CB07514-66C4-498E-85FA-6CCDFB2531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8018" y="0"/>
              <a:ext cx="6485674" cy="6858000"/>
            </a:xfrm>
            <a:custGeom>
              <a:avLst/>
              <a:gdLst>
                <a:gd name="connsiteX0" fmla="*/ 1720317 w 6237794"/>
                <a:gd name="connsiteY0" fmla="*/ 0 h 6858000"/>
                <a:gd name="connsiteX1" fmla="*/ 2433560 w 6237794"/>
                <a:gd name="connsiteY1" fmla="*/ 0 h 6858000"/>
                <a:gd name="connsiteX2" fmla="*/ 2351473 w 6237794"/>
                <a:gd name="connsiteY2" fmla="*/ 41605 h 6858000"/>
                <a:gd name="connsiteX3" fmla="*/ 1473152 w 6237794"/>
                <a:gd name="connsiteY3" fmla="*/ 667521 h 6858000"/>
                <a:gd name="connsiteX4" fmla="*/ 982876 w 6237794"/>
                <a:gd name="connsiteY4" fmla="*/ 1193803 h 6858000"/>
                <a:gd name="connsiteX5" fmla="*/ 595242 w 6237794"/>
                <a:gd name="connsiteY5" fmla="*/ 1798192 h 6858000"/>
                <a:gd name="connsiteX6" fmla="*/ 332174 w 6237794"/>
                <a:gd name="connsiteY6" fmla="*/ 2466315 h 6858000"/>
                <a:gd name="connsiteX7" fmla="*/ 236500 w 6237794"/>
                <a:gd name="connsiteY7" fmla="*/ 3178573 h 6858000"/>
                <a:gd name="connsiteX8" fmla="*/ 276860 w 6237794"/>
                <a:gd name="connsiteY8" fmla="*/ 3527298 h 6858000"/>
                <a:gd name="connsiteX9" fmla="*/ 396054 w 6237794"/>
                <a:gd name="connsiteY9" fmla="*/ 3853520 h 6858000"/>
                <a:gd name="connsiteX10" fmla="*/ 479243 w 6237794"/>
                <a:gd name="connsiteY10" fmla="*/ 4007121 h 6858000"/>
                <a:gd name="connsiteX11" fmla="*/ 574772 w 6237794"/>
                <a:gd name="connsiteY11" fmla="*/ 4155787 h 6858000"/>
                <a:gd name="connsiteX12" fmla="*/ 795447 w 6237794"/>
                <a:gd name="connsiteY12" fmla="*/ 4443100 h 6858000"/>
                <a:gd name="connsiteX13" fmla="*/ 1034270 w 6237794"/>
                <a:gd name="connsiteY13" fmla="*/ 4732591 h 6858000"/>
                <a:gd name="connsiteX14" fmla="*/ 1153028 w 6237794"/>
                <a:gd name="connsiteY14" fmla="*/ 4883725 h 6858000"/>
                <a:gd name="connsiteX15" fmla="*/ 1210084 w 6237794"/>
                <a:gd name="connsiteY15" fmla="*/ 4957912 h 6858000"/>
                <a:gd name="connsiteX16" fmla="*/ 1265979 w 6237794"/>
                <a:gd name="connsiteY16" fmla="*/ 5028906 h 6858000"/>
                <a:gd name="connsiteX17" fmla="*/ 1746238 w 6237794"/>
                <a:gd name="connsiteY17" fmla="*/ 5553590 h 6858000"/>
                <a:gd name="connsiteX18" fmla="*/ 2001611 w 6237794"/>
                <a:gd name="connsiteY18" fmla="*/ 5789654 h 6858000"/>
                <a:gd name="connsiteX19" fmla="*/ 2269035 w 6237794"/>
                <a:gd name="connsiteY19" fmla="*/ 6007280 h 6858000"/>
                <a:gd name="connsiteX20" fmla="*/ 2866455 w 6237794"/>
                <a:gd name="connsiteY20" fmla="*/ 6351505 h 6858000"/>
                <a:gd name="connsiteX21" fmla="*/ 3200661 w 6237794"/>
                <a:gd name="connsiteY21" fmla="*/ 6448777 h 6858000"/>
                <a:gd name="connsiteX22" fmla="*/ 3286318 w 6237794"/>
                <a:gd name="connsiteY22" fmla="*/ 6465908 h 6858000"/>
                <a:gd name="connsiteX23" fmla="*/ 3372701 w 6237794"/>
                <a:gd name="connsiteY23" fmla="*/ 6480281 h 6858000"/>
                <a:gd name="connsiteX24" fmla="*/ 3547063 w 6237794"/>
                <a:gd name="connsiteY24" fmla="*/ 6500896 h 6858000"/>
                <a:gd name="connsiteX25" fmla="*/ 3634753 w 6237794"/>
                <a:gd name="connsiteY25" fmla="*/ 6507575 h 6858000"/>
                <a:gd name="connsiteX26" fmla="*/ 3722733 w 6237794"/>
                <a:gd name="connsiteY26" fmla="*/ 6512221 h 6858000"/>
                <a:gd name="connsiteX27" fmla="*/ 3811003 w 6237794"/>
                <a:gd name="connsiteY27" fmla="*/ 6514253 h 6858000"/>
                <a:gd name="connsiteX28" fmla="*/ 3899418 w 6237794"/>
                <a:gd name="connsiteY28" fmla="*/ 6513817 h 6858000"/>
                <a:gd name="connsiteX29" fmla="*/ 3943698 w 6237794"/>
                <a:gd name="connsiteY29" fmla="*/ 6513381 h 6858000"/>
                <a:gd name="connsiteX30" fmla="*/ 3986381 w 6237794"/>
                <a:gd name="connsiteY30" fmla="*/ 6511495 h 6858000"/>
                <a:gd name="connsiteX31" fmla="*/ 4028919 w 6237794"/>
                <a:gd name="connsiteY31" fmla="*/ 6509317 h 6858000"/>
                <a:gd name="connsiteX32" fmla="*/ 4071312 w 6237794"/>
                <a:gd name="connsiteY32" fmla="*/ 6505833 h 6858000"/>
                <a:gd name="connsiteX33" fmla="*/ 4239432 w 6237794"/>
                <a:gd name="connsiteY33" fmla="*/ 6485072 h 6858000"/>
                <a:gd name="connsiteX34" fmla="*/ 4879826 w 6237794"/>
                <a:gd name="connsiteY34" fmla="*/ 6274849 h 6858000"/>
                <a:gd name="connsiteX35" fmla="*/ 5471439 w 6237794"/>
                <a:gd name="connsiteY35" fmla="*/ 5906235 h 6858000"/>
                <a:gd name="connsiteX36" fmla="*/ 5614877 w 6237794"/>
                <a:gd name="connsiteY36" fmla="*/ 5797930 h 6858000"/>
                <a:gd name="connsiteX37" fmla="*/ 5758316 w 6237794"/>
                <a:gd name="connsiteY37" fmla="*/ 5685995 h 6858000"/>
                <a:gd name="connsiteX38" fmla="*/ 6048824 w 6237794"/>
                <a:gd name="connsiteY38" fmla="*/ 5453705 h 6858000"/>
                <a:gd name="connsiteX39" fmla="*/ 6237794 w 6237794"/>
                <a:gd name="connsiteY39" fmla="*/ 5308644 h 6858000"/>
                <a:gd name="connsiteX40" fmla="*/ 6237794 w 6237794"/>
                <a:gd name="connsiteY40" fmla="*/ 6081399 h 6858000"/>
                <a:gd name="connsiteX41" fmla="*/ 6123011 w 6237794"/>
                <a:gd name="connsiteY41" fmla="*/ 6166399 h 6858000"/>
                <a:gd name="connsiteX42" fmla="*/ 5965925 w 6237794"/>
                <a:gd name="connsiteY42" fmla="*/ 6278479 h 6858000"/>
                <a:gd name="connsiteX43" fmla="*/ 5803903 w 6237794"/>
                <a:gd name="connsiteY43" fmla="*/ 6387364 h 6858000"/>
                <a:gd name="connsiteX44" fmla="*/ 5463744 w 6237794"/>
                <a:gd name="connsiteY44" fmla="*/ 6591780 h 6858000"/>
                <a:gd name="connsiteX45" fmla="*/ 5097888 w 6237794"/>
                <a:gd name="connsiteY45" fmla="*/ 6765562 h 6858000"/>
                <a:gd name="connsiteX46" fmla="*/ 4905602 w 6237794"/>
                <a:gd name="connsiteY46" fmla="*/ 6836446 h 6858000"/>
                <a:gd name="connsiteX47" fmla="*/ 4831447 w 6237794"/>
                <a:gd name="connsiteY47" fmla="*/ 6858000 h 6858000"/>
                <a:gd name="connsiteX48" fmla="*/ 3036485 w 6237794"/>
                <a:gd name="connsiteY48" fmla="*/ 6858000 h 6858000"/>
                <a:gd name="connsiteX49" fmla="*/ 2911533 w 6237794"/>
                <a:gd name="connsiteY49" fmla="*/ 6825558 h 6858000"/>
                <a:gd name="connsiteX50" fmla="*/ 2719386 w 6237794"/>
                <a:gd name="connsiteY50" fmla="*/ 6767158 h 6858000"/>
                <a:gd name="connsiteX51" fmla="*/ 1980415 w 6237794"/>
                <a:gd name="connsiteY51" fmla="*/ 6440210 h 6858000"/>
                <a:gd name="connsiteX52" fmla="*/ 1357588 w 6237794"/>
                <a:gd name="connsiteY52" fmla="*/ 5931206 h 6858000"/>
                <a:gd name="connsiteX53" fmla="*/ 1105118 w 6237794"/>
                <a:gd name="connsiteY53" fmla="*/ 5624874 h 6858000"/>
                <a:gd name="connsiteX54" fmla="*/ 884588 w 6237794"/>
                <a:gd name="connsiteY54" fmla="*/ 5300539 h 6858000"/>
                <a:gd name="connsiteX55" fmla="*/ 833049 w 6237794"/>
                <a:gd name="connsiteY55" fmla="*/ 5217931 h 6858000"/>
                <a:gd name="connsiteX56" fmla="*/ 783833 w 6237794"/>
                <a:gd name="connsiteY56" fmla="*/ 5137791 h 6858000"/>
                <a:gd name="connsiteX57" fmla="*/ 686706 w 6237794"/>
                <a:gd name="connsiteY57" fmla="*/ 4982447 h 6858000"/>
                <a:gd name="connsiteX58" fmla="*/ 485485 w 6237794"/>
                <a:gd name="connsiteY58" fmla="*/ 4665082 h 6858000"/>
                <a:gd name="connsiteX59" fmla="*/ 289055 w 6237794"/>
                <a:gd name="connsiteY59" fmla="*/ 4329568 h 6858000"/>
                <a:gd name="connsiteX60" fmla="*/ 200495 w 6237794"/>
                <a:gd name="connsiteY60" fmla="*/ 4151721 h 6858000"/>
                <a:gd name="connsiteX61" fmla="*/ 125291 w 6237794"/>
                <a:gd name="connsiteY61" fmla="*/ 3965600 h 6858000"/>
                <a:gd name="connsiteX62" fmla="*/ 67654 w 6237794"/>
                <a:gd name="connsiteY62" fmla="*/ 3772509 h 6858000"/>
                <a:gd name="connsiteX63" fmla="*/ 46168 w 6237794"/>
                <a:gd name="connsiteY63" fmla="*/ 3674076 h 6858000"/>
                <a:gd name="connsiteX64" fmla="*/ 36731 w 6237794"/>
                <a:gd name="connsiteY64" fmla="*/ 3624714 h 6858000"/>
                <a:gd name="connsiteX65" fmla="*/ 28891 w 6237794"/>
                <a:gd name="connsiteY65" fmla="*/ 3575208 h 6858000"/>
                <a:gd name="connsiteX66" fmla="*/ 0 w 6237794"/>
                <a:gd name="connsiteY66" fmla="*/ 3178573 h 6858000"/>
                <a:gd name="connsiteX67" fmla="*/ 80575 w 6237794"/>
                <a:gd name="connsiteY67" fmla="*/ 2405774 h 6858000"/>
                <a:gd name="connsiteX68" fmla="*/ 322737 w 6237794"/>
                <a:gd name="connsiteY68" fmla="*/ 1665351 h 6858000"/>
                <a:gd name="connsiteX69" fmla="*/ 1230700 w 6237794"/>
                <a:gd name="connsiteY69" fmla="*/ 407938 h 6858000"/>
                <a:gd name="connsiteX70" fmla="*/ 1521825 w 6237794"/>
                <a:gd name="connsiteY70" fmla="*/ 14944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237794" h="6858000">
                  <a:moveTo>
                    <a:pt x="1720317" y="0"/>
                  </a:moveTo>
                  <a:lnTo>
                    <a:pt x="2433560" y="0"/>
                  </a:lnTo>
                  <a:lnTo>
                    <a:pt x="2351473" y="41605"/>
                  </a:lnTo>
                  <a:cubicBezTo>
                    <a:pt x="2036528" y="216271"/>
                    <a:pt x="1740794" y="426339"/>
                    <a:pt x="1473152" y="667521"/>
                  </a:cubicBezTo>
                  <a:cubicBezTo>
                    <a:pt x="1295305" y="828818"/>
                    <a:pt x="1130525" y="1004777"/>
                    <a:pt x="982876" y="1193803"/>
                  </a:cubicBezTo>
                  <a:cubicBezTo>
                    <a:pt x="834936" y="1382538"/>
                    <a:pt x="704418" y="1584921"/>
                    <a:pt x="595242" y="1798192"/>
                  </a:cubicBezTo>
                  <a:cubicBezTo>
                    <a:pt x="486066" y="2011317"/>
                    <a:pt x="395183" y="2234461"/>
                    <a:pt x="332174" y="2466315"/>
                  </a:cubicBezTo>
                  <a:cubicBezTo>
                    <a:pt x="269166" y="2697588"/>
                    <a:pt x="236355" y="2938008"/>
                    <a:pt x="236500" y="3178573"/>
                  </a:cubicBezTo>
                  <a:cubicBezTo>
                    <a:pt x="237807" y="3296751"/>
                    <a:pt x="249421" y="3414057"/>
                    <a:pt x="276860" y="3527298"/>
                  </a:cubicBezTo>
                  <a:cubicBezTo>
                    <a:pt x="303864" y="3640684"/>
                    <a:pt x="345821" y="3749135"/>
                    <a:pt x="396054" y="3853520"/>
                  </a:cubicBezTo>
                  <a:cubicBezTo>
                    <a:pt x="421461" y="3905640"/>
                    <a:pt x="449626" y="3956743"/>
                    <a:pt x="479243" y="4007121"/>
                  </a:cubicBezTo>
                  <a:cubicBezTo>
                    <a:pt x="509295" y="4057354"/>
                    <a:pt x="541380" y="4106861"/>
                    <a:pt x="574772" y="4155787"/>
                  </a:cubicBezTo>
                  <a:cubicBezTo>
                    <a:pt x="642426" y="4253348"/>
                    <a:pt x="717630" y="4348007"/>
                    <a:pt x="795447" y="4443100"/>
                  </a:cubicBezTo>
                  <a:cubicBezTo>
                    <a:pt x="873264" y="4538339"/>
                    <a:pt x="954565" y="4633577"/>
                    <a:pt x="1034270" y="4732591"/>
                  </a:cubicBezTo>
                  <a:cubicBezTo>
                    <a:pt x="1074195" y="4781952"/>
                    <a:pt x="1113684" y="4832476"/>
                    <a:pt x="1153028" y="4883725"/>
                  </a:cubicBezTo>
                  <a:lnTo>
                    <a:pt x="1210084" y="4957912"/>
                  </a:lnTo>
                  <a:cubicBezTo>
                    <a:pt x="1228813" y="4981576"/>
                    <a:pt x="1246670" y="5005822"/>
                    <a:pt x="1265979" y="5028906"/>
                  </a:cubicBezTo>
                  <a:cubicBezTo>
                    <a:pt x="1416677" y="5216770"/>
                    <a:pt x="1580151" y="5389681"/>
                    <a:pt x="1746238" y="5553590"/>
                  </a:cubicBezTo>
                  <a:cubicBezTo>
                    <a:pt x="1829717" y="5635182"/>
                    <a:pt x="1914648" y="5714015"/>
                    <a:pt x="2001611" y="5789654"/>
                  </a:cubicBezTo>
                  <a:cubicBezTo>
                    <a:pt x="2088575" y="5865293"/>
                    <a:pt x="2177135" y="5938465"/>
                    <a:pt x="2269035" y="6007280"/>
                  </a:cubicBezTo>
                  <a:cubicBezTo>
                    <a:pt x="2452108" y="6145202"/>
                    <a:pt x="2649554" y="6268461"/>
                    <a:pt x="2866455" y="6351505"/>
                  </a:cubicBezTo>
                  <a:cubicBezTo>
                    <a:pt x="2974615" y="6393027"/>
                    <a:pt x="3086694" y="6424821"/>
                    <a:pt x="3200661" y="6448777"/>
                  </a:cubicBezTo>
                  <a:cubicBezTo>
                    <a:pt x="3229262" y="6454438"/>
                    <a:pt x="3257572" y="6460971"/>
                    <a:pt x="3286318" y="6465908"/>
                  </a:cubicBezTo>
                  <a:lnTo>
                    <a:pt x="3372701" y="6480281"/>
                  </a:lnTo>
                  <a:cubicBezTo>
                    <a:pt x="3430628" y="6487975"/>
                    <a:pt x="3488556" y="6496106"/>
                    <a:pt x="3547063" y="6500896"/>
                  </a:cubicBezTo>
                  <a:cubicBezTo>
                    <a:pt x="3576245" y="6503654"/>
                    <a:pt x="3605426" y="6506268"/>
                    <a:pt x="3634753" y="6507575"/>
                  </a:cubicBezTo>
                  <a:cubicBezTo>
                    <a:pt x="3664079" y="6509026"/>
                    <a:pt x="3693261" y="6511350"/>
                    <a:pt x="3722733" y="6512221"/>
                  </a:cubicBezTo>
                  <a:lnTo>
                    <a:pt x="3811003" y="6514253"/>
                  </a:lnTo>
                  <a:cubicBezTo>
                    <a:pt x="3840329" y="6514979"/>
                    <a:pt x="3869946" y="6513963"/>
                    <a:pt x="3899418" y="6513817"/>
                  </a:cubicBezTo>
                  <a:lnTo>
                    <a:pt x="3943698" y="6513381"/>
                  </a:lnTo>
                  <a:cubicBezTo>
                    <a:pt x="3958071" y="6512946"/>
                    <a:pt x="3972154" y="6512075"/>
                    <a:pt x="3986381" y="6511495"/>
                  </a:cubicBezTo>
                  <a:cubicBezTo>
                    <a:pt x="4000609" y="6510768"/>
                    <a:pt x="4014837" y="6510333"/>
                    <a:pt x="4028919" y="6509317"/>
                  </a:cubicBezTo>
                  <a:lnTo>
                    <a:pt x="4071312" y="6505833"/>
                  </a:lnTo>
                  <a:cubicBezTo>
                    <a:pt x="4127788" y="6501332"/>
                    <a:pt x="4183828" y="6493782"/>
                    <a:pt x="4239432" y="6485072"/>
                  </a:cubicBezTo>
                  <a:cubicBezTo>
                    <a:pt x="4461994" y="6448195"/>
                    <a:pt x="4675992" y="6376041"/>
                    <a:pt x="4879826" y="6274849"/>
                  </a:cubicBezTo>
                  <a:cubicBezTo>
                    <a:pt x="5084386" y="6174820"/>
                    <a:pt x="5279074" y="6046770"/>
                    <a:pt x="5471439" y="5906235"/>
                  </a:cubicBezTo>
                  <a:cubicBezTo>
                    <a:pt x="5519494" y="5871246"/>
                    <a:pt x="5567258" y="5834806"/>
                    <a:pt x="5614877" y="5797930"/>
                  </a:cubicBezTo>
                  <a:cubicBezTo>
                    <a:pt x="5662787" y="5761199"/>
                    <a:pt x="5710551" y="5723887"/>
                    <a:pt x="5758316" y="5685995"/>
                  </a:cubicBezTo>
                  <a:lnTo>
                    <a:pt x="6048824" y="5453705"/>
                  </a:lnTo>
                  <a:lnTo>
                    <a:pt x="6237794" y="5308644"/>
                  </a:lnTo>
                  <a:lnTo>
                    <a:pt x="6237794" y="6081399"/>
                  </a:lnTo>
                  <a:lnTo>
                    <a:pt x="6123011" y="6166399"/>
                  </a:lnTo>
                  <a:cubicBezTo>
                    <a:pt x="6071326" y="6204001"/>
                    <a:pt x="6019061" y="6241458"/>
                    <a:pt x="5965925" y="6278479"/>
                  </a:cubicBezTo>
                  <a:cubicBezTo>
                    <a:pt x="5912644" y="6315210"/>
                    <a:pt x="5858927" y="6351650"/>
                    <a:pt x="5803903" y="6387364"/>
                  </a:cubicBezTo>
                  <a:cubicBezTo>
                    <a:pt x="5694437" y="6458938"/>
                    <a:pt x="5581486" y="6528335"/>
                    <a:pt x="5463744" y="6591780"/>
                  </a:cubicBezTo>
                  <a:cubicBezTo>
                    <a:pt x="5346147" y="6655514"/>
                    <a:pt x="5224486" y="6714748"/>
                    <a:pt x="5097888" y="6765562"/>
                  </a:cubicBezTo>
                  <a:cubicBezTo>
                    <a:pt x="5034879" y="6791332"/>
                    <a:pt x="4970700" y="6815005"/>
                    <a:pt x="4905602" y="6836446"/>
                  </a:cubicBezTo>
                  <a:lnTo>
                    <a:pt x="4831447" y="6858000"/>
                  </a:lnTo>
                  <a:lnTo>
                    <a:pt x="3036485" y="6858000"/>
                  </a:lnTo>
                  <a:lnTo>
                    <a:pt x="2911533" y="6825558"/>
                  </a:lnTo>
                  <a:cubicBezTo>
                    <a:pt x="2847182" y="6807410"/>
                    <a:pt x="2783121" y="6787919"/>
                    <a:pt x="2719386" y="6767158"/>
                  </a:cubicBezTo>
                  <a:cubicBezTo>
                    <a:pt x="2464884" y="6683389"/>
                    <a:pt x="2213285" y="6579149"/>
                    <a:pt x="1980415" y="6440210"/>
                  </a:cubicBezTo>
                  <a:cubicBezTo>
                    <a:pt x="1747399" y="6301563"/>
                    <a:pt x="1539355" y="6125749"/>
                    <a:pt x="1357588" y="5931206"/>
                  </a:cubicBezTo>
                  <a:cubicBezTo>
                    <a:pt x="1266269" y="5834080"/>
                    <a:pt x="1183226" y="5730711"/>
                    <a:pt x="1105118" y="5624874"/>
                  </a:cubicBezTo>
                  <a:cubicBezTo>
                    <a:pt x="1027446" y="5518601"/>
                    <a:pt x="953549" y="5410732"/>
                    <a:pt x="884588" y="5300539"/>
                  </a:cubicBezTo>
                  <a:cubicBezTo>
                    <a:pt x="866876" y="5273245"/>
                    <a:pt x="850180" y="5245516"/>
                    <a:pt x="833049" y="5217931"/>
                  </a:cubicBezTo>
                  <a:lnTo>
                    <a:pt x="783833" y="5137791"/>
                  </a:lnTo>
                  <a:cubicBezTo>
                    <a:pt x="752328" y="5085962"/>
                    <a:pt x="719662" y="5034567"/>
                    <a:pt x="686706" y="4982447"/>
                  </a:cubicBezTo>
                  <a:lnTo>
                    <a:pt x="485485" y="4665082"/>
                  </a:lnTo>
                  <a:cubicBezTo>
                    <a:pt x="417976" y="4556922"/>
                    <a:pt x="351338" y="4445568"/>
                    <a:pt x="289055" y="4329568"/>
                  </a:cubicBezTo>
                  <a:cubicBezTo>
                    <a:pt x="257987" y="4271496"/>
                    <a:pt x="227934" y="4212408"/>
                    <a:pt x="200495" y="4151721"/>
                  </a:cubicBezTo>
                  <a:cubicBezTo>
                    <a:pt x="173201" y="4090891"/>
                    <a:pt x="147794" y="4028898"/>
                    <a:pt x="125291" y="3965600"/>
                  </a:cubicBezTo>
                  <a:cubicBezTo>
                    <a:pt x="103224" y="3902155"/>
                    <a:pt x="83624" y="3837840"/>
                    <a:pt x="67654" y="3772509"/>
                  </a:cubicBezTo>
                  <a:cubicBezTo>
                    <a:pt x="60105" y="3739843"/>
                    <a:pt x="52410" y="3707032"/>
                    <a:pt x="46168" y="3674076"/>
                  </a:cubicBezTo>
                  <a:lnTo>
                    <a:pt x="36731" y="3624714"/>
                  </a:lnTo>
                  <a:lnTo>
                    <a:pt x="28891" y="3575208"/>
                  </a:lnTo>
                  <a:cubicBezTo>
                    <a:pt x="8566" y="3442948"/>
                    <a:pt x="0" y="3310252"/>
                    <a:pt x="0" y="3178573"/>
                  </a:cubicBezTo>
                  <a:cubicBezTo>
                    <a:pt x="726" y="2919425"/>
                    <a:pt x="27730" y="2660277"/>
                    <a:pt x="80575" y="2405774"/>
                  </a:cubicBezTo>
                  <a:cubicBezTo>
                    <a:pt x="133276" y="2151417"/>
                    <a:pt x="213997" y="1901996"/>
                    <a:pt x="322737" y="1665351"/>
                  </a:cubicBezTo>
                  <a:cubicBezTo>
                    <a:pt x="541235" y="1192061"/>
                    <a:pt x="857875" y="768568"/>
                    <a:pt x="1230700" y="407938"/>
                  </a:cubicBezTo>
                  <a:cubicBezTo>
                    <a:pt x="1324124" y="317781"/>
                    <a:pt x="1421323" y="231579"/>
                    <a:pt x="1521825" y="14944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3BFB38F-216C-4A75-8C1C-DAF998A5C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698" y="0"/>
              <a:ext cx="6477994" cy="6858000"/>
            </a:xfrm>
            <a:custGeom>
              <a:avLst/>
              <a:gdLst>
                <a:gd name="connsiteX0" fmla="*/ 5634917 w 6230407"/>
                <a:gd name="connsiteY0" fmla="*/ 0 h 6858000"/>
                <a:gd name="connsiteX1" fmla="*/ 6230407 w 6230407"/>
                <a:gd name="connsiteY1" fmla="*/ 0 h 6858000"/>
                <a:gd name="connsiteX2" fmla="*/ 6230407 w 6230407"/>
                <a:gd name="connsiteY2" fmla="*/ 322046 h 6858000"/>
                <a:gd name="connsiteX3" fmla="*/ 6061915 w 6230407"/>
                <a:gd name="connsiteY3" fmla="*/ 206288 h 6858000"/>
                <a:gd name="connsiteX4" fmla="*/ 5814792 w 6230407"/>
                <a:gd name="connsiteY4" fmla="*/ 74312 h 6858000"/>
                <a:gd name="connsiteX5" fmla="*/ 5676576 w 6230407"/>
                <a:gd name="connsiteY5" fmla="*/ 15049 h 6858000"/>
                <a:gd name="connsiteX6" fmla="*/ 1821847 w 6230407"/>
                <a:gd name="connsiteY6" fmla="*/ 0 h 6858000"/>
                <a:gd name="connsiteX7" fmla="*/ 3449591 w 6230407"/>
                <a:gd name="connsiteY7" fmla="*/ 0 h 6858000"/>
                <a:gd name="connsiteX8" fmla="*/ 3354111 w 6230407"/>
                <a:gd name="connsiteY8" fmla="*/ 29819 h 6858000"/>
                <a:gd name="connsiteX9" fmla="*/ 3177287 w 6230407"/>
                <a:gd name="connsiteY9" fmla="*/ 93621 h 6858000"/>
                <a:gd name="connsiteX10" fmla="*/ 1915374 w 6230407"/>
                <a:gd name="connsiteY10" fmla="*/ 844207 h 6858000"/>
                <a:gd name="connsiteX11" fmla="*/ 1042545 w 6230407"/>
                <a:gd name="connsiteY11" fmla="*/ 1926532 h 6858000"/>
                <a:gd name="connsiteX12" fmla="*/ 726050 w 6230407"/>
                <a:gd name="connsiteY12" fmla="*/ 3186123 h 6858000"/>
                <a:gd name="connsiteX13" fmla="*/ 1249864 w 6230407"/>
                <a:gd name="connsiteY13" fmla="*/ 4355701 h 6858000"/>
                <a:gd name="connsiteX14" fmla="*/ 1513803 w 6230407"/>
                <a:gd name="connsiteY14" fmla="*/ 4726929 h 6858000"/>
                <a:gd name="connsiteX15" fmla="*/ 3990446 w 6230407"/>
                <a:gd name="connsiteY15" fmla="*/ 6178014 h 6858000"/>
                <a:gd name="connsiteX16" fmla="*/ 5870541 w 6230407"/>
                <a:gd name="connsiteY16" fmla="*/ 5285296 h 6858000"/>
                <a:gd name="connsiteX17" fmla="*/ 6099347 w 6230407"/>
                <a:gd name="connsiteY17" fmla="*/ 5108030 h 6858000"/>
                <a:gd name="connsiteX18" fmla="*/ 6230407 w 6230407"/>
                <a:gd name="connsiteY18" fmla="*/ 5006078 h 6858000"/>
                <a:gd name="connsiteX19" fmla="*/ 6230407 w 6230407"/>
                <a:gd name="connsiteY19" fmla="*/ 5924458 h 6858000"/>
                <a:gd name="connsiteX20" fmla="*/ 6056186 w 6230407"/>
                <a:gd name="connsiteY20" fmla="*/ 6058925 h 6858000"/>
                <a:gd name="connsiteX21" fmla="*/ 4500343 w 6230407"/>
                <a:gd name="connsiteY21" fmla="*/ 6854086 h 6858000"/>
                <a:gd name="connsiteX22" fmla="*/ 4476760 w 6230407"/>
                <a:gd name="connsiteY22" fmla="*/ 6858000 h 6858000"/>
                <a:gd name="connsiteX23" fmla="*/ 3391617 w 6230407"/>
                <a:gd name="connsiteY23" fmla="*/ 6858000 h 6858000"/>
                <a:gd name="connsiteX24" fmla="*/ 3242986 w 6230407"/>
                <a:gd name="connsiteY24" fmla="*/ 6833894 h 6858000"/>
                <a:gd name="connsiteX25" fmla="*/ 913044 w 6230407"/>
                <a:gd name="connsiteY25" fmla="*/ 5134452 h 6858000"/>
                <a:gd name="connsiteX26" fmla="*/ 0 w 6230407"/>
                <a:gd name="connsiteY26" fmla="*/ 3186123 h 6858000"/>
                <a:gd name="connsiteX27" fmla="*/ 1779764 w 6230407"/>
                <a:gd name="connsiteY27" fmla="*/ 2881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230407" h="6858000">
                  <a:moveTo>
                    <a:pt x="5634917" y="0"/>
                  </a:moveTo>
                  <a:lnTo>
                    <a:pt x="6230407" y="0"/>
                  </a:lnTo>
                  <a:lnTo>
                    <a:pt x="6230407" y="322046"/>
                  </a:lnTo>
                  <a:lnTo>
                    <a:pt x="6061915" y="206288"/>
                  </a:lnTo>
                  <a:cubicBezTo>
                    <a:pt x="5982213" y="157828"/>
                    <a:pt x="5899796" y="113801"/>
                    <a:pt x="5814792" y="74312"/>
                  </a:cubicBezTo>
                  <a:cubicBezTo>
                    <a:pt x="5769441" y="53261"/>
                    <a:pt x="5723362" y="33505"/>
                    <a:pt x="5676576" y="15049"/>
                  </a:cubicBezTo>
                  <a:close/>
                  <a:moveTo>
                    <a:pt x="1821847" y="0"/>
                  </a:moveTo>
                  <a:lnTo>
                    <a:pt x="3449591" y="0"/>
                  </a:lnTo>
                  <a:lnTo>
                    <a:pt x="3354111" y="29819"/>
                  </a:lnTo>
                  <a:cubicBezTo>
                    <a:pt x="3295072" y="49686"/>
                    <a:pt x="3236122" y="70955"/>
                    <a:pt x="3177287" y="93621"/>
                  </a:cubicBezTo>
                  <a:cubicBezTo>
                    <a:pt x="2718951" y="269871"/>
                    <a:pt x="2282682" y="529455"/>
                    <a:pt x="1915374" y="844207"/>
                  </a:cubicBezTo>
                  <a:cubicBezTo>
                    <a:pt x="1541678" y="1164331"/>
                    <a:pt x="1247976" y="1528591"/>
                    <a:pt x="1042545" y="1926532"/>
                  </a:cubicBezTo>
                  <a:cubicBezTo>
                    <a:pt x="832613" y="2333329"/>
                    <a:pt x="726050" y="2757113"/>
                    <a:pt x="726050" y="3186123"/>
                  </a:cubicBezTo>
                  <a:cubicBezTo>
                    <a:pt x="726050" y="3618181"/>
                    <a:pt x="896057" y="3870506"/>
                    <a:pt x="1249864" y="4355701"/>
                  </a:cubicBezTo>
                  <a:cubicBezTo>
                    <a:pt x="1335230" y="4472717"/>
                    <a:pt x="1423500" y="4593798"/>
                    <a:pt x="1513803" y="4726929"/>
                  </a:cubicBezTo>
                  <a:cubicBezTo>
                    <a:pt x="2203848" y="5744068"/>
                    <a:pt x="2944562" y="6178014"/>
                    <a:pt x="3990446" y="6178014"/>
                  </a:cubicBezTo>
                  <a:cubicBezTo>
                    <a:pt x="4676863" y="6178014"/>
                    <a:pt x="5180496" y="5824498"/>
                    <a:pt x="5870541" y="5285296"/>
                  </a:cubicBezTo>
                  <a:cubicBezTo>
                    <a:pt x="5947632" y="5225046"/>
                    <a:pt x="6024723" y="5165521"/>
                    <a:pt x="6099347" y="5108030"/>
                  </a:cubicBezTo>
                  <a:lnTo>
                    <a:pt x="6230407" y="5006078"/>
                  </a:lnTo>
                  <a:lnTo>
                    <a:pt x="6230407" y="5924458"/>
                  </a:lnTo>
                  <a:lnTo>
                    <a:pt x="6056186" y="6058925"/>
                  </a:lnTo>
                  <a:cubicBezTo>
                    <a:pt x="5577260" y="6421454"/>
                    <a:pt x="5092142" y="6735949"/>
                    <a:pt x="4500343" y="6854086"/>
                  </a:cubicBezTo>
                  <a:lnTo>
                    <a:pt x="4476760" y="6858000"/>
                  </a:lnTo>
                  <a:lnTo>
                    <a:pt x="3391617" y="6858000"/>
                  </a:lnTo>
                  <a:lnTo>
                    <a:pt x="3242986" y="6833894"/>
                  </a:lnTo>
                  <a:cubicBezTo>
                    <a:pt x="2233307" y="6634206"/>
                    <a:pt x="1512986" y="6018796"/>
                    <a:pt x="913044" y="5134452"/>
                  </a:cubicBezTo>
                  <a:cubicBezTo>
                    <a:pt x="469951" y="4481428"/>
                    <a:pt x="0" y="4033545"/>
                    <a:pt x="0" y="3186123"/>
                  </a:cubicBezTo>
                  <a:cubicBezTo>
                    <a:pt x="0" y="1915018"/>
                    <a:pt x="732545" y="779286"/>
                    <a:pt x="1779764" y="28818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DF24F7D-73CE-4EF0-86BC-1C1C4C5CB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698" y="0"/>
              <a:ext cx="6477994" cy="6858000"/>
            </a:xfrm>
            <a:custGeom>
              <a:avLst/>
              <a:gdLst>
                <a:gd name="connsiteX0" fmla="*/ 5061392 w 6230408"/>
                <a:gd name="connsiteY0" fmla="*/ 0 h 6858000"/>
                <a:gd name="connsiteX1" fmla="*/ 6230408 w 6230408"/>
                <a:gd name="connsiteY1" fmla="*/ 0 h 6858000"/>
                <a:gd name="connsiteX2" fmla="*/ 6230408 w 6230408"/>
                <a:gd name="connsiteY2" fmla="*/ 502666 h 6858000"/>
                <a:gd name="connsiteX3" fmla="*/ 6204367 w 6230408"/>
                <a:gd name="connsiteY3" fmla="*/ 480166 h 6858000"/>
                <a:gd name="connsiteX4" fmla="*/ 5753525 w 6230408"/>
                <a:gd name="connsiteY4" fmla="*/ 205991 h 6858000"/>
                <a:gd name="connsiteX5" fmla="*/ 5205685 w 6230408"/>
                <a:gd name="connsiteY5" fmla="*/ 25948 h 6858000"/>
                <a:gd name="connsiteX6" fmla="*/ 1821847 w 6230408"/>
                <a:gd name="connsiteY6" fmla="*/ 0 h 6858000"/>
                <a:gd name="connsiteX7" fmla="*/ 4114919 w 6230408"/>
                <a:gd name="connsiteY7" fmla="*/ 0 h 6858000"/>
                <a:gd name="connsiteX8" fmla="*/ 4086206 w 6230408"/>
                <a:gd name="connsiteY8" fmla="*/ 3507 h 6858000"/>
                <a:gd name="connsiteX9" fmla="*/ 3229262 w 6230408"/>
                <a:gd name="connsiteY9" fmla="*/ 229075 h 6858000"/>
                <a:gd name="connsiteX10" fmla="*/ 2009741 w 6230408"/>
                <a:gd name="connsiteY10" fmla="*/ 954400 h 6858000"/>
                <a:gd name="connsiteX11" fmla="*/ 1171466 w 6230408"/>
                <a:gd name="connsiteY11" fmla="*/ 1993025 h 6858000"/>
                <a:gd name="connsiteX12" fmla="*/ 871086 w 6230408"/>
                <a:gd name="connsiteY12" fmla="*/ 3186123 h 6858000"/>
                <a:gd name="connsiteX13" fmla="*/ 1367025 w 6230408"/>
                <a:gd name="connsiteY13" fmla="*/ 4270190 h 6858000"/>
                <a:gd name="connsiteX14" fmla="*/ 1633868 w 6230408"/>
                <a:gd name="connsiteY14" fmla="*/ 4645483 h 6858000"/>
                <a:gd name="connsiteX15" fmla="*/ 2651877 w 6230408"/>
                <a:gd name="connsiteY15" fmla="*/ 5684689 h 6858000"/>
                <a:gd name="connsiteX16" fmla="*/ 3990301 w 6230408"/>
                <a:gd name="connsiteY16" fmla="*/ 6032833 h 6858000"/>
                <a:gd name="connsiteX17" fmla="*/ 4851225 w 6230408"/>
                <a:gd name="connsiteY17" fmla="*/ 5811141 h 6858000"/>
                <a:gd name="connsiteX18" fmla="*/ 5780965 w 6230408"/>
                <a:gd name="connsiteY18" fmla="*/ 5171038 h 6858000"/>
                <a:gd name="connsiteX19" fmla="*/ 6010496 w 6230408"/>
                <a:gd name="connsiteY19" fmla="*/ 4993191 h 6858000"/>
                <a:gd name="connsiteX20" fmla="*/ 6230408 w 6230408"/>
                <a:gd name="connsiteY20" fmla="*/ 4822117 h 6858000"/>
                <a:gd name="connsiteX21" fmla="*/ 6230408 w 6230408"/>
                <a:gd name="connsiteY21" fmla="*/ 5924457 h 6858000"/>
                <a:gd name="connsiteX22" fmla="*/ 6056186 w 6230408"/>
                <a:gd name="connsiteY22" fmla="*/ 6058925 h 6858000"/>
                <a:gd name="connsiteX23" fmla="*/ 4500343 w 6230408"/>
                <a:gd name="connsiteY23" fmla="*/ 6854086 h 6858000"/>
                <a:gd name="connsiteX24" fmla="*/ 4476760 w 6230408"/>
                <a:gd name="connsiteY24" fmla="*/ 6858000 h 6858000"/>
                <a:gd name="connsiteX25" fmla="*/ 3391617 w 6230408"/>
                <a:gd name="connsiteY25" fmla="*/ 6858000 h 6858000"/>
                <a:gd name="connsiteX26" fmla="*/ 3242986 w 6230408"/>
                <a:gd name="connsiteY26" fmla="*/ 6833894 h 6858000"/>
                <a:gd name="connsiteX27" fmla="*/ 913044 w 6230408"/>
                <a:gd name="connsiteY27" fmla="*/ 5134452 h 6858000"/>
                <a:gd name="connsiteX28" fmla="*/ 0 w 6230408"/>
                <a:gd name="connsiteY28" fmla="*/ 3186123 h 6858000"/>
                <a:gd name="connsiteX29" fmla="*/ 1779764 w 6230408"/>
                <a:gd name="connsiteY29" fmla="*/ 2881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230408" h="6858000">
                  <a:moveTo>
                    <a:pt x="5061392" y="0"/>
                  </a:moveTo>
                  <a:lnTo>
                    <a:pt x="6230408" y="0"/>
                  </a:lnTo>
                  <a:lnTo>
                    <a:pt x="6230408" y="502666"/>
                  </a:lnTo>
                  <a:lnTo>
                    <a:pt x="6204367" y="480166"/>
                  </a:lnTo>
                  <a:cubicBezTo>
                    <a:pt x="6064466" y="372115"/>
                    <a:pt x="5913877" y="280469"/>
                    <a:pt x="5753525" y="205991"/>
                  </a:cubicBezTo>
                  <a:cubicBezTo>
                    <a:pt x="5581848" y="126214"/>
                    <a:pt x="5398775" y="66109"/>
                    <a:pt x="5205685" y="25948"/>
                  </a:cubicBezTo>
                  <a:close/>
                  <a:moveTo>
                    <a:pt x="1821847" y="0"/>
                  </a:moveTo>
                  <a:lnTo>
                    <a:pt x="4114919" y="0"/>
                  </a:lnTo>
                  <a:lnTo>
                    <a:pt x="4086206" y="3507"/>
                  </a:lnTo>
                  <a:cubicBezTo>
                    <a:pt x="3798985" y="45364"/>
                    <a:pt x="3509190" y="121369"/>
                    <a:pt x="3229262" y="229075"/>
                  </a:cubicBezTo>
                  <a:cubicBezTo>
                    <a:pt x="2786315" y="399518"/>
                    <a:pt x="2364564" y="650390"/>
                    <a:pt x="2009741" y="954400"/>
                  </a:cubicBezTo>
                  <a:cubicBezTo>
                    <a:pt x="1655354" y="1257973"/>
                    <a:pt x="1365573" y="1617151"/>
                    <a:pt x="1171466" y="1993025"/>
                  </a:cubicBezTo>
                  <a:cubicBezTo>
                    <a:pt x="972132" y="2379061"/>
                    <a:pt x="871086" y="2780487"/>
                    <a:pt x="871086" y="3186123"/>
                  </a:cubicBezTo>
                  <a:cubicBezTo>
                    <a:pt x="871086" y="3573756"/>
                    <a:pt x="1023091" y="3798642"/>
                    <a:pt x="1367025" y="4270190"/>
                  </a:cubicBezTo>
                  <a:cubicBezTo>
                    <a:pt x="1453117" y="4388222"/>
                    <a:pt x="1542113" y="4510319"/>
                    <a:pt x="1633868" y="4645483"/>
                  </a:cubicBezTo>
                  <a:cubicBezTo>
                    <a:pt x="1958347" y="5123709"/>
                    <a:pt x="2291248" y="5463723"/>
                    <a:pt x="2651877" y="5684689"/>
                  </a:cubicBezTo>
                  <a:cubicBezTo>
                    <a:pt x="3034139" y="5919011"/>
                    <a:pt x="3472005" y="6032833"/>
                    <a:pt x="3990301" y="6032833"/>
                  </a:cubicBezTo>
                  <a:cubicBezTo>
                    <a:pt x="4284438" y="6032833"/>
                    <a:pt x="4557959" y="5962420"/>
                    <a:pt x="4851225" y="5811141"/>
                  </a:cubicBezTo>
                  <a:cubicBezTo>
                    <a:pt x="5152330" y="5655798"/>
                    <a:pt x="5450387" y="5429315"/>
                    <a:pt x="5780965" y="5171038"/>
                  </a:cubicBezTo>
                  <a:cubicBezTo>
                    <a:pt x="5858491" y="5110498"/>
                    <a:pt x="5935727" y="5050828"/>
                    <a:pt x="6010496" y="4993191"/>
                  </a:cubicBezTo>
                  <a:lnTo>
                    <a:pt x="6230408" y="4822117"/>
                  </a:lnTo>
                  <a:lnTo>
                    <a:pt x="6230408" y="5924457"/>
                  </a:lnTo>
                  <a:lnTo>
                    <a:pt x="6056186" y="6058925"/>
                  </a:lnTo>
                  <a:cubicBezTo>
                    <a:pt x="5577260" y="6421454"/>
                    <a:pt x="5092142" y="6735949"/>
                    <a:pt x="4500343" y="6854086"/>
                  </a:cubicBezTo>
                  <a:lnTo>
                    <a:pt x="4476760" y="6858000"/>
                  </a:lnTo>
                  <a:lnTo>
                    <a:pt x="3391617" y="6858000"/>
                  </a:lnTo>
                  <a:lnTo>
                    <a:pt x="3242986" y="6833894"/>
                  </a:lnTo>
                  <a:cubicBezTo>
                    <a:pt x="2233307" y="6634206"/>
                    <a:pt x="1512986" y="6018796"/>
                    <a:pt x="913044" y="5134452"/>
                  </a:cubicBezTo>
                  <a:cubicBezTo>
                    <a:pt x="469951" y="4481428"/>
                    <a:pt x="0" y="4033545"/>
                    <a:pt x="0" y="3186123"/>
                  </a:cubicBezTo>
                  <a:cubicBezTo>
                    <a:pt x="0" y="1915018"/>
                    <a:pt x="732545" y="779286"/>
                    <a:pt x="1779764" y="28818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3445B6-9C0D-4865-BF68-CD74892D0E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05128" y="0"/>
              <a:ext cx="6648564" cy="6858000"/>
            </a:xfrm>
            <a:custGeom>
              <a:avLst/>
              <a:gdLst>
                <a:gd name="connsiteX0" fmla="*/ 1242460 w 6394458"/>
                <a:gd name="connsiteY0" fmla="*/ 0 h 6858000"/>
                <a:gd name="connsiteX1" fmla="*/ 2160732 w 6394458"/>
                <a:gd name="connsiteY1" fmla="*/ 0 h 6858000"/>
                <a:gd name="connsiteX2" fmla="*/ 2096124 w 6394458"/>
                <a:gd name="connsiteY2" fmla="*/ 41936 h 6858000"/>
                <a:gd name="connsiteX3" fmla="*/ 1942232 w 6394458"/>
                <a:gd name="connsiteY3" fmla="*/ 154451 h 6858000"/>
                <a:gd name="connsiteX4" fmla="*/ 1941942 w 6394458"/>
                <a:gd name="connsiteY4" fmla="*/ 154741 h 6858000"/>
                <a:gd name="connsiteX5" fmla="*/ 1941652 w 6394458"/>
                <a:gd name="connsiteY5" fmla="*/ 155032 h 6858000"/>
                <a:gd name="connsiteX6" fmla="*/ 1878498 w 6394458"/>
                <a:gd name="connsiteY6" fmla="*/ 203377 h 6858000"/>
                <a:gd name="connsiteX7" fmla="*/ 1865722 w 6394458"/>
                <a:gd name="connsiteY7" fmla="*/ 213395 h 6858000"/>
                <a:gd name="connsiteX8" fmla="*/ 1791679 w 6394458"/>
                <a:gd name="connsiteY8" fmla="*/ 272483 h 6858000"/>
                <a:gd name="connsiteX9" fmla="*/ 1503495 w 6394458"/>
                <a:gd name="connsiteY9" fmla="*/ 525389 h 6858000"/>
                <a:gd name="connsiteX10" fmla="*/ 990135 w 6394458"/>
                <a:gd name="connsiteY10" fmla="*/ 1098128 h 6858000"/>
                <a:gd name="connsiteX11" fmla="*/ 771637 w 6394458"/>
                <a:gd name="connsiteY11" fmla="*/ 1416800 h 6858000"/>
                <a:gd name="connsiteX12" fmla="*/ 585660 w 6394458"/>
                <a:gd name="connsiteY12" fmla="*/ 1756960 h 6858000"/>
                <a:gd name="connsiteX13" fmla="*/ 585515 w 6394458"/>
                <a:gd name="connsiteY13" fmla="*/ 1757395 h 6858000"/>
                <a:gd name="connsiteX14" fmla="*/ 585370 w 6394458"/>
                <a:gd name="connsiteY14" fmla="*/ 1757831 h 6858000"/>
                <a:gd name="connsiteX15" fmla="*/ 544574 w 6394458"/>
                <a:gd name="connsiteY15" fmla="*/ 1845230 h 6858000"/>
                <a:gd name="connsiteX16" fmla="*/ 524539 w 6394458"/>
                <a:gd name="connsiteY16" fmla="*/ 1889510 h 6858000"/>
                <a:gd name="connsiteX17" fmla="*/ 505666 w 6394458"/>
                <a:gd name="connsiteY17" fmla="*/ 1933935 h 6858000"/>
                <a:gd name="connsiteX18" fmla="*/ 502762 w 6394458"/>
                <a:gd name="connsiteY18" fmla="*/ 1940904 h 6858000"/>
                <a:gd name="connsiteX19" fmla="*/ 469661 w 6394458"/>
                <a:gd name="connsiteY19" fmla="*/ 2023512 h 6858000"/>
                <a:gd name="connsiteX20" fmla="*/ 456885 w 6394458"/>
                <a:gd name="connsiteY20" fmla="*/ 2057049 h 6858000"/>
                <a:gd name="connsiteX21" fmla="*/ 435688 w 6394458"/>
                <a:gd name="connsiteY21" fmla="*/ 2114395 h 6858000"/>
                <a:gd name="connsiteX22" fmla="*/ 435543 w 6394458"/>
                <a:gd name="connsiteY22" fmla="*/ 2114976 h 6858000"/>
                <a:gd name="connsiteX23" fmla="*/ 435253 w 6394458"/>
                <a:gd name="connsiteY23" fmla="*/ 2115557 h 6858000"/>
                <a:gd name="connsiteX24" fmla="*/ 324770 w 6394458"/>
                <a:gd name="connsiteY24" fmla="*/ 2488382 h 6858000"/>
                <a:gd name="connsiteX25" fmla="*/ 235338 w 6394458"/>
                <a:gd name="connsiteY25" fmla="*/ 3261036 h 6858000"/>
                <a:gd name="connsiteX26" fmla="*/ 272505 w 6394458"/>
                <a:gd name="connsiteY26" fmla="*/ 3641991 h 6858000"/>
                <a:gd name="connsiteX27" fmla="*/ 385891 w 6394458"/>
                <a:gd name="connsiteY27" fmla="*/ 4006104 h 6858000"/>
                <a:gd name="connsiteX28" fmla="*/ 386182 w 6394458"/>
                <a:gd name="connsiteY28" fmla="*/ 4006685 h 6858000"/>
                <a:gd name="connsiteX29" fmla="*/ 386472 w 6394458"/>
                <a:gd name="connsiteY29" fmla="*/ 4007266 h 6858000"/>
                <a:gd name="connsiteX30" fmla="*/ 413911 w 6394458"/>
                <a:gd name="connsiteY30" fmla="*/ 4068823 h 6858000"/>
                <a:gd name="connsiteX31" fmla="*/ 425380 w 6394458"/>
                <a:gd name="connsiteY31" fmla="*/ 4093794 h 6858000"/>
                <a:gd name="connsiteX32" fmla="*/ 435834 w 6394458"/>
                <a:gd name="connsiteY32" fmla="*/ 4114845 h 6858000"/>
                <a:gd name="connsiteX33" fmla="*/ 468644 w 6394458"/>
                <a:gd name="connsiteY33" fmla="*/ 4178435 h 6858000"/>
                <a:gd name="connsiteX34" fmla="*/ 468935 w 6394458"/>
                <a:gd name="connsiteY34" fmla="*/ 4179015 h 6858000"/>
                <a:gd name="connsiteX35" fmla="*/ 469225 w 6394458"/>
                <a:gd name="connsiteY35" fmla="*/ 4179596 h 6858000"/>
                <a:gd name="connsiteX36" fmla="*/ 566496 w 6394458"/>
                <a:gd name="connsiteY36" fmla="*/ 4345828 h 6858000"/>
                <a:gd name="connsiteX37" fmla="*/ 674366 w 6394458"/>
                <a:gd name="connsiteY37" fmla="*/ 4507124 h 6858000"/>
                <a:gd name="connsiteX38" fmla="*/ 790946 w 6394458"/>
                <a:gd name="connsiteY38" fmla="*/ 4665372 h 6858000"/>
                <a:gd name="connsiteX39" fmla="*/ 938015 w 6394458"/>
                <a:gd name="connsiteY39" fmla="*/ 4855559 h 6858000"/>
                <a:gd name="connsiteX40" fmla="*/ 1035286 w 6394458"/>
                <a:gd name="connsiteY40" fmla="*/ 4980269 h 6858000"/>
                <a:gd name="connsiteX41" fmla="*/ 1158254 w 6394458"/>
                <a:gd name="connsiteY41" fmla="*/ 5140985 h 6858000"/>
                <a:gd name="connsiteX42" fmla="*/ 1221118 w 6394458"/>
                <a:gd name="connsiteY42" fmla="*/ 5226351 h 6858000"/>
                <a:gd name="connsiteX43" fmla="*/ 1277448 w 6394458"/>
                <a:gd name="connsiteY43" fmla="*/ 5303007 h 6858000"/>
                <a:gd name="connsiteX44" fmla="*/ 1277739 w 6394458"/>
                <a:gd name="connsiteY44" fmla="*/ 5303297 h 6858000"/>
                <a:gd name="connsiteX45" fmla="*/ 1278029 w 6394458"/>
                <a:gd name="connsiteY45" fmla="*/ 5303588 h 6858000"/>
                <a:gd name="connsiteX46" fmla="*/ 1376607 w 6394458"/>
                <a:gd name="connsiteY46" fmla="*/ 5433525 h 6858000"/>
                <a:gd name="connsiteX47" fmla="*/ 1395625 w 6394458"/>
                <a:gd name="connsiteY47" fmla="*/ 5458060 h 6858000"/>
                <a:gd name="connsiteX48" fmla="*/ 1405207 w 6394458"/>
                <a:gd name="connsiteY48" fmla="*/ 5469965 h 6858000"/>
                <a:gd name="connsiteX49" fmla="*/ 1518739 w 6394458"/>
                <a:gd name="connsiteY49" fmla="*/ 5607597 h 6858000"/>
                <a:gd name="connsiteX50" fmla="*/ 1779194 w 6394458"/>
                <a:gd name="connsiteY50" fmla="*/ 5888957 h 6858000"/>
                <a:gd name="connsiteX51" fmla="*/ 2361805 w 6394458"/>
                <a:gd name="connsiteY51" fmla="*/ 6356876 h 6858000"/>
                <a:gd name="connsiteX52" fmla="*/ 2682656 w 6394458"/>
                <a:gd name="connsiteY52" fmla="*/ 6532110 h 6858000"/>
                <a:gd name="connsiteX53" fmla="*/ 2682946 w 6394458"/>
                <a:gd name="connsiteY53" fmla="*/ 6532255 h 6858000"/>
                <a:gd name="connsiteX54" fmla="*/ 2683236 w 6394458"/>
                <a:gd name="connsiteY54" fmla="*/ 6532400 h 6858000"/>
                <a:gd name="connsiteX55" fmla="*/ 3021944 w 6394458"/>
                <a:gd name="connsiteY55" fmla="*/ 6664805 h 6858000"/>
                <a:gd name="connsiteX56" fmla="*/ 3375605 w 6394458"/>
                <a:gd name="connsiteY56" fmla="*/ 6756415 h 6858000"/>
                <a:gd name="connsiteX57" fmla="*/ 3555048 w 6394458"/>
                <a:gd name="connsiteY57" fmla="*/ 6786612 h 6858000"/>
                <a:gd name="connsiteX58" fmla="*/ 3735218 w 6394458"/>
                <a:gd name="connsiteY58" fmla="*/ 6807083 h 6858000"/>
                <a:gd name="connsiteX59" fmla="*/ 4108188 w 6394458"/>
                <a:gd name="connsiteY59" fmla="*/ 6823343 h 6858000"/>
                <a:gd name="connsiteX60" fmla="*/ 4126917 w 6394458"/>
                <a:gd name="connsiteY60" fmla="*/ 6823343 h 6858000"/>
                <a:gd name="connsiteX61" fmla="*/ 4151597 w 6394458"/>
                <a:gd name="connsiteY61" fmla="*/ 6823488 h 6858000"/>
                <a:gd name="connsiteX62" fmla="*/ 4199652 w 6394458"/>
                <a:gd name="connsiteY62" fmla="*/ 6822763 h 6858000"/>
                <a:gd name="connsiteX63" fmla="*/ 4200088 w 6394458"/>
                <a:gd name="connsiteY63" fmla="*/ 6822763 h 6858000"/>
                <a:gd name="connsiteX64" fmla="*/ 4200523 w 6394458"/>
                <a:gd name="connsiteY64" fmla="*/ 6822763 h 6858000"/>
                <a:gd name="connsiteX65" fmla="*/ 4245675 w 6394458"/>
                <a:gd name="connsiteY65" fmla="*/ 6821601 h 6858000"/>
                <a:gd name="connsiteX66" fmla="*/ 4291117 w 6394458"/>
                <a:gd name="connsiteY66" fmla="*/ 6819277 h 6858000"/>
                <a:gd name="connsiteX67" fmla="*/ 4469108 w 6394458"/>
                <a:gd name="connsiteY67" fmla="*/ 6803743 h 6858000"/>
                <a:gd name="connsiteX68" fmla="*/ 5157267 w 6394458"/>
                <a:gd name="connsiteY68" fmla="*/ 6617766 h 6858000"/>
                <a:gd name="connsiteX69" fmla="*/ 5484069 w 6394458"/>
                <a:gd name="connsiteY69" fmla="*/ 6455744 h 6858000"/>
                <a:gd name="connsiteX70" fmla="*/ 5801144 w 6394458"/>
                <a:gd name="connsiteY70" fmla="*/ 6257717 h 6858000"/>
                <a:gd name="connsiteX71" fmla="*/ 6111106 w 6394458"/>
                <a:gd name="connsiteY71" fmla="*/ 6032542 h 6858000"/>
                <a:gd name="connsiteX72" fmla="*/ 6264127 w 6394458"/>
                <a:gd name="connsiteY72" fmla="*/ 5913203 h 6858000"/>
                <a:gd name="connsiteX73" fmla="*/ 6394458 w 6394458"/>
                <a:gd name="connsiteY73" fmla="*/ 5808939 h 6858000"/>
                <a:gd name="connsiteX74" fmla="*/ 6394458 w 6394458"/>
                <a:gd name="connsiteY74" fmla="*/ 6858000 h 6858000"/>
                <a:gd name="connsiteX75" fmla="*/ 2234128 w 6394458"/>
                <a:gd name="connsiteY75" fmla="*/ 6858000 h 6858000"/>
                <a:gd name="connsiteX76" fmla="*/ 2151583 w 6394458"/>
                <a:gd name="connsiteY76" fmla="*/ 6802146 h 6858000"/>
                <a:gd name="connsiteX77" fmla="*/ 593791 w 6394458"/>
                <a:gd name="connsiteY77" fmla="*/ 5241450 h 6858000"/>
                <a:gd name="connsiteX78" fmla="*/ 0 w 6394458"/>
                <a:gd name="connsiteY78" fmla="*/ 3044861 h 6858000"/>
                <a:gd name="connsiteX79" fmla="*/ 342337 w 6394458"/>
                <a:gd name="connsiteY79" fmla="*/ 1349581 h 6858000"/>
                <a:gd name="connsiteX80" fmla="*/ 1129762 w 6394458"/>
                <a:gd name="connsiteY80" fmla="*/ 11818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394458" h="6858000">
                  <a:moveTo>
                    <a:pt x="1242460" y="0"/>
                  </a:moveTo>
                  <a:lnTo>
                    <a:pt x="2160732" y="0"/>
                  </a:lnTo>
                  <a:lnTo>
                    <a:pt x="2096124" y="41936"/>
                  </a:lnTo>
                  <a:cubicBezTo>
                    <a:pt x="2053586" y="71988"/>
                    <a:pt x="1997691" y="111913"/>
                    <a:pt x="1942232" y="154451"/>
                  </a:cubicBezTo>
                  <a:lnTo>
                    <a:pt x="1941942" y="154741"/>
                  </a:lnTo>
                  <a:lnTo>
                    <a:pt x="1941652" y="155032"/>
                  </a:lnTo>
                  <a:cubicBezTo>
                    <a:pt x="1920455" y="170711"/>
                    <a:pt x="1899113" y="187262"/>
                    <a:pt x="1878498" y="203377"/>
                  </a:cubicBezTo>
                  <a:lnTo>
                    <a:pt x="1865722" y="213395"/>
                  </a:lnTo>
                  <a:cubicBezTo>
                    <a:pt x="1838863" y="233865"/>
                    <a:pt x="1813311" y="254771"/>
                    <a:pt x="1791679" y="272483"/>
                  </a:cubicBezTo>
                  <a:cubicBezTo>
                    <a:pt x="1684245" y="360463"/>
                    <a:pt x="1590023" y="443216"/>
                    <a:pt x="1503495" y="525389"/>
                  </a:cubicBezTo>
                  <a:cubicBezTo>
                    <a:pt x="1315050" y="703090"/>
                    <a:pt x="1142430" y="895746"/>
                    <a:pt x="990135" y="1098128"/>
                  </a:cubicBezTo>
                  <a:cubicBezTo>
                    <a:pt x="911301" y="1202949"/>
                    <a:pt x="837695" y="1310238"/>
                    <a:pt x="771637" y="1416800"/>
                  </a:cubicBezTo>
                  <a:cubicBezTo>
                    <a:pt x="697595" y="1538898"/>
                    <a:pt x="636764" y="1650106"/>
                    <a:pt x="585660" y="1756960"/>
                  </a:cubicBezTo>
                  <a:lnTo>
                    <a:pt x="585515" y="1757395"/>
                  </a:lnTo>
                  <a:lnTo>
                    <a:pt x="585370" y="1757831"/>
                  </a:lnTo>
                  <a:cubicBezTo>
                    <a:pt x="570271" y="1788174"/>
                    <a:pt x="556334" y="1818952"/>
                    <a:pt x="544574" y="1845230"/>
                  </a:cubicBezTo>
                  <a:lnTo>
                    <a:pt x="524539" y="1889510"/>
                  </a:lnTo>
                  <a:lnTo>
                    <a:pt x="505666" y="1933935"/>
                  </a:lnTo>
                  <a:lnTo>
                    <a:pt x="502762" y="1940904"/>
                  </a:lnTo>
                  <a:cubicBezTo>
                    <a:pt x="491002" y="1969214"/>
                    <a:pt x="479823" y="1996073"/>
                    <a:pt x="469661" y="2023512"/>
                  </a:cubicBezTo>
                  <a:cubicBezTo>
                    <a:pt x="465450" y="2034691"/>
                    <a:pt x="461240" y="2045870"/>
                    <a:pt x="456885" y="2057049"/>
                  </a:cubicBezTo>
                  <a:cubicBezTo>
                    <a:pt x="449190" y="2076794"/>
                    <a:pt x="442076" y="2095522"/>
                    <a:pt x="435688" y="2114395"/>
                  </a:cubicBezTo>
                  <a:lnTo>
                    <a:pt x="435543" y="2114976"/>
                  </a:lnTo>
                  <a:lnTo>
                    <a:pt x="435253" y="2115557"/>
                  </a:lnTo>
                  <a:cubicBezTo>
                    <a:pt x="390392" y="2239687"/>
                    <a:pt x="353226" y="2365123"/>
                    <a:pt x="324770" y="2488382"/>
                  </a:cubicBezTo>
                  <a:cubicBezTo>
                    <a:pt x="265391" y="2742158"/>
                    <a:pt x="235193" y="3002178"/>
                    <a:pt x="235338" y="3261036"/>
                  </a:cubicBezTo>
                  <a:cubicBezTo>
                    <a:pt x="236210" y="3391989"/>
                    <a:pt x="248695" y="3520474"/>
                    <a:pt x="272505" y="3641991"/>
                  </a:cubicBezTo>
                  <a:cubicBezTo>
                    <a:pt x="299073" y="3770621"/>
                    <a:pt x="337110" y="3893154"/>
                    <a:pt x="385891" y="4006104"/>
                  </a:cubicBezTo>
                  <a:lnTo>
                    <a:pt x="386182" y="4006685"/>
                  </a:lnTo>
                  <a:lnTo>
                    <a:pt x="386472" y="4007266"/>
                  </a:lnTo>
                  <a:cubicBezTo>
                    <a:pt x="394747" y="4027591"/>
                    <a:pt x="404039" y="4047626"/>
                    <a:pt x="413911" y="4068823"/>
                  </a:cubicBezTo>
                  <a:cubicBezTo>
                    <a:pt x="417686" y="4077098"/>
                    <a:pt x="421606" y="4085374"/>
                    <a:pt x="425380" y="4093794"/>
                  </a:cubicBezTo>
                  <a:cubicBezTo>
                    <a:pt x="428865" y="4100908"/>
                    <a:pt x="432349" y="4107876"/>
                    <a:pt x="435834" y="4114845"/>
                  </a:cubicBezTo>
                  <a:cubicBezTo>
                    <a:pt x="446867" y="4136913"/>
                    <a:pt x="457320" y="4157819"/>
                    <a:pt x="468644" y="4178435"/>
                  </a:cubicBezTo>
                  <a:lnTo>
                    <a:pt x="468935" y="4179015"/>
                  </a:lnTo>
                  <a:lnTo>
                    <a:pt x="469225" y="4179596"/>
                  </a:lnTo>
                  <a:cubicBezTo>
                    <a:pt x="495213" y="4229103"/>
                    <a:pt x="525120" y="4280352"/>
                    <a:pt x="566496" y="4345828"/>
                  </a:cubicBezTo>
                  <a:cubicBezTo>
                    <a:pt x="598727" y="4397368"/>
                    <a:pt x="633135" y="4447745"/>
                    <a:pt x="674366" y="4507124"/>
                  </a:cubicBezTo>
                  <a:cubicBezTo>
                    <a:pt x="713129" y="4561713"/>
                    <a:pt x="753199" y="4615139"/>
                    <a:pt x="790946" y="4665372"/>
                  </a:cubicBezTo>
                  <a:cubicBezTo>
                    <a:pt x="839001" y="4729106"/>
                    <a:pt x="889379" y="4793421"/>
                    <a:pt x="938015" y="4855559"/>
                  </a:cubicBezTo>
                  <a:cubicBezTo>
                    <a:pt x="969955" y="4896355"/>
                    <a:pt x="1003056" y="4938457"/>
                    <a:pt x="1035286" y="4980269"/>
                  </a:cubicBezTo>
                  <a:cubicBezTo>
                    <a:pt x="1069113" y="5023969"/>
                    <a:pt x="1113684" y="5081606"/>
                    <a:pt x="1158254" y="5140985"/>
                  </a:cubicBezTo>
                  <a:cubicBezTo>
                    <a:pt x="1179451" y="5169005"/>
                    <a:pt x="1200647" y="5198186"/>
                    <a:pt x="1221118" y="5226351"/>
                  </a:cubicBezTo>
                  <a:cubicBezTo>
                    <a:pt x="1240572" y="5253065"/>
                    <a:pt x="1259010" y="5278471"/>
                    <a:pt x="1277448" y="5303007"/>
                  </a:cubicBezTo>
                  <a:lnTo>
                    <a:pt x="1277739" y="5303297"/>
                  </a:lnTo>
                  <a:lnTo>
                    <a:pt x="1278029" y="5303588"/>
                  </a:lnTo>
                  <a:cubicBezTo>
                    <a:pt x="1309824" y="5347287"/>
                    <a:pt x="1343796" y="5391132"/>
                    <a:pt x="1376607" y="5433525"/>
                  </a:cubicBezTo>
                  <a:lnTo>
                    <a:pt x="1395625" y="5458060"/>
                  </a:lnTo>
                  <a:lnTo>
                    <a:pt x="1405207" y="5469965"/>
                  </a:lnTo>
                  <a:cubicBezTo>
                    <a:pt x="1442083" y="5515552"/>
                    <a:pt x="1479976" y="5562736"/>
                    <a:pt x="1518739" y="5607597"/>
                  </a:cubicBezTo>
                  <a:cubicBezTo>
                    <a:pt x="1603960" y="5707481"/>
                    <a:pt x="1691650" y="5802139"/>
                    <a:pt x="1779194" y="5888957"/>
                  </a:cubicBezTo>
                  <a:cubicBezTo>
                    <a:pt x="1965606" y="6072902"/>
                    <a:pt x="2161746" y="6230423"/>
                    <a:pt x="2361805" y="6356876"/>
                  </a:cubicBezTo>
                  <a:cubicBezTo>
                    <a:pt x="2475047" y="6427870"/>
                    <a:pt x="2579867" y="6485217"/>
                    <a:pt x="2682656" y="6532110"/>
                  </a:cubicBezTo>
                  <a:lnTo>
                    <a:pt x="2682946" y="6532255"/>
                  </a:lnTo>
                  <a:lnTo>
                    <a:pt x="2683236" y="6532400"/>
                  </a:lnTo>
                  <a:cubicBezTo>
                    <a:pt x="2787767" y="6581616"/>
                    <a:pt x="2901734" y="6626187"/>
                    <a:pt x="3021944" y="6664805"/>
                  </a:cubicBezTo>
                  <a:cubicBezTo>
                    <a:pt x="3132572" y="6700374"/>
                    <a:pt x="3251620" y="6731298"/>
                    <a:pt x="3375605" y="6756415"/>
                  </a:cubicBezTo>
                  <a:cubicBezTo>
                    <a:pt x="3432661" y="6767738"/>
                    <a:pt x="3493201" y="6777901"/>
                    <a:pt x="3555048" y="6786612"/>
                  </a:cubicBezTo>
                  <a:cubicBezTo>
                    <a:pt x="3613121" y="6794742"/>
                    <a:pt x="3673807" y="6801566"/>
                    <a:pt x="3735218" y="6807083"/>
                  </a:cubicBezTo>
                  <a:cubicBezTo>
                    <a:pt x="3852670" y="6817826"/>
                    <a:pt x="3974622" y="6823052"/>
                    <a:pt x="4108188" y="6823343"/>
                  </a:cubicBezTo>
                  <a:lnTo>
                    <a:pt x="4126917" y="6823343"/>
                  </a:lnTo>
                  <a:cubicBezTo>
                    <a:pt x="4135192" y="6823488"/>
                    <a:pt x="4143322" y="6823488"/>
                    <a:pt x="4151597" y="6823488"/>
                  </a:cubicBezTo>
                  <a:cubicBezTo>
                    <a:pt x="4171487" y="6823488"/>
                    <a:pt x="4186296" y="6823343"/>
                    <a:pt x="4199652" y="6822763"/>
                  </a:cubicBezTo>
                  <a:lnTo>
                    <a:pt x="4200088" y="6822763"/>
                  </a:lnTo>
                  <a:lnTo>
                    <a:pt x="4200523" y="6822763"/>
                  </a:lnTo>
                  <a:lnTo>
                    <a:pt x="4245675" y="6821601"/>
                  </a:lnTo>
                  <a:lnTo>
                    <a:pt x="4291117" y="6819277"/>
                  </a:lnTo>
                  <a:cubicBezTo>
                    <a:pt x="4342801" y="6816955"/>
                    <a:pt x="4397825" y="6812164"/>
                    <a:pt x="4469108" y="6803743"/>
                  </a:cubicBezTo>
                  <a:cubicBezTo>
                    <a:pt x="4700672" y="6775433"/>
                    <a:pt x="4932236" y="6712860"/>
                    <a:pt x="5157267" y="6617766"/>
                  </a:cubicBezTo>
                  <a:cubicBezTo>
                    <a:pt x="5260490" y="6574648"/>
                    <a:pt x="5367344" y="6521656"/>
                    <a:pt x="5484069" y="6455744"/>
                  </a:cubicBezTo>
                  <a:cubicBezTo>
                    <a:pt x="5584535" y="6399414"/>
                    <a:pt x="5688194" y="6334663"/>
                    <a:pt x="5801144" y="6257717"/>
                  </a:cubicBezTo>
                  <a:cubicBezTo>
                    <a:pt x="5894061" y="6194419"/>
                    <a:pt x="5992638" y="6122844"/>
                    <a:pt x="6111106" y="6032542"/>
                  </a:cubicBezTo>
                  <a:cubicBezTo>
                    <a:pt x="6163081" y="5993052"/>
                    <a:pt x="6215491" y="5951676"/>
                    <a:pt x="6264127" y="5913203"/>
                  </a:cubicBezTo>
                  <a:lnTo>
                    <a:pt x="6394458" y="5808939"/>
                  </a:lnTo>
                  <a:lnTo>
                    <a:pt x="6394458" y="6858000"/>
                  </a:lnTo>
                  <a:lnTo>
                    <a:pt x="2234128" y="6858000"/>
                  </a:lnTo>
                  <a:lnTo>
                    <a:pt x="2151583" y="6802146"/>
                  </a:lnTo>
                  <a:cubicBezTo>
                    <a:pt x="1509012" y="6424386"/>
                    <a:pt x="970245" y="5884748"/>
                    <a:pt x="593791" y="5241450"/>
                  </a:cubicBezTo>
                  <a:cubicBezTo>
                    <a:pt x="205286" y="4577683"/>
                    <a:pt x="0" y="3818240"/>
                    <a:pt x="0" y="3044861"/>
                  </a:cubicBezTo>
                  <a:cubicBezTo>
                    <a:pt x="0" y="2457023"/>
                    <a:pt x="115129" y="1886606"/>
                    <a:pt x="342337" y="1349581"/>
                  </a:cubicBezTo>
                  <a:cubicBezTo>
                    <a:pt x="534284" y="895692"/>
                    <a:pt x="798705" y="482372"/>
                    <a:pt x="1129762" y="11818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 useBgFill="1">
          <p:nvSpPr>
            <p:cNvPr id="18" name="Freeform: Shape 17">
              <a:extLst>
                <a:ext uri="{FF2B5EF4-FFF2-40B4-BE49-F238E27FC236}">
                  <a16:creationId xmlns:a16="http://schemas.microsoft.com/office/drawing/2014/main" id="{1905757E-C772-4187-BD34-A12DC33F3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4266" y="0"/>
              <a:ext cx="6419426" cy="6858000"/>
            </a:xfrm>
            <a:custGeom>
              <a:avLst/>
              <a:gdLst>
                <a:gd name="connsiteX0" fmla="*/ 6419426 w 6419426"/>
                <a:gd name="connsiteY0" fmla="*/ 6276207 h 6858000"/>
                <a:gd name="connsiteX1" fmla="*/ 6419426 w 6419426"/>
                <a:gd name="connsiteY1" fmla="*/ 6858000 h 6858000"/>
                <a:gd name="connsiteX2" fmla="*/ 5377226 w 6419426"/>
                <a:gd name="connsiteY2" fmla="*/ 6858000 h 6858000"/>
                <a:gd name="connsiteX3" fmla="*/ 5526079 w 6419426"/>
                <a:gd name="connsiteY3" fmla="*/ 6799309 h 6858000"/>
                <a:gd name="connsiteX4" fmla="*/ 6372097 w 6419426"/>
                <a:gd name="connsiteY4" fmla="*/ 6313400 h 6858000"/>
                <a:gd name="connsiteX5" fmla="*/ 0 w 6419426"/>
                <a:gd name="connsiteY5" fmla="*/ 3944218 h 6858000"/>
                <a:gd name="connsiteX6" fmla="*/ 31811 w 6419426"/>
                <a:gd name="connsiteY6" fmla="*/ 4082046 h 6858000"/>
                <a:gd name="connsiteX7" fmla="*/ 2375871 w 6419426"/>
                <a:gd name="connsiteY7" fmla="*/ 6799309 h 6858000"/>
                <a:gd name="connsiteX8" fmla="*/ 2524724 w 6419426"/>
                <a:gd name="connsiteY8" fmla="*/ 6858000 h 6858000"/>
                <a:gd name="connsiteX9" fmla="*/ 0 w 6419426"/>
                <a:gd name="connsiteY9" fmla="*/ 6858000 h 6858000"/>
                <a:gd name="connsiteX10" fmla="*/ 0 w 6419426"/>
                <a:gd name="connsiteY10" fmla="*/ 0 h 6858000"/>
                <a:gd name="connsiteX11" fmla="*/ 1320019 w 6419426"/>
                <a:gd name="connsiteY11" fmla="*/ 0 h 6858000"/>
                <a:gd name="connsiteX12" fmla="*/ 1089625 w 6419426"/>
                <a:gd name="connsiteY12" fmla="*/ 209396 h 6858000"/>
                <a:gd name="connsiteX13" fmla="*/ 31811 w 6419426"/>
                <a:gd name="connsiteY13" fmla="*/ 2059448 h 6858000"/>
                <a:gd name="connsiteX14" fmla="*/ 0 w 6419426"/>
                <a:gd name="connsiteY14" fmla="*/ 219727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9426" h="6858000">
                  <a:moveTo>
                    <a:pt x="6419426" y="6276207"/>
                  </a:moveTo>
                  <a:lnTo>
                    <a:pt x="6419426" y="6858000"/>
                  </a:lnTo>
                  <a:lnTo>
                    <a:pt x="5377226" y="6858000"/>
                  </a:lnTo>
                  <a:lnTo>
                    <a:pt x="5526079" y="6799309"/>
                  </a:lnTo>
                  <a:cubicBezTo>
                    <a:pt x="5828657" y="6671330"/>
                    <a:pt x="6112428" y="6507594"/>
                    <a:pt x="6372097" y="6313400"/>
                  </a:cubicBezTo>
                  <a:close/>
                  <a:moveTo>
                    <a:pt x="0" y="3944218"/>
                  </a:moveTo>
                  <a:lnTo>
                    <a:pt x="31811" y="4082046"/>
                  </a:lnTo>
                  <a:cubicBezTo>
                    <a:pt x="347839" y="5310348"/>
                    <a:pt x="1226077" y="6312987"/>
                    <a:pt x="2375871" y="6799309"/>
                  </a:cubicBezTo>
                  <a:lnTo>
                    <a:pt x="2524724" y="6858000"/>
                  </a:lnTo>
                  <a:lnTo>
                    <a:pt x="0" y="6858000"/>
                  </a:lnTo>
                  <a:close/>
                  <a:moveTo>
                    <a:pt x="0" y="0"/>
                  </a:moveTo>
                  <a:lnTo>
                    <a:pt x="1320019" y="0"/>
                  </a:lnTo>
                  <a:lnTo>
                    <a:pt x="1089625" y="209396"/>
                  </a:lnTo>
                  <a:cubicBezTo>
                    <a:pt x="586180" y="712841"/>
                    <a:pt x="214775" y="1348326"/>
                    <a:pt x="31811" y="2059448"/>
                  </a:cubicBezTo>
                  <a:lnTo>
                    <a:pt x="0" y="21972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68A89-C989-493E-899C-4301BD5C1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0"/>
            <a:ext cx="5189728" cy="33903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400" dirty="0">
                <a:solidFill>
                  <a:schemeClr val="tx2"/>
                </a:solidFill>
                <a:effectLst/>
              </a:rPr>
              <a:t> </a:t>
            </a:r>
            <a:r>
              <a:rPr lang="ru-RU" sz="1400" dirty="0">
                <a:solidFill>
                  <a:schemeClr val="tx2"/>
                </a:solidFill>
                <a:effectLst/>
              </a:rPr>
              <a:t>     </a:t>
            </a:r>
            <a:r>
              <a:rPr lang="en-US" sz="2400" dirty="0">
                <a:effectLst/>
              </a:rPr>
              <a:t>НАЦІОНАЛЬНИЙ ХАРАКТЕР — </a:t>
            </a:r>
            <a:r>
              <a:rPr lang="en-US" sz="2400" dirty="0" err="1">
                <a:effectLst/>
              </a:rPr>
              <a:t>сукупність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соціально-психологічних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рис</a:t>
            </a:r>
            <a:r>
              <a:rPr lang="en-US" sz="2400" dirty="0">
                <a:effectLst/>
              </a:rPr>
              <a:t> (</a:t>
            </a:r>
            <a:r>
              <a:rPr lang="en-US" sz="2400" dirty="0" err="1">
                <a:effectLst/>
              </a:rPr>
              <a:t>установок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стереотипів</a:t>
            </a:r>
            <a:r>
              <a:rPr lang="en-US" sz="2400" dirty="0">
                <a:effectLst/>
              </a:rPr>
              <a:t>), </a:t>
            </a:r>
            <a:r>
              <a:rPr lang="en-US" sz="2400" dirty="0" err="1">
                <a:effectLst/>
              </a:rPr>
              <a:t>які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властиві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нації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</a:t>
            </a:r>
            <a:r>
              <a:rPr lang="en-US" sz="2400" dirty="0">
                <a:effectLst/>
              </a:rPr>
              <a:t> </a:t>
            </a:r>
            <a:r>
              <a:rPr lang="en-US" sz="2400" b="1" dirty="0" err="1">
                <a:effectLst/>
              </a:rPr>
              <a:t>певному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етапі</a:t>
            </a:r>
            <a:r>
              <a:rPr lang="en-US" sz="2400" b="1" dirty="0">
                <a:effectLst/>
              </a:rPr>
              <a:t> </a:t>
            </a:r>
            <a:r>
              <a:rPr lang="en-US" sz="2400" dirty="0" err="1">
                <a:effectLst/>
              </a:rPr>
              <a:t>розвитку</a:t>
            </a:r>
            <a:r>
              <a:rPr lang="en-US" sz="2400" dirty="0">
                <a:effectLst/>
              </a:rPr>
              <a:t> і </a:t>
            </a:r>
            <a:r>
              <a:rPr lang="en-US" sz="2400" dirty="0" err="1">
                <a:effectLst/>
              </a:rPr>
              <a:t>які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проявляються</a:t>
            </a:r>
            <a:r>
              <a:rPr lang="en-US" sz="2400" dirty="0">
                <a:effectLst/>
              </a:rPr>
              <a:t> в </a:t>
            </a:r>
            <a:r>
              <a:rPr lang="en-US" sz="2400" b="1" dirty="0" err="1">
                <a:effectLst/>
              </a:rPr>
              <a:t>ціннісному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ставленні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до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навколишнього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світу</a:t>
            </a:r>
            <a:r>
              <a:rPr lang="en-US" sz="2400" dirty="0">
                <a:effectLst/>
              </a:rPr>
              <a:t>, а </a:t>
            </a:r>
            <a:r>
              <a:rPr lang="en-US" sz="2400" dirty="0" err="1">
                <a:effectLst/>
              </a:rPr>
              <a:t>також</a:t>
            </a:r>
            <a:r>
              <a:rPr lang="en-US" sz="2400" dirty="0">
                <a:effectLst/>
              </a:rPr>
              <a:t> у </a:t>
            </a:r>
            <a:r>
              <a:rPr lang="en-US" sz="2400" b="1" dirty="0" err="1">
                <a:effectLst/>
              </a:rPr>
              <a:t>культурі</a:t>
            </a:r>
            <a:r>
              <a:rPr lang="en-US" sz="2400" b="1" dirty="0">
                <a:effectLst/>
              </a:rPr>
              <a:t>, </a:t>
            </a:r>
            <a:r>
              <a:rPr lang="en-US" sz="2400" b="1" dirty="0" err="1">
                <a:effectLst/>
              </a:rPr>
              <a:t>традиціях</a:t>
            </a:r>
            <a:r>
              <a:rPr lang="en-US" sz="2400" b="1" dirty="0">
                <a:effectLst/>
              </a:rPr>
              <a:t>, </a:t>
            </a:r>
            <a:r>
              <a:rPr lang="en-US" sz="2400" b="1" dirty="0" err="1">
                <a:effectLst/>
              </a:rPr>
              <a:t>звичаях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та</a:t>
            </a:r>
            <a:r>
              <a:rPr lang="en-US" sz="2400" b="1" dirty="0">
                <a:effectLst/>
              </a:rPr>
              <a:t> </a:t>
            </a:r>
            <a:r>
              <a:rPr lang="en-US" sz="2400" b="1" dirty="0" err="1">
                <a:effectLst/>
              </a:rPr>
              <a:t>обрядах</a:t>
            </a:r>
            <a:r>
              <a:rPr lang="en-US" sz="2400" dirty="0">
                <a:effectLst/>
              </a:rPr>
              <a:t>. </a:t>
            </a:r>
            <a:br>
              <a:rPr lang="en-US" sz="1400" dirty="0">
                <a:effectLst/>
              </a:rPr>
            </a:br>
            <a:endParaRPr lang="en-US" sz="14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EC784F-AD27-4846-980C-8232A7A8BB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7838" y="3390345"/>
            <a:ext cx="5189727" cy="26706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dirty="0"/>
              <a:t>   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аціональний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специфічним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поєднанням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загальнолюдських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конкретними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історичними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соціально-економічними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нації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27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553955-2448-4CD6-AD63-5397C3AB1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Інтерпретація національного характеру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173FB3-8A78-43B7-AEFB-12F06601E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8052" y="2438400"/>
            <a:ext cx="4321003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      </a:t>
            </a:r>
            <a:r>
              <a:rPr lang="en-US" sz="3200" dirty="0" err="1"/>
              <a:t>П</a:t>
            </a:r>
            <a:r>
              <a:rPr lang="en-US" sz="3200" dirty="0" err="1">
                <a:effectLst/>
              </a:rPr>
              <a:t>ровідним</a:t>
            </a:r>
            <a:r>
              <a:rPr lang="en-US" sz="3200" dirty="0">
                <a:effectLst/>
              </a:rPr>
              <a:t> є </a:t>
            </a:r>
            <a:r>
              <a:rPr lang="en-US" sz="3200" dirty="0" err="1">
                <a:effectLst/>
              </a:rPr>
              <a:t>соціально-історичний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підхід</a:t>
            </a:r>
            <a:r>
              <a:rPr lang="en-US" sz="3200" dirty="0">
                <a:effectLst/>
              </a:rPr>
              <a:t>, </a:t>
            </a:r>
            <a:r>
              <a:rPr lang="en-US" sz="3200" dirty="0" err="1">
                <a:effectLst/>
              </a:rPr>
              <a:t>що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відстоює</a:t>
            </a:r>
            <a:r>
              <a:rPr lang="en-US" sz="3200" dirty="0">
                <a:effectLst/>
              </a:rPr>
              <a:t> </a:t>
            </a:r>
            <a:r>
              <a:rPr lang="en-US" sz="3200" b="1" dirty="0" err="1">
                <a:effectLst/>
              </a:rPr>
              <a:t>принцип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соціального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або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культурного</a:t>
            </a:r>
            <a:r>
              <a:rPr lang="en-US" sz="3200" b="1" dirty="0">
                <a:effectLst/>
              </a:rPr>
              <a:t> </a:t>
            </a:r>
            <a:r>
              <a:rPr lang="en-US" sz="3200" b="1" dirty="0" err="1">
                <a:effectLst/>
              </a:rPr>
              <a:t>детермінізму</a:t>
            </a:r>
            <a:r>
              <a:rPr lang="en-US" sz="3200" dirty="0">
                <a:effectLst/>
              </a:rPr>
              <a:t>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знак, припаркован, часы&#10;&#10;Автоматически созданное описание">
            <a:extLst>
              <a:ext uri="{FF2B5EF4-FFF2-40B4-BE49-F238E27FC236}">
                <a16:creationId xmlns:a16="http://schemas.microsoft.com/office/drawing/2014/main" id="{8299731D-D372-4110-AB63-AD51CE821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250" y="807593"/>
            <a:ext cx="4178555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142368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548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Лекція 2 Національний образ-персонаж і національний характер</vt:lpstr>
      <vt:lpstr>Національний образ-персонаж</vt:lpstr>
      <vt:lpstr>Національний образ – концентрація національного буття</vt:lpstr>
      <vt:lpstr>Презентация PowerPoint</vt:lpstr>
      <vt:lpstr>Поняття національний образ світу</vt:lpstr>
      <vt:lpstr>Дух – характеристика національної моделі світу</vt:lpstr>
      <vt:lpstr>    Національне закріплене у звичаях, традиціях, обрядах, фольклорі. мові, поведінці, віросповіданні, філософії, речах побуту тощо. </vt:lpstr>
      <vt:lpstr>      НАЦІОНАЛЬНИЙ ХАРАКТЕР — сукупність соціально-психологічних рис (установок, стереотипів), які властиві нації на певному етапі розвитку і які проявляються в ціннісному ставленні до навколишнього світу, а також у культурі, традиціях, звичаях та обрядах.  </vt:lpstr>
      <vt:lpstr>Інтерпретація національного характеру</vt:lpstr>
      <vt:lpstr>Національний характер не є одноманітним</vt:lpstr>
      <vt:lpstr>Поняття про етностереотип</vt:lpstr>
      <vt:lpstr>Презентация PowerPoint</vt:lpstr>
      <vt:lpstr>Авто- і гетеростереотипи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Література країни, мова якої вивчається</dc:title>
  <dc:creator>Professional</dc:creator>
  <cp:lastModifiedBy>Professional</cp:lastModifiedBy>
  <cp:revision>3</cp:revision>
  <dcterms:created xsi:type="dcterms:W3CDTF">2020-09-20T17:32:22Z</dcterms:created>
  <dcterms:modified xsi:type="dcterms:W3CDTF">2020-09-22T16:52:17Z</dcterms:modified>
</cp:coreProperties>
</file>