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91" r:id="rId3"/>
    <p:sldId id="292" r:id="rId4"/>
    <p:sldId id="299" r:id="rId5"/>
    <p:sldId id="297" r:id="rId6"/>
    <p:sldId id="298" r:id="rId7"/>
    <p:sldId id="296" r:id="rId8"/>
    <p:sldId id="293" r:id="rId9"/>
    <p:sldId id="294" r:id="rId10"/>
    <p:sldId id="295" r:id="rId11"/>
    <p:sldId id="257" r:id="rId12"/>
    <p:sldId id="290" r:id="rId13"/>
    <p:sldId id="258" r:id="rId14"/>
    <p:sldId id="259" r:id="rId15"/>
    <p:sldId id="282" r:id="rId16"/>
    <p:sldId id="260" r:id="rId17"/>
    <p:sldId id="261" r:id="rId18"/>
    <p:sldId id="283" r:id="rId19"/>
    <p:sldId id="262" r:id="rId20"/>
    <p:sldId id="263" r:id="rId21"/>
    <p:sldId id="264" r:id="rId22"/>
    <p:sldId id="265" r:id="rId23"/>
    <p:sldId id="266" r:id="rId24"/>
    <p:sldId id="284" r:id="rId25"/>
    <p:sldId id="285" r:id="rId26"/>
    <p:sldId id="287" r:id="rId27"/>
    <p:sldId id="268" r:id="rId28"/>
    <p:sldId id="269" r:id="rId29"/>
    <p:sldId id="270" r:id="rId30"/>
    <p:sldId id="271" r:id="rId31"/>
    <p:sldId id="272" r:id="rId32"/>
    <p:sldId id="288" r:id="rId33"/>
    <p:sldId id="273" r:id="rId34"/>
    <p:sldId id="274" r:id="rId35"/>
    <p:sldId id="289" r:id="rId36"/>
    <p:sldId id="275" r:id="rId37"/>
    <p:sldId id="276" r:id="rId38"/>
    <p:sldId id="279" r:id="rId39"/>
    <p:sldId id="280" r:id="rId40"/>
    <p:sldId id="281" r:id="rId41"/>
  </p:sldIdLst>
  <p:sldSz cx="9144000" cy="5143500" type="screen16x9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>
        <p:scale>
          <a:sx n="90" d="100"/>
          <a:sy n="90" d="100"/>
        </p:scale>
        <p:origin x="-58" y="52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DD518A9-502F-4613-8D27-3D9BE448B5EB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E89934F-4CC9-4DC7-A2A1-41E2488FC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Google Shape;341;g73d8795e34_0_1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2514600" y="857250"/>
            <a:ext cx="4114800" cy="23145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Google Shape;342;g73d8795e34_0_1:notes"/>
          <p:cNvSpPr>
            <a:spLocks noGrp="1"/>
          </p:cNvSpPr>
          <p:nvPr>
            <p:ph type="body" idx="1"/>
          </p:nvPr>
        </p:nvSpPr>
        <p:spPr bwMode="auto">
          <a:xfrm>
            <a:off x="914400" y="3300413"/>
            <a:ext cx="7315200" cy="27003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E014E2-0F57-4A15-9662-D4632BE17C4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3001DF-005F-4871-BB19-5D99C54DBD7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84CE5C-ADC2-4567-99D1-BC51B1C138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722DB4-CDFC-46FB-84D9-F8D391B6634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0" y="0"/>
            <a:ext cx="9144000" cy="2200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Straight Connector 17"/>
          <p:cNvCxnSpPr/>
          <p:nvPr/>
        </p:nvCxnSpPr>
        <p:spPr>
          <a:xfrm>
            <a:off x="0" y="2193925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2"/>
          <p:cNvSpPr/>
          <p:nvPr/>
        </p:nvSpPr>
        <p:spPr>
          <a:xfrm>
            <a:off x="2514600" y="1771650"/>
            <a:ext cx="4114800" cy="846138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defRPr/>
            </a:pPr>
            <a:endParaRPr lang="en-US" b="1" cap="all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2284095"/>
            <a:ext cx="4013200" cy="321469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1798320"/>
            <a:ext cx="4013200" cy="44958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>
            <a:lvl1pPr>
              <a:defRPr/>
            </a:lvl1pPr>
          </a:lstStyle>
          <a:p>
            <a:pPr>
              <a:defRPr/>
            </a:pPr>
            <a:fld id="{64AFD433-8A4D-422C-BAAA-A0174B772206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8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0D94D-9583-4E9B-9C9D-F347C8364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BB69-EB78-48EE-B992-91F8153AD5D0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D3132-BDD3-40F8-808E-1AE79E9CE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/>
          <p:cNvCxnSpPr/>
          <p:nvPr/>
        </p:nvCxnSpPr>
        <p:spPr>
          <a:xfrm rot="5400000">
            <a:off x="5124451" y="2570162"/>
            <a:ext cx="5143500" cy="3175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/>
          <p:cNvSpPr/>
          <p:nvPr/>
        </p:nvSpPr>
        <p:spPr bwMode="hidden">
          <a:xfrm>
            <a:off x="0" y="0"/>
            <a:ext cx="7696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629400" cy="3771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85801"/>
            <a:ext cx="926980" cy="3771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620CA-AD43-4F41-8986-B75CC19EEAF1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4A615-3E86-4DF7-8D44-E1083DA65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1515618"/>
            <a:ext cx="8229600" cy="30563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96125-A530-4175-8DF1-68B577152E5F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73BAF-04E0-4F65-BAD9-6C2DAEB65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2941638"/>
            <a:ext cx="9144000" cy="2201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Straight Connector 10"/>
          <p:cNvCxnSpPr/>
          <p:nvPr/>
        </p:nvCxnSpPr>
        <p:spPr>
          <a:xfrm>
            <a:off x="0" y="2941638"/>
            <a:ext cx="9144000" cy="1587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1"/>
          <p:cNvSpPr/>
          <p:nvPr/>
        </p:nvSpPr>
        <p:spPr>
          <a:xfrm>
            <a:off x="2514600" y="2525713"/>
            <a:ext cx="4114800" cy="846137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defRPr/>
            </a:pPr>
            <a:endParaRPr lang="en-US" b="1" cap="all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3" y="2525435"/>
            <a:ext cx="4085897" cy="530116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bIns="0" rtlCol="0" anchor="b"/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3" y="3063433"/>
            <a:ext cx="4106917" cy="297821"/>
          </a:xfrm>
        </p:spPr>
        <p:txBody>
          <a:bodyPr tIns="0" anchor="t" anchorCtr="0"/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C37BD-5C67-4B98-8418-3D902329AB77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8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69D68-6FBB-4E19-958A-3DB35C8D6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1515618"/>
            <a:ext cx="4023360" cy="30038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1515618"/>
            <a:ext cx="4023360" cy="30038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E428D-50F4-47FC-A0C8-D47EBFAE1A18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B5047-B7E5-447C-82D6-140C2CD13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114550"/>
            <a:ext cx="4023360" cy="240715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112264"/>
            <a:ext cx="4023360" cy="240715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15618"/>
            <a:ext cx="4023360" cy="528066"/>
          </a:xfrm>
          <a:noFill/>
          <a:ln w="98425" cmpd="thinThick"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1515618"/>
            <a:ext cx="4023360" cy="528066"/>
          </a:xfrm>
          <a:noFill/>
          <a:ln w="98425" cmpd="thinThick"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B8C11-8CB9-456B-8444-35563EAF6CB2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1E180-611F-4E7E-8189-B2DF6E04E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D5A6-B84E-4489-BAAD-74CFEF3FB5D6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512B2-5CBD-4CB4-9950-5C27448E3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A050C-F1CB-47D4-AA3F-A558BD198491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7FE14-239C-447B-85D9-7DA7E0B0A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435894"/>
            <a:ext cx="6172200" cy="26331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4135374"/>
            <a:ext cx="5669280" cy="411480"/>
          </a:xfrm>
        </p:spPr>
        <p:txBody>
          <a:bodyPr t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84461-D334-4B03-94AB-C974AB0FB2A5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08F28-9527-44B7-BD5F-9956757FE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1520188"/>
            <a:ext cx="5439582" cy="2447813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4137660"/>
            <a:ext cx="5669280" cy="411480"/>
          </a:xfrm>
        </p:spPr>
        <p:txBody>
          <a:bodyPr tIns="0" bIns="0" anchor="ctr" anchorCtr="0"/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731520"/>
            <a:ext cx="4114800" cy="5257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32317-B05F-4C06-B1D8-44574EB85978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49530-A1DD-4470-AB90-E8B4DECC6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001713"/>
            <a:ext cx="9144000" cy="4141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4475"/>
            <a:ext cx="8229600" cy="3087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04788"/>
            <a:ext cx="3181350" cy="219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 cap="all" spc="3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493DA76-5EEE-41AE-B5D7-16A6A6279C44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4865688"/>
            <a:ext cx="6248400" cy="219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0" cap="all" spc="3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4629150"/>
            <a:ext cx="1066800" cy="2286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EBABBD0-56D8-4341-AAD7-21FE51C0B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98538"/>
            <a:ext cx="9144000" cy="1587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731838"/>
            <a:ext cx="4114800" cy="525462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65" r:id="rId2"/>
    <p:sldLayoutId id="2147483673" r:id="rId3"/>
    <p:sldLayoutId id="2147483666" r:id="rId4"/>
    <p:sldLayoutId id="2147483667" r:id="rId5"/>
    <p:sldLayoutId id="2147483668" r:id="rId6"/>
    <p:sldLayoutId id="2147483674" r:id="rId7"/>
    <p:sldLayoutId id="2147483669" r:id="rId8"/>
    <p:sldLayoutId id="2147483670" r:id="rId9"/>
    <p:sldLayoutId id="2147483671" r:id="rId10"/>
    <p:sldLayoutId id="2147483675" r:id="rId11"/>
  </p:sldLayoutIdLst>
  <p:txStyles>
    <p:titleStyle>
      <a:lvl1pPr algn="ctr" rtl="0" eaLnBrk="0" fontAlgn="base" hangingPunct="0">
        <a:spcBef>
          <a:spcPts val="400"/>
        </a:spcBef>
        <a:spcAft>
          <a:spcPct val="0"/>
        </a:spcAft>
        <a:defRPr b="1" kern="1200" cap="all">
          <a:solidFill>
            <a:srgbClr val="404040"/>
          </a:solidFill>
          <a:latin typeface="+mj-lt"/>
          <a:ea typeface="Tunga" pitchFamily="2"/>
          <a:cs typeface="Tunga" pitchFamily="2"/>
        </a:defRPr>
      </a:lvl1pPr>
      <a:lvl2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2pPr>
      <a:lvl3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3pPr>
      <a:lvl4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4pPr>
      <a:lvl5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5pPr>
      <a:lvl6pPr marL="4572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6pPr>
      <a:lvl7pPr marL="9144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7pPr>
      <a:lvl8pPr marL="13716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8pPr>
      <a:lvl9pPr marL="18288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9pPr>
    </p:titleStyle>
    <p:bodyStyle>
      <a:lvl1pPr marL="342900" indent="-342900" algn="ctr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defRPr sz="2000" kern="1200" spc="3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42950" indent="-28575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11430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16002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20574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sz="14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ravnopravie.org/news/novosti/v_zaporozhe_proshel_ocherednoj_sbor_slavyanskih_narodov_belorussii_rossii_ukrainy.html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236538" y="87313"/>
            <a:ext cx="86407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РОСІЙСЬКІ ІСТОРИЧНІ МІФИ І СУЧАСНА РОСІЙСЬКО-УКРАЇНСЬКА ВІЙНА</a:t>
            </a:r>
          </a:p>
          <a:p>
            <a:pPr algn="ctr"/>
            <a:r>
              <a:rPr lang="uk-UA" sz="2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Презентація курсу</a:t>
            </a:r>
            <a:endParaRPr lang="ru-RU" sz="28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SASHA\Desktop\P1170886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635125"/>
            <a:ext cx="5113338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body" idx="4294967295"/>
          </p:nvPr>
        </p:nvSpPr>
        <p:spPr bwMode="auto">
          <a:xfrm>
            <a:off x="0" y="457200"/>
            <a:ext cx="4572000" cy="45148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РОСІЙСЬКІ ІСТОРИЧНІ МІФИ </a:t>
            </a:r>
          </a:p>
          <a:p>
            <a:pPr algn="l"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ЩОДО ДРУГОЇ СВІТОВОЇ ВІЙНИ</a:t>
            </a:r>
            <a:endParaRPr lang="ru-RU" sz="14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sz="1400" smtClean="0"/>
          </a:p>
        </p:txBody>
      </p:sp>
      <p:pic>
        <p:nvPicPr>
          <p:cNvPr id="24578" name="Picture 3" descr="Результат пошуку зображень за запитом всеукраинскя партия русское един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0"/>
            <a:ext cx="4191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ss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43050"/>
            <a:ext cx="43434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Результат пошуку зображень за запитом полк побе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257550"/>
            <a:ext cx="43434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Результат пошуку зображень за запитом полк побед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00200"/>
            <a:ext cx="4800600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152400" y="4114800"/>
            <a:ext cx="449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м. Запор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іжжя, парк ім.Клімова (2016 р.)</a:t>
            </a:r>
            <a:endParaRPr lang="ru-RU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3897313" y="136525"/>
            <a:ext cx="522128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«Коли вперше зазвучало слово українці?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Київська Русь - було поняття «українці»? Володимир Мономах хрестив святу Русь - було поняття «українці»?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Ось воно з'явилося,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створене австрійцями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 те, щоб західних слов'ян в особі російського народу відірвати від матері Росії. Щоб було зрозуміло звідки це почалося, коли це почалося, що таке Львів, що він був в складі Австрії. Це споконвічні польські землі, угорські землі, румунські землі, російські, з чого складалася середньовічна Україна. Чи була вона?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Чи є пам'ятники давньоукраїнської писемності? Ось є «Руська правда», а де українською мовою пам'ятники, які викладені 10 століть назад, 5 століть?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Нічого ж цього немає».</a:t>
            </a:r>
          </a:p>
          <a:p>
            <a:pPr algn="r"/>
            <a:r>
              <a:rPr lang="uk-UA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 (З в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иступу В. Жириновського у березні 2014 р.)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SASHA\Desktop\The_instance_Sinodal`niy_of_Pravda_Ruskaya_page_1_1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79512" y="237161"/>
            <a:ext cx="3672407" cy="4053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179388" y="4275138"/>
            <a:ext cx="36718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Перша сторінка Синодального списку Руської правди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SASHA\Desktop\53845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79425"/>
            <a:ext cx="2906712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4211638" y="555625"/>
            <a:ext cx="444500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Мовою, якою розмовляли жителі Київської Русі російський історик Б. Рибаков назвав мову, якою спілкуються нині селяни Київської області: 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«Від'їжджайте на 20 кілометрів від Києва, і ви почуєте цю мову»</a:t>
            </a:r>
            <a:r>
              <a:rPr lang="ru-RU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r"/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Турченко Ф., Турченко Г. Проект «Новоросія» і новітня російсько-українська війна. Ки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їв: Інститут історії України, 2015. С. 173.</a:t>
            </a:r>
            <a:endParaRPr lang="ru-RU" sz="16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5003800" y="700088"/>
            <a:ext cx="395922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«Ярослав Мудрий</a:t>
            </a:r>
            <a:r>
              <a:rPr lang="ru-RU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 мудрий, звичайно, багато зробив для країни, але престолонаслідування не встановив так, як це було в деяких західних країнах. Формула, за якою діставався у спадок престол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 Росії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була дуже складною, заплутаною, і привела до роздробленості»,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заявив В. Путін на зустрічі з молодими вченими та викладачами історії 5 листопада 2014 р.</a:t>
            </a:r>
          </a:p>
          <a:p>
            <a:pPr algn="just"/>
            <a:endParaRPr lang="ru-RU" sz="1600">
              <a:latin typeface="Constantia" pitchFamily="18" charset="0"/>
            </a:endParaRPr>
          </a:p>
        </p:txBody>
      </p:sp>
      <p:pic>
        <p:nvPicPr>
          <p:cNvPr id="27650" name="Picture 2" descr="C:\Users\SASHA\Desktop\Новоросія. Міфи\Святий_князь_Ярослав_Мудрий-іко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088" y="14288"/>
            <a:ext cx="3660775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755650" y="4749800"/>
            <a:ext cx="3279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Орлеонов А. «Ярослав Мудрий», 2010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157163" y="3444875"/>
            <a:ext cx="89122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«Адже саме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Криму, в Херсонесі, хрестився князь Володимир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а потім хрестив Русь. Початково первинна купіль хрещення Росії - там.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Херсонес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ж що? Це Севастополь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Ви уявляєте, який зв'язок між духовним джерелом і державною складовою, маючи на увазі боротьбу за це місце: і за Крим в цілому, і за Севастополь, за Херсонес? По суті,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російський народ багато століть бореться за те, щоб твердою ногою стати біля своєї історичної духовної купелі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на зустрічі з молодими вченими та викладачами історії 5 листопада 2014 р.</a:t>
            </a:r>
            <a:endParaRPr lang="uk-UA" sz="1600" b="1">
              <a:latin typeface="Constantia" pitchFamily="18" charset="0"/>
            </a:endParaRPr>
          </a:p>
        </p:txBody>
      </p:sp>
      <p:pic>
        <p:nvPicPr>
          <p:cNvPr id="28674" name="Picture 2" descr="C:\Users\SASHA\Desktop\artlib_gallery-441947-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8088" y="-6350"/>
            <a:ext cx="68103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1793875" y="3108325"/>
            <a:ext cx="563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Орлеонов А. «Україна славетна» (</a:t>
            </a:r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Хрещення України-Русі</a:t>
            </a:r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), 2014 р.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2"/>
          <p:cNvSpPr txBox="1">
            <a:spLocks noChangeArrowheads="1"/>
          </p:cNvSpPr>
          <p:nvPr/>
        </p:nvSpPr>
        <p:spPr bwMode="auto">
          <a:xfrm>
            <a:off x="5076825" y="266700"/>
            <a:ext cx="37433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«Охрестився ж він у церкві святої Софії. І єсть церква та в городі Корсуні, стоїть вона на [високому] місці посеред города, де ото чинять торг корсуняни; палата Володимирова стоїть окрай церкви і до сьогодні, а цесарицина палата – за олтарем.</a:t>
            </a:r>
          </a:p>
          <a:p>
            <a:pPr indent="457200"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 охрещенні ж привів він цесарицю на обручення. А сього не відаючи,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[деякі] неправильно говорять, ніби він охрестився в Києві, інші ж – кажучи, [що] у Василеві, а другі, говорячи, [ще] інше кажуть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indent="457200" algn="r"/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Повість минулих літ</a:t>
            </a:r>
          </a:p>
        </p:txBody>
      </p:sp>
      <p:pic>
        <p:nvPicPr>
          <p:cNvPr id="30722" name="Picture 2" descr="C:\Users\SASHA\Desktop\Povist_mynulyh_lit_mal_Georgija_Jakutovycha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82575"/>
            <a:ext cx="4016375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3635375" y="1222375"/>
            <a:ext cx="5508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b="1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31746" name="Прямоугольник 4"/>
          <p:cNvSpPr>
            <a:spLocks noChangeArrowheads="1"/>
          </p:cNvSpPr>
          <p:nvPr/>
        </p:nvSpPr>
        <p:spPr bwMode="auto">
          <a:xfrm>
            <a:off x="4643438" y="87313"/>
            <a:ext cx="4217987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Новий пам'ятник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дань поваги нашому видатному предку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особливо шанованому святому державному діячу та воїну, духовному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засновнику держави російської. Князь Володимир назавжди увійшов в історію як збирач і захисник російських земель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як далекоглядний політик, який створив основи сильної, єдиної, централізованої держави, який об'єднав в результаті в одну величезну родину рівні між собою народи, мови, культури і релігії. Його епоха знала чимало звершень, і найважливішим, визначальним звичайно ключовим з них було хрещення Русі.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Цей вибір став загальним духовним джерелом для народів Росії, Білорусі та України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600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>
                <a:solidFill>
                  <a:srgbClr val="FFFFFF"/>
                </a:solidFill>
                <a:latin typeface="Times New Roman" pitchFamily="18" charset="0"/>
              </a:rPr>
              <a:t>(З урочистої промови В. Путіна з нагоди відкриття пам'ятника князю Володимиру у Москві</a:t>
            </a:r>
            <a:r>
              <a:rPr lang="ru-RU" sz="1400">
                <a:latin typeface="Times New Roman" pitchFamily="18" charset="0"/>
              </a:rPr>
              <a:t> </a:t>
            </a:r>
            <a:r>
              <a:rPr lang="uk-UA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 листопада 2016 р</a:t>
            </a:r>
            <a:r>
              <a:rPr lang="uk-UA" sz="1400" b="1">
                <a:solidFill>
                  <a:srgbClr val="FFFFFF"/>
                </a:solidFill>
                <a:latin typeface="Times New Roman" pitchFamily="18" charset="0"/>
              </a:rPr>
              <a:t>.)</a:t>
            </a:r>
            <a:endParaRPr lang="ru-RU" sz="1400" b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1747" name="Прямоугольник 3"/>
          <p:cNvSpPr>
            <a:spLocks noChangeArrowheads="1"/>
          </p:cNvSpPr>
          <p:nvPr/>
        </p:nvSpPr>
        <p:spPr bwMode="auto">
          <a:xfrm>
            <a:off x="376238" y="4486275"/>
            <a:ext cx="3854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Володимир Великий, архітектор – І. Воскресенський, м. Москва, 2016 р. 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ASHA\Desktop\pagelogo_21131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0"/>
            <a:ext cx="3667125" cy="4486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1"/>
          <p:cNvSpPr>
            <a:spLocks noChangeArrowheads="1"/>
          </p:cNvSpPr>
          <p:nvPr/>
        </p:nvSpPr>
        <p:spPr bwMode="auto">
          <a:xfrm>
            <a:off x="5292725" y="842963"/>
            <a:ext cx="3622675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«Освічена французька публіка знає про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російську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Ганну, королеву Франції. Молодша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дочка нашого великого князя Ярослава Мудрого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була дружиною Генріха I», –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сказав В. Путін 29 травня 2017 р. на зустрічі з президентом Франції        Е. Макроном.</a:t>
            </a:r>
          </a:p>
        </p:txBody>
      </p:sp>
      <p:pic>
        <p:nvPicPr>
          <p:cNvPr id="11266" name="Picture 2" descr="C:\Users\SASHA\Desktop\11an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0"/>
            <a:ext cx="3887788" cy="4516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755650" y="4516438"/>
            <a:ext cx="38877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Анна Київська, скульптор – В. Зноба, м. Санліс (Франція), 2005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5580063" y="555625"/>
            <a:ext cx="3151187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«Ви знаєте, що у нас дуже давні історичні стосунки між нашими країнами. І я хотів нагадати, що Президент України поїде відвідати місце, де похована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Анна Київська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яка була королевою франків і це дуже важливо у контексті нашої тисячолітньої спільної історії», </a:t>
            </a:r>
            <a:r>
              <a:rPr lang="ru-RU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президент Франції Е.Макрон на спільній прес-конференції </a:t>
            </a:r>
            <a:r>
              <a:rPr lang="ru-RU" sz="1600" b="1">
                <a:solidFill>
                  <a:srgbClr val="FFFFFF"/>
                </a:solidFill>
              </a:rPr>
              <a:t>з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</a:rPr>
              <a:t>П.Порошенко</a:t>
            </a:r>
            <a:r>
              <a:rPr lang="ru-RU" sz="1600"/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 червні 2017 р. </a:t>
            </a:r>
          </a:p>
        </p:txBody>
      </p:sp>
      <p:pic>
        <p:nvPicPr>
          <p:cNvPr id="2050" name="Picture 2" descr="C:\Users\SASHA\Desktop\RTX36W98-pic4_zoom-1500x1500-75039.jpg"/>
          <p:cNvPicPr>
            <a:picLocks noChangeAspect="1" noChangeArrowheads="1"/>
          </p:cNvPicPr>
          <p:nvPr/>
        </p:nvPicPr>
        <p:blipFill rotWithShape="1">
          <a:blip r:embed="rId3"/>
          <a:srcRect l="17222" t="27922" r="32892"/>
          <a:stretch/>
        </p:blipFill>
        <p:spPr bwMode="auto">
          <a:xfrm>
            <a:off x="395288" y="339725"/>
            <a:ext cx="4732337" cy="4227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673100" y="4575175"/>
            <a:ext cx="41767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Еммануель Макрон – президент Франції (з 2017 р.) 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5659438" y="700088"/>
            <a:ext cx="3484562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«Розумієте, до XI, XII, XIII століття у нас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не було ніякої різниці в мові.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тільки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результаті полонізації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та частина українців, яка жила на території, яка перебувала під владою Речі Посполитої, тільки десь, по-моєму,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XVI столітті з'явилися перші мовні відмінності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 заявив  В. Путін 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ТАСС, опублікованому на сайті Кремля 21 лютого 2020 р.</a:t>
            </a:r>
          </a:p>
        </p:txBody>
      </p:sp>
      <p:pic>
        <p:nvPicPr>
          <p:cNvPr id="35842" name="Picture 2" descr="C:\Users\SASHA\Desktop\Киев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71513"/>
            <a:ext cx="54451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 bwMode="auto">
          <a:ln>
            <a:headEnd/>
            <a:tailEnd/>
          </a:ln>
        </p:spPr>
        <p:txBody>
          <a:bodyPr anchor="t"/>
          <a:lstStyle/>
          <a:p>
            <a:r>
              <a:rPr lang="uk-UA" sz="1400" cap="none" smtClean="0">
                <a:latin typeface="Arial" charset="0"/>
              </a:rPr>
              <a:t>Що ми вивчаємо:</a:t>
            </a:r>
            <a:endParaRPr lang="ru-RU" sz="1400" cap="none" smtClean="0">
              <a:latin typeface="Arial" charset="0"/>
            </a:endParaRPr>
          </a:p>
        </p:txBody>
      </p:sp>
      <p:sp>
        <p:nvSpPr>
          <p:cNvPr id="55299" name="Rectangle 3"/>
          <p:cNvSpPr>
            <a:spLocks noGrp="1"/>
          </p:cNvSpPr>
          <p:nvPr>
            <p:ph type="body" idx="4294967295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uk-UA" sz="2400" smtClean="0">
                <a:latin typeface="Arial" charset="0"/>
              </a:rPr>
              <a:t> </a:t>
            </a:r>
            <a:r>
              <a:rPr lang="uk-UA" sz="1800" smtClean="0">
                <a:latin typeface="Arial" charset="0"/>
              </a:rPr>
              <a:t>1. Імперські російські історичні міфи як складова інформаційної війни.</a:t>
            </a:r>
          </a:p>
          <a:p>
            <a:pPr algn="l">
              <a:defRPr/>
            </a:pPr>
            <a:r>
              <a:rPr lang="uk-UA" sz="1800" smtClean="0">
                <a:latin typeface="Arial" charset="0"/>
              </a:rPr>
              <a:t> 2. Імперські міфи з вуст російських політиків.</a:t>
            </a:r>
          </a:p>
          <a:p>
            <a:pPr algn="l">
              <a:defRPr/>
            </a:pPr>
            <a:r>
              <a:rPr lang="uk-UA" sz="1800" smtClean="0">
                <a:latin typeface="Arial" charset="0"/>
              </a:rPr>
              <a:t>3. Імперські російські історичні міфи в сучасних підручниках РФ  з історії Росії та ін.</a:t>
            </a:r>
          </a:p>
          <a:p>
            <a:pPr>
              <a:defRPr/>
            </a:pPr>
            <a:endParaRPr lang="uk-UA" sz="1800" smtClean="0">
              <a:latin typeface="Times New Roman" pitchFamily="18" charset="0"/>
            </a:endParaRPr>
          </a:p>
          <a:p>
            <a:pPr>
              <a:defRPr/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5364163" y="195263"/>
            <a:ext cx="36004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«Українцями називали людей, які жили на рубежах Російської держави. 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Українці були у Пскові, українцями називали тих, хто захищали з півдня від набігів кримського хана. На Уралі.</a:t>
            </a:r>
            <a:r>
              <a:rPr lang="uk-UA" sz="20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Кругом були українці»,</a:t>
            </a:r>
            <a:r>
              <a:rPr lang="uk-UA" sz="2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2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Путін 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ТАСС, опублікованому на сайті Кремля 21 лютого 2020 р.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36866" name="Picture 2" descr="C:\Users\SASHA\Desktop\рв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3825"/>
            <a:ext cx="436880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76225" y="4592638"/>
            <a:ext cx="4895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Володимир Путін – президент РФ</a:t>
            </a:r>
          </a:p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(з 2000 по 2008 рр.; з 2012 р.)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1"/>
          <p:cNvSpPr>
            <a:spLocks noChangeArrowheads="1"/>
          </p:cNvSpPr>
          <p:nvPr/>
        </p:nvSpPr>
        <p:spPr bwMode="auto">
          <a:xfrm>
            <a:off x="4356100" y="195263"/>
            <a:ext cx="46736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«На федералізацію ніколи Київ не піде, по скільки він не в змозі вже чимось керувати. На лице параліч влади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це, на жаль, нещаслива доля будь-яких спроб України створити державу.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300 років тому Мазепа метався з російським царем, зі шведами, з турками, з поляками;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ось вони мучаться хто більше заплатить і програвали весь час. І дійсно вони перебували між. У турків не вистачило сил добити їх, для поляків важко – далеко на схід,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нам вони були не потрібні, вони самі просилися до нас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бо відчували релігійні гноблення».</a:t>
            </a:r>
          </a:p>
          <a:p>
            <a:pPr algn="r"/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(З виступу В. Жириновського у березні </a:t>
            </a: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2014 р.)</a:t>
            </a:r>
          </a:p>
        </p:txBody>
      </p:sp>
      <p:pic>
        <p:nvPicPr>
          <p:cNvPr id="37890" name="Picture 2" descr="C:\Users\SASHA\Desktop\____26081_650x4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31888"/>
            <a:ext cx="4068762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рямоугольник 1"/>
          <p:cNvSpPr>
            <a:spLocks noChangeArrowheads="1"/>
          </p:cNvSpPr>
          <p:nvPr/>
        </p:nvSpPr>
        <p:spPr bwMode="auto">
          <a:xfrm>
            <a:off x="1547813" y="1058863"/>
            <a:ext cx="6408737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«Життя ж складне й різноманітне. У нас складно влаштована країна і стільки етносів проживає. Розумієте, ми деякі речі забуваємо. Ось у нас суперечка з Україною йде.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Є українська ідентичність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Вона сформована.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Хто був автором </a:t>
            </a:r>
            <a:r>
              <a:rPr lang="ru-RU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граф Потоцький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відомий дослідник і науковець і письменник, який вперше заговорив про українців, як про окремий етнос. Потім були інші польські дослідження, які взагалі викреслили українців з числа слов'ян.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Вони стверджували, що це нащадки якихось кочових народів»,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(З виступу В.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Путіна на щорічній прес-конференції 19 грудня 2019 р.)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rgbClr val="FFFFFF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Прямоугольник 1"/>
          <p:cNvSpPr>
            <a:spLocks noChangeArrowheads="1"/>
          </p:cNvSpPr>
          <p:nvPr/>
        </p:nvSpPr>
        <p:spPr bwMode="auto">
          <a:xfrm>
            <a:off x="5148263" y="85725"/>
            <a:ext cx="384810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«Батьки-засновники українського націоналізму – вони ж ніколи не говорили, що потрібно обов'язково посваритися з Росією. Як це не здасться дивним, в їх фундаментальних працях ХІХ століття написано, що Україна: а)вона багатонаціональна і повинна бути федеративною державою і б)вибудувати обов'язково хороші відносини з Росією. Нинішні націоналісти це, мабуть, забули»,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зазначив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 Путін 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ТАСС, у лютому 2020 р.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39938" name="Picture 2" descr="C:\Users\SASHA\Desktop\Portrait_of_Historian_M._Kostomarov_by_Nikolay_G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5725"/>
            <a:ext cx="3455987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4"/>
          <p:cNvSpPr txBox="1">
            <a:spLocks noChangeArrowheads="1"/>
          </p:cNvSpPr>
          <p:nvPr/>
        </p:nvSpPr>
        <p:spPr bwMode="auto">
          <a:xfrm>
            <a:off x="684213" y="4457700"/>
            <a:ext cx="3455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>
                <a:latin typeface="Times New Roman" pitchFamily="18" charset="0"/>
                <a:cs typeface="Times New Roman" pitchFamily="18" charset="0"/>
              </a:rPr>
              <a:t>Микола Костомаров – український історик, член Кирило-Мефодіївського товариства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рямоугольник 1"/>
          <p:cNvSpPr>
            <a:spLocks noChangeArrowheads="1"/>
          </p:cNvSpPr>
          <p:nvPr/>
        </p:nvSpPr>
        <p:spPr bwMode="auto">
          <a:xfrm>
            <a:off x="4284663" y="268288"/>
            <a:ext cx="47879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Програмні положення Кирило-Мефодіївського братства викладені в «Книзі буття українського народу», «Статуті Слов’янського братства Св. Кирила і Мефодія».</a:t>
            </a: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 основу документів було покладено ідеї панславізму та українського національного відродження. </a:t>
            </a: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Головне завдання братства полягало в побудові майбутнього суспільства на засадах християнської моралі, шляхом здійснення цілого ряду реформ, зокрема, створенні демократичної федерації слов'янських народів на принципах рівності і суверенності на чолі з Україною; знищенні царату, скасуванні кріпацтва; встановленні демократичних прав і свобод  громадян; зрівнянні у правах всіх слов'янських народів, їх мов, культури та освіти.</a:t>
            </a:r>
          </a:p>
        </p:txBody>
      </p:sp>
      <p:pic>
        <p:nvPicPr>
          <p:cNvPr id="40962" name="Picture 2" descr="C:\Users\SASHA\Desktop\Книга_буття_українського_народ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00025"/>
            <a:ext cx="33337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0" descr="Результат пошуку зображень за запитом &quot;міхновський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-1588"/>
            <a:ext cx="3167062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Прямоугольник 3"/>
          <p:cNvSpPr>
            <a:spLocks noChangeArrowheads="1"/>
          </p:cNvSpPr>
          <p:nvPr/>
        </p:nvSpPr>
        <p:spPr bwMode="auto">
          <a:xfrm>
            <a:off x="5148263" y="1058863"/>
            <a:ext cx="33845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«…через увесь час свого історичного існування нація наша з найбільшим зусиллям пильнує вилитись у форму держави самостійної і незалежної».</a:t>
            </a:r>
          </a:p>
          <a:p>
            <a:pPr algn="r"/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М. Міхновський</a:t>
            </a:r>
            <a:endParaRPr lang="ru-RU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Прямоугольник 4"/>
          <p:cNvSpPr>
            <a:spLocks noChangeArrowheads="1"/>
          </p:cNvSpPr>
          <p:nvPr/>
        </p:nvSpPr>
        <p:spPr bwMode="auto">
          <a:xfrm>
            <a:off x="225425" y="4481513"/>
            <a:ext cx="4084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«Самостійна Україна» М. Міхновського </a:t>
            </a:r>
            <a:r>
              <a:rPr lang="ru-RU" sz="12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програма РУП (до 1903 р.), програма УНП.</a:t>
            </a:r>
            <a:endParaRPr lang="ru-RU" sz="12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Прямоугольник 1"/>
          <p:cNvSpPr>
            <a:spLocks noChangeArrowheads="1"/>
          </p:cNvSpPr>
          <p:nvPr/>
        </p:nvSpPr>
        <p:spPr bwMode="auto">
          <a:xfrm>
            <a:off x="5003800" y="268288"/>
            <a:ext cx="3527425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«У сучасному світі об'єднання зусиль дає нам колосальні конкурентні переваги. І навпаки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роз'єднання робить нас слабкішими. Особливо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український фактор почав розігруватися напередодні Першої світової війни австрійською спецслужбою.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Чому? Це відома справа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розділяй і володарюй. Це абсолютно зрозуміла річ»,</a:t>
            </a:r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 у лютому 2020 р.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44034" name="Picture 2" descr="C:\Users\SASHA\Desktop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555625"/>
            <a:ext cx="2954338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Прямоугольник 1"/>
          <p:cNvSpPr>
            <a:spLocks noChangeArrowheads="1"/>
          </p:cNvSpPr>
          <p:nvPr/>
        </p:nvSpPr>
        <p:spPr bwMode="auto">
          <a:xfrm>
            <a:off x="4906963" y="195263"/>
            <a:ext cx="40767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«Ось ця територія, нехай не ображаються українці, там завжди була зрада,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вони всіх зраджували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шведів, поляків, німців, австрійців, турок, євреїв, росіян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всіх зраджували завжди. Ви пам'ятаєте: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Петлюра, він же разом з німцями так, але він спеціально хоче увійти першим в Київ, і повертає кулемети, він готовий німців розстрілювати.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Ніяких договорів, нічого там не діє. Суцільна махновщина. Тому що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територія без держави.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Територія є і люди кажуть, що начебто якась українська мова є. Але держави то немає».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uk-UA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Жириновський в ефірі програми «Вечір з Володимиром Соловйовим» на телеканалі «Росія-1» від 25 липня 2019 р.</a:t>
            </a:r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3" descr="C:\Users\SASHA\Desktop\Без названия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771525"/>
            <a:ext cx="4624387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Прямоугольник 1"/>
          <p:cNvSpPr>
            <a:spLocks noChangeArrowheads="1"/>
          </p:cNvSpPr>
          <p:nvPr/>
        </p:nvSpPr>
        <p:spPr bwMode="auto">
          <a:xfrm>
            <a:off x="5219700" y="268288"/>
            <a:ext cx="3783013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В.Черномирдін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про присвоєння С.Бандері і Р.Шухевичу звання Героїв України: </a:t>
            </a:r>
          </a:p>
          <a:p>
            <a:pPr algn="just"/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«Я сприйняв це як образу ... Як ви могли таке допустити? «Це наша історія». Яка ваша історія?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і наша історія (мається на увазі російська).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Наших людей розстрілювали, в тому числі і російських, росіян і українців, і євреїв. Ну як ви могли це зробити? Нюрнберзький процес </a:t>
            </a:r>
            <a:r>
              <a:rPr lang="uk-UA" sz="1600" b="1" i="1">
                <a:latin typeface="Constantia" pitchFamily="18" charset="0"/>
              </a:rPr>
              <a:t>–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там ніяких змін немає і там все було прописано. І вони фашисти і посібники.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 яку вони Україну боролися? Від кого вони звільняли Україну?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r"/>
            <a:r>
              <a:rPr 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Фрагмент інтерв'ю Д.Гордона з В.Черномирдіним 2010 р.</a:t>
            </a:r>
          </a:p>
        </p:txBody>
      </p:sp>
      <p:pic>
        <p:nvPicPr>
          <p:cNvPr id="46082" name="Picture 3" descr="C:\Users\SASHA\Desktop\пощ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41288"/>
            <a:ext cx="46609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 descr="C:\Users\SASHA\Desktop\26154439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0" y="2844800"/>
            <a:ext cx="364807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Прямоугольник 2"/>
          <p:cNvSpPr>
            <a:spLocks noChangeArrowheads="1"/>
          </p:cNvSpPr>
          <p:nvPr/>
        </p:nvSpPr>
        <p:spPr bwMode="auto">
          <a:xfrm>
            <a:off x="1111250" y="4665663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С. Бандера</a:t>
            </a:r>
          </a:p>
        </p:txBody>
      </p:sp>
      <p:sp>
        <p:nvSpPr>
          <p:cNvPr id="46085" name="TextBox 3"/>
          <p:cNvSpPr txBox="1">
            <a:spLocks noChangeArrowheads="1"/>
          </p:cNvSpPr>
          <p:nvPr/>
        </p:nvSpPr>
        <p:spPr bwMode="auto">
          <a:xfrm>
            <a:off x="2554288" y="4665663"/>
            <a:ext cx="1800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latin typeface="Times New Roman" pitchFamily="18" charset="0"/>
                <a:cs typeface="Times New Roman" pitchFamily="18" charset="0"/>
              </a:rPr>
              <a:t>Р. Шухевич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Прямоугольник 1"/>
          <p:cNvSpPr>
            <a:spLocks noChangeArrowheads="1"/>
          </p:cNvSpPr>
          <p:nvPr/>
        </p:nvSpPr>
        <p:spPr bwMode="auto">
          <a:xfrm>
            <a:off x="4643438" y="160338"/>
            <a:ext cx="4284662" cy="415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«Скільки було молодих фахівців направлено</a:t>
            </a:r>
            <a:r>
              <a:rPr lang="uk-UA" i="1">
                <a:latin typeface="Constantia" pitchFamily="18" charset="0"/>
              </a:rPr>
              <a:t> 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лікарів, вчителів, партійних працівників на Західну Україну, щоб якось там все ось це привести в порядок, переконувати, розповідати, лікувати, навчати. А скільки фахівців було з науки, адже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 Львові жодного інституту не було, жодного підприємства не було.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Туди ж одразу і підприємства направили, туди ж фахівців направили, а їх вбивали. Це як розуміти? А скільки молодих фахівців зі Східних регіонів України, а їх за що вбивали?»</a:t>
            </a: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Фрагмент інтерв'ю Д. Гордона з</a:t>
            </a:r>
            <a:r>
              <a:rPr lang="ru-RU" sz="1600" b="1">
                <a:latin typeface="Constantia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 Черномирдіним 2010 р.</a:t>
            </a:r>
          </a:p>
        </p:txBody>
      </p:sp>
      <p:pic>
        <p:nvPicPr>
          <p:cNvPr id="47106" name="Picture 2" descr="C:\Users\SASHA\Desktop\Новоросія. Міфи\test-26-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8288"/>
            <a:ext cx="29146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body" idx="4294967295"/>
          </p:nvPr>
        </p:nvSpPr>
        <p:spPr bwMode="auto">
          <a:xfrm>
            <a:off x="0" y="514350"/>
            <a:ext cx="4114800" cy="41148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80000"/>
              </a:lnSpc>
            </a:pPr>
            <a:endParaRPr lang="uk-UA" sz="1400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uk-UA" sz="1400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uk-UA" sz="1400" b="1" smtClean="0">
                <a:solidFill>
                  <a:schemeClr val="tx2"/>
                </a:solidFill>
                <a:latin typeface="Times New Roman" pitchFamily="18" charset="0"/>
              </a:rPr>
              <a:t>Інформаційна війна РФ проти України</a:t>
            </a:r>
            <a:r>
              <a:rPr lang="uk-UA" sz="1400" smtClean="0">
                <a:solidFill>
                  <a:srgbClr val="FFFF66"/>
                </a:solidFill>
                <a:latin typeface="Times New Roman" pitchFamily="18" charset="0"/>
              </a:rPr>
              <a:t> </a:t>
            </a:r>
            <a:r>
              <a:rPr lang="en-US" sz="1400" smtClean="0">
                <a:solidFill>
                  <a:srgbClr val="99CCFF"/>
                </a:solidFill>
                <a:latin typeface="Constantia" pitchFamily="18" charset="0"/>
              </a:rPr>
              <a:t>–</a:t>
            </a:r>
            <a:endParaRPr lang="uk-UA" sz="1400" smtClean="0">
              <a:solidFill>
                <a:srgbClr val="99CCFF"/>
              </a:solidFill>
              <a:latin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 комплекс заходів, здійснюваних урядовими та</a:t>
            </a: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 неурядовими організаціями </a:t>
            </a:r>
            <a:r>
              <a:rPr lang="uk-UA" sz="1400" smtClean="0">
                <a:solidFill>
                  <a:srgbClr val="99CCFF"/>
                </a:solidFill>
                <a:latin typeface="Times New Roman" pitchFamily="18" charset="0"/>
              </a:rPr>
              <a:t>РФ проти України</a:t>
            </a:r>
            <a:r>
              <a:rPr lang="uk-UA" sz="1400" smtClean="0">
                <a:latin typeface="Times New Roman" pitchFamily="18" charset="0"/>
              </a:rPr>
              <a:t> в</a:t>
            </a: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 інформаційному просторі, спрямованих на</a:t>
            </a: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 отримання стратегічно-політичних переваг</a:t>
            </a: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 шляхом деморалізації або введення в</a:t>
            </a: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 оману противника.</a:t>
            </a:r>
          </a:p>
          <a:p>
            <a:pPr algn="l">
              <a:lnSpc>
                <a:spcPct val="80000"/>
              </a:lnSpc>
            </a:pPr>
            <a:endParaRPr lang="uk-UA" sz="1400" smtClean="0">
              <a:latin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uk-UA" sz="1400" smtClean="0">
                <a:latin typeface="Times New Roman" pitchFamily="18" charset="0"/>
              </a:rPr>
              <a:t>Складовою інформаційної війни є імперські історичні міфи, що продукуються РФ і насаджуються в інформаційному просторі</a:t>
            </a:r>
          </a:p>
        </p:txBody>
      </p:sp>
      <p:pic>
        <p:nvPicPr>
          <p:cNvPr id="16386" name="Picture 3" descr="Результат пошуку зображень за запитом російсько-українська інформаційна вій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627063"/>
            <a:ext cx="5181600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Прямоугольник 1"/>
          <p:cNvSpPr>
            <a:spLocks noChangeArrowheads="1"/>
          </p:cNvSpPr>
          <p:nvPr/>
        </p:nvSpPr>
        <p:spPr bwMode="auto">
          <a:xfrm>
            <a:off x="5580063" y="0"/>
            <a:ext cx="3024187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«…століттями знущалися над православними. Але ми замовчували все це, заради цієї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фіктивної дружби народів, заради цього фіктивного інтернаціоналізму.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тому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жителі України не знають хто ворог, хто друг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і що взагалі відбувалося, і хто вони такі: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Бандера, Шухевич і ОУН, УПА. Проти кого вони повставали?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Чому вони були одягнені в німецьку форму?»</a:t>
            </a:r>
            <a:endParaRPr lang="ru-RU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Виступ від фракції ЛДПР В.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Жириновського у березні 2014 р.</a:t>
            </a:r>
          </a:p>
        </p:txBody>
      </p:sp>
      <p:pic>
        <p:nvPicPr>
          <p:cNvPr id="1028" name="Picture 4" descr="C:\Users\SASHA\Desktop\Владимир-Жириновский.jpg"/>
          <p:cNvPicPr>
            <a:picLocks noChangeAspect="1" noChangeArrowheads="1"/>
          </p:cNvPicPr>
          <p:nvPr/>
        </p:nvPicPr>
        <p:blipFill rotWithShape="1">
          <a:blip r:embed="rId2"/>
          <a:srcRect r="15276"/>
          <a:stretch/>
        </p:blipFill>
        <p:spPr bwMode="auto">
          <a:xfrm>
            <a:off x="184150" y="709613"/>
            <a:ext cx="5008563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рямоугольник 1"/>
          <p:cNvSpPr>
            <a:spLocks noChangeArrowheads="1"/>
          </p:cNvSpPr>
          <p:nvPr/>
        </p:nvSpPr>
        <p:spPr bwMode="auto">
          <a:xfrm>
            <a:off x="4859338" y="1203325"/>
            <a:ext cx="4062412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«Так склалося, добре. Але в 1954 році взяли Крим і туди віддали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порушення чинного тоді союзного законодавства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яке вимагало згоди Верховної Ради Української РСР, вирішено було президією Верховної Ради»,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заявив В. Путін 14 грудня     2017 р.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3" descr="C:\Users\SASHA\Desktop\The_transfer_of_Crim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54000"/>
            <a:ext cx="341947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Box 2"/>
          <p:cNvSpPr txBox="1">
            <a:spLocks noChangeArrowheads="1"/>
          </p:cNvSpPr>
          <p:nvPr/>
        </p:nvSpPr>
        <p:spPr bwMode="auto">
          <a:xfrm>
            <a:off x="2987675" y="268288"/>
            <a:ext cx="6032500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 точки зору тодішнього законодавства, процедура передачі Криму Україні була повністю витримана. Спочатку це питання розглядалося на Президії Верховної Ради РРФСР у присутності представників Кримської облради і Севастопольської міськради. Було прийняте позитивне рішення, яке аргументувалося спільністю економіки, тісними господарськими і культурними зв</a:t>
            </a:r>
            <a:r>
              <a:rPr lang="en-US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язками Криму та України, територіальною близькістю. Цю Постанову направили до Верховної Ради СРСР. Питання про передачу Криму Україні розглядалося і на Президії Верховної Ради УРСР. 19 лютого 1954 р. відбулося урочисте засідання Президії Верховної Ради СРСР за участю представників керівних органів України і Росії, Кримської області і міста Севастополя. Було прийняте рішення і підписаний відповідний указ. Процес передачі був завершений на сесії Верховної Ради СРСР, яка затвердила указ від 19 лютого і внесла відповідні зміни до Конституції СРСР.</a:t>
            </a:r>
          </a:p>
          <a:p>
            <a:pPr algn="r"/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Турченко Ф., Турченко Г. Проект «Новоросія» і новітня російсько-українська війна. Ки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їв: Інститут історії України, 2015. С. 122-123.</a:t>
            </a:r>
            <a:endParaRPr lang="ru-RU" sz="16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C:\Users\SASHA\Desktop\unnamed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81050"/>
            <a:ext cx="2225675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Прямоугольник 5"/>
          <p:cNvSpPr>
            <a:spLocks noChangeArrowheads="1"/>
          </p:cNvSpPr>
          <p:nvPr/>
        </p:nvSpPr>
        <p:spPr bwMode="auto">
          <a:xfrm>
            <a:off x="2286000" y="197167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Прямоугольник 1"/>
          <p:cNvSpPr>
            <a:spLocks noChangeArrowheads="1"/>
          </p:cNvSpPr>
          <p:nvPr/>
        </p:nvSpPr>
        <p:spPr bwMode="auto">
          <a:xfrm>
            <a:off x="5284788" y="231775"/>
            <a:ext cx="3798887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«Україна – її не було ніколи!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Її створили більшовики!</a:t>
            </a:r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Дайте мені документ XVIII століття, де буде написано «українська держава з кимось уклала угоду». Дайте мені документ ХІХ століття! Немає жодного документа! Ніхто ніколи не укладав жодних угод з Україною!</a:t>
            </a:r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породження радянської влади!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Всі говорили російською і були росіянами!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Ми вас зробили! 80% росіян змусили записати себе в паспортах «українець»! З України ви всі вперті, тупі й хворі! Вони напівросіяни, напівукраїнці. Напівдержава, напівтериторія!»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кричав В. Жириновський в ефірі програми «60 хвилин» 16 липня 2019р. на телеканалі «Росія-1».</a:t>
            </a:r>
          </a:p>
        </p:txBody>
      </p:sp>
      <p:pic>
        <p:nvPicPr>
          <p:cNvPr id="51202" name="Picture 2" descr="C:\Users\SASHA\Desktop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411163"/>
            <a:ext cx="461962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C:\Users\SASHA\Desktop\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2517775"/>
            <a:ext cx="4787900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Прямоугольник 1"/>
          <p:cNvSpPr>
            <a:spLocks noChangeArrowheads="1"/>
          </p:cNvSpPr>
          <p:nvPr/>
        </p:nvSpPr>
        <p:spPr bwMode="auto">
          <a:xfrm>
            <a:off x="5364163" y="141288"/>
            <a:ext cx="357505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«Під час створення СРСР Україна отримала землі, до яких не мала відношення.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Споконвіку російські території, які взагалі не мають відношення до України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все Причорномор'я, західні російські землі,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були передані Україні з дивним формулюванням «для підвищення процентного співвідношення пролетаріату в Україні».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Тому що Україна була сільською територією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вважалося, що це дрібнобуржуазні представники селян. Їх розкуркулювали поспіль у всій країні. Це дивне рішення, це все спадщина державного устрою Володимира Ілліча Леніна»,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резюмував В. Путін на щорічній прес-конференції 19 грудня 2019 р.</a:t>
            </a:r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C:\Users\SASHA\Desktop\Юз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411163"/>
            <a:ext cx="496887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Box 2"/>
          <p:cNvSpPr txBox="1">
            <a:spLocks noChangeArrowheads="1"/>
          </p:cNvSpPr>
          <p:nvPr/>
        </p:nvSpPr>
        <p:spPr bwMode="auto">
          <a:xfrm>
            <a:off x="411163" y="3363913"/>
            <a:ext cx="46085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Металургійний завод Джона Юза, м. Юзівка (нині м. Донецьк), кінець ХІХ століття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C:\Users\SASHA\Desktop\Оле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9725"/>
            <a:ext cx="5072063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Box 3"/>
          <p:cNvSpPr txBox="1">
            <a:spLocks noChangeArrowheads="1"/>
          </p:cNvSpPr>
          <p:nvPr/>
        </p:nvSpPr>
        <p:spPr bwMode="auto">
          <a:xfrm>
            <a:off x="179388" y="3508375"/>
            <a:ext cx="49291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Олександрівський Південно-Російський залізообробний і залізопрокатний завод (Катеринославська губ.), 1887 р.</a:t>
            </a:r>
            <a:endParaRPr 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1" name="Picture 2" descr="C:\Users\SASHA\Desktop\Харк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1575" y="339725"/>
            <a:ext cx="41624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Box 2"/>
          <p:cNvSpPr txBox="1">
            <a:spLocks noChangeArrowheads="1"/>
          </p:cNvSpPr>
          <p:nvPr/>
        </p:nvSpPr>
        <p:spPr bwMode="auto">
          <a:xfrm>
            <a:off x="4981575" y="4371975"/>
            <a:ext cx="4162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Харківський паровозобудівний завод, </a:t>
            </a:r>
          </a:p>
          <a:p>
            <a:pPr algn="r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кінець ХІХ ст.</a:t>
            </a:r>
            <a:endParaRPr 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Прямоугольник 1"/>
          <p:cNvSpPr>
            <a:spLocks noChangeArrowheads="1"/>
          </p:cNvSpPr>
          <p:nvPr/>
        </p:nvSpPr>
        <p:spPr bwMode="auto">
          <a:xfrm>
            <a:off x="5867400" y="100013"/>
            <a:ext cx="3090863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Нагадаю, що це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Новоросія.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Харків, Луганськ, Донецьк, Херсон, Миколаїв, Одеса </a:t>
            </a:r>
            <a:r>
              <a:rPr lang="ru-RU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не входили до складу України в царські часи.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все території, які передав Україні радянський уряд. Навіщо вони це зробили, Бог його знає»,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Путін під час спілкування з росіянами 17 квітня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2014 </a:t>
            </a:r>
            <a:r>
              <a:rPr lang="uk-UA" sz="1600" b="1">
                <a:latin typeface="Times New Roman" pitchFamily="18" charset="0"/>
                <a:cs typeface="Times New Roman" pitchFamily="18" charset="0"/>
              </a:rPr>
              <a:t>р.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4" name="Прямоугольник 2"/>
          <p:cNvSpPr>
            <a:spLocks noChangeArrowheads="1"/>
          </p:cNvSpPr>
          <p:nvPr/>
        </p:nvSpPr>
        <p:spPr bwMode="auto">
          <a:xfrm>
            <a:off x="4999038" y="4435475"/>
            <a:ext cx="241458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uk-UA" altLang="ru-RU" sz="1400">
                <a:solidFill>
                  <a:srgbClr val="FFFFFF"/>
                </a:solidFill>
                <a:latin typeface="Times New Roman" pitchFamily="18" charset="0"/>
              </a:rPr>
              <a:t>Карта з офісу КПУ в Києві </a:t>
            </a:r>
          </a:p>
          <a:p>
            <a:pPr algn="just">
              <a:spcBef>
                <a:spcPct val="50000"/>
              </a:spcBef>
            </a:pPr>
            <a:r>
              <a:rPr lang="uk-UA" altLang="ru-RU" sz="1400">
                <a:solidFill>
                  <a:srgbClr val="FFFFFF"/>
                </a:solidFill>
                <a:latin typeface="Times New Roman" pitchFamily="18" charset="0"/>
              </a:rPr>
              <a:t>2014 р.</a:t>
            </a:r>
            <a:endParaRPr lang="ru-RU" altLang="ru-RU" sz="1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54275" name="Picture 2" descr="C:\Users\SASHA\Desktop\pu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69850"/>
            <a:ext cx="43561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2476500"/>
            <a:ext cx="435610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Прямоугольник 1"/>
          <p:cNvSpPr>
            <a:spLocks noChangeArrowheads="1"/>
          </p:cNvSpPr>
          <p:nvPr/>
        </p:nvSpPr>
        <p:spPr bwMode="auto">
          <a:xfrm>
            <a:off x="5003800" y="161925"/>
            <a:ext cx="4059238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Революція Гідності</a:t>
            </a:r>
            <a:r>
              <a:rPr lang="uk-UA" sz="20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 років тому, лютий. Ось вони стоять </a:t>
            </a:r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представники України, але вони ж не скажуть уже, що 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була революція криміналу, революція підлості, революція загибелі людей. Ніякої гідності там не було</a:t>
            </a:r>
            <a:r>
              <a:rPr lang="uk-UA" sz="2000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uk-UA" sz="2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Слова В. Жириновського в ефірі програми «Вечір з Володимиром Соловйовим» на телеканалі </a:t>
            </a:r>
          </a:p>
          <a:p>
            <a:pPr algn="r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«Росія-1» від 25 липня 2019 р.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>
              <a:latin typeface="Constantia" pitchFamily="18" charset="0"/>
            </a:endParaRPr>
          </a:p>
        </p:txBody>
      </p:sp>
      <p:pic>
        <p:nvPicPr>
          <p:cNvPr id="55298" name="Picture 2" descr="C:\Users\SASHA\Desktop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996950"/>
            <a:ext cx="485933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Прямоугольник 1"/>
          <p:cNvSpPr>
            <a:spLocks noChangeArrowheads="1"/>
          </p:cNvSpPr>
          <p:nvPr/>
        </p:nvSpPr>
        <p:spPr bwMode="auto">
          <a:xfrm>
            <a:off x="4716463" y="195263"/>
            <a:ext cx="4319587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«Чому формула Штайнмаєра? Німець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 якого дива?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Спеціально навіть це закладають в голову. Хто навів порядок на Україні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Штайнмаєр. Хто заспокоїв все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Штайнмаєр. Тобто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німці.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Гофман сто років тому під час Першої світової сказав: «Це я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полковник генерального штабу Гофман створив Україну». Правильно,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вони створили. А потім поляки це підхопили. А потім російські більшовики, вірніше українські, зробили українізацію росіян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заявив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 Жириновський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ефірі програми «60 хвилин» за 2 жовтня 2019 р. на телеканалі «Росія-1».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56322" name="Picture 2" descr="C:\Users\SASHA\Desktop\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" y="987425"/>
            <a:ext cx="46593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Прямоугольник 1"/>
          <p:cNvSpPr>
            <a:spLocks noChangeArrowheads="1"/>
          </p:cNvSpPr>
          <p:nvPr/>
        </p:nvSpPr>
        <p:spPr bwMode="auto">
          <a:xfrm>
            <a:off x="5508625" y="249238"/>
            <a:ext cx="34512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«Все про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ходить, і це пройде. Наша країна неодноразово проходила через серйозні випробування: 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печеніги її мордували, і половці. З усім впоралася Росія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Переможемо і цю заразу коронавірусну. Разом ми все подолаємо». </a:t>
            </a:r>
          </a:p>
          <a:p>
            <a:pPr algn="just"/>
            <a:r>
              <a:rPr lang="uk-UA" sz="20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Зі звернення В.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Путіна до росіян 8 квітня 2020 р.)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3" descr="C:\Users\SASHA\Desktop\мамонты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27063"/>
            <a:ext cx="521970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8" descr="http://www.ravnopravie.org/media/images/2354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25"/>
            <a:ext cx="66500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AutoShape 2" descr="Картинки по запросу &quot;«Собор народів Білорусії, Росії та України»&quot;"/>
          <p:cNvSpPr>
            <a:spLocks noChangeAspect="1" noChangeArrowheads="1"/>
          </p:cNvSpPr>
          <p:nvPr/>
        </p:nvSpPr>
        <p:spPr bwMode="auto">
          <a:xfrm>
            <a:off x="117475" y="-10795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5800"/>
            <a:endParaRPr lang="ru-RU" sz="1400">
              <a:latin typeface="Century Gothic" pitchFamily="34" charset="0"/>
            </a:endParaRPr>
          </a:p>
        </p:txBody>
      </p:sp>
      <p:pic>
        <p:nvPicPr>
          <p:cNvPr id="17411" name="Picture 6" descr="Картинки по запросу &quot;Собор народов Белорусии, Росии  Украини»&quot;"/>
          <p:cNvPicPr>
            <a:picLocks noChangeAspect="1" noChangeArrowheads="1"/>
          </p:cNvPicPr>
          <p:nvPr/>
        </p:nvPicPr>
        <p:blipFill>
          <a:blip r:embed="rId3"/>
          <a:srcRect t="2623" b="4570"/>
          <a:stretch>
            <a:fillRect/>
          </a:stretch>
        </p:blipFill>
        <p:spPr bwMode="auto">
          <a:xfrm>
            <a:off x="6650038" y="1192213"/>
            <a:ext cx="2493962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 rot="10800000" flipV="1">
            <a:off x="6772275" y="4057650"/>
            <a:ext cx="2371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en-US" sz="1400">
                <a:latin typeface="Century Gothic" pitchFamily="34" charset="0"/>
                <a:hlinkClick r:id="rId4"/>
              </a:rPr>
              <a:t>http://www.ravnopravie.org/news/novosti/v_zaporozhe_proshel_ocherednoj_sbor_slavyanskih_narodov_belorussii_rossii_ukrainy.html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346075" y="4613275"/>
            <a:ext cx="27876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uk-UA" sz="2400" b="1">
                <a:latin typeface="Century Gothic" pitchFamily="34" charset="0"/>
              </a:rPr>
              <a:t>м. Харків, 2004 р.</a:t>
            </a:r>
            <a:endParaRPr lang="ru-RU" sz="2400" b="1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Прямоугольник 1"/>
          <p:cNvSpPr>
            <a:spLocks noChangeArrowheads="1"/>
          </p:cNvSpPr>
          <p:nvPr/>
        </p:nvSpPr>
        <p:spPr bwMode="auto">
          <a:xfrm>
            <a:off x="2124075" y="2147888"/>
            <a:ext cx="52292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Текстура - AVATAN PLUS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-21036"/>
            <a:ext cx="9144000" cy="516453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468313" y="3305175"/>
            <a:ext cx="8172450" cy="1838325"/>
          </a:xfrm>
        </p:spPr>
        <p:txBody>
          <a:bodyPr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indent="0" defTabSz="457200" eaLnBrk="1" hangingPunct="1">
              <a:defRPr/>
            </a:pPr>
            <a:r>
              <a:rPr lang="uk-UA" sz="1200" b="1" smtClean="0"/>
              <a:t>У жовтні 1990 р. на юридичному факультеті Одеського університету було оголошено про створення партії "новоросів” ("югоросів"), представники якої стверджували, що в Одеській, Миколаївській і Херсонській областях немає ні українців, ні росіян, а живе новий етнос (народ) "новороси" ("югороси"), які мають право на самовизначення. </a:t>
            </a:r>
            <a:endParaRPr lang="ru-RU" sz="1200" b="1" smtClean="0"/>
          </a:p>
          <a:p>
            <a:pPr marL="0" indent="0" defTabSz="457200" eaLnBrk="1" hangingPunct="1">
              <a:defRPr/>
            </a:pPr>
            <a:endParaRPr lang="ru-RU" sz="1200" b="1" smtClean="0"/>
          </a:p>
        </p:txBody>
      </p:sp>
      <p:pic>
        <p:nvPicPr>
          <p:cNvPr id="18435" name="Picture 2" descr="Проект &quot;Новоросія&quot; зазнав краху - Порошенко - Korrespondent.ne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1175" y="65088"/>
            <a:ext cx="513556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Текстура - AVATAN PLUS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-21036"/>
            <a:ext cx="9144000" cy="516453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125413" y="60325"/>
            <a:ext cx="7885112" cy="1571625"/>
          </a:xfrm>
        </p:spPr>
        <p:txBody>
          <a:bodyPr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indent="0" algn="l" defTabSz="457200" eaLnBrk="1" hangingPunct="1">
              <a:lnSpc>
                <a:spcPct val="90000"/>
              </a:lnSpc>
              <a:defRPr/>
            </a:pPr>
            <a:r>
              <a:rPr lang="uk-UA" sz="1600" smtClean="0"/>
              <a:t>В Криму на початку 1990-х рр. місцеві сепаратисти за підтримки російського політикуму поставили </a:t>
            </a:r>
            <a:r>
              <a:rPr lang="uk-UA" sz="1600" b="1" smtClean="0"/>
              <a:t>завдання про вихід півострова із складу України і приєднання до Російської Федерації.</a:t>
            </a:r>
            <a:r>
              <a:rPr lang="uk-UA" sz="1600" smtClean="0"/>
              <a:t> Одним з найголовніших аргументів для обґрунтування цього наміру була надумана </a:t>
            </a:r>
            <a:r>
              <a:rPr lang="uk-UA" sz="1600" b="1" smtClean="0"/>
              <a:t>ідея про "віковічні" зв’язки Криму з Росією</a:t>
            </a:r>
            <a:r>
              <a:rPr lang="uk-UA" sz="1600" smtClean="0"/>
              <a:t> і про відсутність таких зв’язків з Україною. </a:t>
            </a:r>
            <a:endParaRPr lang="ru-RU" sz="1600" smtClean="0"/>
          </a:p>
          <a:p>
            <a:pPr marL="0" indent="0" algn="l" defTabSz="457200" eaLnBrk="1" hangingPunct="1">
              <a:lnSpc>
                <a:spcPct val="90000"/>
              </a:lnSpc>
              <a:defRPr/>
            </a:pPr>
            <a:endParaRPr lang="ru-RU" sz="1600" smtClean="0"/>
          </a:p>
        </p:txBody>
      </p:sp>
      <p:pic>
        <p:nvPicPr>
          <p:cNvPr id="19459" name="Picture 6" descr="Крым в филателии — Википед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419225"/>
            <a:ext cx="5559425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3"/>
          <a:srcRect l="9941" r="20236"/>
          <a:stretch>
            <a:fillRect/>
          </a:stretch>
        </p:blipFill>
        <p:spPr bwMode="auto">
          <a:xfrm>
            <a:off x="277813" y="452438"/>
            <a:ext cx="4086225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Объект 2"/>
          <p:cNvSpPr txBox="1">
            <a:spLocks/>
          </p:cNvSpPr>
          <p:nvPr/>
        </p:nvSpPr>
        <p:spPr bwMode="auto">
          <a:xfrm>
            <a:off x="4537075" y="452438"/>
            <a:ext cx="4545013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>
                <a:solidFill>
                  <a:srgbClr val="000000"/>
                </a:solidFill>
                <a:latin typeface="Times New Roman" pitchFamily="18" charset="0"/>
                <a:sym typeface="Arial" charset="0"/>
              </a:rPr>
              <a:t> </a:t>
            </a:r>
          </a:p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>
                <a:solidFill>
                  <a:srgbClr val="000000"/>
                </a:solidFill>
                <a:latin typeface="Times New Roman" pitchFamily="18" charset="0"/>
                <a:sym typeface="Arial" charset="0"/>
              </a:rPr>
              <a:t>І. Гіркін:</a:t>
            </a:r>
          </a:p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 sz="2200">
                <a:solidFill>
                  <a:srgbClr val="000000"/>
                </a:solidFill>
                <a:latin typeface="Calibri" pitchFamily="34" charset="0"/>
                <a:sym typeface="Arial" charset="0"/>
              </a:rPr>
              <a:t> </a:t>
            </a:r>
          </a:p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 i="1">
                <a:solidFill>
                  <a:srgbClr val="000000"/>
                </a:solidFill>
                <a:latin typeface="Times New Roman" pitchFamily="18" charset="0"/>
                <a:sym typeface="Arial" charset="0"/>
              </a:rPr>
              <a:t>«Але спусковий гачок війни все-таки натиснув я. Якби наш загін не перейшов кордон, в результаті все б скінчилось, як в Харкові, як в Одесі. Було б кілька десятків убитих, обпалених, заарештованих. І на цьому б скінчилося. А практично маховик війни, яка до сих пір йде, запустив наш загін».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4418013" y="219075"/>
            <a:ext cx="45561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26 квітня 2019 р. в мережі було опубліковано відео, на якому В. Жириновський ріже торт у вигляді України і примовляє: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Чернігів, Суми, Донецьк, Запоріжжя – це все Росія.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Ми Києву залишаємо те, з чим він до нас прийшов –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Київ, Поділ, щось ще.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Ідеальний варіант, щоб вони не ображалися – ми залишаємо Україні 1/3, у напрямку заходу.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Решта – це Південно-Східна Росія, Малоросія і Новоросія.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 тут нехай називається Галичина – це я залишаю їм».</a:t>
            </a:r>
            <a:endParaRPr lang="ru-RU" sz="1600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SASHA\Desktop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949575"/>
            <a:ext cx="4083050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C:\Users\SASHA\Desktop\5fb819897f67cccb6f7ec69f87a755e1.jpg"/>
          <p:cNvPicPr>
            <a:picLocks noChangeAspect="1" noChangeArrowheads="1"/>
          </p:cNvPicPr>
          <p:nvPr/>
        </p:nvPicPr>
        <p:blipFill>
          <a:blip r:embed="rId3"/>
          <a:srcRect l="3143" t="2808" r="3372"/>
          <a:stretch>
            <a:fillRect/>
          </a:stretch>
        </p:blipFill>
        <p:spPr bwMode="auto">
          <a:xfrm>
            <a:off x="179388" y="339725"/>
            <a:ext cx="4176712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body" idx="4294967295"/>
          </p:nvPr>
        </p:nvSpPr>
        <p:spPr bwMode="auto">
          <a:xfrm>
            <a:off x="0" y="571500"/>
            <a:ext cx="4038600" cy="36004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Імперський міф - “Русский” Крим </a:t>
            </a:r>
          </a:p>
          <a:p>
            <a:pPr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Насадження в Криму ідеології </a:t>
            </a:r>
            <a:r>
              <a:rPr lang="uk-UA" sz="1400" smtClean="0"/>
              <a:t>«</a:t>
            </a:r>
            <a:r>
              <a:rPr lang="uk-UA" sz="1400" smtClean="0">
                <a:latin typeface="Times New Roman" pitchFamily="18" charset="0"/>
              </a:rPr>
              <a:t>русского мира</a:t>
            </a:r>
            <a:r>
              <a:rPr lang="uk-UA" sz="1400" smtClean="0"/>
              <a:t>»</a:t>
            </a:r>
            <a:r>
              <a:rPr lang="uk-UA" sz="1400" smtClean="0">
                <a:latin typeface="Times New Roman" pitchFamily="18" charset="0"/>
              </a:rPr>
              <a:t>. </a:t>
            </a:r>
          </a:p>
        </p:txBody>
      </p:sp>
      <p:pic>
        <p:nvPicPr>
          <p:cNvPr id="23554" name="Picture 3" descr="Результат пошуку зображень за запитом русский мир идеолог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571500"/>
            <a:ext cx="52578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Результат пошуку зображень за запитом русский мир идеолог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3087688"/>
            <a:ext cx="4191000" cy="205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Результат пошуку зображень за запитом русский мир идеолог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371600"/>
            <a:ext cx="36052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Другая 13">
      <a:dk1>
        <a:sysClr val="windowText" lastClr="000000"/>
      </a:dk1>
      <a:lt1>
        <a:srgbClr val="E7DEC9"/>
      </a:lt1>
      <a:dk2>
        <a:srgbClr val="8E0000"/>
      </a:dk2>
      <a:lt2>
        <a:srgbClr val="E7DEC9"/>
      </a:lt2>
      <a:accent1>
        <a:srgbClr val="620C0A"/>
      </a:accent1>
      <a:accent2>
        <a:srgbClr val="FEB80A"/>
      </a:accent2>
      <a:accent3>
        <a:srgbClr val="620C0A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3848</TotalTime>
  <Words>2373</Words>
  <Application>Microsoft Office PowerPoint</Application>
  <PresentationFormat>Экран (16:9)</PresentationFormat>
  <Paragraphs>103</Paragraphs>
  <Slides>40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40</vt:i4>
      </vt:variant>
    </vt:vector>
  </HeadingPairs>
  <TitlesOfParts>
    <vt:vector size="53" baseType="lpstr">
      <vt:lpstr>Arial</vt:lpstr>
      <vt:lpstr>Constantia</vt:lpstr>
      <vt:lpstr>Tunga</vt:lpstr>
      <vt:lpstr>Tahoma</vt:lpstr>
      <vt:lpstr>Calibri</vt:lpstr>
      <vt:lpstr>Garamond</vt:lpstr>
      <vt:lpstr>Times New Roman</vt:lpstr>
      <vt:lpstr>Century Gothic</vt:lpstr>
      <vt:lpstr>BlackTie</vt:lpstr>
      <vt:lpstr>BlackTie</vt:lpstr>
      <vt:lpstr>BlackTie</vt:lpstr>
      <vt:lpstr>BlackTie</vt:lpstr>
      <vt:lpstr>BlackTie</vt:lpstr>
      <vt:lpstr>Слайд 1</vt:lpstr>
      <vt:lpstr>Що ми вивчаємо: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SASHA</dc:creator>
  <cp:lastModifiedBy>Admin</cp:lastModifiedBy>
  <cp:revision>81</cp:revision>
  <dcterms:created xsi:type="dcterms:W3CDTF">2020-04-18T18:46:58Z</dcterms:created>
  <dcterms:modified xsi:type="dcterms:W3CDTF">2021-11-18T18:39:12Z</dcterms:modified>
</cp:coreProperties>
</file>