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3" r:id="rId7"/>
    <p:sldId id="264" r:id="rId8"/>
    <p:sldId id="265" r:id="rId9"/>
    <p:sldId id="280" r:id="rId10"/>
    <p:sldId id="266" r:id="rId11"/>
    <p:sldId id="267" r:id="rId12"/>
    <p:sldId id="268" r:id="rId13"/>
    <p:sldId id="269" r:id="rId14"/>
    <p:sldId id="271" r:id="rId15"/>
    <p:sldId id="283" r:id="rId16"/>
    <p:sldId id="270" r:id="rId17"/>
    <p:sldId id="275" r:id="rId18"/>
    <p:sldId id="274" r:id="rId19"/>
    <p:sldId id="288" r:id="rId20"/>
    <p:sldId id="289" r:id="rId21"/>
    <p:sldId id="276" r:id="rId22"/>
    <p:sldId id="277" r:id="rId23"/>
    <p:sldId id="285" r:id="rId24"/>
    <p:sldId id="284" r:id="rId25"/>
    <p:sldId id="286" r:id="rId26"/>
    <p:sldId id="287" r:id="rId27"/>
    <p:sldId id="278" r:id="rId2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68" d="100"/>
          <a:sy n="68" d="100"/>
        </p:scale>
        <p:origin x="81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BAE8B8B-3C72-44D5-920A-03A7EC4CC6C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A77C1A28-3539-482E-B8FA-029D40E2700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C37859F-7EB4-4B72-96D5-40BF5F8940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08CB89-13B0-4145-9E1C-EF6FE0A2494A}" type="datetimeFigureOut">
              <a:rPr lang="ru-RU" smtClean="0"/>
              <a:t>01.11.2020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F51A6D2-EE99-4306-BF1C-0FD2F59AFF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AF80AA6-C1CB-4EA9-8963-FEC913D932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8784CB-0A3F-47D5-BE6D-BD370AFCDBA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70977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192DE6F-FAB4-40F2-BF57-E53CD2FD13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91572D6F-3F7F-4BF8-A6C5-63D617F9A86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FF21212-ABE5-4CFC-9B8D-BE2553CD60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08CB89-13B0-4145-9E1C-EF6FE0A2494A}" type="datetimeFigureOut">
              <a:rPr lang="ru-RU" smtClean="0"/>
              <a:t>01.11.2020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5192567-600C-4A53-98AA-0E1050B08C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33DD7E0-9D1C-4E41-A9E6-8F521DA740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8784CB-0A3F-47D5-BE6D-BD370AFCDBA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10977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D2FF97AB-2D16-4D08-A187-42CF9DDD48F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A43BAA9E-6EFE-46BB-B1D8-4BF5E90A5BC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D0A3930-98F5-49FC-9AE6-470DEFDD63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08CB89-13B0-4145-9E1C-EF6FE0A2494A}" type="datetimeFigureOut">
              <a:rPr lang="ru-RU" smtClean="0"/>
              <a:t>01.11.2020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22C9E30-C367-479C-BF65-C74701FFE3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1AC63B1-5E43-462A-9320-18D88AFEEB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8784CB-0A3F-47D5-BE6D-BD370AFCDBA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66176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7775CD8-5A2F-4136-94DF-B0DD94779A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BF06081-2AC6-4BB2-839F-1C585AA890E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6D3E6D5-9A63-4FCF-96E6-D47CF6C7A9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08CB89-13B0-4145-9E1C-EF6FE0A2494A}" type="datetimeFigureOut">
              <a:rPr lang="ru-RU" smtClean="0"/>
              <a:t>01.11.2020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D6E5572-3DDA-4959-9279-3A29E784B5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FF6F998-C3DF-4753-A815-83DF24954A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8784CB-0A3F-47D5-BE6D-BD370AFCDBA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08326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CE592F3-313E-4AEA-8D78-793A49B0D1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879B40B3-BD8A-458C-9B2A-57937D7D0CE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3AD2301-FA96-430F-9517-29E48B30C5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08CB89-13B0-4145-9E1C-EF6FE0A2494A}" type="datetimeFigureOut">
              <a:rPr lang="ru-RU" smtClean="0"/>
              <a:t>01.11.2020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30C3E1D-C9B0-46E6-AF58-0FED3B249A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E31D67A-8020-4FB4-A543-D5AF20A16F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8784CB-0A3F-47D5-BE6D-BD370AFCDBA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03406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80F55B4-D151-4C49-84FC-6E78D43C52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A8806A1-9338-4473-8ACA-422AAECDC4E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2504D4DE-CB1B-4A92-8061-CDA694D605F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213654DF-E539-47ED-8B06-981ACA3B78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08CB89-13B0-4145-9E1C-EF6FE0A2494A}" type="datetimeFigureOut">
              <a:rPr lang="ru-RU" smtClean="0"/>
              <a:t>01.11.2020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57E743DA-49F5-4E19-977D-CFC82DBC6A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555CDC2E-EC04-4A7E-B2BF-F177B2E2C4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8784CB-0A3F-47D5-BE6D-BD370AFCDBA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75888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F0CC889-D7C6-4BD2-A3FE-52B312DA0F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DDE0A9BD-12D7-406D-8E25-356D9048182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911CF2F9-534A-499D-BABC-B89E4C64EBF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E4F82DEE-C30F-4725-B24A-1A5A706E167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90E5DBFA-8ED0-435F-B99B-7CAE4CF46BA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9BD0DE81-4814-415F-8AE1-77A94A49FE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08CB89-13B0-4145-9E1C-EF6FE0A2494A}" type="datetimeFigureOut">
              <a:rPr lang="ru-RU" smtClean="0"/>
              <a:t>01.11.2020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02B29A0B-0A66-435C-A5FB-D444BE4AE2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6F8F6BE2-DD30-40B2-93F3-35FB01364A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8784CB-0A3F-47D5-BE6D-BD370AFCDBA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56941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D173DF1-6C6F-44EE-B8B1-69169B3BD4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57365C0D-03FF-4F38-A127-F6AC670CB5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08CB89-13B0-4145-9E1C-EF6FE0A2494A}" type="datetimeFigureOut">
              <a:rPr lang="ru-RU" smtClean="0"/>
              <a:t>01.11.2020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DE29EC31-9573-4BEB-BFFF-4CD7A3A485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5BB548C4-9E0E-4B8E-B5CB-21E8ACBDF3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8784CB-0A3F-47D5-BE6D-BD370AFCDBA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19030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10BD7B56-634B-41FD-8C30-81E5B00DDB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08CB89-13B0-4145-9E1C-EF6FE0A2494A}" type="datetimeFigureOut">
              <a:rPr lang="ru-RU" smtClean="0"/>
              <a:t>01.11.2020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49D46838-DBE7-4CDD-A328-BDD5F484B5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75951236-8525-407E-B2E6-C3C1C3A3FB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8784CB-0A3F-47D5-BE6D-BD370AFCDBA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35618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22A566E-F66B-462C-82C4-F30041279F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7B22219-D631-4BF2-9038-41872C0F68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328F20EB-E540-46DA-A4BF-15901300DB8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AE0F3C3A-AB5A-4750-8EEC-65FFED6E25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08CB89-13B0-4145-9E1C-EF6FE0A2494A}" type="datetimeFigureOut">
              <a:rPr lang="ru-RU" smtClean="0"/>
              <a:t>01.11.2020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FA06D77F-22C3-40A1-84E7-5DF8E56048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7B271285-8937-4224-865E-809DF4A95C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8784CB-0A3F-47D5-BE6D-BD370AFCDBA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08462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2414EFB-E41D-459E-97BE-9F31DBB4DA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27E0383D-FBCA-4AA2-B3E8-C67E4B5A2FA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39CD1974-6C08-4BC6-92D8-E50A58F9C27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0EC66A90-E221-403E-A589-1666FEC5A9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08CB89-13B0-4145-9E1C-EF6FE0A2494A}" type="datetimeFigureOut">
              <a:rPr lang="ru-RU" smtClean="0"/>
              <a:t>01.11.2020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AEC4643B-14FC-4901-9623-B5C2073BEC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D958ACBE-DC71-4076-B881-57D3E025EA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8784CB-0A3F-47D5-BE6D-BD370AFCDBA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14766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6B24F3E-0F9D-4DC8-812E-28E4E1F2FE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9ABE7E23-5C95-485A-A552-4C4272DF0CD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1F6FED1-8CF7-486E-AF17-A1E951FC073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08CB89-13B0-4145-9E1C-EF6FE0A2494A}" type="datetimeFigureOut">
              <a:rPr lang="ru-RU" smtClean="0"/>
              <a:t>01.11.2020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515BC1E-1B23-4361-8EEB-C6CC04A1102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F12B8EB-C681-47B3-9F21-ACE33A1C380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8784CB-0A3F-47D5-BE6D-BD370AFCDBA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5003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g"/><Relationship Id="rId7" Type="http://schemas.openxmlformats.org/officeDocument/2006/relationships/image" Target="../media/image6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g"/><Relationship Id="rId5" Type="http://schemas.openxmlformats.org/officeDocument/2006/relationships/image" Target="../media/image4.jpg"/><Relationship Id="rId4" Type="http://schemas.openxmlformats.org/officeDocument/2006/relationships/image" Target="../media/image3.jpg"/><Relationship Id="rId9" Type="http://schemas.openxmlformats.org/officeDocument/2006/relationships/image" Target="../media/image8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26.jpg"/><Relationship Id="rId4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hyperlink" Target="https://uk.wikipedia.org/wiki/1976" TargetMode="External"/><Relationship Id="rId13" Type="http://schemas.openxmlformats.org/officeDocument/2006/relationships/image" Target="../media/image29.jpg"/><Relationship Id="rId3" Type="http://schemas.openxmlformats.org/officeDocument/2006/relationships/hyperlink" Target="https://uk.wikipedia.org/wiki/1948" TargetMode="External"/><Relationship Id="rId7" Type="http://schemas.openxmlformats.org/officeDocument/2006/relationships/hyperlink" Target="https://uk.wikipedia.org/wiki/1968" TargetMode="External"/><Relationship Id="rId12" Type="http://schemas.openxmlformats.org/officeDocument/2006/relationships/image" Target="../media/image28.jpg"/><Relationship Id="rId2" Type="http://schemas.openxmlformats.org/officeDocument/2006/relationships/hyperlink" Target="https://uk.wikipedia.org/wiki/1939" TargetMode="External"/><Relationship Id="rId1" Type="http://schemas.openxmlformats.org/officeDocument/2006/relationships/slideLayout" Target="../slideLayouts/slideLayout8.xml"/><Relationship Id="rId6" Type="http://schemas.openxmlformats.org/officeDocument/2006/relationships/hyperlink" Target="https://uk.wikipedia.org/wiki/1964" TargetMode="External"/><Relationship Id="rId11" Type="http://schemas.openxmlformats.org/officeDocument/2006/relationships/image" Target="../media/image27.jpg"/><Relationship Id="rId5" Type="http://schemas.openxmlformats.org/officeDocument/2006/relationships/hyperlink" Target="https://uk.wikipedia.org/wiki/1959" TargetMode="External"/><Relationship Id="rId10" Type="http://schemas.openxmlformats.org/officeDocument/2006/relationships/hyperlink" Target="https://uk.wikipedia.org/wiki/1983" TargetMode="External"/><Relationship Id="rId4" Type="http://schemas.openxmlformats.org/officeDocument/2006/relationships/hyperlink" Target="https://uk.wikipedia.org/wiki/1956" TargetMode="External"/><Relationship Id="rId9" Type="http://schemas.openxmlformats.org/officeDocument/2006/relationships/hyperlink" Target="https://uk.wikipedia.org/wiki/1978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2.jp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hyperlink" Target="https://uk.wikipedia.org/wiki/%D0%95%D0%BA%D0%B7%D0%B8%D1%81%D1%82%D0%B5%D0%BD%D1%86%D1%96%D0%B0%D0%BB%D1%96%D0%B7%D0%BC" TargetMode="Externa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6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g"/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g"/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g"/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47.jpg"/><Relationship Id="rId4" Type="http://schemas.openxmlformats.org/officeDocument/2006/relationships/image" Target="../media/image46.jp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g"/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g"/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53.jp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8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g"/><Relationship Id="rId2" Type="http://schemas.openxmlformats.org/officeDocument/2006/relationships/image" Target="../media/image55.jp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24911D0-98D2-4D27-83F2-8E9FD2CA18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86597"/>
          </a:xfrm>
        </p:spPr>
        <p:txBody>
          <a:bodyPr/>
          <a:lstStyle/>
          <a:p>
            <a:pPr algn="ctr"/>
            <a:r>
              <a:rPr lang="uk-UA" b="1" dirty="0"/>
              <a:t>Жіночі голоси французької літератури</a:t>
            </a:r>
            <a:endParaRPr lang="ru-RU" b="1" dirty="0"/>
          </a:p>
        </p:txBody>
      </p:sp>
      <p:pic>
        <p:nvPicPr>
          <p:cNvPr id="6" name="Объект 5" descr="Изображение выглядит как книга, сидит, мужчина, носит&#10;&#10;Автоматически созданное описание">
            <a:extLst>
              <a:ext uri="{FF2B5EF4-FFF2-40B4-BE49-F238E27FC236}">
                <a16:creationId xmlns:a16="http://schemas.microsoft.com/office/drawing/2014/main" id="{2493373C-43D0-4BAF-A5F9-16A0A7EEF18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7818" y="3740243"/>
            <a:ext cx="2346772" cy="3117757"/>
          </a:xfrm>
        </p:spPr>
      </p:pic>
      <p:pic>
        <p:nvPicPr>
          <p:cNvPr id="8" name="Рисунок 7" descr="Изображение выглядит как человек, мужчина, женщина, в позе&#10;&#10;Автоматически созданное описание">
            <a:extLst>
              <a:ext uri="{FF2B5EF4-FFF2-40B4-BE49-F238E27FC236}">
                <a16:creationId xmlns:a16="http://schemas.microsoft.com/office/drawing/2014/main" id="{A19E2B17-7FA2-4AC7-9299-09A99F840D8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41649" y="1655401"/>
            <a:ext cx="2688039" cy="4421842"/>
          </a:xfrm>
          <a:prstGeom prst="rect">
            <a:avLst/>
          </a:prstGeom>
        </p:spPr>
      </p:pic>
      <p:pic>
        <p:nvPicPr>
          <p:cNvPr id="10" name="Рисунок 9" descr="Изображение выглядит как человек, одежда, мужчина, держит&#10;&#10;Автоматически созданное описание">
            <a:extLst>
              <a:ext uri="{FF2B5EF4-FFF2-40B4-BE49-F238E27FC236}">
                <a16:creationId xmlns:a16="http://schemas.microsoft.com/office/drawing/2014/main" id="{F9EA720E-0BE6-49FD-A08C-9BC5846CB91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8286" y="1351722"/>
            <a:ext cx="3048000" cy="2286000"/>
          </a:xfrm>
          <a:prstGeom prst="rect">
            <a:avLst/>
          </a:prstGeom>
        </p:spPr>
      </p:pic>
      <p:pic>
        <p:nvPicPr>
          <p:cNvPr id="12" name="Рисунок 11" descr="Изображение выглядит как фотография, женщина, зеркало, мужчина&#10;&#10;Автоматически созданное описание">
            <a:extLst>
              <a:ext uri="{FF2B5EF4-FFF2-40B4-BE49-F238E27FC236}">
                <a16:creationId xmlns:a16="http://schemas.microsoft.com/office/drawing/2014/main" id="{77CEA25A-EDA6-4A67-91EB-E59EE08E43C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330526"/>
            <a:ext cx="2532185" cy="3429000"/>
          </a:xfrm>
          <a:prstGeom prst="rect">
            <a:avLst/>
          </a:prstGeom>
        </p:spPr>
      </p:pic>
      <p:pic>
        <p:nvPicPr>
          <p:cNvPr id="14" name="Рисунок 13" descr="Изображение выглядит как человек, женщина, сидит, девочка&#10;&#10;Автоматически созданное описание">
            <a:extLst>
              <a:ext uri="{FF2B5EF4-FFF2-40B4-BE49-F238E27FC236}">
                <a16:creationId xmlns:a16="http://schemas.microsoft.com/office/drawing/2014/main" id="{A655A87B-E043-489F-BCB0-A3EC2221ADF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7609" y="3753619"/>
            <a:ext cx="2011680" cy="3172968"/>
          </a:xfrm>
          <a:prstGeom prst="rect">
            <a:avLst/>
          </a:prstGeom>
        </p:spPr>
      </p:pic>
      <p:pic>
        <p:nvPicPr>
          <p:cNvPr id="16" name="Рисунок 15" descr="Изображение выглядит как стол, компьютер, мужчина, костюм&#10;&#10;Автоматически созданное описание">
            <a:extLst>
              <a:ext uri="{FF2B5EF4-FFF2-40B4-BE49-F238E27FC236}">
                <a16:creationId xmlns:a16="http://schemas.microsoft.com/office/drawing/2014/main" id="{4C333D4F-38DF-4E6E-9A23-77039460A6A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1244" y="1382925"/>
            <a:ext cx="2011680" cy="2285999"/>
          </a:xfrm>
          <a:prstGeom prst="rect">
            <a:avLst/>
          </a:prstGeom>
        </p:spPr>
      </p:pic>
      <p:pic>
        <p:nvPicPr>
          <p:cNvPr id="18" name="Рисунок 17" descr="Изображение выглядит как человек, внутренний, мужчина, рубашка&#10;&#10;Автоматически созданное описание">
            <a:extLst>
              <a:ext uri="{FF2B5EF4-FFF2-40B4-BE49-F238E27FC236}">
                <a16:creationId xmlns:a16="http://schemas.microsoft.com/office/drawing/2014/main" id="{3D2E1DEF-215F-461A-A04E-B85DC07E0D2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584" y="1297593"/>
            <a:ext cx="3234836" cy="1946892"/>
          </a:xfrm>
          <a:prstGeom prst="rect">
            <a:avLst/>
          </a:prstGeom>
        </p:spPr>
      </p:pic>
      <p:pic>
        <p:nvPicPr>
          <p:cNvPr id="20" name="Рисунок 19" descr="Изображение выглядит как человек, занавеска, женщина, стоит&#10;&#10;Автоматически созданное описание">
            <a:extLst>
              <a:ext uri="{FF2B5EF4-FFF2-40B4-BE49-F238E27FC236}">
                <a16:creationId xmlns:a16="http://schemas.microsoft.com/office/drawing/2014/main" id="{FA801971-A877-4ABF-BA98-E2BCDED54893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9714" y="3782778"/>
            <a:ext cx="2847411" cy="2453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188217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1" name="Rectangle 20">
            <a:extLst>
              <a:ext uri="{FF2B5EF4-FFF2-40B4-BE49-F238E27FC236}">
                <a16:creationId xmlns:a16="http://schemas.microsoft.com/office/drawing/2014/main" id="{50D1C5B3-B60D-4696-AE60-100D5EC8AB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5E92974-6EF4-4B07-AC73-F32E41F27D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3872" y="189914"/>
            <a:ext cx="5446778" cy="1668424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sz="3100" b="1" dirty="0" err="1"/>
              <a:t>Жорж</a:t>
            </a:r>
            <a:r>
              <a:rPr lang="en-US" sz="3100" b="1" dirty="0"/>
              <a:t> </a:t>
            </a:r>
            <a:r>
              <a:rPr lang="en-US" sz="3100" b="1" dirty="0" err="1"/>
              <a:t>Санд</a:t>
            </a:r>
            <a:r>
              <a:rPr lang="en-US" sz="3100" dirty="0"/>
              <a:t> – </a:t>
            </a:r>
            <a:r>
              <a:rPr lang="en-US" sz="3100" dirty="0" err="1"/>
              <a:t>засновниця</a:t>
            </a:r>
            <a:r>
              <a:rPr lang="en-US" sz="3100" dirty="0"/>
              <a:t> </a:t>
            </a:r>
            <a:r>
              <a:rPr lang="en-US" sz="3100" dirty="0" err="1"/>
              <a:t>соціально-психологічного</a:t>
            </a:r>
            <a:r>
              <a:rPr lang="en-US" sz="3100" dirty="0"/>
              <a:t> </a:t>
            </a:r>
            <a:r>
              <a:rPr lang="en-US" sz="3100" dirty="0" err="1"/>
              <a:t>роману</a:t>
            </a:r>
            <a:endParaRPr lang="en-US" sz="3100" dirty="0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09460792-F3A3-4E54-A7CC-48C06DA2FE9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371061" y="2225193"/>
            <a:ext cx="5446778" cy="4175179"/>
          </a:xfrm>
        </p:spPr>
        <p:txBody>
          <a:bodyPr vert="horz" lIns="91440" tIns="45720" rIns="91440" bIns="45720" rtlCol="0">
            <a:noAutofit/>
          </a:bodyPr>
          <a:lstStyle/>
          <a:p>
            <a:pPr indent="-228600">
              <a:buFont typeface="Arial" panose="020B0604020202020204" pitchFamily="34" charset="0"/>
              <a:buChar char="•"/>
            </a:pPr>
            <a:r>
              <a:rPr lang="en-US" sz="2400" dirty="0" err="1"/>
              <a:t>Романи</a:t>
            </a:r>
            <a:r>
              <a:rPr lang="en-US" sz="2400" dirty="0"/>
              <a:t>:  «</a:t>
            </a:r>
            <a:r>
              <a:rPr lang="en-US" sz="2400" b="1" dirty="0" err="1"/>
              <a:t>Індіана</a:t>
            </a:r>
            <a:r>
              <a:rPr lang="en-US" sz="2400" b="1" dirty="0"/>
              <a:t>» (1832)</a:t>
            </a:r>
            <a:r>
              <a:rPr lang="en-US" sz="2400" dirty="0"/>
              <a:t>,  «</a:t>
            </a:r>
            <a:r>
              <a:rPr lang="en-US" sz="2400" b="1" dirty="0" err="1"/>
              <a:t>Валентина</a:t>
            </a:r>
            <a:r>
              <a:rPr lang="en-US" sz="2400" b="1" dirty="0"/>
              <a:t>» </a:t>
            </a:r>
            <a:r>
              <a:rPr lang="en-US" sz="2400" dirty="0"/>
              <a:t>(1832), «</a:t>
            </a:r>
            <a:r>
              <a:rPr lang="en-US" sz="2400" b="1" dirty="0" err="1"/>
              <a:t>Лелія</a:t>
            </a:r>
            <a:r>
              <a:rPr lang="en-US" sz="2400" b="1" dirty="0"/>
              <a:t>» </a:t>
            </a:r>
            <a:r>
              <a:rPr lang="en-US" sz="2400" dirty="0"/>
              <a:t>(1833) – </a:t>
            </a:r>
            <a:r>
              <a:rPr lang="en-US" sz="2400" dirty="0" err="1"/>
              <a:t>присвячені</a:t>
            </a:r>
            <a:r>
              <a:rPr lang="en-US" sz="2400" dirty="0"/>
              <a:t> </a:t>
            </a:r>
            <a:r>
              <a:rPr lang="en-US" sz="2400" dirty="0" err="1"/>
              <a:t>жіночим</a:t>
            </a:r>
            <a:r>
              <a:rPr lang="en-US" sz="2400" dirty="0"/>
              <a:t> </a:t>
            </a:r>
            <a:r>
              <a:rPr lang="en-US" sz="2400" dirty="0" err="1"/>
              <a:t>долям</a:t>
            </a:r>
            <a:r>
              <a:rPr lang="en-US" sz="2400" dirty="0"/>
              <a:t> і </a:t>
            </a:r>
            <a:r>
              <a:rPr lang="en-US" sz="2400" dirty="0" err="1"/>
              <a:t>проблемам</a:t>
            </a:r>
            <a:r>
              <a:rPr lang="en-US" sz="2400" dirty="0"/>
              <a:t> </a:t>
            </a:r>
            <a:r>
              <a:rPr lang="en-US" sz="2400" dirty="0" err="1"/>
              <a:t>нещасливого</a:t>
            </a:r>
            <a:r>
              <a:rPr lang="en-US" sz="2400" dirty="0"/>
              <a:t> </a:t>
            </a:r>
            <a:r>
              <a:rPr lang="en-US" sz="2400" dirty="0" err="1"/>
              <a:t>шлюбу</a:t>
            </a:r>
            <a:endParaRPr lang="en-US" sz="2400" dirty="0"/>
          </a:p>
          <a:p>
            <a:pPr indent="-228600">
              <a:buFont typeface="Arial" panose="020B0604020202020204" pitchFamily="34" charset="0"/>
              <a:buChar char="•"/>
            </a:pPr>
            <a:r>
              <a:rPr lang="en-US" sz="2400" dirty="0" err="1"/>
              <a:t>Розвінчання</a:t>
            </a:r>
            <a:r>
              <a:rPr lang="en-US" sz="2400" dirty="0"/>
              <a:t> </a:t>
            </a:r>
            <a:r>
              <a:rPr lang="en-US" sz="2400" dirty="0" err="1"/>
              <a:t>індивідуалістичного</a:t>
            </a:r>
            <a:r>
              <a:rPr lang="en-US" sz="2400" dirty="0"/>
              <a:t> </a:t>
            </a:r>
            <a:r>
              <a:rPr lang="en-US" sz="2400" dirty="0" err="1"/>
              <a:t>способу</a:t>
            </a:r>
            <a:r>
              <a:rPr lang="en-US" sz="2400" dirty="0"/>
              <a:t> </a:t>
            </a:r>
            <a:r>
              <a:rPr lang="en-US" sz="2400" dirty="0" err="1"/>
              <a:t>життя</a:t>
            </a:r>
            <a:r>
              <a:rPr lang="en-US" sz="2400" dirty="0"/>
              <a:t> - </a:t>
            </a:r>
            <a:r>
              <a:rPr lang="en-US" sz="2400" dirty="0" err="1"/>
              <a:t>романи</a:t>
            </a:r>
            <a:r>
              <a:rPr lang="en-US" sz="2400" dirty="0"/>
              <a:t> </a:t>
            </a:r>
            <a:r>
              <a:rPr lang="en-US" sz="2400" b="1" dirty="0"/>
              <a:t>«</a:t>
            </a:r>
            <a:r>
              <a:rPr lang="en-US" sz="2400" b="1" dirty="0" err="1"/>
              <a:t>Жак</a:t>
            </a:r>
            <a:r>
              <a:rPr lang="en-US" sz="2400" b="1" dirty="0"/>
              <a:t>» (</a:t>
            </a:r>
            <a:r>
              <a:rPr lang="en-US" sz="2400" dirty="0"/>
              <a:t>1834) і </a:t>
            </a:r>
            <a:r>
              <a:rPr lang="en-US" sz="2400" b="1" dirty="0"/>
              <a:t>«</a:t>
            </a:r>
            <a:r>
              <a:rPr lang="en-US" sz="2400" b="1" dirty="0" err="1"/>
              <a:t>Орас</a:t>
            </a:r>
            <a:r>
              <a:rPr lang="en-US" sz="2400" b="1" dirty="0"/>
              <a:t>» (</a:t>
            </a:r>
            <a:r>
              <a:rPr lang="en-US" sz="2400" dirty="0"/>
              <a:t>1841 – 1842), </a:t>
            </a:r>
            <a:r>
              <a:rPr lang="en-US" sz="2400" dirty="0" err="1"/>
              <a:t>права</a:t>
            </a:r>
            <a:r>
              <a:rPr lang="en-US" sz="2400" dirty="0"/>
              <a:t> </a:t>
            </a:r>
            <a:r>
              <a:rPr lang="en-US" sz="2400" dirty="0" err="1"/>
              <a:t>селянства</a:t>
            </a:r>
            <a:r>
              <a:rPr lang="en-US" sz="2400" dirty="0"/>
              <a:t> – </a:t>
            </a:r>
            <a:r>
              <a:rPr lang="en-US" sz="2400" b="1" dirty="0"/>
              <a:t>«</a:t>
            </a:r>
            <a:r>
              <a:rPr lang="en-US" sz="2400" b="1" dirty="0" err="1"/>
              <a:t>Жанна</a:t>
            </a:r>
            <a:r>
              <a:rPr lang="en-US" sz="2400" b="1" dirty="0"/>
              <a:t>»</a:t>
            </a:r>
            <a:r>
              <a:rPr lang="en-US" sz="2400" dirty="0"/>
              <a:t> (1844) і</a:t>
            </a:r>
            <a:r>
              <a:rPr lang="en-US" sz="2400" b="1" dirty="0"/>
              <a:t> «</a:t>
            </a:r>
            <a:r>
              <a:rPr lang="en-US" sz="2400" b="1" dirty="0" err="1"/>
              <a:t>Маленька</a:t>
            </a:r>
            <a:r>
              <a:rPr lang="en-US" sz="2400" dirty="0"/>
              <a:t> </a:t>
            </a:r>
            <a:r>
              <a:rPr lang="en-US" sz="2400" b="1" dirty="0" err="1"/>
              <a:t>Фадетта</a:t>
            </a:r>
            <a:r>
              <a:rPr lang="en-US" sz="2400" b="1" dirty="0"/>
              <a:t>» </a:t>
            </a:r>
            <a:r>
              <a:rPr lang="en-US" sz="2400" dirty="0"/>
              <a:t>(1848). </a:t>
            </a:r>
          </a:p>
          <a:p>
            <a:pPr indent="-228600">
              <a:buFont typeface="Arial" panose="020B0604020202020204" pitchFamily="34" charset="0"/>
              <a:buChar char="•"/>
            </a:pPr>
            <a:r>
              <a:rPr lang="en-US" sz="2400" dirty="0"/>
              <a:t>У </a:t>
            </a:r>
            <a:r>
              <a:rPr lang="en-US" sz="2400" dirty="0" err="1"/>
              <a:t>другій</a:t>
            </a:r>
            <a:r>
              <a:rPr lang="en-US" sz="2400" dirty="0"/>
              <a:t> </a:t>
            </a:r>
            <a:r>
              <a:rPr lang="en-US" sz="2400" dirty="0" err="1"/>
              <a:t>половині</a:t>
            </a:r>
            <a:r>
              <a:rPr lang="en-US" sz="2400" dirty="0"/>
              <a:t> </a:t>
            </a:r>
            <a:r>
              <a:rPr lang="uk-UA" sz="2400" dirty="0"/>
              <a:t>18</a:t>
            </a:r>
            <a:r>
              <a:rPr lang="en-US" sz="2400" dirty="0"/>
              <a:t>40-х р. </a:t>
            </a:r>
            <a:r>
              <a:rPr lang="en-US" sz="2400" i="1" dirty="0"/>
              <a:t>"</a:t>
            </a:r>
            <a:r>
              <a:rPr lang="en-US" sz="2400" dirty="0" err="1"/>
              <a:t>сільські</a:t>
            </a:r>
            <a:r>
              <a:rPr lang="en-US" sz="2400" dirty="0"/>
              <a:t> </a:t>
            </a:r>
            <a:r>
              <a:rPr lang="en-US" sz="2400" dirty="0" err="1"/>
              <a:t>повісті</a:t>
            </a:r>
            <a:r>
              <a:rPr lang="en-US" sz="2400" i="1" dirty="0"/>
              <a:t>" </a:t>
            </a:r>
            <a:r>
              <a:rPr lang="en-US" sz="2400" dirty="0"/>
              <a:t>("</a:t>
            </a:r>
            <a:r>
              <a:rPr lang="en-US" sz="2400" dirty="0" err="1"/>
              <a:t>Жанна</a:t>
            </a:r>
            <a:r>
              <a:rPr lang="en-US" sz="2400" dirty="0"/>
              <a:t>", "</a:t>
            </a:r>
            <a:r>
              <a:rPr lang="en-US" sz="2400" dirty="0" err="1"/>
              <a:t>Чортова</a:t>
            </a:r>
            <a:r>
              <a:rPr lang="en-US" sz="2400" dirty="0"/>
              <a:t> </a:t>
            </a:r>
            <a:r>
              <a:rPr lang="en-US" sz="2400" dirty="0" err="1"/>
              <a:t>калюжа</a:t>
            </a:r>
            <a:r>
              <a:rPr lang="en-US" sz="2400" dirty="0"/>
              <a:t>", "</a:t>
            </a:r>
            <a:r>
              <a:rPr lang="en-US" sz="2400" dirty="0" err="1"/>
              <a:t>Франсуа</a:t>
            </a:r>
            <a:r>
              <a:rPr lang="en-US" sz="2400" dirty="0"/>
              <a:t>-</a:t>
            </a:r>
            <a:r>
              <a:rPr lang="uk-UA" sz="2400" dirty="0"/>
              <a:t>з</a:t>
            </a:r>
            <a:r>
              <a:rPr lang="en-US" sz="2400" dirty="0" err="1"/>
              <a:t>найда</a:t>
            </a:r>
            <a:r>
              <a:rPr lang="en-US" sz="2400" dirty="0"/>
              <a:t>») </a:t>
            </a: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DF2AA8C3-E48E-45A7-AD5E-92D3B25AF63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49409" y="3429000"/>
            <a:ext cx="1543257" cy="2401957"/>
          </a:xfrm>
          <a:prstGeom prst="rect">
            <a:avLst/>
          </a:prstGeom>
        </p:spPr>
      </p:pic>
      <p:sp>
        <p:nvSpPr>
          <p:cNvPr id="23" name="Rectangle 22">
            <a:extLst>
              <a:ext uri="{FF2B5EF4-FFF2-40B4-BE49-F238E27FC236}">
                <a16:creationId xmlns:a16="http://schemas.microsoft.com/office/drawing/2014/main" id="{FA169C72-4010-413C-A913-4BD6E2D1291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758C3C99-2F64-46DC-9F81-BAA40930E1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Объект 6">
            <a:extLst>
              <a:ext uri="{FF2B5EF4-FFF2-40B4-BE49-F238E27FC236}">
                <a16:creationId xmlns:a16="http://schemas.microsoft.com/office/drawing/2014/main" id="{E0BFCF5F-22BE-46BD-B18A-A1E7905FF6B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7839" y="556769"/>
            <a:ext cx="6172200" cy="5477175"/>
          </a:xfrm>
        </p:spPr>
      </p:pic>
    </p:spTree>
    <p:extLst>
      <p:ext uri="{BB962C8B-B14F-4D97-AF65-F5344CB8AC3E}">
        <p14:creationId xmlns:p14="http://schemas.microsoft.com/office/powerpoint/2010/main" val="318120395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36FBAFF-3588-4523-90E0-8307547A19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199"/>
            <a:ext cx="6334735" cy="2073965"/>
          </a:xfrm>
        </p:spPr>
        <p:txBody>
          <a:bodyPr>
            <a:normAutofit/>
          </a:bodyPr>
          <a:lstStyle/>
          <a:p>
            <a:r>
              <a:rPr lang="ru-RU" sz="2400" b="1" i="0" dirty="0">
                <a:effectLst/>
                <a:latin typeface="Arial" panose="020B0604020202020204" pitchFamily="34" charset="0"/>
              </a:rPr>
              <a:t>    </a:t>
            </a:r>
            <a:r>
              <a:rPr lang="ru-RU" sz="2400" b="1" i="0" dirty="0" err="1">
                <a:effectLst/>
                <a:latin typeface="Arial" panose="020B0604020202020204" pitchFamily="34" charset="0"/>
              </a:rPr>
              <a:t>Колетт</a:t>
            </a:r>
            <a:r>
              <a:rPr lang="ru-RU" sz="2400" b="0" i="0" dirty="0">
                <a:effectLst/>
                <a:latin typeface="Arial" panose="020B0604020202020204" pitchFamily="34" charset="0"/>
              </a:rPr>
              <a:t> (</a:t>
            </a:r>
            <a:r>
              <a:rPr lang="ru-RU" sz="2400" b="0" i="0" dirty="0" err="1">
                <a:effectLst/>
                <a:latin typeface="Arial" panose="020B0604020202020204" pitchFamily="34" charset="0"/>
              </a:rPr>
              <a:t>Сідоні</a:t>
            </a:r>
            <a:r>
              <a:rPr lang="ru-RU" sz="2400" b="0" i="0" dirty="0">
                <a:effectLst/>
                <a:latin typeface="Arial" panose="020B0604020202020204" pitchFamily="34" charset="0"/>
              </a:rPr>
              <a:t> </a:t>
            </a:r>
            <a:r>
              <a:rPr lang="ru-RU" sz="2400" b="0" i="0" dirty="0" err="1">
                <a:effectLst/>
                <a:latin typeface="Arial" panose="020B0604020202020204" pitchFamily="34" charset="0"/>
              </a:rPr>
              <a:t>Габріель</a:t>
            </a:r>
            <a:r>
              <a:rPr lang="ru-RU" sz="2400" b="0" i="0" dirty="0">
                <a:effectLst/>
                <a:latin typeface="Arial" panose="020B0604020202020204" pitchFamily="34" charset="0"/>
              </a:rPr>
              <a:t> </a:t>
            </a:r>
            <a:r>
              <a:rPr lang="ru-RU" sz="2400" b="0" i="0" dirty="0" err="1">
                <a:effectLst/>
                <a:latin typeface="Arial" panose="020B0604020202020204" pitchFamily="34" charset="0"/>
              </a:rPr>
              <a:t>Колетт</a:t>
            </a:r>
            <a:r>
              <a:rPr lang="ru-RU" sz="2400" b="0" i="0" dirty="0">
                <a:effectLst/>
                <a:latin typeface="Arial" panose="020B0604020202020204" pitchFamily="34" charset="0"/>
              </a:rPr>
              <a:t> </a:t>
            </a:r>
            <a:r>
              <a:rPr lang="ru-RU" sz="2400" dirty="0">
                <a:latin typeface="Arial" panose="020B0604020202020204" pitchFamily="34" charset="0"/>
              </a:rPr>
              <a:t>1873-1954</a:t>
            </a:r>
            <a:r>
              <a:rPr lang="ru-RU" sz="2400" b="0" i="0" dirty="0">
                <a:effectLst/>
                <a:latin typeface="Arial" panose="020B0604020202020204" pitchFamily="34" charset="0"/>
              </a:rPr>
              <a:t>) — </a:t>
            </a:r>
            <a:r>
              <a:rPr lang="ru-RU" sz="2400" b="0" i="0" dirty="0" err="1">
                <a:effectLst/>
                <a:latin typeface="Arial" panose="020B0604020202020204" pitchFamily="34" charset="0"/>
              </a:rPr>
              <a:t>французька</a:t>
            </a:r>
            <a:r>
              <a:rPr lang="ru-RU" sz="2400" b="0" i="0" dirty="0">
                <a:effectLst/>
                <a:latin typeface="Arial" panose="020B0604020202020204" pitchFamily="34" charset="0"/>
              </a:rPr>
              <a:t> </a:t>
            </a:r>
            <a:r>
              <a:rPr lang="ru-RU" sz="2400" b="0" i="0" dirty="0" err="1">
                <a:effectLst/>
                <a:latin typeface="Arial" panose="020B0604020202020204" pitchFamily="34" charset="0"/>
              </a:rPr>
              <a:t>письменниця</a:t>
            </a:r>
            <a:r>
              <a:rPr lang="ru-RU" sz="2400" b="0" i="0" dirty="0">
                <a:effectLst/>
                <a:latin typeface="Arial" panose="020B0604020202020204" pitchFamily="34" charset="0"/>
              </a:rPr>
              <a:t>, одна з </a:t>
            </a:r>
            <a:r>
              <a:rPr lang="ru-RU" sz="2400" b="0" i="0" dirty="0" err="1">
                <a:effectLst/>
                <a:latin typeface="Arial" panose="020B0604020202020204" pitchFamily="34" charset="0"/>
              </a:rPr>
              <a:t>зірок</a:t>
            </a:r>
            <a:r>
              <a:rPr lang="ru-RU" sz="2400" b="0" i="0" dirty="0">
                <a:effectLst/>
                <a:latin typeface="Arial" panose="020B0604020202020204" pitchFamily="34" charset="0"/>
              </a:rPr>
              <a:t> </a:t>
            </a:r>
            <a:r>
              <a:rPr lang="ru-RU" sz="2400" b="0" i="0" dirty="0" err="1">
                <a:effectLst/>
                <a:latin typeface="Arial" panose="020B0604020202020204" pitchFamily="34" charset="0"/>
              </a:rPr>
              <a:t>Прекрасної</a:t>
            </a:r>
            <a:r>
              <a:rPr lang="ru-RU" sz="2400" b="0" i="0" dirty="0">
                <a:effectLst/>
                <a:latin typeface="Arial" panose="020B0604020202020204" pitchFamily="34" charset="0"/>
              </a:rPr>
              <a:t> </a:t>
            </a:r>
            <a:r>
              <a:rPr lang="ru-RU" sz="2400" b="0" i="0" dirty="0" err="1">
                <a:effectLst/>
                <a:latin typeface="Arial" panose="020B0604020202020204" pitchFamily="34" charset="0"/>
              </a:rPr>
              <a:t>епохи</a:t>
            </a:r>
            <a:r>
              <a:rPr lang="ru-RU" sz="2400" b="0" i="0" dirty="0">
                <a:effectLst/>
                <a:latin typeface="Arial" panose="020B0604020202020204" pitchFamily="34" charset="0"/>
              </a:rPr>
              <a:t>, </a:t>
            </a:r>
            <a:r>
              <a:rPr lang="ru-RU" sz="2400" b="0" i="0" dirty="0" err="1">
                <a:effectLst/>
                <a:latin typeface="Arial" panose="020B0604020202020204" pitchFamily="34" charset="0"/>
              </a:rPr>
              <a:t>відома</a:t>
            </a:r>
            <a:r>
              <a:rPr lang="ru-RU" sz="2400" b="0" i="0" dirty="0">
                <a:effectLst/>
                <a:latin typeface="Arial" panose="020B0604020202020204" pitchFamily="34" charset="0"/>
              </a:rPr>
              <a:t> як </a:t>
            </a:r>
            <a:r>
              <a:rPr lang="ru-RU" sz="2400" b="0" i="0" dirty="0" err="1">
                <a:effectLst/>
                <a:latin typeface="Arial" panose="020B0604020202020204" pitchFamily="34" charset="0"/>
              </a:rPr>
              <a:t>мім</a:t>
            </a:r>
            <a:r>
              <a:rPr lang="ru-RU" sz="2400" b="0" i="0" dirty="0">
                <a:effectLst/>
                <a:latin typeface="Arial" panose="020B0604020202020204" pitchFamily="34" charset="0"/>
              </a:rPr>
              <a:t>, актриса та </a:t>
            </a:r>
            <a:r>
              <a:rPr lang="ru-RU" sz="2400" b="0" i="0" dirty="0" err="1">
                <a:effectLst/>
                <a:latin typeface="Arial" panose="020B0604020202020204" pitchFamily="34" charset="0"/>
              </a:rPr>
              <a:t>журналіст</a:t>
            </a:r>
            <a:r>
              <a:rPr lang="ru-RU" sz="2400" b="0" i="0" dirty="0">
                <a:effectLst/>
                <a:latin typeface="Arial" panose="020B0604020202020204" pitchFamily="34" charset="0"/>
              </a:rPr>
              <a:t>. </a:t>
            </a:r>
            <a:r>
              <a:rPr lang="uk-UA" sz="2400" b="0" i="0" dirty="0">
                <a:effectLst/>
                <a:latin typeface="Arial" panose="020B0604020202020204" pitchFamily="34" charset="0"/>
              </a:rPr>
              <a:t>Н</a:t>
            </a:r>
            <a:r>
              <a:rPr lang="ru-RU" sz="2400" b="0" i="0" dirty="0" err="1">
                <a:effectLst/>
                <a:latin typeface="Arial" panose="020B0604020202020204" pitchFamily="34" charset="0"/>
              </a:rPr>
              <a:t>омінована</a:t>
            </a:r>
            <a:r>
              <a:rPr lang="ru-RU" sz="2400" b="0" i="0" dirty="0">
                <a:effectLst/>
                <a:latin typeface="Arial" panose="020B0604020202020204" pitchFamily="34" charset="0"/>
              </a:rPr>
              <a:t> на </a:t>
            </a:r>
            <a:r>
              <a:rPr lang="ru-RU" sz="2400" dirty="0" err="1">
                <a:latin typeface="Arial" panose="020B0604020202020204" pitchFamily="34" charset="0"/>
              </a:rPr>
              <a:t>Нобелівську</a:t>
            </a:r>
            <a:r>
              <a:rPr lang="ru-RU" sz="2400" dirty="0">
                <a:latin typeface="Arial" panose="020B0604020202020204" pitchFamily="34" charset="0"/>
              </a:rPr>
              <a:t> </a:t>
            </a:r>
            <a:r>
              <a:rPr lang="ru-RU" sz="2400" dirty="0" err="1">
                <a:latin typeface="Arial" panose="020B0604020202020204" pitchFamily="34" charset="0"/>
              </a:rPr>
              <a:t>премію</a:t>
            </a:r>
            <a:r>
              <a:rPr lang="ru-RU" sz="2400" b="0" i="0" dirty="0">
                <a:effectLst/>
                <a:latin typeface="Arial" panose="020B0604020202020204" pitchFamily="34" charset="0"/>
              </a:rPr>
              <a:t> в 1948 р.</a:t>
            </a:r>
            <a:endParaRPr lang="ru-RU" sz="2400" dirty="0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83B3CF0B-B009-4F4A-AC16-A976D932018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941982"/>
            <a:ext cx="5932073" cy="3458819"/>
          </a:xfrm>
        </p:spPr>
        <p:txBody>
          <a:bodyPr>
            <a:normAutofit/>
          </a:bodyPr>
          <a:lstStyle/>
          <a:p>
            <a:r>
              <a:rPr lang="uk-U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uk-UA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Авторка серії книг про </a:t>
            </a:r>
            <a:r>
              <a:rPr lang="uk-UA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Клодін</a:t>
            </a:r>
            <a:r>
              <a:rPr lang="uk-UA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«</a:t>
            </a:r>
            <a:r>
              <a:rPr lang="uk-UA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Клодін</a:t>
            </a:r>
            <a:r>
              <a:rPr lang="uk-UA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у школі», «</a:t>
            </a:r>
            <a:r>
              <a:rPr lang="uk-UA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Клодін</a:t>
            </a:r>
            <a:r>
              <a:rPr lang="uk-UA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у Парижі», «</a:t>
            </a:r>
            <a:r>
              <a:rPr lang="uk-UA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Клодін</a:t>
            </a:r>
            <a:r>
              <a:rPr lang="uk-UA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удома», «</a:t>
            </a:r>
            <a:r>
              <a:rPr lang="uk-UA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Клодін</a:t>
            </a:r>
            <a:r>
              <a:rPr lang="uk-UA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зникає», «Сентиментальний прихисток».</a:t>
            </a:r>
          </a:p>
          <a:p>
            <a:r>
              <a:rPr lang="uk-UA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Романи «Ранній врожай», «Зелена пшениця», «Народження дня», «</a:t>
            </a:r>
            <a:r>
              <a:rPr lang="uk-UA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Шері</a:t>
            </a:r>
            <a:r>
              <a:rPr lang="uk-UA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Объект 9" descr="Изображение выглядит как человек, внешний, сидит, мужчина&#10;&#10;Автоматически созданное описание">
            <a:extLst>
              <a:ext uri="{FF2B5EF4-FFF2-40B4-BE49-F238E27FC236}">
                <a16:creationId xmlns:a16="http://schemas.microsoft.com/office/drawing/2014/main" id="{2A1C2253-FB1F-4DBD-A9EF-85589E714E1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1218" y="457199"/>
            <a:ext cx="4580351" cy="5520221"/>
          </a:xfrm>
        </p:spPr>
      </p:pic>
    </p:spTree>
    <p:extLst>
      <p:ext uri="{BB962C8B-B14F-4D97-AF65-F5344CB8AC3E}">
        <p14:creationId xmlns:p14="http://schemas.microsoft.com/office/powerpoint/2010/main" val="37301478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2E36CD8-5DB2-4488-9D4F-A4E504D562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/>
              <a:t>Історія </a:t>
            </a:r>
            <a:r>
              <a:rPr lang="uk-UA" dirty="0" err="1"/>
              <a:t>Колетт</a:t>
            </a:r>
            <a:r>
              <a:rPr lang="uk-UA" dirty="0"/>
              <a:t>: як далеко можна зайти, будучи жінкою.</a:t>
            </a:r>
            <a:endParaRPr lang="ru-RU" dirty="0"/>
          </a:p>
        </p:txBody>
      </p:sp>
      <p:pic>
        <p:nvPicPr>
          <p:cNvPr id="5" name="Колетт — Русский трейлер (2018)">
            <a:hlinkClick r:id="" action="ppaction://media"/>
            <a:extLst>
              <a:ext uri="{FF2B5EF4-FFF2-40B4-BE49-F238E27FC236}">
                <a16:creationId xmlns:a16="http://schemas.microsoft.com/office/drawing/2014/main" id="{DEB78735-4CFC-4CB5-8036-41CF462DFD59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010010" y="323557"/>
            <a:ext cx="6708378" cy="5176911"/>
          </a:xfrm>
        </p:spPr>
      </p:pic>
      <p:sp>
        <p:nvSpPr>
          <p:cNvPr id="4" name="Текст 3">
            <a:extLst>
              <a:ext uri="{FF2B5EF4-FFF2-40B4-BE49-F238E27FC236}">
                <a16:creationId xmlns:a16="http://schemas.microsoft.com/office/drawing/2014/main" id="{E5AFA0B1-FCB9-4E17-9564-C508878FB829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Рисунок 6" descr="Изображение выглядит как женщина, мужчина, вода, едет&#10;&#10;Автоматически созданное описание">
            <a:extLst>
              <a:ext uri="{FF2B5EF4-FFF2-40B4-BE49-F238E27FC236}">
                <a16:creationId xmlns:a16="http://schemas.microsoft.com/office/drawing/2014/main" id="{015861B8-5C6F-4B9B-99B0-212AA78D325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015" y="2057400"/>
            <a:ext cx="4684419" cy="43759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3317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314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8" name="Rectangle 27">
            <a:extLst>
              <a:ext uri="{FF2B5EF4-FFF2-40B4-BE49-F238E27FC236}">
                <a16:creationId xmlns:a16="http://schemas.microsoft.com/office/drawing/2014/main" id="{50D1C5B3-B60D-4696-AE60-100D5EC8AB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CDF555F-0D45-4531-8ED6-C3A3B90C54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2369" y="239151"/>
            <a:ext cx="6035040" cy="675249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4000" b="1" dirty="0" err="1"/>
              <a:t>Наталі</a:t>
            </a:r>
            <a:r>
              <a:rPr lang="en-US" sz="4000" b="1" dirty="0"/>
              <a:t> </a:t>
            </a:r>
            <a:r>
              <a:rPr lang="en-US" sz="4000" b="1" dirty="0" err="1"/>
              <a:t>Саррот</a:t>
            </a:r>
            <a:r>
              <a:rPr lang="en-US" sz="4000" b="1" dirty="0"/>
              <a:t> (1900-1999)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60A13AAF-58DC-45A4-9EAB-0119F7EBA85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92370" y="1451659"/>
            <a:ext cx="5603630" cy="4844012"/>
          </a:xfrm>
        </p:spPr>
        <p:txBody>
          <a:bodyPr vert="horz" lIns="91440" tIns="45720" rIns="91440" bIns="45720" rtlCol="0">
            <a:normAutofit/>
          </a:bodyPr>
          <a:lstStyle/>
          <a:p>
            <a:pPr indent="-228600">
              <a:buFont typeface="Arial" panose="020B0604020202020204" pitchFamily="34" charset="0"/>
              <a:buChar char="•"/>
            </a:pPr>
            <a:r>
              <a:rPr lang="en-US" sz="2000" b="0" i="0" dirty="0" err="1">
                <a:effectLst/>
              </a:rPr>
              <a:t>Тропізми</a:t>
            </a:r>
            <a:r>
              <a:rPr lang="en-US" sz="2000" b="0" i="0" dirty="0">
                <a:effectLst/>
              </a:rPr>
              <a:t> («</a:t>
            </a:r>
            <a:r>
              <a:rPr lang="en-US" sz="2000" b="0" i="0" dirty="0" err="1">
                <a:effectLst/>
              </a:rPr>
              <a:t>Tropismes</a:t>
            </a:r>
            <a:r>
              <a:rPr lang="en-US" sz="2000" b="0" i="0" dirty="0">
                <a:effectLst/>
              </a:rPr>
              <a:t>» , </a:t>
            </a:r>
            <a:r>
              <a:rPr lang="en-US" sz="2000" b="0" i="0" u="none" strike="noStrike" dirty="0">
                <a:effectLst/>
                <a:hlinkClick r:id="rId2" tooltip="1939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1939</a:t>
            </a:r>
            <a:r>
              <a:rPr lang="en-US" sz="2000" b="0" i="0" dirty="0">
                <a:effectLst/>
              </a:rPr>
              <a:t>)</a:t>
            </a:r>
          </a:p>
          <a:p>
            <a:pPr indent="-228600">
              <a:buFont typeface="Arial" panose="020B0604020202020204" pitchFamily="34" charset="0"/>
              <a:buChar char="•"/>
            </a:pPr>
            <a:r>
              <a:rPr lang="en-US" sz="2000" b="0" i="0" dirty="0" err="1">
                <a:effectLst/>
              </a:rPr>
              <a:t>Портрет</a:t>
            </a:r>
            <a:r>
              <a:rPr lang="en-US" sz="2000" b="0" i="0" dirty="0">
                <a:effectLst/>
              </a:rPr>
              <a:t> </a:t>
            </a:r>
            <a:r>
              <a:rPr lang="en-US" sz="2000" b="0" i="0" dirty="0" err="1">
                <a:effectLst/>
              </a:rPr>
              <a:t>невідомого</a:t>
            </a:r>
            <a:r>
              <a:rPr lang="en-US" sz="2000" b="0" i="0" dirty="0">
                <a:effectLst/>
              </a:rPr>
              <a:t> " («Portrait d'un inconnu» , </a:t>
            </a:r>
            <a:r>
              <a:rPr lang="en-US" sz="2000" b="0" i="0" u="none" strike="noStrike" dirty="0">
                <a:effectLst/>
                <a:hlinkClick r:id="rId3" tooltip="194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1948</a:t>
            </a:r>
            <a:r>
              <a:rPr lang="en-US" sz="2000" b="0" i="0" dirty="0">
                <a:effectLst/>
              </a:rPr>
              <a:t>)</a:t>
            </a:r>
          </a:p>
          <a:p>
            <a:pPr indent="-228600">
              <a:buFont typeface="Arial" panose="020B0604020202020204" pitchFamily="34" charset="0"/>
              <a:buChar char="•"/>
            </a:pPr>
            <a:r>
              <a:rPr lang="en-US" sz="2000" b="0" i="0" dirty="0" err="1">
                <a:effectLst/>
              </a:rPr>
              <a:t>Ера</a:t>
            </a:r>
            <a:r>
              <a:rPr lang="en-US" sz="2000" b="0" i="0" dirty="0">
                <a:effectLst/>
              </a:rPr>
              <a:t> </a:t>
            </a:r>
            <a:r>
              <a:rPr lang="en-US" sz="2000" b="0" i="0" dirty="0" err="1">
                <a:effectLst/>
              </a:rPr>
              <a:t>підозри</a:t>
            </a:r>
            <a:r>
              <a:rPr lang="en-US" sz="2000" b="0" i="0" dirty="0">
                <a:effectLst/>
              </a:rPr>
              <a:t> («</a:t>
            </a:r>
            <a:r>
              <a:rPr lang="en-US" sz="2000" b="0" i="0" dirty="0" err="1">
                <a:effectLst/>
              </a:rPr>
              <a:t>L'Ere</a:t>
            </a:r>
            <a:r>
              <a:rPr lang="en-US" sz="2000" b="0" i="0" dirty="0">
                <a:effectLst/>
              </a:rPr>
              <a:t> du soupcon» , </a:t>
            </a:r>
            <a:r>
              <a:rPr lang="en-US" sz="2000" b="0" i="0" u="none" strike="noStrike" dirty="0">
                <a:effectLst/>
                <a:hlinkClick r:id="rId4" tooltip="195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1956</a:t>
            </a:r>
            <a:r>
              <a:rPr lang="en-US" sz="2000" b="0" i="0" dirty="0">
                <a:effectLst/>
              </a:rPr>
              <a:t>) — </a:t>
            </a:r>
            <a:r>
              <a:rPr lang="en-US" sz="2000" b="0" i="0" dirty="0" err="1">
                <a:effectLst/>
              </a:rPr>
              <a:t>збірка</a:t>
            </a:r>
            <a:r>
              <a:rPr lang="en-US" sz="2000" b="0" i="0" dirty="0">
                <a:effectLst/>
              </a:rPr>
              <a:t> </a:t>
            </a:r>
            <a:r>
              <a:rPr lang="en-US" sz="2000" b="0" i="0" dirty="0" err="1">
                <a:effectLst/>
              </a:rPr>
              <a:t>критичних</a:t>
            </a:r>
            <a:r>
              <a:rPr lang="en-US" sz="2000" b="0" i="0" dirty="0">
                <a:effectLst/>
              </a:rPr>
              <a:t> </a:t>
            </a:r>
            <a:r>
              <a:rPr lang="en-US" sz="2000" b="0" i="0" dirty="0" err="1">
                <a:effectLst/>
              </a:rPr>
              <a:t>есе</a:t>
            </a:r>
            <a:endParaRPr lang="en-US" sz="2000" b="0" i="0" dirty="0">
              <a:effectLst/>
            </a:endParaRPr>
          </a:p>
          <a:p>
            <a:pPr indent="-228600">
              <a:buFont typeface="Arial" panose="020B0604020202020204" pitchFamily="34" charset="0"/>
              <a:buChar char="•"/>
            </a:pPr>
            <a:r>
              <a:rPr lang="en-US" sz="2000" b="0" i="0" dirty="0" err="1">
                <a:effectLst/>
              </a:rPr>
              <a:t>Мартеро</a:t>
            </a:r>
            <a:r>
              <a:rPr lang="en-US" sz="2000" b="0" i="0" dirty="0">
                <a:effectLst/>
              </a:rPr>
              <a:t> («</a:t>
            </a:r>
            <a:r>
              <a:rPr lang="en-US" sz="2000" b="0" i="0" dirty="0" err="1">
                <a:effectLst/>
              </a:rPr>
              <a:t>Martereau</a:t>
            </a:r>
            <a:r>
              <a:rPr lang="en-US" sz="2000" b="0" i="0" dirty="0">
                <a:effectLst/>
              </a:rPr>
              <a:t>» , </a:t>
            </a:r>
            <a:r>
              <a:rPr lang="en-US" sz="2000" b="0" i="0" u="none" strike="noStrike" dirty="0">
                <a:effectLst/>
                <a:hlinkClick r:id="rId5" tooltip="1959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1959</a:t>
            </a:r>
            <a:r>
              <a:rPr lang="en-US" sz="2000" b="0" i="0" dirty="0">
                <a:effectLst/>
              </a:rPr>
              <a:t>)</a:t>
            </a:r>
          </a:p>
          <a:p>
            <a:pPr indent="-228600">
              <a:buFont typeface="Arial" panose="020B0604020202020204" pitchFamily="34" charset="0"/>
              <a:buChar char="•"/>
            </a:pPr>
            <a:r>
              <a:rPr lang="en-US" sz="2000" b="0" i="0" dirty="0" err="1">
                <a:effectLst/>
              </a:rPr>
              <a:t>Планетарій</a:t>
            </a:r>
            <a:r>
              <a:rPr lang="en-US" sz="2000" b="0" i="0" dirty="0">
                <a:effectLst/>
              </a:rPr>
              <a:t> («Le Planetarium» , 1959)</a:t>
            </a:r>
          </a:p>
          <a:p>
            <a:pPr indent="-228600">
              <a:buFont typeface="Arial" panose="020B0604020202020204" pitchFamily="34" charset="0"/>
              <a:buChar char="•"/>
            </a:pPr>
            <a:r>
              <a:rPr lang="en-US" sz="2000" b="0" i="0" dirty="0" err="1">
                <a:effectLst/>
              </a:rPr>
              <a:t>Золоті</a:t>
            </a:r>
            <a:r>
              <a:rPr lang="en-US" sz="2000" b="0" i="0" dirty="0">
                <a:effectLst/>
              </a:rPr>
              <a:t> </a:t>
            </a:r>
            <a:r>
              <a:rPr lang="en-US" sz="2000" b="0" i="0" dirty="0" err="1">
                <a:effectLst/>
              </a:rPr>
              <a:t>плоди</a:t>
            </a:r>
            <a:r>
              <a:rPr lang="en-US" sz="2000" b="0" i="0" dirty="0">
                <a:effectLst/>
              </a:rPr>
              <a:t> («Les Fruits d'or» , </a:t>
            </a:r>
            <a:r>
              <a:rPr lang="en-US" sz="2000" b="0" i="0" u="none" strike="noStrike" dirty="0">
                <a:effectLst/>
                <a:hlinkClick r:id="rId6" tooltip="196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1964</a:t>
            </a:r>
            <a:r>
              <a:rPr lang="en-US" sz="2000" b="0" i="0" dirty="0">
                <a:effectLst/>
              </a:rPr>
              <a:t>)</a:t>
            </a:r>
          </a:p>
          <a:p>
            <a:pPr indent="-228600">
              <a:buFont typeface="Arial" panose="020B0604020202020204" pitchFamily="34" charset="0"/>
              <a:buChar char="•"/>
            </a:pPr>
            <a:r>
              <a:rPr lang="en-US" sz="2000" b="0" i="0" dirty="0" err="1">
                <a:effectLst/>
              </a:rPr>
              <a:t>Між</a:t>
            </a:r>
            <a:r>
              <a:rPr lang="en-US" sz="2000" b="0" i="0" dirty="0">
                <a:effectLst/>
              </a:rPr>
              <a:t> </a:t>
            </a:r>
            <a:r>
              <a:rPr lang="en-US" sz="2000" b="0" i="0" dirty="0" err="1">
                <a:effectLst/>
              </a:rPr>
              <a:t>життям</a:t>
            </a:r>
            <a:r>
              <a:rPr lang="en-US" sz="2000" b="0" i="0" dirty="0">
                <a:effectLst/>
              </a:rPr>
              <a:t> і </a:t>
            </a:r>
            <a:r>
              <a:rPr lang="en-US" sz="2000" b="0" i="0" dirty="0" err="1">
                <a:effectLst/>
              </a:rPr>
              <a:t>смертю</a:t>
            </a:r>
            <a:r>
              <a:rPr lang="en-US" sz="2000" b="0" i="0" dirty="0">
                <a:effectLst/>
              </a:rPr>
              <a:t> («Entre la vie et la mort», </a:t>
            </a:r>
            <a:r>
              <a:rPr lang="en-US" sz="2000" b="0" i="0" u="none" strike="noStrike" dirty="0">
                <a:effectLst/>
                <a:hlinkClick r:id="rId7" tooltip="196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1968</a:t>
            </a:r>
            <a:r>
              <a:rPr lang="en-US" sz="2000" b="0" i="0" dirty="0">
                <a:effectLst/>
              </a:rPr>
              <a:t>)</a:t>
            </a:r>
          </a:p>
          <a:p>
            <a:pPr indent="-228600">
              <a:buFont typeface="Arial" panose="020B0604020202020204" pitchFamily="34" charset="0"/>
              <a:buChar char="•"/>
            </a:pPr>
            <a:r>
              <a:rPr lang="en-US" sz="2000" b="0" i="0" dirty="0" err="1">
                <a:effectLst/>
              </a:rPr>
              <a:t>Кажуть</a:t>
            </a:r>
            <a:r>
              <a:rPr lang="en-US" sz="2000" b="0" i="0" dirty="0">
                <a:effectLst/>
              </a:rPr>
              <a:t> </a:t>
            </a:r>
            <a:r>
              <a:rPr lang="en-US" sz="2000" b="0" i="0" dirty="0" err="1">
                <a:effectLst/>
              </a:rPr>
              <a:t>дурні</a:t>
            </a:r>
            <a:r>
              <a:rPr lang="en-US" sz="2000" b="0" i="0" dirty="0">
                <a:effectLst/>
              </a:rPr>
              <a:t> ("</a:t>
            </a:r>
            <a:r>
              <a:rPr lang="en-US" sz="2000" b="0" i="0" dirty="0" err="1">
                <a:effectLst/>
              </a:rPr>
              <a:t>Disent</a:t>
            </a:r>
            <a:r>
              <a:rPr lang="en-US" sz="2000" b="0" i="0" dirty="0">
                <a:effectLst/>
              </a:rPr>
              <a:t> les imbeciles " , </a:t>
            </a:r>
            <a:r>
              <a:rPr lang="en-US" sz="2000" b="0" i="0" u="none" strike="noStrike" dirty="0">
                <a:effectLst/>
                <a:hlinkClick r:id="rId8" tooltip="197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1976</a:t>
            </a:r>
            <a:r>
              <a:rPr lang="en-US" sz="2000" b="0" i="0" dirty="0">
                <a:effectLst/>
              </a:rPr>
              <a:t>)</a:t>
            </a:r>
          </a:p>
          <a:p>
            <a:pPr indent="-228600">
              <a:buFont typeface="Arial" panose="020B0604020202020204" pitchFamily="34" charset="0"/>
              <a:buChar char="•"/>
            </a:pPr>
            <a:r>
              <a:rPr lang="en-US" sz="2000" b="0" i="0" dirty="0" err="1">
                <a:effectLst/>
              </a:rPr>
              <a:t>Театр</a:t>
            </a:r>
            <a:r>
              <a:rPr lang="en-US" sz="2000" b="0" i="0" dirty="0">
                <a:effectLst/>
              </a:rPr>
              <a:t> («Theatre» , </a:t>
            </a:r>
            <a:r>
              <a:rPr lang="en-US" sz="2000" b="0" i="0" u="none" strike="noStrike" dirty="0">
                <a:effectLst/>
                <a:hlinkClick r:id="rId9" tooltip="197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1978</a:t>
            </a:r>
            <a:r>
              <a:rPr lang="en-US" sz="2000" b="0" i="0" dirty="0">
                <a:effectLst/>
              </a:rPr>
              <a:t>) — </a:t>
            </a:r>
            <a:r>
              <a:rPr lang="en-US" sz="2000" b="0" i="0" dirty="0" err="1">
                <a:effectLst/>
              </a:rPr>
              <a:t>збір</a:t>
            </a:r>
            <a:r>
              <a:rPr lang="uk-UA" sz="2000" b="0" i="0" dirty="0">
                <a:effectLst/>
              </a:rPr>
              <a:t>ка</a:t>
            </a:r>
            <a:r>
              <a:rPr lang="en-US" sz="2000" b="0" i="0" dirty="0">
                <a:effectLst/>
              </a:rPr>
              <a:t> </a:t>
            </a:r>
            <a:r>
              <a:rPr lang="en-US" sz="2000" b="0" i="0" dirty="0" err="1">
                <a:effectLst/>
              </a:rPr>
              <a:t>сценаріїв</a:t>
            </a:r>
            <a:endParaRPr lang="en-US" sz="2000" b="0" i="0" dirty="0">
              <a:effectLst/>
            </a:endParaRPr>
          </a:p>
          <a:p>
            <a:pPr indent="-228600">
              <a:buFont typeface="Arial" panose="020B0604020202020204" pitchFamily="34" charset="0"/>
              <a:buChar char="•"/>
            </a:pPr>
            <a:r>
              <a:rPr lang="en-US" sz="2000" b="0" i="0" dirty="0" err="1">
                <a:effectLst/>
              </a:rPr>
              <a:t>Дитинство</a:t>
            </a:r>
            <a:r>
              <a:rPr lang="en-US" sz="2000" b="0" i="0" dirty="0">
                <a:effectLst/>
              </a:rPr>
              <a:t> («</a:t>
            </a:r>
            <a:r>
              <a:rPr lang="en-US" sz="2000" b="0" i="0" dirty="0" err="1">
                <a:effectLst/>
              </a:rPr>
              <a:t>Enfance</a:t>
            </a:r>
            <a:r>
              <a:rPr lang="en-US" sz="2000" b="0" i="0" dirty="0">
                <a:effectLst/>
              </a:rPr>
              <a:t>» , </a:t>
            </a:r>
            <a:r>
              <a:rPr lang="en-US" sz="2000" b="0" i="0" u="none" strike="noStrike" dirty="0">
                <a:effectLst/>
                <a:hlinkClick r:id="rId10" tooltip="198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1983</a:t>
            </a:r>
            <a:r>
              <a:rPr lang="en-US" sz="2000" b="0" i="0" dirty="0">
                <a:effectLst/>
              </a:rPr>
              <a:t>)</a:t>
            </a:r>
          </a:p>
          <a:p>
            <a:pPr indent="-228600">
              <a:buFont typeface="Arial" panose="020B0604020202020204" pitchFamily="34" charset="0"/>
              <a:buChar char="•"/>
            </a:pPr>
            <a:endParaRPr lang="en-US" sz="1400" dirty="0"/>
          </a:p>
        </p:txBody>
      </p:sp>
      <p:pic>
        <p:nvPicPr>
          <p:cNvPr id="6" name="Объект 5" descr="Изображение выглядит как человек, внутренний, мужчина, женщина&#10;&#10;Автоматически созданное описание">
            <a:extLst>
              <a:ext uri="{FF2B5EF4-FFF2-40B4-BE49-F238E27FC236}">
                <a16:creationId xmlns:a16="http://schemas.microsoft.com/office/drawing/2014/main" id="{CCAFA1D9-3D60-4B0B-BC77-9F6166EE577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20370" y="3675563"/>
            <a:ext cx="2999352" cy="2620108"/>
          </a:xfrm>
          <a:prstGeom prst="rect">
            <a:avLst/>
          </a:prstGeom>
        </p:spPr>
      </p:pic>
      <p:sp>
        <p:nvSpPr>
          <p:cNvPr id="30" name="Rectangle 29">
            <a:extLst>
              <a:ext uri="{FF2B5EF4-FFF2-40B4-BE49-F238E27FC236}">
                <a16:creationId xmlns:a16="http://schemas.microsoft.com/office/drawing/2014/main" id="{FA169C72-4010-413C-A913-4BD6E2D1291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758C3C99-2F64-46DC-9F81-BAA40930E1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Рисунок 11" descr="Изображение выглядит как текст&#10;&#10;Автоматически созданное описание">
            <a:extLst>
              <a:ext uri="{FF2B5EF4-FFF2-40B4-BE49-F238E27FC236}">
                <a16:creationId xmlns:a16="http://schemas.microsoft.com/office/drawing/2014/main" id="{54DAF4A5-3F83-4B0D-B26F-2CAD93275952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9024" y="1153551"/>
            <a:ext cx="2871346" cy="4160142"/>
          </a:xfrm>
          <a:prstGeom prst="rect">
            <a:avLst/>
          </a:prstGeom>
        </p:spPr>
      </p:pic>
      <p:pic>
        <p:nvPicPr>
          <p:cNvPr id="14" name="Рисунок 13" descr="Изображение выглядит как текст&#10;&#10;Автоматически созданное описание">
            <a:extLst>
              <a:ext uri="{FF2B5EF4-FFF2-40B4-BE49-F238E27FC236}">
                <a16:creationId xmlns:a16="http://schemas.microsoft.com/office/drawing/2014/main" id="{5DFF9AF2-66AA-41FE-A2D4-53EC5ED04D69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08652" y="193808"/>
            <a:ext cx="2871346" cy="3429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623330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9" name="Rectangle 18">
            <a:extLst>
              <a:ext uri="{FF2B5EF4-FFF2-40B4-BE49-F238E27FC236}">
                <a16:creationId xmlns:a16="http://schemas.microsoft.com/office/drawing/2014/main" id="{50D1C5B3-B60D-4696-AE60-100D5EC8AB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6EB1442-80C6-4FD6-9AA1-A947A2B543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9207" y="-1"/>
            <a:ext cx="6422409" cy="1298713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uk-UA" sz="4000" b="1" dirty="0"/>
              <a:t>Ідеологія «нового роману</a:t>
            </a:r>
            <a:r>
              <a:rPr lang="uk-UA" sz="4000" dirty="0"/>
              <a:t>»</a:t>
            </a:r>
            <a:endParaRPr lang="en-US" sz="4000" dirty="0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8CDBC3BC-FB19-4A8B-A9A0-6BC98E215E3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57041" y="1584463"/>
            <a:ext cx="5009456" cy="4291538"/>
          </a:xfrm>
        </p:spPr>
        <p:txBody>
          <a:bodyPr vert="horz" lIns="91440" tIns="45720" rIns="91440" bIns="45720" rtlCol="0">
            <a:normAutofit/>
          </a:bodyPr>
          <a:lstStyle/>
          <a:p>
            <a:pPr indent="-228600">
              <a:buFont typeface="Arial" panose="020B0604020202020204" pitchFamily="34" charset="0"/>
              <a:buChar char="•"/>
            </a:pPr>
            <a:r>
              <a:rPr lang="uk-UA" sz="2000" dirty="0"/>
              <a:t>Збірка есе «Ера підозри» (1959) – програма «нового роману». </a:t>
            </a:r>
          </a:p>
          <a:p>
            <a:pPr indent="-228600">
              <a:buFont typeface="Arial" panose="020B0604020202020204" pitchFamily="34" charset="0"/>
              <a:buChar char="•"/>
            </a:pPr>
            <a:r>
              <a:rPr lang="uk-UA" sz="2000" dirty="0"/>
              <a:t>Роздуми про девальвацію слів, спричинену соціальними контактами</a:t>
            </a:r>
          </a:p>
          <a:p>
            <a:pPr indent="-228600">
              <a:buFont typeface="Arial" panose="020B0604020202020204" pitchFamily="34" charset="0"/>
              <a:buChar char="•"/>
            </a:pPr>
            <a:r>
              <a:rPr lang="uk-UA" sz="2000" dirty="0"/>
              <a:t>Захланність метафор і непрямих значень – хвороба століття. Власна творчість – процедура запобігання пандемії.</a:t>
            </a:r>
          </a:p>
          <a:p>
            <a:pPr indent="-228600">
              <a:buFont typeface="Arial" panose="020B0604020202020204" pitchFamily="34" charset="0"/>
              <a:buChar char="•"/>
            </a:pPr>
            <a:r>
              <a:rPr lang="uk-UA" sz="2000" dirty="0"/>
              <a:t>Людина нецікава, цікава річ.</a:t>
            </a:r>
          </a:p>
          <a:p>
            <a:pPr indent="-228600">
              <a:buFont typeface="Arial" panose="020B0604020202020204" pitchFamily="34" charset="0"/>
              <a:buChar char="•"/>
            </a:pPr>
            <a:r>
              <a:rPr lang="uk-UA" sz="2000" dirty="0"/>
              <a:t>Річ автономна, її можна пізнавати без порівняння з іншими речами</a:t>
            </a:r>
          </a:p>
          <a:p>
            <a:pPr indent="-228600">
              <a:buFont typeface="Arial" panose="020B0604020202020204" pitchFamily="34" charset="0"/>
              <a:buChar char="•"/>
            </a:pPr>
            <a:r>
              <a:rPr lang="uk-UA" sz="2000" dirty="0"/>
              <a:t>Речі мають свідчити самі про себе. Мова – така річ.</a:t>
            </a:r>
            <a:endParaRPr lang="en-US" sz="2000" dirty="0"/>
          </a:p>
        </p:txBody>
      </p:sp>
      <p:pic>
        <p:nvPicPr>
          <p:cNvPr id="14" name="Объект 13">
            <a:extLst>
              <a:ext uri="{FF2B5EF4-FFF2-40B4-BE49-F238E27FC236}">
                <a16:creationId xmlns:a16="http://schemas.microsoft.com/office/drawing/2014/main" id="{CE0F8827-28B8-443E-8CBF-AC3B536F691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0057" y="1076985"/>
            <a:ext cx="2670313" cy="4341972"/>
          </a:xfrm>
          <a:prstGeom prst="rect">
            <a:avLst/>
          </a:prstGeom>
        </p:spPr>
      </p:pic>
      <p:pic>
        <p:nvPicPr>
          <p:cNvPr id="10" name="Рисунок 9" descr="Изображение выглядит как текст&#10;&#10;Автоматически созданное описание">
            <a:extLst>
              <a:ext uri="{FF2B5EF4-FFF2-40B4-BE49-F238E27FC236}">
                <a16:creationId xmlns:a16="http://schemas.microsoft.com/office/drawing/2014/main" id="{B4E76104-C321-478F-B5D9-3E678E8E8FC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29776" y="234279"/>
            <a:ext cx="2373017" cy="2973155"/>
          </a:xfrm>
          <a:prstGeom prst="rect">
            <a:avLst/>
          </a:prstGeom>
        </p:spPr>
      </p:pic>
      <p:pic>
        <p:nvPicPr>
          <p:cNvPr id="8" name="Рисунок 7" descr="Изображение выглядит как книга, полка, библиотека, комната&#10;&#10;Автоматически созданное описание">
            <a:extLst>
              <a:ext uri="{FF2B5EF4-FFF2-40B4-BE49-F238E27FC236}">
                <a16:creationId xmlns:a16="http://schemas.microsoft.com/office/drawing/2014/main" id="{0FEF5362-0F10-4A72-8E7B-E975E9F73AE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49" t="22174" r="12047"/>
          <a:stretch/>
        </p:blipFill>
        <p:spPr>
          <a:xfrm>
            <a:off x="9349408" y="3429000"/>
            <a:ext cx="2453385" cy="2859258"/>
          </a:xfrm>
          <a:prstGeom prst="rect">
            <a:avLst/>
          </a:prstGeom>
        </p:spPr>
      </p:pic>
      <p:sp>
        <p:nvSpPr>
          <p:cNvPr id="21" name="Rectangle 20">
            <a:extLst>
              <a:ext uri="{FF2B5EF4-FFF2-40B4-BE49-F238E27FC236}">
                <a16:creationId xmlns:a16="http://schemas.microsoft.com/office/drawing/2014/main" id="{FA169C72-4010-413C-A913-4BD6E2D1291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758C3C99-2F64-46DC-9F81-BAA40930E1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741423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FADDCC6-6199-489B-A322-E9E564B5C0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5772027" cy="865163"/>
          </a:xfrm>
        </p:spPr>
        <p:txBody>
          <a:bodyPr/>
          <a:lstStyle/>
          <a:p>
            <a:pPr algn="ctr"/>
            <a:r>
              <a:rPr lang="uk-UA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«Золоті плоди» Н. </a:t>
            </a:r>
            <a:r>
              <a:rPr lang="uk-UA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Саррот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Объект 5" descr="Изображение выглядит как текст&#10;&#10;Автоматически созданное описание">
            <a:extLst>
              <a:ext uri="{FF2B5EF4-FFF2-40B4-BE49-F238E27FC236}">
                <a16:creationId xmlns:a16="http://schemas.microsoft.com/office/drawing/2014/main" id="{627E6A92-BAB1-46A6-B815-8AABA736F44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94674" y="467751"/>
            <a:ext cx="3557538" cy="5331655"/>
          </a:xfrm>
        </p:spPr>
      </p:pic>
      <p:sp>
        <p:nvSpPr>
          <p:cNvPr id="4" name="Текст 3">
            <a:extLst>
              <a:ext uri="{FF2B5EF4-FFF2-40B4-BE49-F238E27FC236}">
                <a16:creationId xmlns:a16="http://schemas.microsoft.com/office/drawing/2014/main" id="{BA856F31-6B53-4BAE-A185-EB9A4E6DDE0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6448908" cy="4343400"/>
          </a:xfrm>
        </p:spPr>
        <p:txBody>
          <a:bodyPr>
            <a:normAutofit/>
          </a:bodyPr>
          <a:lstStyle/>
          <a:p>
            <a:r>
              <a:rPr lang="uk-U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Роман без сюжету і героїв. </a:t>
            </a:r>
          </a:p>
          <a:p>
            <a:r>
              <a:rPr lang="uk-U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Стан, що описується, - перед-емоція. Визначається як «неназване»: дії, думки, почуття на межі свідомості – поштовх до дії, але не сама дія.</a:t>
            </a:r>
          </a:p>
          <a:p>
            <a:r>
              <a:rPr lang="uk-U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 </a:t>
            </a:r>
            <a:r>
              <a:rPr lang="uk-UA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Саррот</a:t>
            </a:r>
            <a:r>
              <a:rPr lang="uk-U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читаємо не саме речення, а все навколо нього, не сюжет, а все навколо нього.</a:t>
            </a:r>
          </a:p>
          <a:p>
            <a:r>
              <a:rPr lang="uk-U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Роман фокусується не на процесі створення тексту, а на процедурах рецепції.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207945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0F387B5-1174-4D3D-A752-D0755A4513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1692" y="457201"/>
            <a:ext cx="5744308" cy="724486"/>
          </a:xfrm>
        </p:spPr>
        <p:txBody>
          <a:bodyPr/>
          <a:lstStyle/>
          <a:p>
            <a:pPr algn="ctr"/>
            <a:r>
              <a:rPr lang="uk-UA" b="1" dirty="0" err="1"/>
              <a:t>Сімона</a:t>
            </a:r>
            <a:r>
              <a:rPr lang="uk-UA" b="1" dirty="0"/>
              <a:t> де </a:t>
            </a:r>
            <a:r>
              <a:rPr lang="uk-UA" b="1" dirty="0" err="1"/>
              <a:t>Бовуар</a:t>
            </a:r>
            <a:r>
              <a:rPr lang="uk-UA" b="1" dirty="0"/>
              <a:t> (1907 – 1986)</a:t>
            </a:r>
            <a:endParaRPr lang="ru-RU" b="1" dirty="0"/>
          </a:p>
        </p:txBody>
      </p:sp>
      <p:pic>
        <p:nvPicPr>
          <p:cNvPr id="6" name="Объект 5" descr="Изображение выглядит как человек, внешний, здание, мужчина&#10;&#10;Автоматически созданное описание">
            <a:extLst>
              <a:ext uri="{FF2B5EF4-FFF2-40B4-BE49-F238E27FC236}">
                <a16:creationId xmlns:a16="http://schemas.microsoft.com/office/drawing/2014/main" id="{50E23AF3-0A44-43A8-825D-28C5DBCF3D1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7809" y="154345"/>
            <a:ext cx="4924191" cy="4727144"/>
          </a:xfrm>
        </p:spPr>
      </p:pic>
      <p:sp>
        <p:nvSpPr>
          <p:cNvPr id="4" name="Текст 3">
            <a:extLst>
              <a:ext uri="{FF2B5EF4-FFF2-40B4-BE49-F238E27FC236}">
                <a16:creationId xmlns:a16="http://schemas.microsoft.com/office/drawing/2014/main" id="{1E714944-353A-4F1A-8E06-D657DBB8751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202858" y="1577009"/>
            <a:ext cx="6746581" cy="5128591"/>
          </a:xfrm>
        </p:spPr>
        <p:txBody>
          <a:bodyPr>
            <a:normAutofit/>
          </a:bodyPr>
          <a:lstStyle/>
          <a:p>
            <a:pPr algn="l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Французька</a:t>
            </a:r>
            <a:r>
              <a:rPr lang="ru-RU" sz="24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400" b="0" i="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письменниця</a:t>
            </a:r>
            <a:r>
              <a:rPr lang="ru-RU" sz="24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b="0" i="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екзистенціалістська</a:t>
            </a:r>
            <a:r>
              <a:rPr lang="ru-RU" sz="24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0" i="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філософиня</a:t>
            </a:r>
            <a:r>
              <a:rPr lang="ru-RU" sz="24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b="0" i="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інтелектуалка</a:t>
            </a:r>
            <a:r>
              <a:rPr lang="ru-RU" sz="24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b="0" i="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ідеолог</a:t>
            </a:r>
            <a:r>
              <a:rPr lang="ru-RU" sz="24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0" i="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фемінізму</a:t>
            </a:r>
            <a:r>
              <a:rPr lang="ru-RU" sz="24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«</a:t>
            </a:r>
            <a:r>
              <a:rPr lang="ru-RU" sz="2400" b="0" i="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мати</a:t>
            </a:r>
            <a:r>
              <a:rPr lang="ru-RU" sz="24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0" i="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фемінізму</a:t>
            </a:r>
            <a:r>
              <a:rPr lang="ru-RU" sz="24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другої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хвилі</a:t>
            </a:r>
            <a:r>
              <a:rPr lang="ru-RU" sz="24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», </a:t>
            </a:r>
            <a:r>
              <a:rPr lang="ru-RU" sz="2400" b="0" i="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соціальна</a:t>
            </a:r>
            <a:r>
              <a:rPr lang="ru-RU" sz="24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0" i="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теоретикиня</a:t>
            </a:r>
            <a:r>
              <a:rPr lang="ru-RU" sz="24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та </a:t>
            </a:r>
            <a:r>
              <a:rPr lang="ru-RU" sz="2400" b="0" i="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політична</a:t>
            </a:r>
            <a:r>
              <a:rPr lang="ru-RU" sz="24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0" i="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активістка</a:t>
            </a:r>
            <a:r>
              <a:rPr lang="ru-RU" sz="24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400" b="0" i="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Авторка</a:t>
            </a:r>
            <a:r>
              <a:rPr lang="ru-RU" sz="24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новел, </a:t>
            </a:r>
            <a:r>
              <a:rPr lang="ru-RU" sz="2400" b="0" i="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монографій</a:t>
            </a:r>
            <a:r>
              <a:rPr lang="ru-RU" sz="24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24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r>
              <a:rPr lang="ru-RU" sz="24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філософії</a:t>
            </a:r>
            <a:r>
              <a:rPr lang="ru-RU" sz="24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та 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політики</a:t>
            </a:r>
            <a:r>
              <a:rPr lang="ru-RU" sz="24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b="0" i="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соціальних</a:t>
            </a:r>
            <a:r>
              <a:rPr lang="ru-RU" sz="24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0" i="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нарисів</a:t>
            </a:r>
            <a:r>
              <a:rPr lang="ru-RU" sz="24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b="0" i="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есе</a:t>
            </a:r>
            <a:r>
              <a:rPr lang="ru-RU" sz="24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b="0" i="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біографій</a:t>
            </a:r>
            <a:r>
              <a:rPr lang="ru-RU" sz="24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та </a:t>
            </a:r>
            <a:r>
              <a:rPr lang="ru-RU" sz="2400" b="0" i="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автобіографії</a:t>
            </a:r>
            <a:r>
              <a:rPr lang="ru-RU" sz="24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у </a:t>
            </a:r>
            <a:r>
              <a:rPr lang="ru-RU" sz="2400" b="0" i="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кількох</a:t>
            </a:r>
            <a:r>
              <a:rPr lang="ru-RU" sz="24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томах.</a:t>
            </a:r>
          </a:p>
          <a:p>
            <a:pPr algn="l"/>
            <a:r>
              <a:rPr lang="ru-RU" sz="24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2400" b="0" i="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Есеїстика</a:t>
            </a:r>
            <a:r>
              <a:rPr lang="ru-RU" sz="24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0" i="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включає</a:t>
            </a:r>
            <a:r>
              <a:rPr lang="ru-RU" sz="24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0" i="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роботи</a:t>
            </a:r>
            <a:r>
              <a:rPr lang="ru-RU" sz="24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: «Мораль </a:t>
            </a:r>
            <a:r>
              <a:rPr lang="ru-RU" sz="2400" b="0" i="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двозначності</a:t>
            </a:r>
            <a:r>
              <a:rPr lang="ru-RU" sz="24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» (</a:t>
            </a:r>
            <a:r>
              <a:rPr lang="en-US" sz="24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Pour </a:t>
            </a:r>
            <a:r>
              <a:rPr lang="en-US" sz="2400" b="0" i="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une</a:t>
            </a:r>
            <a:r>
              <a:rPr lang="en-US" sz="24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morale de </a:t>
            </a:r>
            <a:r>
              <a:rPr lang="en-US" sz="2400" b="0" i="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l'ambiguité</a:t>
            </a:r>
            <a:r>
              <a:rPr lang="en-US" sz="24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1947), «</a:t>
            </a:r>
            <a:r>
              <a:rPr lang="ru-RU" sz="2400" b="0" i="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Старість</a:t>
            </a:r>
            <a:r>
              <a:rPr lang="ru-RU" sz="24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» (</a:t>
            </a:r>
            <a:r>
              <a:rPr lang="en-US" sz="24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La </a:t>
            </a:r>
            <a:r>
              <a:rPr lang="en-US" sz="2400" b="0" i="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Vieillesse</a:t>
            </a:r>
            <a:r>
              <a:rPr lang="en-US" sz="24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1970). </a:t>
            </a:r>
            <a:r>
              <a:rPr lang="ru-RU" sz="24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У </a:t>
            </a:r>
            <a:r>
              <a:rPr lang="ru-RU" sz="2400" b="0" i="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автобіографічній</a:t>
            </a:r>
            <a:r>
              <a:rPr lang="ru-RU" sz="24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0" i="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трилогії</a:t>
            </a:r>
            <a:r>
              <a:rPr lang="ru-RU" sz="24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«Сила </a:t>
            </a:r>
            <a:r>
              <a:rPr lang="ru-RU" sz="2400" b="0" i="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зрілості</a:t>
            </a:r>
            <a:r>
              <a:rPr lang="ru-RU" sz="24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» (</a:t>
            </a:r>
            <a:r>
              <a:rPr lang="en-US" sz="24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La Force de </a:t>
            </a:r>
            <a:r>
              <a:rPr lang="en-US" sz="2400" b="0" i="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l'âge</a:t>
            </a:r>
            <a:r>
              <a:rPr lang="en-US" sz="24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1960) </a:t>
            </a:r>
            <a:r>
              <a:rPr lang="ru-RU" sz="24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і «Сила речей» (</a:t>
            </a:r>
            <a:r>
              <a:rPr lang="en-US" sz="24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La Force des choses, 1963), </a:t>
            </a:r>
            <a:r>
              <a:rPr lang="ru-RU" sz="2400" b="0" i="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змальовується</a:t>
            </a:r>
            <a:r>
              <a:rPr lang="ru-RU" sz="24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0" i="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життя</a:t>
            </a:r>
            <a:r>
              <a:rPr lang="ru-RU" sz="24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0" i="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сподвижниці</a:t>
            </a:r>
            <a:r>
              <a:rPr lang="ru-RU" sz="24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Сартра</a:t>
            </a:r>
            <a:r>
              <a:rPr lang="ru-RU" sz="24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3399620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17F9735-35BE-4CE6-9249-5DB2F44829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0817" y="94958"/>
            <a:ext cx="7256075" cy="1031478"/>
          </a:xfrm>
        </p:spPr>
        <p:txBody>
          <a:bodyPr>
            <a:normAutofit/>
          </a:bodyPr>
          <a:lstStyle/>
          <a:p>
            <a:pPr algn="ctr"/>
            <a:r>
              <a:rPr lang="uk-UA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«Мандарини» С. де </a:t>
            </a:r>
            <a:r>
              <a:rPr lang="uk-UA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Бовуар</a:t>
            </a:r>
            <a:r>
              <a:rPr lang="uk-UA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(1954)</a:t>
            </a:r>
            <a:r>
              <a:rPr lang="ru-RU" sz="32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ru-RU" sz="32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32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Les Mandarins, 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Гонкурівська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премія</a:t>
            </a:r>
            <a:r>
              <a:rPr lang="ru-RU" sz="32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203A1F8D-D459-48A3-89B0-AF720B2940F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10817" y="1457739"/>
            <a:ext cx="4599213" cy="4411249"/>
          </a:xfrm>
        </p:spPr>
        <p:txBody>
          <a:bodyPr/>
          <a:lstStyle/>
          <a:p>
            <a:r>
              <a:rPr lang="ru-RU" sz="24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       У </a:t>
            </a:r>
            <a:r>
              <a:rPr lang="ru-RU" sz="2400" b="0" i="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романі</a:t>
            </a:r>
            <a:r>
              <a:rPr lang="ru-RU" sz="24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0" i="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розвиваються</a:t>
            </a:r>
            <a:r>
              <a:rPr lang="ru-RU" sz="24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400" b="0" i="0" u="none" strike="noStrike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  <a:hlinkClick r:id="rId2" tooltip="Екзистенціалізм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екзистенціалістські</a:t>
            </a:r>
            <a:r>
              <a:rPr lang="ru-RU" sz="24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400" b="0" i="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ідеї</a:t>
            </a:r>
            <a:r>
              <a:rPr lang="ru-RU" sz="24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сюжет </a:t>
            </a:r>
            <a:r>
              <a:rPr lang="ru-RU" sz="2400" b="0" i="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описує</a:t>
            </a:r>
            <a:r>
              <a:rPr lang="ru-RU" sz="24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0" i="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події</a:t>
            </a:r>
            <a:r>
              <a:rPr lang="ru-RU" sz="24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з </a:t>
            </a:r>
            <a:r>
              <a:rPr lang="ru-RU" sz="2400" b="0" i="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життя</a:t>
            </a:r>
            <a:r>
              <a:rPr lang="ru-RU" sz="24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0" i="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екзистенціалістського</a:t>
            </a:r>
            <a:r>
              <a:rPr lang="ru-RU" sz="24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0" i="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письменницького</a:t>
            </a:r>
            <a:r>
              <a:rPr lang="ru-RU" sz="24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0" i="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оточення</a:t>
            </a:r>
            <a:r>
              <a:rPr lang="ru-RU" sz="24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Робер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Дюбрей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і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Анрі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Перрон (Сартр і Камю) –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головні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герої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філософи-письменники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b="0" i="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10" name="Рисунок 9" descr="Изображение выглядит как человек, мужчина, внешний, стоит&#10;&#10;Автоматически созданное описание">
            <a:extLst>
              <a:ext uri="{FF2B5EF4-FFF2-40B4-BE49-F238E27FC236}">
                <a16:creationId xmlns:a16="http://schemas.microsoft.com/office/drawing/2014/main" id="{675AC202-68F0-42E8-8410-0E9FCBE6B06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8854" y="94957"/>
            <a:ext cx="3086371" cy="4554832"/>
          </a:xfrm>
          <a:prstGeom prst="rect">
            <a:avLst/>
          </a:prstGeom>
        </p:spPr>
      </p:pic>
      <p:pic>
        <p:nvPicPr>
          <p:cNvPr id="9" name="Объект 8">
            <a:extLst>
              <a:ext uri="{FF2B5EF4-FFF2-40B4-BE49-F238E27FC236}">
                <a16:creationId xmlns:a16="http://schemas.microsoft.com/office/drawing/2014/main" id="{9542C117-C4A7-499A-8283-4E3F6F92409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1337" y="1457739"/>
            <a:ext cx="3321270" cy="4873625"/>
          </a:xfrm>
        </p:spPr>
      </p:pic>
    </p:spTree>
    <p:extLst>
      <p:ext uri="{BB962C8B-B14F-4D97-AF65-F5344CB8AC3E}">
        <p14:creationId xmlns:p14="http://schemas.microsoft.com/office/powerpoint/2010/main" val="263195826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B16FE32-08E0-4018-9DE9-943FDD5849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5782993" cy="682487"/>
          </a:xfrm>
        </p:spPr>
        <p:txBody>
          <a:bodyPr/>
          <a:lstStyle/>
          <a:p>
            <a:pPr algn="ctr"/>
            <a:r>
              <a:rPr lang="uk-UA" b="1" dirty="0"/>
              <a:t>«Друга стать»</a:t>
            </a:r>
            <a:r>
              <a:rPr lang="uk-UA" dirty="0"/>
              <a:t> (1949)</a:t>
            </a:r>
            <a:endParaRPr lang="ru-RU" dirty="0"/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548BB0E2-0F47-4A80-A15E-48BC81DF30F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9183" y="171499"/>
            <a:ext cx="3519840" cy="4873625"/>
          </a:xfrm>
        </p:spPr>
      </p:pic>
      <p:sp>
        <p:nvSpPr>
          <p:cNvPr id="4" name="Текст 3">
            <a:extLst>
              <a:ext uri="{FF2B5EF4-FFF2-40B4-BE49-F238E27FC236}">
                <a16:creationId xmlns:a16="http://schemas.microsoft.com/office/drawing/2014/main" id="{6A24DB0E-0EE0-4774-BCAD-2D4523A446B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358384" y="1444487"/>
            <a:ext cx="7526659" cy="5336895"/>
          </a:xfrm>
        </p:spPr>
        <p:txBody>
          <a:bodyPr>
            <a:normAutofit/>
          </a:bodyPr>
          <a:lstStyle/>
          <a:p>
            <a:pPr algn="l"/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2300" b="0" i="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Філософський</a:t>
            </a:r>
            <a:r>
              <a:rPr lang="ru-RU" sz="23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b="0" i="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двотомник</a:t>
            </a:r>
            <a:r>
              <a:rPr lang="ru-RU" sz="23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у </a:t>
            </a:r>
            <a:r>
              <a:rPr lang="ru-RU" sz="2300" b="0" i="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стилі</a:t>
            </a:r>
            <a:r>
              <a:rPr lang="ru-RU" sz="23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b="0" i="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полемічного</a:t>
            </a:r>
            <a:r>
              <a:rPr lang="ru-RU" sz="23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роману, </a:t>
            </a:r>
            <a:r>
              <a:rPr lang="ru-RU" sz="2300" b="0" i="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фундаментальне</a:t>
            </a:r>
            <a:r>
              <a:rPr lang="ru-RU" sz="23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b="0" i="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дослідження</a:t>
            </a:r>
            <a:r>
              <a:rPr lang="ru-RU" sz="23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b="0" i="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місця</a:t>
            </a:r>
            <a:r>
              <a:rPr lang="ru-RU" sz="23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та </a:t>
            </a:r>
            <a:r>
              <a:rPr lang="ru-RU" sz="2300" b="0" i="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ролі</a:t>
            </a:r>
            <a:r>
              <a:rPr lang="ru-RU" sz="23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b="0" i="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жінки</a:t>
            </a:r>
            <a:r>
              <a:rPr lang="ru-RU" sz="23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sz="2300" b="0" i="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бутті</a:t>
            </a:r>
            <a:r>
              <a:rPr lang="ru-RU" sz="23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 </a:t>
            </a:r>
            <a:r>
              <a:rPr lang="ru-RU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гендерної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нерівності</a:t>
            </a:r>
            <a:r>
              <a:rPr lang="ru-RU" sz="23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системного </a:t>
            </a:r>
            <a:r>
              <a:rPr lang="ru-RU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утиску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жінок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та </a:t>
            </a:r>
            <a:r>
              <a:rPr lang="ru-RU" sz="2300" b="0" i="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їх</a:t>
            </a:r>
            <a:r>
              <a:rPr lang="ru-RU" sz="23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причин і </a:t>
            </a:r>
            <a:r>
              <a:rPr lang="ru-RU" sz="2300" b="0" i="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механізмів</a:t>
            </a:r>
            <a:r>
              <a:rPr lang="ru-RU" sz="23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l"/>
            <a:r>
              <a:rPr lang="ru-RU" sz="23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"</a:t>
            </a:r>
            <a:r>
              <a:rPr lang="ru-RU" sz="2300" b="0" i="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Євангеліє</a:t>
            </a:r>
            <a:r>
              <a:rPr lang="ru-RU" sz="23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b="0" i="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європейського</a:t>
            </a:r>
            <a:r>
              <a:rPr lang="ru-RU" sz="23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b="0" i="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фемінізму</a:t>
            </a:r>
            <a:r>
              <a:rPr lang="ru-RU" sz="23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", одна з </a:t>
            </a:r>
            <a:r>
              <a:rPr lang="ru-RU" sz="2300" b="0" i="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найбільш</a:t>
            </a:r>
            <a:r>
              <a:rPr lang="ru-RU" sz="23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b="0" i="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знакових</a:t>
            </a:r>
            <a:r>
              <a:rPr lang="ru-RU" sz="23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b="0" i="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книжок</a:t>
            </a:r>
            <a:r>
              <a:rPr lang="ru-RU" sz="23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ХХ </a:t>
            </a:r>
            <a:r>
              <a:rPr lang="ru-RU" sz="2300" b="0" i="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століття</a:t>
            </a:r>
            <a:r>
              <a:rPr lang="ru-RU" sz="23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300" b="0" i="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відправна</a:t>
            </a:r>
            <a:r>
              <a:rPr lang="ru-RU" sz="23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точка </a:t>
            </a:r>
            <a:r>
              <a:rPr lang="ru-RU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другої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хвилі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фемінізму</a:t>
            </a:r>
            <a:r>
              <a:rPr lang="ru-RU" sz="23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300" b="0" i="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золотий</a:t>
            </a:r>
            <a:r>
              <a:rPr lang="ru-RU" sz="23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фонд </a:t>
            </a:r>
            <a:r>
              <a:rPr lang="ru-RU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феміністської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філософії</a:t>
            </a:r>
            <a:r>
              <a:rPr lang="ru-RU" sz="23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(особливо </a:t>
            </a:r>
            <a:r>
              <a:rPr lang="ru-RU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екзистенційного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фемінізму</a:t>
            </a:r>
            <a:r>
              <a:rPr lang="ru-RU" sz="23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), </a:t>
            </a:r>
            <a:r>
              <a:rPr lang="ru-RU" sz="2300" b="0" i="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перекладена</a:t>
            </a:r>
            <a:r>
              <a:rPr lang="ru-RU" sz="23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b="0" i="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майже</a:t>
            </a:r>
            <a:r>
              <a:rPr lang="ru-RU" sz="23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на 40 </a:t>
            </a:r>
            <a:r>
              <a:rPr lang="ru-RU" sz="2300" b="0" i="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мов</a:t>
            </a:r>
            <a:r>
              <a:rPr lang="ru-RU" sz="23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algn="l"/>
            <a:r>
              <a:rPr lang="ru-RU" sz="23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ru-RU" sz="2300" b="0" i="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Розвиває</a:t>
            </a:r>
            <a:r>
              <a:rPr lang="ru-RU" sz="23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концепт </a:t>
            </a:r>
            <a:r>
              <a:rPr lang="ru-RU" sz="2300" b="1" i="1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Іншої</a:t>
            </a:r>
            <a:r>
              <a:rPr lang="ru-RU" sz="23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(</a:t>
            </a:r>
            <a:r>
              <a:rPr lang="ru-RU" sz="2300" b="0" i="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вторинної</a:t>
            </a:r>
            <a:r>
              <a:rPr lang="ru-RU" sz="23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300" b="0" i="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чужої</a:t>
            </a:r>
            <a:r>
              <a:rPr lang="ru-RU" sz="23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300" b="0" i="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відчуженої</a:t>
            </a:r>
            <a:r>
              <a:rPr lang="ru-RU" sz="23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b="0" i="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від</a:t>
            </a:r>
            <a:r>
              <a:rPr lang="ru-RU" sz="23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себе, </a:t>
            </a:r>
            <a:r>
              <a:rPr lang="ru-RU" sz="2300" b="0" i="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ізольованої</a:t>
            </a:r>
            <a:r>
              <a:rPr lang="ru-RU" sz="23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b="0" i="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від</a:t>
            </a:r>
            <a:r>
              <a:rPr lang="ru-RU" sz="23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b="0" i="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світу</a:t>
            </a:r>
            <a:r>
              <a:rPr lang="ru-RU" sz="23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300" b="0" i="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смислів</a:t>
            </a:r>
            <a:r>
              <a:rPr lang="ru-RU" sz="23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і </a:t>
            </a:r>
            <a:r>
              <a:rPr lang="ru-RU" sz="2300" b="0" i="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самоствердження</a:t>
            </a:r>
            <a:r>
              <a:rPr lang="ru-RU" sz="23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), </a:t>
            </a:r>
            <a:r>
              <a:rPr lang="ru-RU" sz="2300" b="0" i="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котрою</a:t>
            </a:r>
            <a:r>
              <a:rPr lang="ru-RU" sz="23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є </a:t>
            </a:r>
            <a:r>
              <a:rPr lang="ru-RU" sz="2300" b="0" i="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жінка</a:t>
            </a:r>
            <a:r>
              <a:rPr lang="ru-RU" sz="23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b="0" i="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стосовно</a:t>
            </a:r>
            <a:r>
              <a:rPr lang="ru-RU" sz="2300" b="0" i="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b="0" i="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чоловіка</a:t>
            </a:r>
            <a:r>
              <a:rPr lang="ru-RU" sz="2300" b="0" i="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як "</a:t>
            </a:r>
            <a:r>
              <a:rPr lang="ru-RU" sz="2300" b="0" i="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вихідного</a:t>
            </a:r>
            <a:r>
              <a:rPr lang="ru-RU" sz="2300" b="0" i="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" </a:t>
            </a:r>
            <a:r>
              <a:rPr lang="ru-RU" sz="2300" b="0" i="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суб'єкта</a:t>
            </a:r>
            <a:r>
              <a:rPr lang="ru-RU" sz="2300" b="0" i="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b="0" i="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культури</a:t>
            </a:r>
            <a:r>
              <a:rPr lang="ru-RU" sz="2300" b="0" i="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300" b="0" i="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Звідси</a:t>
            </a:r>
            <a:r>
              <a:rPr lang="ru-RU" sz="2300" b="0" i="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й </a:t>
            </a:r>
            <a:r>
              <a:rPr lang="ru-RU" sz="2300" b="0" i="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назва</a:t>
            </a:r>
            <a:r>
              <a:rPr lang="ru-RU" sz="2300" b="0" i="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b="0" i="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твору</a:t>
            </a:r>
            <a:r>
              <a:rPr lang="ru-RU" sz="2300" b="0" i="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dirty="0"/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2BD630E7-D352-44A8-A94A-1FAFA990CC5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47" r="8489"/>
          <a:stretch/>
        </p:blipFill>
        <p:spPr>
          <a:xfrm>
            <a:off x="7991061" y="76618"/>
            <a:ext cx="4426226" cy="67047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759646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A75CE25-527E-46B1-B87F-F9E39D8AA8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5256212" cy="1048043"/>
          </a:xfrm>
        </p:spPr>
        <p:txBody>
          <a:bodyPr/>
          <a:lstStyle/>
          <a:p>
            <a:pPr algn="ctr"/>
            <a:r>
              <a:rPr lang="ru-RU" b="1" dirty="0" err="1"/>
              <a:t>Хто</a:t>
            </a:r>
            <a:r>
              <a:rPr lang="ru-RU" b="1" dirty="0"/>
              <a:t> </a:t>
            </a:r>
            <a:r>
              <a:rPr lang="ru-RU" b="1" dirty="0" err="1"/>
              <a:t>така</a:t>
            </a:r>
            <a:r>
              <a:rPr lang="ru-RU" b="1" dirty="0"/>
              <a:t> </a:t>
            </a:r>
            <a:r>
              <a:rPr lang="ru-RU" b="1" dirty="0" err="1"/>
              <a:t>жінка</a:t>
            </a:r>
            <a:r>
              <a:rPr lang="ru-RU" b="1" dirty="0"/>
              <a:t>?</a:t>
            </a:r>
            <a:endParaRPr lang="ru-UA" b="1" dirty="0"/>
          </a:p>
        </p:txBody>
      </p:sp>
      <p:pic>
        <p:nvPicPr>
          <p:cNvPr id="6" name="Объект 5" descr="Изображение выглядит как текст&#10;&#10;Автоматически созданное описание">
            <a:extLst>
              <a:ext uri="{FF2B5EF4-FFF2-40B4-BE49-F238E27FC236}">
                <a16:creationId xmlns:a16="http://schemas.microsoft.com/office/drawing/2014/main" id="{F2B81BCC-0AA3-4619-B992-84EE425A789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6216" y="323557"/>
            <a:ext cx="4290646" cy="5669280"/>
          </a:xfrm>
        </p:spPr>
      </p:pic>
      <p:sp>
        <p:nvSpPr>
          <p:cNvPr id="4" name="Текст 3">
            <a:extLst>
              <a:ext uri="{FF2B5EF4-FFF2-40B4-BE49-F238E27FC236}">
                <a16:creationId xmlns:a16="http://schemas.microsoft.com/office/drawing/2014/main" id="{5E1A08E6-3A9B-4896-A556-93DEB0777EF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6067449" cy="3811588"/>
          </a:xfrm>
        </p:spPr>
        <p:txBody>
          <a:bodyPr>
            <a:normAutofit/>
          </a:bodyPr>
          <a:lstStyle/>
          <a:p>
            <a:r>
              <a:rPr lang="uk-UA" sz="2800" dirty="0"/>
              <a:t>«</a:t>
            </a:r>
            <a:r>
              <a:rPr lang="uk-UA" sz="2800" b="1" i="1" dirty="0"/>
              <a:t>Жінкою не народжуються, жінкою стають» </a:t>
            </a:r>
            <a:r>
              <a:rPr lang="uk-UA" sz="2800" dirty="0"/>
              <a:t>- визначення </a:t>
            </a:r>
            <a:r>
              <a:rPr lang="uk-UA" sz="2800" dirty="0" err="1"/>
              <a:t>гендеру</a:t>
            </a:r>
            <a:r>
              <a:rPr lang="uk-UA" sz="2800" dirty="0"/>
              <a:t>.</a:t>
            </a:r>
          </a:p>
          <a:p>
            <a:r>
              <a:rPr lang="uk-UA" sz="2800" dirty="0"/>
              <a:t>Звертаючись до історії, біології, психології, виховання та ін., </a:t>
            </a:r>
            <a:r>
              <a:rPr lang="uk-UA" sz="2800" dirty="0" err="1"/>
              <a:t>обгрунтовує</a:t>
            </a:r>
            <a:r>
              <a:rPr lang="uk-UA" sz="2800" dirty="0"/>
              <a:t>, що лише у соціумі жінка підкорена.</a:t>
            </a:r>
          </a:p>
          <a:p>
            <a:r>
              <a:rPr lang="uk-UA" sz="2800" dirty="0"/>
              <a:t>Жіночий досвід в розмаїтті виявів – у шлюбі, самотніх, розлучених, лесбійок тощо.</a:t>
            </a:r>
            <a:endParaRPr lang="ru-UA" sz="2800" dirty="0"/>
          </a:p>
        </p:txBody>
      </p:sp>
    </p:spTree>
    <p:extLst>
      <p:ext uri="{BB962C8B-B14F-4D97-AF65-F5344CB8AC3E}">
        <p14:creationId xmlns:p14="http://schemas.microsoft.com/office/powerpoint/2010/main" val="8858589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C2C0C92C-4CD8-4955-A1C7-E09618763C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5256212" cy="1186070"/>
          </a:xfrm>
        </p:spPr>
        <p:txBody>
          <a:bodyPr>
            <a:normAutofit fontScale="90000"/>
          </a:bodyPr>
          <a:lstStyle/>
          <a:p>
            <a:pPr algn="ctr"/>
            <a:r>
              <a:rPr lang="uk-UA" b="1" dirty="0"/>
              <a:t>Маргарита Наваррська </a:t>
            </a:r>
            <a:br>
              <a:rPr lang="uk-UA" b="1" dirty="0"/>
            </a:br>
            <a:r>
              <a:rPr lang="uk-UA" dirty="0"/>
              <a:t>(1492-1549) – перлина Франції</a:t>
            </a:r>
            <a:endParaRPr lang="ru-RU" dirty="0"/>
          </a:p>
        </p:txBody>
      </p:sp>
      <p:pic>
        <p:nvPicPr>
          <p:cNvPr id="8" name="Объект 7" descr="Изображение выглядит как текст&#10;&#10;Автоматически созданное описание">
            <a:extLst>
              <a:ext uri="{FF2B5EF4-FFF2-40B4-BE49-F238E27FC236}">
                <a16:creationId xmlns:a16="http://schemas.microsoft.com/office/drawing/2014/main" id="{22231CDD-74D9-479A-A954-B8EF4A9A689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93" r="15506"/>
          <a:stretch/>
        </p:blipFill>
        <p:spPr>
          <a:xfrm>
            <a:off x="6668086" y="731520"/>
            <a:ext cx="5373859" cy="5331655"/>
          </a:xfrm>
        </p:spPr>
      </p:pic>
      <p:sp>
        <p:nvSpPr>
          <p:cNvPr id="6" name="Текст 5">
            <a:extLst>
              <a:ext uri="{FF2B5EF4-FFF2-40B4-BE49-F238E27FC236}">
                <a16:creationId xmlns:a16="http://schemas.microsoft.com/office/drawing/2014/main" id="{12B308D6-396C-4799-8B2C-8820F5D3FFF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7" y="2057399"/>
            <a:ext cx="5828299" cy="4470009"/>
          </a:xfrm>
        </p:spPr>
        <p:txBody>
          <a:bodyPr>
            <a:normAutofit/>
          </a:bodyPr>
          <a:lstStyle/>
          <a:p>
            <a:r>
              <a:rPr lang="ru-RU" sz="28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     З </a:t>
            </a:r>
            <a:r>
              <a:rPr lang="ru-RU" sz="2800" b="0" i="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дитинства</a:t>
            </a:r>
            <a:r>
              <a:rPr lang="ru-RU" sz="28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0" i="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відрізнялася</a:t>
            </a:r>
            <a:r>
              <a:rPr lang="ru-RU" sz="28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красою і шармом.  </a:t>
            </a:r>
            <a:r>
              <a:rPr lang="ru-RU" sz="2800" b="0" i="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Розумна</a:t>
            </a:r>
            <a:r>
              <a:rPr lang="ru-RU" sz="28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не по роках </a:t>
            </a:r>
            <a:r>
              <a:rPr lang="ru-RU" sz="2800" b="0" i="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майбутня</a:t>
            </a:r>
            <a:r>
              <a:rPr lang="ru-RU" sz="28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королева </a:t>
            </a:r>
            <a:r>
              <a:rPr lang="ru-RU" sz="2800" b="0" i="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вивчала</a:t>
            </a:r>
            <a:r>
              <a:rPr lang="ru-RU" sz="28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0" i="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літературу</a:t>
            </a:r>
            <a:r>
              <a:rPr lang="ru-RU" sz="28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800" b="0" i="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філософію</a:t>
            </a:r>
            <a:r>
              <a:rPr lang="ru-RU" sz="28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медицину і </a:t>
            </a:r>
            <a:r>
              <a:rPr lang="ru-RU" sz="2800" b="0" i="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володіла</a:t>
            </a:r>
            <a:r>
              <a:rPr lang="ru-RU" sz="28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0" i="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кількома</a:t>
            </a:r>
            <a:r>
              <a:rPr lang="ru-RU" sz="28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0" i="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мовами</a:t>
            </a:r>
            <a:r>
              <a:rPr lang="ru-RU" sz="28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2800" b="0" i="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давньогрецьким</a:t>
            </a:r>
            <a:r>
              <a:rPr lang="ru-RU" sz="28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800" b="0" i="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італійською</a:t>
            </a:r>
            <a:r>
              <a:rPr lang="ru-RU" sz="28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800" b="0" i="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іспанською</a:t>
            </a:r>
            <a:r>
              <a:rPr lang="ru-RU" sz="28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67579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B9D8361-4F31-416B-A250-C95E35F7FD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0561" y="188912"/>
            <a:ext cx="4761039" cy="1600200"/>
          </a:xfrm>
        </p:spPr>
        <p:txBody>
          <a:bodyPr>
            <a:normAutofit/>
          </a:bodyPr>
          <a:lstStyle/>
          <a:p>
            <a:r>
              <a:rPr lang="uk-UA" sz="2000" dirty="0"/>
              <a:t>«Поняття «гармонії» є основоположним для світу жінок і водночас </a:t>
            </a:r>
            <a:r>
              <a:rPr lang="uk-UA" sz="2000" dirty="0" err="1"/>
              <a:t>обгрунтуванням</a:t>
            </a:r>
            <a:r>
              <a:rPr lang="uk-UA" sz="2000" dirty="0"/>
              <a:t> для того, щоб їх стримувати і виявляти тотальний контроль над ними». </a:t>
            </a:r>
            <a:r>
              <a:rPr lang="uk-UA" sz="2000" dirty="0" err="1"/>
              <a:t>Сімона</a:t>
            </a:r>
            <a:r>
              <a:rPr lang="uk-UA" sz="2000" dirty="0"/>
              <a:t> де </a:t>
            </a:r>
            <a:r>
              <a:rPr lang="uk-UA" sz="2000" dirty="0" err="1"/>
              <a:t>Бовуар</a:t>
            </a:r>
            <a:endParaRPr lang="ru-UA" sz="2000" dirty="0"/>
          </a:p>
        </p:txBody>
      </p:sp>
      <p:pic>
        <p:nvPicPr>
          <p:cNvPr id="6" name="Объект 5" descr="Изображение выглядит как фрукт, лампа, легкий, яблоко&#10;&#10;Автоматически созданное описание">
            <a:extLst>
              <a:ext uri="{FF2B5EF4-FFF2-40B4-BE49-F238E27FC236}">
                <a16:creationId xmlns:a16="http://schemas.microsoft.com/office/drawing/2014/main" id="{EA7E4BC5-3BAD-4B50-88B4-5E4B447B9B0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142" y="1789112"/>
            <a:ext cx="5401472" cy="4499685"/>
          </a:xfrm>
        </p:spPr>
      </p:pic>
      <p:sp>
        <p:nvSpPr>
          <p:cNvPr id="4" name="Текст 3">
            <a:extLst>
              <a:ext uri="{FF2B5EF4-FFF2-40B4-BE49-F238E27FC236}">
                <a16:creationId xmlns:a16="http://schemas.microsoft.com/office/drawing/2014/main" id="{8B509F4D-23A5-461B-82CF-17A46A786FC5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UA" dirty="0"/>
          </a:p>
        </p:txBody>
      </p:sp>
      <p:pic>
        <p:nvPicPr>
          <p:cNvPr id="8" name="Рисунок 7" descr="Изображение выглядит как человек, женщина, розовый, носит&#10;&#10;Автоматически созданное описание">
            <a:extLst>
              <a:ext uri="{FF2B5EF4-FFF2-40B4-BE49-F238E27FC236}">
                <a16:creationId xmlns:a16="http://schemas.microsoft.com/office/drawing/2014/main" id="{446F9347-A3DE-4277-B7B4-23AF4D80A5F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6242" y="945763"/>
            <a:ext cx="5287045" cy="44092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64098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A4C6654-4E39-4031-9527-A038E75718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7" y="154745"/>
            <a:ext cx="6883375" cy="745588"/>
          </a:xfrm>
        </p:spPr>
        <p:txBody>
          <a:bodyPr>
            <a:normAutofit fontScale="90000"/>
          </a:bodyPr>
          <a:lstStyle/>
          <a:p>
            <a:pPr algn="ctr"/>
            <a:r>
              <a:rPr lang="uk-UA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Франсуаза</a:t>
            </a: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Саган</a:t>
            </a:r>
            <a:r>
              <a:rPr lang="uk-UA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uk-UA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Куарез</a:t>
            </a:r>
            <a:r>
              <a:rPr lang="uk-UA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(1935 – 2004)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84A49F2C-8CE0-45CA-97AC-CEC810708F8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331303" y="1179443"/>
            <a:ext cx="6718853" cy="5340627"/>
          </a:xfrm>
        </p:spPr>
        <p:txBody>
          <a:bodyPr>
            <a:normAutofit/>
          </a:bodyPr>
          <a:lstStyle/>
          <a:p>
            <a:pPr algn="l"/>
            <a:r>
              <a:rPr lang="ru-RU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     </a:t>
            </a:r>
            <a:r>
              <a:rPr lang="ru-RU" sz="2400" b="0" i="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Літературний</a:t>
            </a:r>
            <a:r>
              <a:rPr lang="ru-RU" sz="2400" b="0" i="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0" i="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доробок</a:t>
            </a:r>
            <a:r>
              <a:rPr lang="ru-RU" sz="2400" b="0" i="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0" i="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склав</a:t>
            </a:r>
            <a:r>
              <a:rPr lang="ru-RU" sz="2400" b="0" i="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0" i="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понад</a:t>
            </a:r>
            <a:r>
              <a:rPr lang="ru-RU" sz="2400" b="0" i="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40 </a:t>
            </a:r>
            <a:r>
              <a:rPr lang="ru-RU" sz="2400" b="0" i="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романів</a:t>
            </a:r>
            <a:r>
              <a:rPr lang="ru-RU" sz="2400" b="0" i="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і </a:t>
            </a:r>
            <a:r>
              <a:rPr lang="ru-RU" sz="2400" b="0" i="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п'єс</a:t>
            </a:r>
            <a:r>
              <a:rPr lang="ru-RU" sz="2400" b="0" i="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400" b="0" i="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Багато</a:t>
            </a:r>
            <a:r>
              <a:rPr lang="ru-RU" sz="2400" b="0" i="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0" i="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творів</a:t>
            </a:r>
            <a:r>
              <a:rPr lang="ru-RU" sz="2400" b="0" i="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0" i="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екранізовано</a:t>
            </a:r>
            <a:r>
              <a:rPr lang="ru-RU" sz="2400" b="0" i="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 Твори </a:t>
            </a:r>
            <a:r>
              <a:rPr lang="ru-RU" sz="2400" b="0" i="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одночасно</a:t>
            </a:r>
            <a:r>
              <a:rPr lang="ru-RU" sz="2400" b="0" i="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0" i="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відносять</a:t>
            </a:r>
            <a:r>
              <a:rPr lang="ru-RU" sz="2400" b="0" i="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і до </a:t>
            </a:r>
            <a:r>
              <a:rPr lang="ru-RU" sz="2400" b="0" i="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масової</a:t>
            </a:r>
            <a:r>
              <a:rPr lang="ru-RU" sz="2400" b="0" i="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і до </a:t>
            </a:r>
            <a:r>
              <a:rPr lang="ru-RU" sz="2400" b="0" i="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елітарної</a:t>
            </a:r>
            <a:r>
              <a:rPr lang="ru-RU" sz="2400" b="0" i="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0" i="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літератури</a:t>
            </a:r>
            <a:r>
              <a:rPr lang="ru-RU" sz="2400" b="0" i="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l"/>
            <a:r>
              <a:rPr lang="ru-RU" sz="2400" b="0" i="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   У </a:t>
            </a:r>
            <a:r>
              <a:rPr lang="ru-RU" sz="2400" b="0" i="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творчості</a:t>
            </a:r>
            <a:r>
              <a:rPr lang="ru-RU" sz="2400" b="0" i="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0" i="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торкалася</a:t>
            </a:r>
            <a:r>
              <a:rPr lang="ru-RU" sz="2400" b="0" i="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0" i="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переважно</a:t>
            </a:r>
            <a:r>
              <a:rPr lang="ru-RU" sz="2400" b="0" i="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тематики </a:t>
            </a:r>
            <a:r>
              <a:rPr lang="ru-RU" sz="2400" b="0" i="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чуттєвих</a:t>
            </a:r>
            <a:r>
              <a:rPr lang="ru-RU" sz="2400" b="0" i="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0" i="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конфліктів</a:t>
            </a:r>
            <a:r>
              <a:rPr lang="ru-RU" sz="2400" b="0" i="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і </a:t>
            </a:r>
            <a:r>
              <a:rPr lang="ru-RU" sz="2400" b="0" i="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сучасної</a:t>
            </a:r>
            <a:r>
              <a:rPr lang="ru-RU" sz="2400" b="0" i="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0" i="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звичаєвості</a:t>
            </a:r>
            <a:r>
              <a:rPr lang="ru-RU" sz="2400" b="0" i="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l"/>
            <a:r>
              <a:rPr lang="ru-RU" sz="2400" dirty="0">
                <a:solidFill>
                  <a:srgbClr val="2021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Не </a:t>
            </a:r>
            <a:r>
              <a:rPr lang="ru-RU" sz="2400" dirty="0" err="1">
                <a:solidFill>
                  <a:srgbClr val="2021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позиціонується</a:t>
            </a:r>
            <a:r>
              <a:rPr lang="ru-RU" sz="2400" dirty="0">
                <a:solidFill>
                  <a:srgbClr val="2021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як </a:t>
            </a:r>
            <a:r>
              <a:rPr lang="ru-RU" sz="2400" dirty="0" err="1">
                <a:solidFill>
                  <a:srgbClr val="2021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авторка</a:t>
            </a:r>
            <a:r>
              <a:rPr lang="ru-RU" sz="2400" dirty="0">
                <a:solidFill>
                  <a:srgbClr val="2021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«</a:t>
            </a:r>
            <a:r>
              <a:rPr lang="ru-RU" sz="2400" dirty="0" err="1">
                <a:solidFill>
                  <a:srgbClr val="2021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жіночих</a:t>
            </a:r>
            <a:r>
              <a:rPr lang="ru-RU" sz="2400" dirty="0">
                <a:solidFill>
                  <a:srgbClr val="2021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ru-RU" sz="2400" dirty="0" err="1">
                <a:solidFill>
                  <a:srgbClr val="2021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текстів</a:t>
            </a:r>
            <a:r>
              <a:rPr lang="ru-RU" sz="2400" dirty="0">
                <a:solidFill>
                  <a:srgbClr val="2021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400" dirty="0" err="1">
                <a:solidFill>
                  <a:srgbClr val="2021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Тяжіє</a:t>
            </a:r>
            <a:r>
              <a:rPr lang="ru-RU" sz="2400" dirty="0">
                <a:solidFill>
                  <a:srgbClr val="2021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 </a:t>
            </a:r>
            <a:r>
              <a:rPr lang="ru-RU" sz="2400" dirty="0" err="1">
                <a:solidFill>
                  <a:srgbClr val="2021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традиційних</a:t>
            </a:r>
            <a:r>
              <a:rPr lang="ru-RU" sz="2400" dirty="0">
                <a:solidFill>
                  <a:srgbClr val="2021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форм </a:t>
            </a:r>
            <a:r>
              <a:rPr lang="ru-RU" sz="2400" dirty="0" err="1">
                <a:solidFill>
                  <a:srgbClr val="2021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аналітичної</a:t>
            </a:r>
            <a:r>
              <a:rPr lang="ru-RU" sz="2400" dirty="0">
                <a:solidFill>
                  <a:srgbClr val="2021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2021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психологічної</a:t>
            </a:r>
            <a:r>
              <a:rPr lang="ru-RU" sz="2400" dirty="0">
                <a:solidFill>
                  <a:srgbClr val="2021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2021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прози</a:t>
            </a:r>
            <a:r>
              <a:rPr lang="ru-RU" sz="2400" dirty="0">
                <a:solidFill>
                  <a:srgbClr val="2021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l"/>
            <a:r>
              <a:rPr lang="ru-RU" sz="2400" b="0" i="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2400" b="0" i="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Цінність</a:t>
            </a:r>
            <a:r>
              <a:rPr lang="ru-RU" sz="2400" b="0" i="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і </a:t>
            </a:r>
            <a:r>
              <a:rPr lang="ru-RU" sz="2400" b="0" i="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смисл</a:t>
            </a:r>
            <a:r>
              <a:rPr lang="ru-RU" sz="2400" b="0" i="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0" i="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творів</a:t>
            </a:r>
            <a:r>
              <a:rPr lang="ru-RU" sz="2400" b="0" i="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sz="2400" b="0" i="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аналізі</a:t>
            </a:r>
            <a:r>
              <a:rPr lang="ru-RU" sz="2400" b="0" i="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0" i="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інтимного</a:t>
            </a:r>
            <a:r>
              <a:rPr lang="ru-RU" sz="2400" b="0" i="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духовного </a:t>
            </a:r>
            <a:r>
              <a:rPr lang="ru-RU" sz="2400" b="0" i="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світу</a:t>
            </a:r>
            <a:r>
              <a:rPr lang="ru-RU" sz="2400" b="0" i="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0" i="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людини</a:t>
            </a:r>
            <a:r>
              <a:rPr lang="ru-RU" sz="2400" b="0" i="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400" b="0" i="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Традиційні</a:t>
            </a:r>
            <a:r>
              <a:rPr lang="ru-RU" sz="2400" b="0" i="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0" i="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історії</a:t>
            </a:r>
            <a:r>
              <a:rPr lang="ru-RU" sz="2400" b="0" i="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про </a:t>
            </a:r>
            <a:r>
              <a:rPr lang="ru-RU" sz="2400" b="0" i="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сімейні</a:t>
            </a:r>
            <a:r>
              <a:rPr lang="ru-RU" sz="2400" b="0" i="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і </a:t>
            </a:r>
            <a:r>
              <a:rPr lang="ru-RU" sz="2400" b="0" i="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любовні</a:t>
            </a:r>
            <a:r>
              <a:rPr lang="ru-RU" sz="2400" b="0" i="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0" i="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стосунки</a:t>
            </a:r>
            <a:r>
              <a:rPr lang="ru-RU" sz="2400" b="0" i="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l"/>
            <a:r>
              <a:rPr lang="ru-RU" sz="2400" dirty="0">
                <a:solidFill>
                  <a:srgbClr val="2021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Стиль – </a:t>
            </a:r>
            <a:r>
              <a:rPr lang="ru-RU" sz="2400" dirty="0" err="1">
                <a:solidFill>
                  <a:srgbClr val="2021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класична</a:t>
            </a:r>
            <a:r>
              <a:rPr lang="ru-RU" sz="2400" dirty="0">
                <a:solidFill>
                  <a:srgbClr val="2021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2021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ясність</a:t>
            </a:r>
            <a:r>
              <a:rPr lang="ru-RU" sz="2400" dirty="0">
                <a:solidFill>
                  <a:srgbClr val="2021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 </a:t>
            </a:r>
            <a:r>
              <a:rPr lang="ru-RU" sz="2400" dirty="0" err="1">
                <a:solidFill>
                  <a:srgbClr val="2021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відчуттям</a:t>
            </a:r>
            <a:r>
              <a:rPr lang="ru-RU" sz="2400" dirty="0">
                <a:solidFill>
                  <a:srgbClr val="2021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2021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втраченості</a:t>
            </a:r>
            <a:r>
              <a:rPr lang="ru-RU" sz="2400" dirty="0">
                <a:solidFill>
                  <a:srgbClr val="2021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і </a:t>
            </a:r>
            <a:r>
              <a:rPr lang="ru-RU" sz="2400" dirty="0" err="1">
                <a:solidFill>
                  <a:srgbClr val="2021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тривоги</a:t>
            </a:r>
            <a:r>
              <a:rPr lang="ru-RU" sz="2400" dirty="0">
                <a:solidFill>
                  <a:srgbClr val="2021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b="0" i="0" dirty="0">
              <a:solidFill>
                <a:srgbClr val="202122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8" name="Рисунок 7" descr="Изображение выглядит как человек, внутренний, мужчина, молодой&#10;&#10;Автоматически созданное описание">
            <a:extLst>
              <a:ext uri="{FF2B5EF4-FFF2-40B4-BE49-F238E27FC236}">
                <a16:creationId xmlns:a16="http://schemas.microsoft.com/office/drawing/2014/main" id="{BA9E4D58-E384-4A22-85A9-5AEDD5A70A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6697" y="0"/>
            <a:ext cx="4035303" cy="3574952"/>
          </a:xfrm>
          <a:prstGeom prst="rect">
            <a:avLst/>
          </a:prstGeom>
        </p:spPr>
      </p:pic>
      <p:pic>
        <p:nvPicPr>
          <p:cNvPr id="7" name="Объект 6" descr="Изображение выглядит как человек, женщина, телефон, мобильный телефон&#10;&#10;Автоматически созданное описание">
            <a:extLst>
              <a:ext uri="{FF2B5EF4-FFF2-40B4-BE49-F238E27FC236}">
                <a16:creationId xmlns:a16="http://schemas.microsoft.com/office/drawing/2014/main" id="{65DD87E1-1E06-4B9C-AA44-5CA2AB91F4E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2679" y="3574952"/>
            <a:ext cx="3838092" cy="3255981"/>
          </a:xfrm>
        </p:spPr>
      </p:pic>
    </p:spTree>
    <p:extLst>
      <p:ext uri="{BB962C8B-B14F-4D97-AF65-F5344CB8AC3E}">
        <p14:creationId xmlns:p14="http://schemas.microsoft.com/office/powerpoint/2010/main" val="270250720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7" name="Rectangle 16">
            <a:extLst>
              <a:ext uri="{FF2B5EF4-FFF2-40B4-BE49-F238E27FC236}">
                <a16:creationId xmlns:a16="http://schemas.microsoft.com/office/drawing/2014/main" id="{93062723-6941-4ABE-8146-AC6FA530BA4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9" name="Rectangle 18">
            <a:extLst>
              <a:ext uri="{FF2B5EF4-FFF2-40B4-BE49-F238E27FC236}">
                <a16:creationId xmlns:a16="http://schemas.microsoft.com/office/drawing/2014/main" id="{917859B3-4C91-478D-929D-BB6433F9084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54416" y="4218905"/>
            <a:ext cx="11167447" cy="2089317"/>
          </a:xfrm>
          <a:prstGeom prst="rect">
            <a:avLst/>
          </a:prstGeom>
          <a:ln w="12700">
            <a:solidFill>
              <a:srgbClr val="DEDEDE"/>
            </a:solidFill>
          </a:ln>
          <a:effectLst>
            <a:outerShdw blurRad="50800" dist="38100" dir="2700000" algn="tl" rotWithShape="0">
              <a:schemeClr val="bg2">
                <a:lumMod val="8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C772356-7EE2-482F-ADC3-90C3283775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440602"/>
            <a:ext cx="3093720" cy="164592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uk-UA" sz="26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Тематика творів</a:t>
            </a:r>
            <a:endParaRPr lang="en-US" sz="2600" b="1" kern="1200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10" name="Рисунок 9" descr="Изображение выглядит как знак&#10;&#10;Автоматически созданное описание">
            <a:extLst>
              <a:ext uri="{FF2B5EF4-FFF2-40B4-BE49-F238E27FC236}">
                <a16:creationId xmlns:a16="http://schemas.microsoft.com/office/drawing/2014/main" id="{1066900D-4D1B-450C-BA22-DE095DF772C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49" r="-1" b="9590"/>
          <a:stretch/>
        </p:blipFill>
        <p:spPr>
          <a:xfrm>
            <a:off x="3077487" y="8"/>
            <a:ext cx="2935224" cy="4005067"/>
          </a:xfrm>
          <a:prstGeom prst="rect">
            <a:avLst/>
          </a:prstGeom>
        </p:spPr>
      </p:pic>
      <p:pic>
        <p:nvPicPr>
          <p:cNvPr id="12" name="Рисунок 11" descr="Изображение выглядит как текст&#10;&#10;Автоматически созданное описание">
            <a:extLst>
              <a:ext uri="{FF2B5EF4-FFF2-40B4-BE49-F238E27FC236}">
                <a16:creationId xmlns:a16="http://schemas.microsoft.com/office/drawing/2014/main" id="{E2CF2B0C-36C3-4307-9C15-B748FE7026E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" b="3807"/>
          <a:stretch/>
        </p:blipFill>
        <p:spPr>
          <a:xfrm>
            <a:off x="6174474" y="13"/>
            <a:ext cx="2935224" cy="4005071"/>
          </a:xfrm>
          <a:prstGeom prst="rect">
            <a:avLst/>
          </a:prstGeom>
        </p:spPr>
      </p:pic>
      <p:pic>
        <p:nvPicPr>
          <p:cNvPr id="6" name="Объект 5" descr="Изображение выглядит как внешний, знак, мужчина, держит&#10;&#10;Автоматически созданное описание">
            <a:extLst>
              <a:ext uri="{FF2B5EF4-FFF2-40B4-BE49-F238E27FC236}">
                <a16:creationId xmlns:a16="http://schemas.microsoft.com/office/drawing/2014/main" id="{FB7DEB1C-583B-42D5-9E14-D3EE518CE39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053" r="-1" b="-1"/>
          <a:stretch/>
        </p:blipFill>
        <p:spPr>
          <a:xfrm>
            <a:off x="9256776" y="-9"/>
            <a:ext cx="2935224" cy="4005072"/>
          </a:xfrm>
          <a:prstGeom prst="rect">
            <a:avLst/>
          </a:prstGeom>
        </p:spPr>
      </p:pic>
      <p:sp>
        <p:nvSpPr>
          <p:cNvPr id="21" name="Rectangle 20">
            <a:extLst>
              <a:ext uri="{FF2B5EF4-FFF2-40B4-BE49-F238E27FC236}">
                <a16:creationId xmlns:a16="http://schemas.microsoft.com/office/drawing/2014/main" id="{6283FBD2-A663-469F-855C-06D86E3C116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90408" y="4911519"/>
            <a:ext cx="128016" cy="7040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8A1279FC-7441-4E55-B082-2774E63164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3411220" y="5254418"/>
            <a:ext cx="1463040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AF476DC2-D15B-4108-855C-87DBFEC11D4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380266" y="4440602"/>
            <a:ext cx="7104188" cy="1748162"/>
          </a:xfrm>
        </p:spPr>
        <p:txBody>
          <a:bodyPr vert="horz" lIns="91440" tIns="45720" rIns="91440" bIns="45720" rtlCol="0" anchor="ctr">
            <a:normAutofit fontScale="92500" lnSpcReduction="10000"/>
          </a:bodyPr>
          <a:lstStyle/>
          <a:p>
            <a:pPr indent="-228600">
              <a:buFont typeface="Arial" panose="020B0604020202020204" pitchFamily="34" charset="0"/>
              <a:buChar char="•"/>
            </a:pPr>
            <a:r>
              <a:rPr lang="ru-RU" sz="2000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До 1991 р. видала 22 </a:t>
            </a:r>
            <a:r>
              <a:rPr lang="ru-RU" sz="2000" b="0" i="0" dirty="0" err="1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романи</a:t>
            </a:r>
            <a:r>
              <a:rPr lang="ru-RU" sz="2000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, 2 </a:t>
            </a:r>
            <a:r>
              <a:rPr lang="ru-RU" sz="2000" b="0" i="0" dirty="0" err="1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збірки</a:t>
            </a:r>
            <a:r>
              <a:rPr lang="ru-RU" sz="2000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 новел, 7 </a:t>
            </a:r>
            <a:r>
              <a:rPr lang="ru-RU" sz="2000" b="0" i="0" dirty="0" err="1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п'єс</a:t>
            </a:r>
            <a:r>
              <a:rPr lang="ru-RU" sz="2000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, 3 книги </a:t>
            </a:r>
            <a:r>
              <a:rPr lang="ru-RU" sz="2000" b="0" i="0" dirty="0" err="1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нарисів</a:t>
            </a:r>
            <a:r>
              <a:rPr lang="ru-RU" sz="2000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. </a:t>
            </a:r>
            <a:r>
              <a:rPr lang="ru-RU" sz="2000" dirty="0" err="1">
                <a:solidFill>
                  <a:srgbClr val="202122"/>
                </a:solidFill>
                <a:latin typeface="Arial" panose="020B0604020202020204" pitchFamily="34" charset="0"/>
              </a:rPr>
              <a:t>Н</a:t>
            </a:r>
            <a:r>
              <a:rPr lang="ru-RU" sz="2000" b="0" i="0" dirty="0" err="1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амагалася</a:t>
            </a:r>
            <a:r>
              <a:rPr lang="ru-RU" sz="2000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ru-RU" sz="2000" b="0" i="0" dirty="0" err="1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викласти</a:t>
            </a:r>
            <a:r>
              <a:rPr lang="ru-RU" sz="2000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ru-RU" sz="2000" b="0" i="0" dirty="0" err="1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свої</a:t>
            </a:r>
            <a:r>
              <a:rPr lang="ru-RU" sz="2000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 думки, погляди на </a:t>
            </a:r>
            <a:r>
              <a:rPr lang="ru-RU" sz="2000" b="0" i="0" dirty="0" err="1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сучасний</a:t>
            </a:r>
            <a:r>
              <a:rPr lang="ru-RU" sz="2000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ru-RU" sz="2000" b="0" i="0" dirty="0" err="1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світ</a:t>
            </a:r>
            <a:r>
              <a:rPr lang="ru-RU" sz="2000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, </a:t>
            </a:r>
            <a:r>
              <a:rPr lang="ru-RU" sz="2000" b="0" i="0" dirty="0" err="1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звичаї</a:t>
            </a:r>
            <a:r>
              <a:rPr lang="ru-RU" sz="2000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 та </a:t>
            </a:r>
            <a:r>
              <a:rPr lang="ru-RU" sz="2000" b="0" i="0" dirty="0" err="1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літературу</a:t>
            </a:r>
            <a:r>
              <a:rPr lang="ru-RU" sz="2000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. </a:t>
            </a:r>
            <a:r>
              <a:rPr lang="ru-RU" sz="2000" b="0" i="0" dirty="0" err="1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Відчувалося</a:t>
            </a:r>
            <a:r>
              <a:rPr lang="ru-RU" sz="2000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, </a:t>
            </a:r>
            <a:r>
              <a:rPr lang="ru-RU" sz="2000" b="0" i="0" dirty="0" err="1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що</a:t>
            </a:r>
            <a:r>
              <a:rPr lang="ru-RU" sz="2000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ru-RU" sz="2000" b="0" i="0" dirty="0" err="1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її</a:t>
            </a:r>
            <a:r>
              <a:rPr lang="ru-RU" sz="2000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ru-RU" sz="2000" b="0" i="0" dirty="0" err="1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гнітила</a:t>
            </a:r>
            <a:r>
              <a:rPr lang="ru-RU" sz="2000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ru-RU" sz="2000" b="0" i="0" dirty="0" err="1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сірість</a:t>
            </a:r>
            <a:r>
              <a:rPr lang="ru-RU" sz="2000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 і </a:t>
            </a:r>
            <a:r>
              <a:rPr lang="ru-RU" sz="2000" b="0" i="0" dirty="0" err="1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духовне</a:t>
            </a:r>
            <a:r>
              <a:rPr lang="ru-RU" sz="2000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ru-RU" sz="2000" b="0" i="0" dirty="0" err="1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убозтво</a:t>
            </a:r>
            <a:r>
              <a:rPr lang="ru-RU" sz="2000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 «</a:t>
            </a:r>
            <a:r>
              <a:rPr lang="ru-RU" sz="2000" b="0" i="0" dirty="0" err="1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суспільства</a:t>
            </a:r>
            <a:r>
              <a:rPr lang="ru-RU" sz="2000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ru-RU" sz="2000" b="0" i="0" dirty="0" err="1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проживання</a:t>
            </a:r>
            <a:r>
              <a:rPr lang="ru-RU" sz="2000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», </a:t>
            </a:r>
            <a:r>
              <a:rPr lang="ru-RU" sz="2000" b="0" i="0" dirty="0" err="1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змалювання</a:t>
            </a:r>
            <a:r>
              <a:rPr lang="ru-RU" sz="2000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 нею богемного </a:t>
            </a:r>
            <a:r>
              <a:rPr lang="ru-RU" sz="2000" b="0" i="0" dirty="0" err="1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чи</a:t>
            </a:r>
            <a:r>
              <a:rPr lang="ru-RU" sz="2000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ru-RU" sz="2000" b="0" i="0" dirty="0" err="1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елітарного</a:t>
            </a:r>
            <a:r>
              <a:rPr lang="ru-RU" sz="2000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ru-RU" sz="2000" b="0" i="0" dirty="0" err="1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середовища</a:t>
            </a:r>
            <a:r>
              <a:rPr lang="ru-RU" sz="2000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ru-RU" sz="2000" b="0" i="0" dirty="0" err="1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було</a:t>
            </a:r>
            <a:r>
              <a:rPr lang="ru-RU" sz="2000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ru-RU" sz="2000" b="0" i="0" dirty="0" err="1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зумовлене</a:t>
            </a:r>
            <a:r>
              <a:rPr lang="ru-RU" sz="2000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ru-RU" sz="2000" b="0" i="0" dirty="0" err="1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неприйняттям</a:t>
            </a:r>
            <a:r>
              <a:rPr lang="ru-RU" sz="2000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 способу </a:t>
            </a:r>
            <a:r>
              <a:rPr lang="ru-RU" sz="2000" b="0" i="0" dirty="0" err="1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життя</a:t>
            </a:r>
            <a:r>
              <a:rPr lang="ru-RU" sz="2000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ru-RU" sz="2000" b="0" i="0" dirty="0" err="1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міщанства</a:t>
            </a:r>
            <a:r>
              <a:rPr lang="ru-RU" sz="2000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, </a:t>
            </a:r>
            <a:r>
              <a:rPr lang="ru-RU" sz="2000" b="0" i="0" dirty="0" err="1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що</a:t>
            </a:r>
            <a:r>
              <a:rPr lang="ru-RU" sz="2000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ru-RU" sz="2000" b="0" i="0" dirty="0" err="1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набуло</a:t>
            </a:r>
            <a:r>
              <a:rPr lang="ru-RU" sz="2000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ru-RU" sz="2000" b="0" i="0" dirty="0" err="1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глобальних</a:t>
            </a:r>
            <a:r>
              <a:rPr lang="ru-RU" sz="2000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ru-RU" sz="2000" b="0" i="0" dirty="0" err="1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масштабів</a:t>
            </a:r>
            <a:r>
              <a:rPr lang="ru-RU" sz="2000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.</a:t>
            </a:r>
            <a:endParaRPr lang="en-US" sz="1800" dirty="0"/>
          </a:p>
        </p:txBody>
      </p:sp>
      <p:pic>
        <p:nvPicPr>
          <p:cNvPr id="5" name="Рисунок 4" descr="Изображение выглядит как знак, еда&#10;&#10;Автоматически созданное описание">
            <a:extLst>
              <a:ext uri="{FF2B5EF4-FFF2-40B4-BE49-F238E27FC236}">
                <a16:creationId xmlns:a16="http://schemas.microsoft.com/office/drawing/2014/main" id="{4B61461F-C8B0-47C6-87C5-B72684E6FE6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880" y="14026"/>
            <a:ext cx="2618799" cy="4047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937783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4F73190-8D48-4E0B-BA57-99F9B90166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251791"/>
            <a:ext cx="6447277" cy="737222"/>
          </a:xfrm>
        </p:spPr>
        <p:txBody>
          <a:bodyPr/>
          <a:lstStyle/>
          <a:p>
            <a:r>
              <a:rPr lang="uk-UA"/>
              <a:t>«Привіт, смутку» (1954)</a:t>
            </a:r>
            <a:endParaRPr lang="ru-RU" dirty="0"/>
          </a:p>
        </p:txBody>
      </p:sp>
      <p:pic>
        <p:nvPicPr>
          <p:cNvPr id="6" name="Объект 5" descr="Изображение выглядит как текст&#10;&#10;Автоматически созданное описание">
            <a:extLst>
              <a:ext uri="{FF2B5EF4-FFF2-40B4-BE49-F238E27FC236}">
                <a16:creationId xmlns:a16="http://schemas.microsoft.com/office/drawing/2014/main" id="{C2A88BB9-48F3-4CBA-8530-B79552FC834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89598" y="153623"/>
            <a:ext cx="3038475" cy="4429125"/>
          </a:xfrm>
        </p:spPr>
      </p:pic>
      <p:sp>
        <p:nvSpPr>
          <p:cNvPr id="4" name="Текст 3">
            <a:extLst>
              <a:ext uri="{FF2B5EF4-FFF2-40B4-BE49-F238E27FC236}">
                <a16:creationId xmlns:a16="http://schemas.microsoft.com/office/drawing/2014/main" id="{04303DBF-EC0E-42DB-A31F-83A0901DDEC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49357" y="1209823"/>
            <a:ext cx="7636513" cy="4659166"/>
          </a:xfrm>
        </p:spPr>
        <p:txBody>
          <a:bodyPr>
            <a:noAutofit/>
          </a:bodyPr>
          <a:lstStyle/>
          <a:p>
            <a:r>
              <a:rPr lang="ru-RU" sz="2400" dirty="0">
                <a:solidFill>
                  <a:srgbClr val="333333"/>
                </a:solidFill>
                <a:latin typeface="PT Sans"/>
              </a:rPr>
              <a:t>    </a:t>
            </a:r>
            <a:r>
              <a:rPr lang="ru-RU" sz="2400" dirty="0" err="1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Авторка</a:t>
            </a:r>
            <a:r>
              <a:rPr lang="ru-RU" sz="24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зафіксувала</a:t>
            </a:r>
            <a:r>
              <a:rPr lang="ru-RU" sz="24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появу</a:t>
            </a:r>
            <a:r>
              <a:rPr lang="ru-RU" sz="24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нового типу </a:t>
            </a:r>
            <a:r>
              <a:rPr lang="ru-RU" sz="2400" dirty="0" err="1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героїні</a:t>
            </a:r>
            <a:r>
              <a:rPr lang="ru-RU" sz="24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 </a:t>
            </a:r>
            <a:r>
              <a:rPr lang="ru-RU" sz="2400" dirty="0" err="1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її</a:t>
            </a:r>
            <a:r>
              <a:rPr lang="ru-RU" sz="24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першим кроком до </a:t>
            </a:r>
            <a:r>
              <a:rPr lang="ru-RU" sz="2400" dirty="0" err="1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самостійного</a:t>
            </a:r>
            <a:r>
              <a:rPr lang="ru-RU" sz="24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життя</a:t>
            </a:r>
            <a:r>
              <a:rPr lang="ru-RU" sz="24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стає</a:t>
            </a:r>
            <a:r>
              <a:rPr lang="ru-RU" sz="24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протест </a:t>
            </a:r>
            <a:r>
              <a:rPr lang="ru-RU" sz="2400" dirty="0" err="1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проти</a:t>
            </a:r>
            <a:r>
              <a:rPr lang="ru-RU" sz="24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традиційної</a:t>
            </a:r>
            <a:r>
              <a:rPr lang="ru-RU" sz="24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моралі</a:t>
            </a:r>
            <a:r>
              <a:rPr lang="ru-RU" sz="24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батьків</a:t>
            </a:r>
            <a:r>
              <a:rPr lang="ru-RU" sz="24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400" dirty="0" err="1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Хоча</a:t>
            </a:r>
            <a:r>
              <a:rPr lang="ru-RU" sz="24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прірви</a:t>
            </a:r>
            <a:r>
              <a:rPr lang="ru-RU" sz="24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між</a:t>
            </a:r>
            <a:r>
              <a:rPr lang="ru-RU" sz="24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світом</a:t>
            </a:r>
            <a:r>
              <a:rPr lang="ru-RU" sz="24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дорослих</a:t>
            </a:r>
            <a:r>
              <a:rPr lang="ru-RU" sz="24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і дутей не </a:t>
            </a:r>
            <a:r>
              <a:rPr lang="ru-RU" sz="2400" dirty="0" err="1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відчувається</a:t>
            </a:r>
            <a:r>
              <a:rPr lang="ru-RU" sz="24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b="0" i="0" dirty="0">
              <a:solidFill>
                <a:srgbClr val="333333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2400" dirty="0" err="1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Франція</a:t>
            </a:r>
            <a:r>
              <a:rPr lang="ru-RU" sz="24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50-х – консервативна </a:t>
            </a:r>
            <a:r>
              <a:rPr lang="ru-RU" sz="2400" dirty="0" err="1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католицька</a:t>
            </a:r>
            <a:r>
              <a:rPr lang="ru-RU" sz="24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країна</a:t>
            </a:r>
            <a:r>
              <a:rPr lang="ru-RU" sz="24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Юна </a:t>
            </a:r>
            <a:r>
              <a:rPr lang="ru-RU" sz="2400" dirty="0" err="1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представниця</a:t>
            </a:r>
            <a:r>
              <a:rPr lang="ru-RU" sz="24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буржуазного </a:t>
            </a:r>
            <a:r>
              <a:rPr lang="ru-RU" sz="2400" dirty="0" err="1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середовища</a:t>
            </a:r>
            <a:r>
              <a:rPr lang="ru-RU" sz="24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оповідає</a:t>
            </a:r>
            <a:r>
              <a:rPr lang="ru-RU" sz="24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 </a:t>
            </a:r>
            <a:r>
              <a:rPr lang="ru-RU" sz="2400" dirty="0" err="1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радощі</a:t>
            </a:r>
            <a:r>
              <a:rPr lang="ru-RU" sz="24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фізичного</a:t>
            </a:r>
            <a:r>
              <a:rPr lang="ru-RU" sz="24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кохання</a:t>
            </a:r>
            <a:r>
              <a:rPr lang="ru-RU" sz="24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2400" b="0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2400" dirty="0">
              <a:solidFill>
                <a:srgbClr val="33333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2400" dirty="0" err="1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Шокуючий</a:t>
            </a:r>
            <a:r>
              <a:rPr lang="ru-RU" sz="24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dirty="0" err="1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відверто</a:t>
            </a:r>
            <a:r>
              <a:rPr lang="ru-RU" sz="24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сміливий</a:t>
            </a:r>
            <a:r>
              <a:rPr lang="ru-RU" sz="24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роман. </a:t>
            </a:r>
            <a:r>
              <a:rPr lang="ru-RU" sz="2400" dirty="0" err="1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Героїня</a:t>
            </a:r>
            <a:r>
              <a:rPr lang="ru-RU" sz="24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не </a:t>
            </a:r>
            <a:r>
              <a:rPr lang="ru-RU" sz="2400" dirty="0" err="1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піддається</a:t>
            </a:r>
            <a:r>
              <a:rPr lang="ru-RU" sz="24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осуду</a:t>
            </a:r>
            <a:r>
              <a:rPr lang="ru-RU" sz="24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і не покарана! </a:t>
            </a:r>
            <a:r>
              <a:rPr lang="ru-RU" sz="2400" dirty="0" err="1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Руйнується</a:t>
            </a:r>
            <a:r>
              <a:rPr lang="ru-RU" sz="24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міф</a:t>
            </a:r>
            <a:r>
              <a:rPr lang="ru-RU" sz="24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 </a:t>
            </a:r>
            <a:r>
              <a:rPr lang="ru-RU" sz="2400" dirty="0" err="1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дівчину</a:t>
            </a:r>
            <a:r>
              <a:rPr lang="ru-RU" sz="24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 </a:t>
            </a:r>
            <a:r>
              <a:rPr lang="ru-RU" sz="2400" dirty="0" err="1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буржуазної</a:t>
            </a:r>
            <a:r>
              <a:rPr lang="ru-RU" sz="24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родини</a:t>
            </a:r>
            <a:r>
              <a:rPr lang="ru-RU" sz="24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як символ </a:t>
            </a:r>
            <a:r>
              <a:rPr lang="ru-RU" sz="2400" dirty="0" err="1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цнотливості</a:t>
            </a:r>
            <a:r>
              <a:rPr lang="ru-RU" sz="24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Саган </a:t>
            </a:r>
            <a:r>
              <a:rPr lang="ru-RU" sz="2400" dirty="0" err="1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відчула</a:t>
            </a:r>
            <a:r>
              <a:rPr lang="ru-RU" sz="24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зміни</a:t>
            </a:r>
            <a:r>
              <a:rPr lang="ru-RU" sz="24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 </a:t>
            </a:r>
            <a:r>
              <a:rPr lang="ru-RU" sz="2400" dirty="0" err="1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суспільстві</a:t>
            </a:r>
            <a:r>
              <a:rPr lang="ru-RU" sz="24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і </a:t>
            </a:r>
            <a:r>
              <a:rPr lang="ru-RU" sz="2400" dirty="0" err="1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сім’ї</a:t>
            </a:r>
            <a:r>
              <a:rPr lang="ru-RU" sz="24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другої</a:t>
            </a:r>
            <a:r>
              <a:rPr lang="ru-RU" sz="24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половини</a:t>
            </a:r>
            <a:r>
              <a:rPr lang="ru-RU" sz="24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ХХ ст.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 descr="Изображение выглядит как текст, карта&#10;&#10;Автоматически созданное описание">
            <a:extLst>
              <a:ext uri="{FF2B5EF4-FFF2-40B4-BE49-F238E27FC236}">
                <a16:creationId xmlns:a16="http://schemas.microsoft.com/office/drawing/2014/main" id="{AF15EABB-A2D3-4A25-BB04-48769D526D6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64505" y="3980563"/>
            <a:ext cx="2213513" cy="27238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971736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D052B6E-E505-47B1-A905-C253B424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9844" y="231914"/>
            <a:ext cx="5433392" cy="748747"/>
          </a:xfrm>
        </p:spPr>
        <p:txBody>
          <a:bodyPr>
            <a:normAutofit/>
          </a:bodyPr>
          <a:lstStyle/>
          <a:p>
            <a:pPr algn="ctr"/>
            <a:r>
              <a:rPr lang="uk-UA" b="1" dirty="0" err="1"/>
              <a:t>Маргеріт</a:t>
            </a:r>
            <a:r>
              <a:rPr lang="uk-UA" b="1" dirty="0"/>
              <a:t> </a:t>
            </a:r>
            <a:r>
              <a:rPr lang="uk-UA" b="1" dirty="0" err="1"/>
              <a:t>Дюрас</a:t>
            </a:r>
            <a:r>
              <a:rPr lang="uk-UA" b="1" dirty="0"/>
              <a:t> (1914-1996)</a:t>
            </a:r>
            <a:endParaRPr lang="ru-RU" b="1" dirty="0"/>
          </a:p>
        </p:txBody>
      </p:sp>
      <p:pic>
        <p:nvPicPr>
          <p:cNvPr id="6" name="Объект 5" descr="Изображение выглядит как человек, занавеска, женщина, стоит&#10;&#10;Автоматически созданное описание">
            <a:extLst>
              <a:ext uri="{FF2B5EF4-FFF2-40B4-BE49-F238E27FC236}">
                <a16:creationId xmlns:a16="http://schemas.microsoft.com/office/drawing/2014/main" id="{C9F88CC1-ADD2-4458-A380-559D2E0BAAF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9970" y="361486"/>
            <a:ext cx="4262030" cy="4322682"/>
          </a:xfrm>
        </p:spPr>
      </p:pic>
      <p:sp>
        <p:nvSpPr>
          <p:cNvPr id="4" name="Текст 3">
            <a:extLst>
              <a:ext uri="{FF2B5EF4-FFF2-40B4-BE49-F238E27FC236}">
                <a16:creationId xmlns:a16="http://schemas.microsoft.com/office/drawing/2014/main" id="{8027CC76-1A89-4F61-A259-5527A080E96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251791" y="1497496"/>
            <a:ext cx="5844209" cy="5128591"/>
          </a:xfrm>
        </p:spPr>
        <p:txBody>
          <a:bodyPr>
            <a:normAutofit fontScale="92500" lnSpcReduction="10000"/>
          </a:bodyPr>
          <a:lstStyle/>
          <a:p>
            <a:pPr algn="l"/>
            <a:r>
              <a:rPr lang="ru-RU" sz="2400" dirty="0">
                <a:solidFill>
                  <a:srgbClr val="403A40"/>
                </a:solidFill>
                <a:latin typeface="Lucida Grande"/>
              </a:rPr>
              <a:t>     </a:t>
            </a:r>
            <a:r>
              <a:rPr lang="ru-RU" sz="2400" dirty="0" err="1">
                <a:solidFill>
                  <a:srgbClr val="403A4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</a:t>
            </a:r>
            <a:r>
              <a:rPr lang="ru-RU" sz="2400" b="0" i="0" dirty="0" err="1">
                <a:solidFill>
                  <a:srgbClr val="403A4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ранцузька</a:t>
            </a:r>
            <a:r>
              <a:rPr lang="ru-RU" sz="2400" b="0" i="0" dirty="0">
                <a:solidFill>
                  <a:srgbClr val="403A4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0" i="0" dirty="0" err="1">
                <a:solidFill>
                  <a:srgbClr val="403A4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письменниця</a:t>
            </a:r>
            <a:r>
              <a:rPr lang="ru-RU" sz="2400" b="0" i="0" dirty="0">
                <a:solidFill>
                  <a:srgbClr val="403A4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драматург і </a:t>
            </a:r>
            <a:r>
              <a:rPr lang="ru-RU" sz="2400" b="0" i="0" dirty="0" err="1">
                <a:solidFill>
                  <a:srgbClr val="403A4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кінорежисер</a:t>
            </a:r>
            <a:r>
              <a:rPr lang="ru-RU" sz="2400" b="0" i="0" dirty="0">
                <a:solidFill>
                  <a:srgbClr val="403A4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400" b="0" i="0" dirty="0" err="1">
                <a:solidFill>
                  <a:srgbClr val="403A4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Народилася</a:t>
            </a:r>
            <a:r>
              <a:rPr lang="ru-RU" sz="2400" b="0" i="0" dirty="0">
                <a:solidFill>
                  <a:srgbClr val="403A4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rgbClr val="403A4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ru-RU" sz="2400" b="0" i="0" dirty="0">
                <a:solidFill>
                  <a:srgbClr val="403A4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0" i="0" dirty="0" err="1">
                <a:solidFill>
                  <a:srgbClr val="403A4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В’єтнам</a:t>
            </a:r>
            <a:r>
              <a:rPr lang="ru-RU" sz="2400" dirty="0" err="1">
                <a:solidFill>
                  <a:srgbClr val="403A4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</a:t>
            </a:r>
            <a:r>
              <a:rPr lang="ru-RU" sz="2400" b="0" i="0" dirty="0">
                <a:solidFill>
                  <a:srgbClr val="403A4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де </a:t>
            </a:r>
            <a:r>
              <a:rPr lang="ru-RU" sz="2400" b="0" i="0" dirty="0" err="1">
                <a:solidFill>
                  <a:srgbClr val="403A4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її</a:t>
            </a:r>
            <a:r>
              <a:rPr lang="ru-RU" sz="2400" b="0" i="0" dirty="0">
                <a:solidFill>
                  <a:srgbClr val="403A4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0" i="0" dirty="0" err="1">
                <a:solidFill>
                  <a:srgbClr val="403A4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родичі</a:t>
            </a:r>
            <a:r>
              <a:rPr lang="ru-RU" sz="2400" b="0" i="0" dirty="0">
                <a:solidFill>
                  <a:srgbClr val="403A4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0" i="0" dirty="0" err="1">
                <a:solidFill>
                  <a:srgbClr val="403A4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займалися</a:t>
            </a:r>
            <a:r>
              <a:rPr lang="ru-RU" sz="2400" b="0" i="0" dirty="0">
                <a:solidFill>
                  <a:srgbClr val="403A4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0" i="0" dirty="0" err="1">
                <a:solidFill>
                  <a:srgbClr val="403A4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педагогічною</a:t>
            </a:r>
            <a:r>
              <a:rPr lang="ru-RU" sz="2400" b="0" i="0" dirty="0">
                <a:solidFill>
                  <a:srgbClr val="403A4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0" i="0" dirty="0" err="1">
                <a:solidFill>
                  <a:srgbClr val="403A4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діяльністю</a:t>
            </a:r>
            <a:r>
              <a:rPr lang="ru-RU" sz="2400" b="0" i="0" dirty="0">
                <a:solidFill>
                  <a:srgbClr val="403A4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 1931 року разом </a:t>
            </a:r>
            <a:r>
              <a:rPr lang="ru-RU" sz="2400" b="0" i="0" dirty="0" err="1">
                <a:solidFill>
                  <a:srgbClr val="403A4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із</a:t>
            </a:r>
            <a:r>
              <a:rPr lang="ru-RU" sz="2400" b="0" i="0" dirty="0">
                <a:solidFill>
                  <a:srgbClr val="403A4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0" i="0" dirty="0" err="1">
                <a:solidFill>
                  <a:srgbClr val="403A4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сім’єю</a:t>
            </a:r>
            <a:r>
              <a:rPr lang="ru-RU" sz="2400" b="0" i="0" dirty="0">
                <a:solidFill>
                  <a:srgbClr val="403A4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0" i="0" dirty="0" err="1">
                <a:solidFill>
                  <a:srgbClr val="403A4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повернулася</a:t>
            </a:r>
            <a:r>
              <a:rPr lang="ru-RU" sz="2400" b="0" i="0" dirty="0">
                <a:solidFill>
                  <a:srgbClr val="403A4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до </a:t>
            </a:r>
            <a:r>
              <a:rPr lang="ru-RU" sz="2400" b="0" i="0" dirty="0" err="1">
                <a:solidFill>
                  <a:srgbClr val="403A4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Франції</a:t>
            </a:r>
            <a:r>
              <a:rPr lang="ru-RU" sz="2400" b="0" i="0" dirty="0">
                <a:solidFill>
                  <a:srgbClr val="403A4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400" b="0" i="0" dirty="0" err="1">
                <a:solidFill>
                  <a:srgbClr val="403A4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Студіювала</a:t>
            </a:r>
            <a:r>
              <a:rPr lang="ru-RU" sz="2400" b="0" i="0" dirty="0">
                <a:solidFill>
                  <a:srgbClr val="403A4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у </a:t>
            </a:r>
            <a:r>
              <a:rPr lang="ru-RU" sz="2400" b="0" i="0" dirty="0" err="1">
                <a:solidFill>
                  <a:srgbClr val="403A4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Сорбонні</a:t>
            </a:r>
            <a:r>
              <a:rPr lang="ru-RU" sz="2400" b="0" i="0" dirty="0">
                <a:solidFill>
                  <a:srgbClr val="403A4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математику, </a:t>
            </a:r>
            <a:r>
              <a:rPr lang="ru-RU" sz="2400" b="0" i="0" dirty="0" err="1">
                <a:solidFill>
                  <a:srgbClr val="403A4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згодом</a:t>
            </a:r>
            <a:r>
              <a:rPr lang="ru-RU" sz="2400" b="0" i="0" dirty="0">
                <a:solidFill>
                  <a:srgbClr val="403A4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— право і </a:t>
            </a:r>
            <a:r>
              <a:rPr lang="ru-RU" sz="2400" b="0" i="0" dirty="0" err="1">
                <a:solidFill>
                  <a:srgbClr val="403A4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політологію</a:t>
            </a:r>
            <a:r>
              <a:rPr lang="ru-RU" sz="2400" b="0" i="0" dirty="0">
                <a:solidFill>
                  <a:srgbClr val="403A4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400" b="0" i="0" dirty="0" err="1">
                <a:solidFill>
                  <a:srgbClr val="403A4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Під</a:t>
            </a:r>
            <a:r>
              <a:rPr lang="ru-RU" sz="2400" b="0" i="0" dirty="0">
                <a:solidFill>
                  <a:srgbClr val="403A4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час </a:t>
            </a:r>
            <a:r>
              <a:rPr lang="ru-RU" sz="2400" b="0" i="0" dirty="0" err="1">
                <a:solidFill>
                  <a:srgbClr val="403A4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Другої</a:t>
            </a:r>
            <a:r>
              <a:rPr lang="ru-RU" sz="2400" b="0" i="0" dirty="0">
                <a:solidFill>
                  <a:srgbClr val="403A4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0" i="0" dirty="0" err="1">
                <a:solidFill>
                  <a:srgbClr val="403A4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світової</a:t>
            </a:r>
            <a:r>
              <a:rPr lang="ru-RU" sz="2400" b="0" i="0" dirty="0">
                <a:solidFill>
                  <a:srgbClr val="403A4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0" i="0" dirty="0" err="1">
                <a:solidFill>
                  <a:srgbClr val="403A4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війни</a:t>
            </a:r>
            <a:r>
              <a:rPr lang="ru-RU" sz="2400" b="0" i="0" dirty="0">
                <a:solidFill>
                  <a:srgbClr val="403A4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брала участь у </a:t>
            </a:r>
            <a:r>
              <a:rPr lang="ru-RU" sz="2400" b="0" i="0" dirty="0" err="1">
                <a:solidFill>
                  <a:srgbClr val="403A4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русі</a:t>
            </a:r>
            <a:r>
              <a:rPr lang="ru-RU" sz="2400" b="0" i="0" dirty="0">
                <a:solidFill>
                  <a:srgbClr val="403A4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Опору.</a:t>
            </a:r>
          </a:p>
          <a:p>
            <a:pPr algn="l"/>
            <a:r>
              <a:rPr lang="ru-RU" sz="2400" b="0" i="0" dirty="0">
                <a:solidFill>
                  <a:srgbClr val="403A4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   Перший роман написала 1943 р. </a:t>
            </a:r>
            <a:r>
              <a:rPr lang="ru-RU" sz="2400" b="0" i="0" dirty="0" err="1">
                <a:solidFill>
                  <a:srgbClr val="403A4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Далі</a:t>
            </a:r>
            <a:r>
              <a:rPr lang="ru-RU" sz="2400" b="0" i="0" dirty="0">
                <a:solidFill>
                  <a:srgbClr val="403A4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: «Моряк </a:t>
            </a:r>
            <a:r>
              <a:rPr lang="ru-RU" sz="2400" b="0" i="0" dirty="0" err="1">
                <a:solidFill>
                  <a:srgbClr val="403A4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із</a:t>
            </a:r>
            <a:r>
              <a:rPr lang="ru-RU" sz="2400" b="0" i="0" dirty="0">
                <a:solidFill>
                  <a:srgbClr val="403A4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0" i="0" dirty="0" err="1">
                <a:solidFill>
                  <a:srgbClr val="403A4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Гібралтару</a:t>
            </a:r>
            <a:r>
              <a:rPr lang="ru-RU" sz="2400" b="0" i="0" dirty="0">
                <a:solidFill>
                  <a:srgbClr val="403A4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» (1952), «</a:t>
            </a:r>
            <a:r>
              <a:rPr lang="en-US" sz="2400" b="0" i="0" dirty="0">
                <a:solidFill>
                  <a:srgbClr val="403A4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Moderato Cantabile» (1958), «</a:t>
            </a:r>
            <a:r>
              <a:rPr lang="ru-RU" sz="2400" b="0" i="0" dirty="0">
                <a:solidFill>
                  <a:srgbClr val="403A4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Смертельна хвороба» (1982), </a:t>
            </a:r>
            <a:r>
              <a:rPr lang="ru-RU" sz="2400" b="0" i="0" dirty="0" err="1">
                <a:solidFill>
                  <a:srgbClr val="403A4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п’єса</a:t>
            </a:r>
            <a:r>
              <a:rPr lang="ru-RU" sz="2400" b="0" i="0" dirty="0">
                <a:solidFill>
                  <a:srgbClr val="403A4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«Друга </a:t>
            </a:r>
            <a:r>
              <a:rPr lang="ru-RU" sz="2400" b="0" i="0" dirty="0" err="1">
                <a:solidFill>
                  <a:srgbClr val="403A4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музика</a:t>
            </a:r>
            <a:r>
              <a:rPr lang="ru-RU" sz="2400" b="0" i="0" dirty="0">
                <a:solidFill>
                  <a:srgbClr val="403A4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» (1985), книга </a:t>
            </a:r>
            <a:r>
              <a:rPr lang="ru-RU" sz="2400" b="0" i="0" dirty="0" err="1">
                <a:solidFill>
                  <a:srgbClr val="403A4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мемуарів</a:t>
            </a:r>
            <a:r>
              <a:rPr lang="ru-RU" sz="2400" b="0" i="0" dirty="0">
                <a:solidFill>
                  <a:srgbClr val="403A4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«</a:t>
            </a:r>
            <a:r>
              <a:rPr lang="ru-RU" sz="2400" b="0" i="0" dirty="0" err="1">
                <a:solidFill>
                  <a:srgbClr val="403A4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Біль</a:t>
            </a:r>
            <a:r>
              <a:rPr lang="ru-RU" sz="2400" b="0" i="0" dirty="0">
                <a:solidFill>
                  <a:srgbClr val="403A4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» (1986) та </a:t>
            </a:r>
            <a:r>
              <a:rPr lang="ru-RU" sz="2400" dirty="0" err="1">
                <a:solidFill>
                  <a:srgbClr val="403A4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ін</a:t>
            </a:r>
            <a:r>
              <a:rPr lang="ru-RU" sz="2400" b="0" i="0" dirty="0">
                <a:solidFill>
                  <a:srgbClr val="403A4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l"/>
            <a:r>
              <a:rPr lang="ru-RU" sz="2400" b="0" i="0" dirty="0">
                <a:solidFill>
                  <a:srgbClr val="403A4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   Головна тема </a:t>
            </a:r>
            <a:r>
              <a:rPr lang="ru-RU" sz="2400" b="0" i="0" dirty="0" err="1">
                <a:solidFill>
                  <a:srgbClr val="403A4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творчості</a:t>
            </a:r>
            <a:r>
              <a:rPr lang="ru-RU" sz="2400" b="0" i="0" dirty="0">
                <a:solidFill>
                  <a:srgbClr val="403A4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М. </a:t>
            </a:r>
            <a:r>
              <a:rPr lang="ru-RU" sz="2400" b="0" i="0" dirty="0" err="1">
                <a:solidFill>
                  <a:srgbClr val="403A4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Дюрас</a:t>
            </a:r>
            <a:r>
              <a:rPr lang="ru-RU" sz="2400" b="0" i="0" dirty="0">
                <a:solidFill>
                  <a:srgbClr val="403A4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— бунт </a:t>
            </a:r>
            <a:r>
              <a:rPr lang="ru-RU" sz="2400" b="0" i="0" dirty="0" err="1">
                <a:solidFill>
                  <a:srgbClr val="403A4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проти</a:t>
            </a:r>
            <a:r>
              <a:rPr lang="ru-RU" sz="2400" b="0" i="0" dirty="0">
                <a:solidFill>
                  <a:srgbClr val="403A4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0" i="0" dirty="0" err="1">
                <a:solidFill>
                  <a:srgbClr val="403A4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бляклого</a:t>
            </a:r>
            <a:r>
              <a:rPr lang="ru-RU" sz="2400" b="0" i="0" dirty="0">
                <a:solidFill>
                  <a:srgbClr val="403A4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0" i="0" dirty="0" err="1">
                <a:solidFill>
                  <a:srgbClr val="403A4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буденного</a:t>
            </a:r>
            <a:r>
              <a:rPr lang="ru-RU" sz="2400" b="0" i="0" dirty="0">
                <a:solidFill>
                  <a:srgbClr val="403A4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0" i="0" dirty="0" err="1">
                <a:solidFill>
                  <a:srgbClr val="403A4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життя</a:t>
            </a:r>
            <a:r>
              <a:rPr lang="ru-RU" sz="2400" b="0" i="0" dirty="0">
                <a:solidFill>
                  <a:srgbClr val="403A4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400" b="0" i="0" dirty="0" err="1">
                <a:solidFill>
                  <a:srgbClr val="403A4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Деяким</a:t>
            </a:r>
            <a:r>
              <a:rPr lang="ru-RU" sz="2400" b="0" i="0" dirty="0">
                <a:solidFill>
                  <a:srgbClr val="403A4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0" i="0" dirty="0" err="1">
                <a:solidFill>
                  <a:srgbClr val="403A4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її</a:t>
            </a:r>
            <a:r>
              <a:rPr lang="ru-RU" sz="2400" b="0" i="0" dirty="0">
                <a:solidFill>
                  <a:srgbClr val="403A4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0" i="0" dirty="0" err="1">
                <a:solidFill>
                  <a:srgbClr val="403A4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творам</a:t>
            </a:r>
            <a:r>
              <a:rPr lang="ru-RU" sz="2400" b="0" i="0" dirty="0">
                <a:solidFill>
                  <a:srgbClr val="403A4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0" i="0" dirty="0" err="1">
                <a:solidFill>
                  <a:srgbClr val="403A4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притаманний</a:t>
            </a:r>
            <a:r>
              <a:rPr lang="ru-RU" sz="2400" b="0" i="0" dirty="0">
                <a:solidFill>
                  <a:srgbClr val="403A4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0" i="0" dirty="0" err="1">
                <a:solidFill>
                  <a:srgbClr val="403A4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сильний</a:t>
            </a:r>
            <a:r>
              <a:rPr lang="ru-RU" sz="2400" b="0" i="0" dirty="0">
                <a:solidFill>
                  <a:srgbClr val="403A4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0" i="0" dirty="0" err="1">
                <a:solidFill>
                  <a:srgbClr val="403A4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елемент</a:t>
            </a:r>
            <a:r>
              <a:rPr lang="ru-RU" sz="2400" b="0" i="0" dirty="0">
                <a:solidFill>
                  <a:srgbClr val="403A4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0" i="0" dirty="0" err="1">
                <a:solidFill>
                  <a:srgbClr val="403A4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еротизму</a:t>
            </a:r>
            <a:r>
              <a:rPr lang="ru-RU" sz="2400" b="0" i="0" dirty="0">
                <a:solidFill>
                  <a:srgbClr val="403A4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(«Смертельна хвороба», «</a:t>
            </a:r>
            <a:r>
              <a:rPr lang="ru-RU" sz="2400" b="0" i="0" dirty="0" err="1">
                <a:solidFill>
                  <a:srgbClr val="403A4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Коханець</a:t>
            </a:r>
            <a:r>
              <a:rPr lang="ru-RU" sz="2400" b="0" i="0" dirty="0">
                <a:solidFill>
                  <a:srgbClr val="403A4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»).</a:t>
            </a:r>
          </a:p>
          <a:p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ABCFC8A-5D88-4BDC-B42A-FE8863859E9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3236" y="2173832"/>
            <a:ext cx="2971952" cy="43226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145789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6C8670C-ECD6-49B8-AA3E-EE55774D04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199"/>
            <a:ext cx="3932237" cy="1160585"/>
          </a:xfrm>
        </p:spPr>
        <p:txBody>
          <a:bodyPr/>
          <a:lstStyle/>
          <a:p>
            <a:r>
              <a:rPr lang="uk-UA" dirty="0"/>
              <a:t>«Коханець» (1984)</a:t>
            </a:r>
            <a:endParaRPr lang="ru-RU" dirty="0"/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E3A19E7F-5C87-498B-BF33-DA7C4A7B26B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07498" y="2575466"/>
            <a:ext cx="2398460" cy="3811589"/>
          </a:xfrm>
        </p:spPr>
      </p:pic>
      <p:sp>
        <p:nvSpPr>
          <p:cNvPr id="4" name="Текст 3">
            <a:extLst>
              <a:ext uri="{FF2B5EF4-FFF2-40B4-BE49-F238E27FC236}">
                <a16:creationId xmlns:a16="http://schemas.microsoft.com/office/drawing/2014/main" id="{EE215B0E-E40A-47F4-9601-99D2D6E281E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670038" cy="3811588"/>
          </a:xfrm>
        </p:spPr>
        <p:txBody>
          <a:bodyPr/>
          <a:lstStyle/>
          <a:p>
            <a:r>
              <a:rPr lang="uk-UA" dirty="0"/>
              <a:t>     </a:t>
            </a:r>
            <a:r>
              <a:rPr lang="uk-U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Книга про жіноче мистецтво володіти і панувати.      </a:t>
            </a:r>
          </a:p>
          <a:p>
            <a:r>
              <a:rPr lang="uk-U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П’ятнадцятилітня героїня збирає колекцію емоцій, якими і про які буде писати дорослою жінкою.</a:t>
            </a:r>
          </a:p>
          <a:p>
            <a:r>
              <a:rPr lang="uk-U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Пережитий досвід героїні – не дорослішання, а старіння.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 descr="Изображение выглядит как человек, мужчина, стоит, женщина&#10;&#10;Автоматически созданное описание">
            <a:extLst>
              <a:ext uri="{FF2B5EF4-FFF2-40B4-BE49-F238E27FC236}">
                <a16:creationId xmlns:a16="http://schemas.microsoft.com/office/drawing/2014/main" id="{8BB0D457-D693-4EDC-B05D-3F72655E3CE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2175" y="2967250"/>
            <a:ext cx="2436611" cy="3419805"/>
          </a:xfrm>
          <a:prstGeom prst="rect">
            <a:avLst/>
          </a:prstGeom>
        </p:spPr>
      </p:pic>
      <p:pic>
        <p:nvPicPr>
          <p:cNvPr id="10" name="Рисунок 9" descr="Изображение выглядит как женщина, стоит, в позе, носит&#10;&#10;Автоматически созданное описание">
            <a:extLst>
              <a:ext uri="{FF2B5EF4-FFF2-40B4-BE49-F238E27FC236}">
                <a16:creationId xmlns:a16="http://schemas.microsoft.com/office/drawing/2014/main" id="{D17E9F19-2C11-4832-BB01-E1A7546D160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9983" y="75256"/>
            <a:ext cx="4825825" cy="26108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551953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003498B-DAD4-42B1-8A9F-D85D5995A3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65430" y="629268"/>
            <a:ext cx="6586491" cy="128616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4100"/>
              <a:t>«</a:t>
            </a:r>
            <a:r>
              <a:rPr lang="en-US" sz="4100" b="1"/>
              <a:t>Модерато Кантабіле</a:t>
            </a:r>
            <a:r>
              <a:rPr lang="en-US" sz="4100"/>
              <a:t>» (1954)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475DC6AD-154E-4E76-B1F9-5F8E8FA1D7C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965431" y="2438400"/>
            <a:ext cx="6586489" cy="3785419"/>
          </a:xfrm>
        </p:spPr>
        <p:txBody>
          <a:bodyPr vert="horz" lIns="91440" tIns="45720" rIns="91440" bIns="45720" rtlCol="0">
            <a:normAutofit/>
          </a:bodyPr>
          <a:lstStyle/>
          <a:p>
            <a:pPr indent="-228600"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«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Повільно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й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співучо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».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Назва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є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метафорою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стилю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життя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головної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героїні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монотонна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впорядкованість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противагу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істинному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стану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душі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indent="-228600"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Новаторська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оповідна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«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відсутньої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розповіді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».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Ані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подій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ані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вчинків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роман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містить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indent="-228600"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Роман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«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очікування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і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надії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роман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про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поразку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пориву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свободи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6" name="Объект 5" descr="Изображение выглядит как текст, книга, вода, передний&#10;&#10;Автоматически созданное описание">
            <a:extLst>
              <a:ext uri="{FF2B5EF4-FFF2-40B4-BE49-F238E27FC236}">
                <a16:creationId xmlns:a16="http://schemas.microsoft.com/office/drawing/2014/main" id="{9FAFB70F-5B21-4397-B72C-799CF3ACC02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" b="2989"/>
          <a:stretch/>
        </p:blipFill>
        <p:spPr>
          <a:xfrm>
            <a:off x="20" y="10"/>
            <a:ext cx="4635571" cy="6857990"/>
          </a:xfrm>
          <a:prstGeom prst="rect">
            <a:avLst/>
          </a:prstGeom>
          <a:effectLst/>
        </p:spPr>
      </p:pic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A7F400EE-A8A5-48AF-B4D6-291B52C6F0B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5080934" y="2115117"/>
            <a:ext cx="6309360" cy="0"/>
          </a:xfrm>
          <a:prstGeom prst="line">
            <a:avLst/>
          </a:prstGeom>
          <a:ln w="19050">
            <a:solidFill>
              <a:srgbClr val="F0F48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4358311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9F21ABD-B44A-4636-8BC4-A99C53F65C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6836" y="457200"/>
            <a:ext cx="5168348" cy="762000"/>
          </a:xfrm>
        </p:spPr>
        <p:txBody>
          <a:bodyPr>
            <a:normAutofit/>
          </a:bodyPr>
          <a:lstStyle/>
          <a:p>
            <a:pPr algn="ctr"/>
            <a:r>
              <a:rPr lang="uk-UA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Монік</a:t>
            </a:r>
            <a:r>
              <a:rPr lang="uk-UA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Віттіг</a:t>
            </a:r>
            <a:r>
              <a:rPr lang="uk-UA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(1935-2003) 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Объект 5" descr="Изображение выглядит как человек, внешний, одежда, шляпа&#10;&#10;Автоматически созданное описание">
            <a:extLst>
              <a:ext uri="{FF2B5EF4-FFF2-40B4-BE49-F238E27FC236}">
                <a16:creationId xmlns:a16="http://schemas.microsoft.com/office/drawing/2014/main" id="{5EA7E116-DC47-4C25-8315-69DC39E9697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3760" y="112541"/>
            <a:ext cx="3980388" cy="4557933"/>
          </a:xfrm>
        </p:spPr>
      </p:pic>
      <p:sp>
        <p:nvSpPr>
          <p:cNvPr id="4" name="Текст 3">
            <a:extLst>
              <a:ext uri="{FF2B5EF4-FFF2-40B4-BE49-F238E27FC236}">
                <a16:creationId xmlns:a16="http://schemas.microsoft.com/office/drawing/2014/main" id="{7342FCA5-D846-4D92-B0C1-7F6A369EAC2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331304" y="2057400"/>
            <a:ext cx="4440721" cy="3811588"/>
          </a:xfrm>
        </p:spPr>
        <p:txBody>
          <a:bodyPr/>
          <a:lstStyle/>
          <a:p>
            <a:r>
              <a:rPr lang="uk-UA" dirty="0"/>
              <a:t>     </a:t>
            </a:r>
            <a:r>
              <a:rPr lang="uk-UA" sz="2800" dirty="0"/>
              <a:t>Найрадикальніша з культових французьких письменниць-феміністок.</a:t>
            </a:r>
          </a:p>
          <a:p>
            <a:r>
              <a:rPr lang="uk-UA" sz="2800" dirty="0"/>
              <a:t>    </a:t>
            </a:r>
            <a:r>
              <a:rPr lang="uk-UA" sz="2800" dirty="0" err="1"/>
              <a:t>Теоретикиня</a:t>
            </a:r>
            <a:r>
              <a:rPr lang="uk-UA" sz="2800" dirty="0"/>
              <a:t> фемінізму, активістка гей-руху, радикальна лесбійка (самовизначення).</a:t>
            </a:r>
          </a:p>
          <a:p>
            <a:r>
              <a:rPr lang="uk-UA" sz="2800" dirty="0"/>
              <a:t>Мова не надається для опису жіночого досвіду!</a:t>
            </a:r>
          </a:p>
        </p:txBody>
      </p:sp>
      <p:pic>
        <p:nvPicPr>
          <p:cNvPr id="8" name="Рисунок 7" descr="Изображение выглядит как текст&#10;&#10;Автоматически созданное описание">
            <a:extLst>
              <a:ext uri="{FF2B5EF4-FFF2-40B4-BE49-F238E27FC236}">
                <a16:creationId xmlns:a16="http://schemas.microsoft.com/office/drawing/2014/main" id="{A1D3ADBB-ECC9-4642-86DF-E319130941A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2646" y="1533379"/>
            <a:ext cx="3022209" cy="4783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73172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DFF3BC4-5A6A-434D-9E95-01941775E3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1"/>
            <a:ext cx="5256212" cy="531812"/>
          </a:xfrm>
        </p:spPr>
        <p:txBody>
          <a:bodyPr/>
          <a:lstStyle/>
          <a:p>
            <a:pPr algn="ctr"/>
            <a:r>
              <a:rPr lang="uk-UA" b="1" dirty="0"/>
              <a:t>«</a:t>
            </a:r>
            <a:r>
              <a:rPr lang="uk-UA" b="1" dirty="0" err="1"/>
              <a:t>Гептамерон</a:t>
            </a:r>
            <a:r>
              <a:rPr lang="uk-UA" b="1" dirty="0"/>
              <a:t>»</a:t>
            </a:r>
            <a:endParaRPr lang="ru-RU" b="1" dirty="0"/>
          </a:p>
        </p:txBody>
      </p:sp>
      <p:pic>
        <p:nvPicPr>
          <p:cNvPr id="6" name="Объект 5" descr="Изображение выглядит как текст, стоит, знак, люди&#10;&#10;Автоматически созданное описание">
            <a:extLst>
              <a:ext uri="{FF2B5EF4-FFF2-40B4-BE49-F238E27FC236}">
                <a16:creationId xmlns:a16="http://schemas.microsoft.com/office/drawing/2014/main" id="{EBE2358F-D6F8-468F-85FF-694FB82AE50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77410" y="110194"/>
            <a:ext cx="3014590" cy="4149969"/>
          </a:xfrm>
        </p:spPr>
      </p:pic>
      <p:sp>
        <p:nvSpPr>
          <p:cNvPr id="4" name="Текст 3">
            <a:extLst>
              <a:ext uri="{FF2B5EF4-FFF2-40B4-BE49-F238E27FC236}">
                <a16:creationId xmlns:a16="http://schemas.microsoft.com/office/drawing/2014/main" id="{0B6FDE1E-965F-4C26-A205-FAD307DBB5A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06332" y="1252025"/>
            <a:ext cx="5983428" cy="5334305"/>
          </a:xfrm>
        </p:spPr>
        <p:txBody>
          <a:bodyPr>
            <a:normAutofit lnSpcReduction="10000"/>
          </a:bodyPr>
          <a:lstStyle/>
          <a:p>
            <a:pPr algn="just"/>
            <a:r>
              <a:rPr lang="ru-RU" sz="1800" b="0" i="0" dirty="0">
                <a:effectLst/>
                <a:latin typeface="Verdana" panose="020B0604030504040204" pitchFamily="34" charset="0"/>
              </a:rPr>
              <a:t>    «</a:t>
            </a:r>
            <a:r>
              <a:rPr lang="ru-RU" sz="1800" b="0" i="0" dirty="0" err="1">
                <a:effectLst/>
                <a:latin typeface="Verdana" panose="020B0604030504040204" pitchFamily="34" charset="0"/>
              </a:rPr>
              <a:t>Гептамерон</a:t>
            </a:r>
            <a:r>
              <a:rPr lang="ru-RU" sz="1800" b="0" i="0" dirty="0">
                <a:effectLst/>
                <a:latin typeface="Verdana" panose="020B0604030504040204" pitchFamily="34" charset="0"/>
              </a:rPr>
              <a:t>» - </a:t>
            </a:r>
            <a:r>
              <a:rPr lang="ru-RU" sz="1800" b="0" i="0" dirty="0" err="1">
                <a:effectLst/>
                <a:latin typeface="Verdana" panose="020B0604030504040204" pitchFamily="34" charset="0"/>
              </a:rPr>
              <a:t>семиденник</a:t>
            </a:r>
            <a:r>
              <a:rPr lang="ru-RU" sz="1800" b="0" i="0" dirty="0">
                <a:effectLst/>
                <a:latin typeface="Verdana" panose="020B0604030504040204" pitchFamily="34" charset="0"/>
              </a:rPr>
              <a:t>, </a:t>
            </a:r>
            <a:r>
              <a:rPr lang="ru-RU" sz="1800" b="0" i="0" dirty="0" err="1">
                <a:effectLst/>
                <a:latin typeface="Verdana" panose="020B0604030504040204" pitchFamily="34" charset="0"/>
              </a:rPr>
              <a:t>містить</a:t>
            </a:r>
            <a:r>
              <a:rPr lang="ru-RU" sz="1800" b="0" i="0" dirty="0">
                <a:effectLst/>
                <a:latin typeface="Verdana" panose="020B0604030504040204" pitchFamily="34" charset="0"/>
              </a:rPr>
              <a:t> 72 </a:t>
            </a:r>
            <a:r>
              <a:rPr lang="ru-RU" sz="1800" b="0" i="0" dirty="0" err="1">
                <a:effectLst/>
                <a:latin typeface="Verdana" panose="020B0604030504040204" pitchFamily="34" charset="0"/>
              </a:rPr>
              <a:t>оповідання</a:t>
            </a:r>
            <a:r>
              <a:rPr lang="ru-RU" sz="1800" b="0" i="0" dirty="0">
                <a:effectLst/>
                <a:latin typeface="Verdana" panose="020B0604030504040204" pitchFamily="34" charset="0"/>
              </a:rPr>
              <a:t>, </a:t>
            </a:r>
            <a:r>
              <a:rPr lang="ru-RU" sz="1800" b="0" i="0" dirty="0" err="1">
                <a:effectLst/>
                <a:latin typeface="Verdana" panose="020B0604030504040204" pitchFamily="34" charset="0"/>
              </a:rPr>
              <a:t>які</a:t>
            </a:r>
            <a:r>
              <a:rPr lang="ru-RU" sz="1800" b="0" i="0" dirty="0">
                <a:effectLst/>
                <a:latin typeface="Verdana" panose="020B0604030504040204" pitchFamily="34" charset="0"/>
              </a:rPr>
              <a:t> </a:t>
            </a:r>
            <a:r>
              <a:rPr lang="ru-RU" sz="1800" b="0" i="0" dirty="0" err="1">
                <a:effectLst/>
                <a:latin typeface="Verdana" panose="020B0604030504040204" pitchFamily="34" charset="0"/>
              </a:rPr>
              <a:t>об'єднуються</a:t>
            </a:r>
            <a:r>
              <a:rPr lang="ru-RU" sz="1800" b="0" i="0" dirty="0">
                <a:effectLst/>
                <a:latin typeface="Verdana" panose="020B0604030504040204" pitchFamily="34" charset="0"/>
              </a:rPr>
              <a:t> </a:t>
            </a:r>
            <a:r>
              <a:rPr lang="ru-RU" sz="1800" b="0" i="0" dirty="0" err="1">
                <a:effectLst/>
                <a:latin typeface="Verdana" panose="020B0604030504040204" pitchFamily="34" charset="0"/>
              </a:rPr>
              <a:t>вступом-обрамуванням</a:t>
            </a:r>
            <a:r>
              <a:rPr lang="ru-RU" sz="1800" b="0" i="0" dirty="0">
                <a:effectLst/>
                <a:latin typeface="Verdana" panose="020B0604030504040204" pitchFamily="34" charset="0"/>
              </a:rPr>
              <a:t>. Десятеро дворян, </a:t>
            </a:r>
            <a:r>
              <a:rPr lang="ru-RU" sz="1800" b="0" i="0" dirty="0" err="1">
                <a:effectLst/>
                <a:latin typeface="Verdana" panose="020B0604030504040204" pitchFamily="34" charset="0"/>
              </a:rPr>
              <a:t>чоловіків</a:t>
            </a:r>
            <a:r>
              <a:rPr lang="ru-RU" sz="1800" b="0" i="0" dirty="0">
                <a:effectLst/>
                <a:latin typeface="Verdana" panose="020B0604030504040204" pitchFamily="34" charset="0"/>
              </a:rPr>
              <a:t> і </a:t>
            </a:r>
            <a:r>
              <a:rPr lang="ru-RU" sz="1800" b="0" i="0" dirty="0" err="1">
                <a:effectLst/>
                <a:latin typeface="Verdana" panose="020B0604030504040204" pitchFamily="34" charset="0"/>
              </a:rPr>
              <a:t>жінок</a:t>
            </a:r>
            <a:r>
              <a:rPr lang="ru-RU" sz="1800" b="0" i="0" dirty="0">
                <a:effectLst/>
                <a:latin typeface="Verdana" panose="020B0604030504040204" pitchFamily="34" charset="0"/>
              </a:rPr>
              <a:t>, </a:t>
            </a:r>
            <a:r>
              <a:rPr lang="ru-RU" sz="1800" b="0" i="0" dirty="0" err="1">
                <a:effectLst/>
                <a:latin typeface="Verdana" panose="020B0604030504040204" pitchFamily="34" charset="0"/>
              </a:rPr>
              <a:t>повертаючись</a:t>
            </a:r>
            <a:r>
              <a:rPr lang="ru-RU" sz="1800" b="0" i="0" dirty="0">
                <a:effectLst/>
                <a:latin typeface="Verdana" panose="020B0604030504040204" pitchFamily="34" charset="0"/>
              </a:rPr>
              <a:t> з курорту, </a:t>
            </a:r>
            <a:r>
              <a:rPr lang="ru-RU" sz="1800" b="0" i="0" dirty="0" err="1">
                <a:effectLst/>
                <a:latin typeface="Verdana" panose="020B0604030504040204" pitchFamily="34" charset="0"/>
              </a:rPr>
              <a:t>змущені</a:t>
            </a:r>
            <a:r>
              <a:rPr lang="ru-RU" sz="1800" b="0" i="0" dirty="0">
                <a:effectLst/>
                <a:latin typeface="Verdana" panose="020B0604030504040204" pitchFamily="34" charset="0"/>
              </a:rPr>
              <a:t> </a:t>
            </a:r>
            <a:r>
              <a:rPr lang="ru-RU" sz="1800" b="0" i="0" dirty="0" err="1">
                <a:effectLst/>
                <a:latin typeface="Verdana" panose="020B0604030504040204" pitchFamily="34" charset="0"/>
              </a:rPr>
              <a:t>затриматися</a:t>
            </a:r>
            <a:r>
              <a:rPr lang="ru-RU" sz="1800" b="0" i="0" dirty="0">
                <a:effectLst/>
                <a:latin typeface="Verdana" panose="020B0604030504040204" pitchFamily="34" charset="0"/>
              </a:rPr>
              <a:t> в </a:t>
            </a:r>
            <a:r>
              <a:rPr lang="ru-RU" sz="1800" b="0" i="0" dirty="0" err="1">
                <a:effectLst/>
                <a:latin typeface="Verdana" panose="020B0604030504040204" pitchFamily="34" charset="0"/>
              </a:rPr>
              <a:t>дорозі</a:t>
            </a:r>
            <a:r>
              <a:rPr lang="ru-RU" sz="1800" b="0" i="0" dirty="0">
                <a:effectLst/>
                <a:latin typeface="Verdana" panose="020B0604030504040204" pitchFamily="34" charset="0"/>
              </a:rPr>
              <a:t> через </a:t>
            </a:r>
            <a:r>
              <a:rPr lang="ru-RU" sz="1800" b="0" i="0" dirty="0" err="1">
                <a:effectLst/>
                <a:latin typeface="Verdana" panose="020B0604030504040204" pitchFamily="34" charset="0"/>
              </a:rPr>
              <a:t>негоду</a:t>
            </a:r>
            <a:r>
              <a:rPr lang="ru-RU" sz="1800" b="0" i="0" dirty="0">
                <a:effectLst/>
                <a:latin typeface="Verdana" panose="020B0604030504040204" pitchFamily="34" charset="0"/>
              </a:rPr>
              <a:t>. </a:t>
            </a:r>
            <a:r>
              <a:rPr lang="ru-RU" sz="1800" b="0" i="0" dirty="0" err="1">
                <a:effectLst/>
                <a:latin typeface="Verdana" panose="020B0604030504040204" pitchFamily="34" charset="0"/>
              </a:rPr>
              <a:t>Свій</a:t>
            </a:r>
            <a:r>
              <a:rPr lang="ru-RU" sz="1800" b="0" i="0" dirty="0">
                <a:effectLst/>
                <a:latin typeface="Verdana" panose="020B0604030504040204" pitchFamily="34" charset="0"/>
              </a:rPr>
              <a:t> час вони </a:t>
            </a:r>
            <a:r>
              <a:rPr lang="ru-RU" sz="1800" b="0" i="0" dirty="0" err="1">
                <a:effectLst/>
                <a:latin typeface="Verdana" panose="020B0604030504040204" pitchFamily="34" charset="0"/>
              </a:rPr>
              <a:t>заповнюють</a:t>
            </a:r>
            <a:r>
              <a:rPr lang="ru-RU" sz="1800" b="0" i="0" dirty="0">
                <a:effectLst/>
                <a:latin typeface="Verdana" panose="020B0604030504040204" pitchFamily="34" charset="0"/>
              </a:rPr>
              <a:t> </a:t>
            </a:r>
            <a:r>
              <a:rPr lang="ru-RU" sz="1800" b="0" i="0" dirty="0" err="1">
                <a:effectLst/>
                <a:latin typeface="Verdana" panose="020B0604030504040204" pitchFamily="34" charset="0"/>
              </a:rPr>
              <a:t>розповідями</a:t>
            </a:r>
            <a:r>
              <a:rPr lang="ru-RU" sz="1800" b="0" i="0" dirty="0">
                <a:effectLst/>
                <a:latin typeface="Verdana" panose="020B0604030504040204" pitchFamily="34" charset="0"/>
              </a:rPr>
              <a:t> </a:t>
            </a:r>
            <a:r>
              <a:rPr lang="ru-RU" sz="1800" b="0" i="0" dirty="0" err="1">
                <a:effectLst/>
                <a:latin typeface="Verdana" panose="020B0604030504040204" pitchFamily="34" charset="0"/>
              </a:rPr>
              <a:t>різних</a:t>
            </a:r>
            <a:r>
              <a:rPr lang="ru-RU" sz="1800" b="0" i="0" dirty="0">
                <a:effectLst/>
                <a:latin typeface="Verdana" panose="020B0604030504040204" pitchFamily="34" charset="0"/>
              </a:rPr>
              <a:t> </a:t>
            </a:r>
            <a:r>
              <a:rPr lang="ru-RU" sz="1800" b="0" i="0" dirty="0" err="1">
                <a:effectLst/>
                <a:latin typeface="Verdana" panose="020B0604030504040204" pitchFamily="34" charset="0"/>
              </a:rPr>
              <a:t>історій</a:t>
            </a:r>
            <a:r>
              <a:rPr lang="ru-RU" sz="1800" b="0" i="0" dirty="0">
                <a:effectLst/>
                <a:latin typeface="Verdana" panose="020B0604030504040204" pitchFamily="34" charset="0"/>
              </a:rPr>
              <a:t>, </a:t>
            </a:r>
            <a:r>
              <a:rPr lang="ru-RU" sz="1800" b="0" i="0" dirty="0" err="1">
                <a:effectLst/>
                <a:latin typeface="Verdana" panose="020B0604030504040204" pitchFamily="34" charset="0"/>
              </a:rPr>
              <a:t>які</a:t>
            </a:r>
            <a:r>
              <a:rPr lang="ru-RU" sz="1800" b="0" i="0" dirty="0">
                <a:effectLst/>
                <a:latin typeface="Verdana" panose="020B0604030504040204" pitchFamily="34" charset="0"/>
              </a:rPr>
              <a:t> й </a:t>
            </a:r>
            <a:r>
              <a:rPr lang="ru-RU" sz="1800" b="0" i="0" dirty="0" err="1">
                <a:effectLst/>
                <a:latin typeface="Verdana" panose="020B0604030504040204" pitchFamily="34" charset="0"/>
              </a:rPr>
              <a:t>становлять</a:t>
            </a:r>
            <a:r>
              <a:rPr lang="ru-RU" sz="1800" b="0" i="0" dirty="0">
                <a:effectLst/>
                <a:latin typeface="Verdana" panose="020B0604030504040204" pitchFamily="34" charset="0"/>
              </a:rPr>
              <a:t> </a:t>
            </a:r>
            <a:r>
              <a:rPr lang="ru-RU" sz="1800" b="0" i="0" dirty="0" err="1">
                <a:effectLst/>
                <a:latin typeface="Verdana" panose="020B0604030504040204" pitchFamily="34" charset="0"/>
              </a:rPr>
              <a:t>зміст</a:t>
            </a:r>
            <a:r>
              <a:rPr lang="ru-RU" sz="1800" b="0" i="0" dirty="0">
                <a:effectLst/>
                <a:latin typeface="Verdana" panose="020B0604030504040204" pitchFamily="34" charset="0"/>
              </a:rPr>
              <a:t> </a:t>
            </a:r>
            <a:r>
              <a:rPr lang="ru-RU" sz="1800" b="0" i="0" dirty="0" err="1">
                <a:effectLst/>
                <a:latin typeface="Verdana" panose="020B0604030504040204" pitchFamily="34" charset="0"/>
              </a:rPr>
              <a:t>збірки</a:t>
            </a:r>
            <a:r>
              <a:rPr lang="ru-RU" sz="1800" b="0" i="0" dirty="0">
                <a:effectLst/>
                <a:latin typeface="Verdana" panose="020B0604030504040204" pitchFamily="34" charset="0"/>
              </a:rPr>
              <a:t>.</a:t>
            </a:r>
          </a:p>
          <a:p>
            <a:pPr algn="just"/>
            <a:r>
              <a:rPr lang="ru-RU" sz="1800" b="0" i="0" dirty="0">
                <a:effectLst/>
                <a:latin typeface="Verdana" panose="020B0604030504040204" pitchFamily="34" charset="0"/>
              </a:rPr>
              <a:t>     </a:t>
            </a:r>
            <a:r>
              <a:rPr lang="ru-RU" sz="1800" b="0" i="0" dirty="0" err="1">
                <a:effectLst/>
                <a:latin typeface="Verdana" panose="020B0604030504040204" pitchFamily="34" charset="0"/>
              </a:rPr>
              <a:t>Ренесансний</a:t>
            </a:r>
            <a:r>
              <a:rPr lang="ru-RU" sz="1800" b="0" i="0" dirty="0">
                <a:effectLst/>
                <a:latin typeface="Verdana" panose="020B0604030504040204" pitchFamily="34" charset="0"/>
              </a:rPr>
              <a:t> характер </a:t>
            </a:r>
            <a:r>
              <a:rPr lang="ru-RU" sz="1800" b="0" i="0" dirty="0" err="1">
                <a:effectLst/>
                <a:latin typeface="Verdana" panose="020B0604030504040204" pitchFamily="34" charset="0"/>
              </a:rPr>
              <a:t>оповідань</a:t>
            </a:r>
            <a:r>
              <a:rPr lang="ru-RU" sz="1800" b="0" i="0" dirty="0">
                <a:effectLst/>
                <a:latin typeface="Verdana" panose="020B0604030504040204" pitchFamily="34" charset="0"/>
              </a:rPr>
              <a:t> </a:t>
            </a:r>
            <a:r>
              <a:rPr lang="ru-RU" sz="1800" dirty="0" err="1">
                <a:latin typeface="Verdana" panose="020B0604030504040204" pitchFamily="34" charset="0"/>
              </a:rPr>
              <a:t>ви</a:t>
            </a:r>
            <a:r>
              <a:rPr lang="ru-RU" sz="1800" b="0" i="0" dirty="0" err="1">
                <a:effectLst/>
                <a:latin typeface="Verdana" panose="020B0604030504040204" pitchFamily="34" charset="0"/>
              </a:rPr>
              <a:t>являється</a:t>
            </a:r>
            <a:r>
              <a:rPr lang="ru-RU" sz="1800" b="0" i="0" dirty="0">
                <a:effectLst/>
                <a:latin typeface="Verdana" panose="020B0604030504040204" pitchFamily="34" charset="0"/>
              </a:rPr>
              <a:t> в широкому </a:t>
            </a:r>
            <a:r>
              <a:rPr lang="ru-RU" sz="1800" b="0" i="0" dirty="0" err="1">
                <a:effectLst/>
                <a:latin typeface="Verdana" panose="020B0604030504040204" pitchFamily="34" charset="0"/>
              </a:rPr>
              <a:t>охопленні</a:t>
            </a:r>
            <a:r>
              <a:rPr lang="ru-RU" sz="1800" b="0" i="0" dirty="0">
                <a:effectLst/>
                <a:latin typeface="Verdana" panose="020B0604030504040204" pitchFamily="34" charset="0"/>
              </a:rPr>
              <a:t> </a:t>
            </a:r>
            <a:r>
              <a:rPr lang="ru-RU" sz="1800" b="0" i="0" dirty="0" err="1">
                <a:effectLst/>
                <a:latin typeface="Verdana" panose="020B0604030504040204" pitchFamily="34" charset="0"/>
              </a:rPr>
              <a:t>дійсності</a:t>
            </a:r>
            <a:r>
              <a:rPr lang="ru-RU" sz="1800" b="0" i="0" dirty="0">
                <a:effectLst/>
                <a:latin typeface="Verdana" panose="020B0604030504040204" pitchFamily="34" charset="0"/>
              </a:rPr>
              <a:t>. В них </a:t>
            </a:r>
            <a:r>
              <a:rPr lang="ru-RU" sz="1800" b="0" i="0" dirty="0" err="1">
                <a:effectLst/>
                <a:latin typeface="Verdana" panose="020B0604030504040204" pitchFamily="34" charset="0"/>
              </a:rPr>
              <a:t>діє</a:t>
            </a:r>
            <a:r>
              <a:rPr lang="ru-RU" sz="1800" b="0" i="0" dirty="0">
                <a:effectLst/>
                <a:latin typeface="Verdana" panose="020B0604030504040204" pitchFamily="34" charset="0"/>
              </a:rPr>
              <a:t> велика </a:t>
            </a:r>
            <a:r>
              <a:rPr lang="ru-RU" sz="1800" b="0" i="0" dirty="0" err="1">
                <a:effectLst/>
                <a:latin typeface="Verdana" panose="020B0604030504040204" pitchFamily="34" charset="0"/>
              </a:rPr>
              <a:t>кількість</a:t>
            </a:r>
            <a:r>
              <a:rPr lang="ru-RU" sz="1800" b="0" i="0" dirty="0">
                <a:effectLst/>
                <a:latin typeface="Verdana" panose="020B0604030504040204" pitchFamily="34" charset="0"/>
              </a:rPr>
              <a:t> </a:t>
            </a:r>
            <a:r>
              <a:rPr lang="ru-RU" sz="1800" b="0" i="0" dirty="0" err="1">
                <a:effectLst/>
                <a:latin typeface="Verdana" panose="020B0604030504040204" pitchFamily="34" charset="0"/>
              </a:rPr>
              <a:t>персонажів</a:t>
            </a:r>
            <a:r>
              <a:rPr lang="ru-RU" sz="1800" b="0" i="0" dirty="0">
                <a:effectLst/>
                <a:latin typeface="Verdana" panose="020B0604030504040204" pitchFamily="34" charset="0"/>
              </a:rPr>
              <a:t> - </a:t>
            </a:r>
            <a:r>
              <a:rPr lang="ru-RU" sz="1800" b="0" i="0" dirty="0" err="1">
                <a:effectLst/>
                <a:latin typeface="Verdana" panose="020B0604030504040204" pitchFamily="34" charset="0"/>
              </a:rPr>
              <a:t>придворних</a:t>
            </a:r>
            <a:r>
              <a:rPr lang="ru-RU" sz="1800" b="0" i="0" dirty="0">
                <a:effectLst/>
                <a:latin typeface="Verdana" panose="020B0604030504040204" pitchFamily="34" charset="0"/>
              </a:rPr>
              <a:t>, </a:t>
            </a:r>
            <a:r>
              <a:rPr lang="ru-RU" sz="1800" b="0" i="0" dirty="0" err="1">
                <a:effectLst/>
                <a:latin typeface="Verdana" panose="020B0604030504040204" pitchFamily="34" charset="0"/>
              </a:rPr>
              <a:t>городян</a:t>
            </a:r>
            <a:r>
              <a:rPr lang="ru-RU" sz="1800" b="0" i="0" dirty="0">
                <a:effectLst/>
                <a:latin typeface="Verdana" panose="020B0604030504040204" pitchFamily="34" charset="0"/>
              </a:rPr>
              <a:t>, селян, слуг, </a:t>
            </a:r>
            <a:r>
              <a:rPr lang="ru-RU" sz="1800" b="0" i="0" dirty="0" err="1">
                <a:effectLst/>
                <a:latin typeface="Verdana" panose="020B0604030504040204" pitchFamily="34" charset="0"/>
              </a:rPr>
              <a:t>ченців</a:t>
            </a:r>
            <a:r>
              <a:rPr lang="ru-RU" sz="1800" b="0" i="0" dirty="0">
                <a:effectLst/>
                <a:latin typeface="Verdana" panose="020B0604030504040204" pitchFamily="34" charset="0"/>
              </a:rPr>
              <a:t>, </a:t>
            </a:r>
            <a:r>
              <a:rPr lang="ru-RU" sz="1800" b="0" i="0" dirty="0" err="1">
                <a:effectLst/>
                <a:latin typeface="Verdana" panose="020B0604030504040204" pitchFamily="34" charset="0"/>
              </a:rPr>
              <a:t>розробляються</a:t>
            </a:r>
            <a:r>
              <a:rPr lang="ru-RU" sz="1800" b="0" i="0" dirty="0">
                <a:effectLst/>
                <a:latin typeface="Verdana" panose="020B0604030504040204" pitchFamily="34" charset="0"/>
              </a:rPr>
              <a:t> теми </a:t>
            </a:r>
            <a:r>
              <a:rPr lang="ru-RU" sz="1800" b="0" i="0" dirty="0" err="1">
                <a:effectLst/>
                <a:latin typeface="Verdana" panose="020B0604030504040204" pitchFamily="34" charset="0"/>
              </a:rPr>
              <a:t>любовні</a:t>
            </a:r>
            <a:r>
              <a:rPr lang="ru-RU" sz="1800" b="0" i="0" dirty="0">
                <a:effectLst/>
                <a:latin typeface="Verdana" panose="020B0604030504040204" pitchFamily="34" charset="0"/>
              </a:rPr>
              <a:t>, морально-</a:t>
            </a:r>
            <a:r>
              <a:rPr lang="ru-RU" sz="1800" b="0" i="0" dirty="0" err="1">
                <a:effectLst/>
                <a:latin typeface="Verdana" panose="020B0604030504040204" pitchFamily="34" charset="0"/>
              </a:rPr>
              <a:t>побутові</a:t>
            </a:r>
            <a:r>
              <a:rPr lang="ru-RU" sz="1800" b="0" i="0" dirty="0">
                <a:effectLst/>
                <a:latin typeface="Verdana" panose="020B0604030504040204" pitchFamily="34" charset="0"/>
              </a:rPr>
              <a:t>, </a:t>
            </a:r>
            <a:r>
              <a:rPr lang="ru-RU" sz="1800" b="0" i="0" dirty="0" err="1">
                <a:effectLst/>
                <a:latin typeface="Verdana" panose="020B0604030504040204" pitchFamily="34" charset="0"/>
              </a:rPr>
              <a:t>антиклерикальні</a:t>
            </a:r>
            <a:r>
              <a:rPr lang="ru-RU" sz="1800" b="0" i="0" dirty="0">
                <a:effectLst/>
                <a:latin typeface="Verdana" panose="020B0604030504040204" pitchFamily="34" charset="0"/>
              </a:rPr>
              <a:t>. </a:t>
            </a:r>
          </a:p>
          <a:p>
            <a:pPr algn="just"/>
            <a:r>
              <a:rPr lang="ru-RU" sz="1800" b="0" i="0" dirty="0">
                <a:effectLst/>
                <a:latin typeface="Verdana" panose="020B0604030504040204" pitchFamily="34" charset="0"/>
              </a:rPr>
              <a:t>     </a:t>
            </a:r>
            <a:r>
              <a:rPr lang="ru-RU" sz="1800" b="0" i="0" dirty="0" err="1">
                <a:effectLst/>
                <a:latin typeface="Verdana" panose="020B0604030504040204" pitchFamily="34" charset="0"/>
              </a:rPr>
              <a:t>Письменниця</a:t>
            </a:r>
            <a:r>
              <a:rPr lang="ru-RU" sz="1800" b="0" i="0" dirty="0">
                <a:effectLst/>
                <a:latin typeface="Verdana" panose="020B0604030504040204" pitchFamily="34" charset="0"/>
              </a:rPr>
              <a:t> </a:t>
            </a:r>
            <a:r>
              <a:rPr lang="ru-RU" sz="1800" b="0" i="0" dirty="0" err="1">
                <a:effectLst/>
                <a:latin typeface="Verdana" panose="020B0604030504040204" pitchFamily="34" charset="0"/>
              </a:rPr>
              <a:t>висміює</a:t>
            </a:r>
            <a:r>
              <a:rPr lang="ru-RU" sz="1800" b="0" i="0" dirty="0">
                <a:effectLst/>
                <a:latin typeface="Verdana" panose="020B0604030504040204" pitchFamily="34" charset="0"/>
              </a:rPr>
              <a:t> </a:t>
            </a:r>
            <a:r>
              <a:rPr lang="ru-RU" sz="1800" b="0" i="0" dirty="0" err="1">
                <a:effectLst/>
                <a:latin typeface="Verdana" panose="020B0604030504040204" pitchFamily="34" charset="0"/>
              </a:rPr>
              <a:t>лицемірство</a:t>
            </a:r>
            <a:r>
              <a:rPr lang="ru-RU" sz="1800" b="0" i="0" dirty="0">
                <a:effectLst/>
                <a:latin typeface="Verdana" panose="020B0604030504040204" pitchFamily="34" charset="0"/>
              </a:rPr>
              <a:t> й </a:t>
            </a:r>
            <a:r>
              <a:rPr lang="ru-RU" sz="1800" b="0" i="0" dirty="0" err="1">
                <a:effectLst/>
                <a:latin typeface="Verdana" panose="020B0604030504040204" pitchFamily="34" charset="0"/>
              </a:rPr>
              <a:t>розпусність</a:t>
            </a:r>
            <a:r>
              <a:rPr lang="ru-RU" sz="1800" b="0" i="0" dirty="0">
                <a:effectLst/>
                <a:latin typeface="Verdana" panose="020B0604030504040204" pitchFamily="34" charset="0"/>
              </a:rPr>
              <a:t> </a:t>
            </a:r>
            <a:r>
              <a:rPr lang="ru-RU" sz="1800" b="0" i="0" dirty="0" err="1">
                <a:effectLst/>
                <a:latin typeface="Verdana" panose="020B0604030504040204" pitchFamily="34" charset="0"/>
              </a:rPr>
              <a:t>ченців</a:t>
            </a:r>
            <a:r>
              <a:rPr lang="ru-RU" sz="1800" b="0" i="0" dirty="0">
                <a:effectLst/>
                <a:latin typeface="Verdana" panose="020B0604030504040204" pitchFamily="34" charset="0"/>
              </a:rPr>
              <a:t>, </a:t>
            </a:r>
            <a:r>
              <a:rPr lang="ru-RU" sz="1800" b="0" i="0" dirty="0" err="1">
                <a:effectLst/>
                <a:latin typeface="Verdana" panose="020B0604030504040204" pitchFamily="34" charset="0"/>
              </a:rPr>
              <a:t>заперечує</a:t>
            </a:r>
            <a:r>
              <a:rPr lang="ru-RU" sz="1800" b="0" i="0" dirty="0">
                <a:effectLst/>
                <a:latin typeface="Verdana" panose="020B0604030504040204" pitchFamily="34" charset="0"/>
              </a:rPr>
              <a:t> </a:t>
            </a:r>
            <a:r>
              <a:rPr lang="ru-RU" sz="1800" b="0" i="0" dirty="0" err="1">
                <a:effectLst/>
                <a:latin typeface="Verdana" panose="020B0604030504040204" pitchFamily="34" charset="0"/>
              </a:rPr>
              <a:t>аскетичну</a:t>
            </a:r>
            <a:r>
              <a:rPr lang="ru-RU" sz="1800" b="0" i="0" dirty="0">
                <a:effectLst/>
                <a:latin typeface="Verdana" panose="020B0604030504040204" pitchFamily="34" charset="0"/>
              </a:rPr>
              <a:t> мораль і </a:t>
            </a:r>
            <a:r>
              <a:rPr lang="ru-RU" sz="1800" b="0" i="0" dirty="0" err="1">
                <a:effectLst/>
                <a:latin typeface="Verdana" panose="020B0604030504040204" pitchFamily="34" charset="0"/>
              </a:rPr>
              <a:t>відстоює</a:t>
            </a:r>
            <a:r>
              <a:rPr lang="ru-RU" sz="1800" b="0" i="0" dirty="0">
                <a:effectLst/>
                <a:latin typeface="Verdana" panose="020B0604030504040204" pitchFamily="34" charset="0"/>
              </a:rPr>
              <a:t> право </a:t>
            </a:r>
            <a:r>
              <a:rPr lang="ru-RU" sz="1800" b="0" i="0" dirty="0" err="1">
                <a:effectLst/>
                <a:latin typeface="Verdana" panose="020B0604030504040204" pitchFamily="34" charset="0"/>
              </a:rPr>
              <a:t>людини</a:t>
            </a:r>
            <a:r>
              <a:rPr lang="ru-RU" sz="1800" b="0" i="0" dirty="0">
                <a:effectLst/>
                <a:latin typeface="Verdana" panose="020B0604030504040204" pitchFamily="34" charset="0"/>
              </a:rPr>
              <a:t> на </a:t>
            </a:r>
            <a:r>
              <a:rPr lang="ru-RU" sz="1800" b="0" i="0" dirty="0" err="1">
                <a:effectLst/>
                <a:latin typeface="Verdana" panose="020B0604030504040204" pitchFamily="34" charset="0"/>
              </a:rPr>
              <a:t>земні</a:t>
            </a:r>
            <a:r>
              <a:rPr lang="ru-RU" sz="1800" b="0" i="0" dirty="0">
                <a:effectLst/>
                <a:latin typeface="Verdana" panose="020B0604030504040204" pitchFamily="34" charset="0"/>
              </a:rPr>
              <a:t> </a:t>
            </a:r>
            <a:r>
              <a:rPr lang="ru-RU" sz="1800" b="0" i="0" dirty="0" err="1">
                <a:effectLst/>
                <a:latin typeface="Verdana" panose="020B0604030504040204" pitchFamily="34" charset="0"/>
              </a:rPr>
              <a:t>задоволення</a:t>
            </a:r>
            <a:r>
              <a:rPr lang="ru-RU" sz="1800" b="0" i="0" dirty="0">
                <a:effectLst/>
                <a:latin typeface="Verdana" panose="020B0604030504040204" pitchFamily="34" charset="0"/>
              </a:rPr>
              <a:t>, </a:t>
            </a:r>
            <a:r>
              <a:rPr lang="ru-RU" sz="1800" b="0" i="0" dirty="0" err="1">
                <a:effectLst/>
                <a:latin typeface="Verdana" panose="020B0604030504040204" pitchFamily="34" charset="0"/>
              </a:rPr>
              <a:t>проте</a:t>
            </a:r>
            <a:r>
              <a:rPr lang="ru-RU" sz="1800" b="0" i="0" dirty="0">
                <a:effectLst/>
                <a:latin typeface="Verdana" panose="020B0604030504040204" pitchFamily="34" charset="0"/>
              </a:rPr>
              <a:t> в </a:t>
            </a:r>
            <a:r>
              <a:rPr lang="ru-RU" sz="1800" b="0" i="0" dirty="0" err="1">
                <a:effectLst/>
                <a:latin typeface="Verdana" panose="020B0604030504040204" pitchFamily="34" charset="0"/>
              </a:rPr>
              <a:t>її</a:t>
            </a:r>
            <a:r>
              <a:rPr lang="ru-RU" sz="1800" b="0" i="0" dirty="0">
                <a:effectLst/>
                <a:latin typeface="Verdana" panose="020B0604030504040204" pitchFamily="34" charset="0"/>
              </a:rPr>
              <a:t> </a:t>
            </a:r>
            <a:r>
              <a:rPr lang="ru-RU" sz="1800" b="0" i="0" dirty="0" err="1">
                <a:effectLst/>
                <a:latin typeface="Verdana" panose="020B0604030504040204" pitchFamily="34" charset="0"/>
              </a:rPr>
              <a:t>новелах</a:t>
            </a:r>
            <a:r>
              <a:rPr lang="ru-RU" sz="1800" b="0" i="0" dirty="0">
                <a:effectLst/>
                <a:latin typeface="Verdana" panose="020B0604030504040204" pitchFamily="34" charset="0"/>
              </a:rPr>
              <a:t> нема </a:t>
            </a:r>
            <a:r>
              <a:rPr lang="ru-RU" sz="1800" b="0" i="0" dirty="0" err="1">
                <a:effectLst/>
                <a:latin typeface="Verdana" panose="020B0604030504040204" pitchFamily="34" charset="0"/>
              </a:rPr>
              <a:t>сміливості</a:t>
            </a:r>
            <a:r>
              <a:rPr lang="ru-RU" sz="1800" b="0" i="0" dirty="0">
                <a:effectLst/>
                <a:latin typeface="Verdana" panose="020B0604030504040204" pitchFamily="34" charset="0"/>
              </a:rPr>
              <a:t> і </a:t>
            </a:r>
            <a:r>
              <a:rPr lang="ru-RU" sz="1800" b="0" i="0" dirty="0" err="1">
                <a:effectLst/>
                <a:latin typeface="Verdana" panose="020B0604030504040204" pitchFamily="34" charset="0"/>
              </a:rPr>
              <a:t>гостроти</a:t>
            </a:r>
            <a:r>
              <a:rPr lang="ru-RU" sz="1800" b="0" i="0" dirty="0">
                <a:effectLst/>
                <a:latin typeface="Verdana" panose="020B0604030504040204" pitchFamily="34" charset="0"/>
              </a:rPr>
              <a:t> </a:t>
            </a:r>
            <a:r>
              <a:rPr lang="ru-RU" sz="1800" b="0" i="0" dirty="0" err="1">
                <a:effectLst/>
                <a:latin typeface="Verdana" panose="020B0604030504040204" pitchFamily="34" charset="0"/>
              </a:rPr>
              <a:t>сатири</a:t>
            </a:r>
            <a:r>
              <a:rPr lang="ru-RU" sz="1800" b="0" i="0" dirty="0">
                <a:effectLst/>
                <a:latin typeface="Verdana" panose="020B0604030504040204" pitchFamily="34" charset="0"/>
              </a:rPr>
              <a:t>. У «</a:t>
            </a:r>
            <a:r>
              <a:rPr lang="ru-RU" sz="1800" b="0" i="0" dirty="0" err="1">
                <a:effectLst/>
                <a:latin typeface="Verdana" panose="020B0604030504040204" pitchFamily="34" charset="0"/>
              </a:rPr>
              <a:t>Гептамероні</a:t>
            </a:r>
            <a:r>
              <a:rPr lang="ru-RU" sz="1800" b="0" i="0" dirty="0">
                <a:effectLst/>
                <a:latin typeface="Verdana" panose="020B0604030504040204" pitchFamily="34" charset="0"/>
              </a:rPr>
              <a:t>» </a:t>
            </a:r>
            <a:r>
              <a:rPr lang="ru-RU" sz="1800" b="0" i="0" dirty="0" err="1">
                <a:effectLst/>
                <a:latin typeface="Verdana" panose="020B0604030504040204" pitchFamily="34" charset="0"/>
              </a:rPr>
              <a:t>послідовно</a:t>
            </a:r>
            <a:r>
              <a:rPr lang="ru-RU" sz="1800" b="0" i="0" dirty="0">
                <a:effectLst/>
                <a:latin typeface="Verdana" panose="020B0604030504040204" pitchFamily="34" charset="0"/>
              </a:rPr>
              <a:t> проходить дидактична </a:t>
            </a:r>
            <a:r>
              <a:rPr lang="ru-RU" sz="1800" b="0" i="0" dirty="0" err="1">
                <a:effectLst/>
                <a:latin typeface="Verdana" panose="020B0604030504040204" pitchFamily="34" charset="0"/>
              </a:rPr>
              <a:t>тенденція</a:t>
            </a:r>
            <a:r>
              <a:rPr lang="ru-RU" sz="1800" b="0" i="0" dirty="0">
                <a:effectLst/>
                <a:latin typeface="Verdana" panose="020B0604030504040204" pitchFamily="34" charset="0"/>
              </a:rPr>
              <a:t>, </a:t>
            </a:r>
            <a:r>
              <a:rPr lang="ru-RU" sz="1800" b="0" i="0" dirty="0" err="1">
                <a:effectLst/>
                <a:latin typeface="Verdana" panose="020B0604030504040204" pitchFamily="34" charset="0"/>
              </a:rPr>
              <a:t>поряд</a:t>
            </a:r>
            <a:r>
              <a:rPr lang="ru-RU" sz="1800" b="0" i="0" dirty="0">
                <a:effectLst/>
                <a:latin typeface="Verdana" panose="020B0604030504040204" pitchFamily="34" charset="0"/>
              </a:rPr>
              <a:t> </a:t>
            </a:r>
            <a:r>
              <a:rPr lang="ru-RU" sz="1800" b="0" i="0" dirty="0" err="1">
                <a:effectLst/>
                <a:latin typeface="Verdana" panose="020B0604030504040204" pitchFamily="34" charset="0"/>
              </a:rPr>
              <a:t>із</a:t>
            </a:r>
            <a:r>
              <a:rPr lang="ru-RU" sz="1800" b="0" i="0" dirty="0">
                <a:effectLst/>
                <a:latin typeface="Verdana" panose="020B0604030504040204" pitchFamily="34" charset="0"/>
              </a:rPr>
              <a:t> новою </a:t>
            </a:r>
            <a:r>
              <a:rPr lang="ru-RU" sz="1800" b="0" i="0" dirty="0" err="1">
                <a:effectLst/>
                <a:latin typeface="Verdana" panose="020B0604030504040204" pitchFamily="34" charset="0"/>
              </a:rPr>
              <a:t>мораллю</a:t>
            </a:r>
            <a:r>
              <a:rPr lang="ru-RU" sz="1800" b="0" i="0" dirty="0">
                <a:effectLst/>
                <a:latin typeface="Verdana" panose="020B0604030504040204" pitchFamily="34" charset="0"/>
              </a:rPr>
              <a:t> </a:t>
            </a:r>
            <a:r>
              <a:rPr lang="ru-RU" sz="1800" b="0" i="0" dirty="0" err="1">
                <a:effectLst/>
                <a:latin typeface="Verdana" panose="020B0604030504040204" pitchFamily="34" charset="0"/>
              </a:rPr>
              <a:t>співіснують</a:t>
            </a:r>
            <a:r>
              <a:rPr lang="ru-RU" sz="1800" b="0" i="0" dirty="0">
                <a:effectLst/>
                <a:latin typeface="Verdana" panose="020B0604030504040204" pitchFamily="34" charset="0"/>
              </a:rPr>
              <a:t> </a:t>
            </a:r>
            <a:r>
              <a:rPr lang="ru-RU" sz="1800" b="0" i="0" dirty="0" err="1">
                <a:effectLst/>
                <a:latin typeface="Verdana" panose="020B0604030504040204" pitchFamily="34" charset="0"/>
              </a:rPr>
              <a:t>старі</a:t>
            </a:r>
            <a:r>
              <a:rPr lang="ru-RU" sz="1800" b="0" i="0" dirty="0">
                <a:effectLst/>
                <a:latin typeface="Verdana" panose="020B0604030504040204" pitchFamily="34" charset="0"/>
              </a:rPr>
              <a:t> </a:t>
            </a:r>
            <a:r>
              <a:rPr lang="ru-RU" sz="1800" b="0" i="0" dirty="0" err="1">
                <a:effectLst/>
                <a:latin typeface="Verdana" panose="020B0604030504040204" pitchFamily="34" charset="0"/>
              </a:rPr>
              <a:t>поняття</a:t>
            </a:r>
            <a:r>
              <a:rPr lang="ru-RU" sz="1800" b="0" i="0" dirty="0">
                <a:effectLst/>
                <a:latin typeface="Verdana" panose="020B0604030504040204" pitchFamily="34" charset="0"/>
              </a:rPr>
              <a:t>. Стиль і манера </a:t>
            </a:r>
            <a:r>
              <a:rPr lang="ru-RU" sz="1800" b="0" i="0" dirty="0" err="1">
                <a:effectLst/>
                <a:latin typeface="Verdana" panose="020B0604030504040204" pitchFamily="34" charset="0"/>
              </a:rPr>
              <a:t>розповіді</a:t>
            </a:r>
            <a:r>
              <a:rPr lang="ru-RU" sz="1800" b="0" i="0" dirty="0">
                <a:effectLst/>
                <a:latin typeface="Verdana" panose="020B0604030504040204" pitchFamily="34" charset="0"/>
              </a:rPr>
              <a:t> </a:t>
            </a:r>
            <a:r>
              <a:rPr lang="ru-RU" sz="1800" b="0" i="0" dirty="0" err="1">
                <a:effectLst/>
                <a:latin typeface="Verdana" panose="020B0604030504040204" pitchFamily="34" charset="0"/>
              </a:rPr>
              <a:t>позначені</a:t>
            </a:r>
            <a:r>
              <a:rPr lang="ru-RU" sz="1800" b="0" i="0" dirty="0">
                <a:effectLst/>
                <a:latin typeface="Verdana" panose="020B0604030504040204" pitchFamily="34" charset="0"/>
              </a:rPr>
              <a:t> </a:t>
            </a:r>
            <a:r>
              <a:rPr lang="ru-RU" sz="1800" b="0" i="0" dirty="0" err="1">
                <a:effectLst/>
                <a:latin typeface="Verdana" panose="020B0604030504040204" pitchFamily="34" charset="0"/>
              </a:rPr>
              <a:t>впливом</a:t>
            </a:r>
            <a:r>
              <a:rPr lang="ru-RU" sz="1800" b="0" i="0" dirty="0">
                <a:effectLst/>
                <a:latin typeface="Verdana" panose="020B0604030504040204" pitchFamily="34" charset="0"/>
              </a:rPr>
              <a:t> </a:t>
            </a:r>
            <a:r>
              <a:rPr lang="ru-RU" sz="1800" b="0" i="0" dirty="0" err="1">
                <a:effectLst/>
                <a:latin typeface="Verdana" panose="020B0604030504040204" pitchFamily="34" charset="0"/>
              </a:rPr>
              <a:t>куртуазної</a:t>
            </a:r>
            <a:r>
              <a:rPr lang="ru-RU" sz="1800" b="0" i="0" dirty="0">
                <a:effectLst/>
                <a:latin typeface="Verdana" panose="020B0604030504040204" pitchFamily="34" charset="0"/>
              </a:rPr>
              <a:t> </a:t>
            </a:r>
            <a:r>
              <a:rPr lang="ru-RU" sz="1800" b="0" i="0" dirty="0" err="1">
                <a:effectLst/>
                <a:latin typeface="Verdana" panose="020B0604030504040204" pitchFamily="34" charset="0"/>
              </a:rPr>
              <a:t>літератури</a:t>
            </a:r>
            <a:r>
              <a:rPr lang="ru-RU" sz="1800" b="0" i="0" dirty="0">
                <a:effectLst/>
                <a:latin typeface="Verdana" panose="020B0604030504040204" pitchFamily="34" charset="0"/>
              </a:rPr>
              <a:t>.</a:t>
            </a:r>
          </a:p>
          <a:p>
            <a:endParaRPr lang="ru-RU" dirty="0"/>
          </a:p>
        </p:txBody>
      </p:sp>
      <p:pic>
        <p:nvPicPr>
          <p:cNvPr id="10" name="Рисунок 9" descr="Изображение выглядит как фотография, кровать, спальня, комната&#10;&#10;Автоматически созданное описание">
            <a:extLst>
              <a:ext uri="{FF2B5EF4-FFF2-40B4-BE49-F238E27FC236}">
                <a16:creationId xmlns:a16="http://schemas.microsoft.com/office/drawing/2014/main" id="{F7E4CA21-653A-46A2-BAF8-06B27FB8C1B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9760" y="2597837"/>
            <a:ext cx="3014590" cy="4149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39760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CB0DE21-B060-4265-A031-6C50A58743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53194"/>
            <a:ext cx="3932237" cy="958155"/>
          </a:xfrm>
        </p:spPr>
        <p:txBody>
          <a:bodyPr>
            <a:normAutofit fontScale="90000"/>
          </a:bodyPr>
          <a:lstStyle/>
          <a:p>
            <a:pPr algn="ctr"/>
            <a:r>
              <a:rPr lang="uk-UA" b="1" dirty="0"/>
              <a:t>Мадлен де </a:t>
            </a:r>
            <a:r>
              <a:rPr lang="uk-UA" b="1" dirty="0" err="1"/>
              <a:t>Скюдері</a:t>
            </a:r>
            <a:br>
              <a:rPr lang="uk-UA" dirty="0"/>
            </a:br>
            <a:r>
              <a:rPr lang="uk-UA" dirty="0"/>
              <a:t>1607 - 1701</a:t>
            </a:r>
            <a:endParaRPr lang="ru-RU" dirty="0"/>
          </a:p>
        </p:txBody>
      </p:sp>
      <p:pic>
        <p:nvPicPr>
          <p:cNvPr id="6" name="Объект 5" descr="Изображение выглядит как внешний, женщина, стоит, держит&#10;&#10;Автоматически созданное описание">
            <a:extLst>
              <a:ext uri="{FF2B5EF4-FFF2-40B4-BE49-F238E27FC236}">
                <a16:creationId xmlns:a16="http://schemas.microsoft.com/office/drawing/2014/main" id="{B0310E1B-4725-4D2E-891C-AF6F4FD2E3E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0370" y="542208"/>
            <a:ext cx="4647734" cy="5773583"/>
          </a:xfrm>
        </p:spPr>
      </p:pic>
      <p:sp>
        <p:nvSpPr>
          <p:cNvPr id="4" name="Текст 3">
            <a:extLst>
              <a:ext uri="{FF2B5EF4-FFF2-40B4-BE49-F238E27FC236}">
                <a16:creationId xmlns:a16="http://schemas.microsoft.com/office/drawing/2014/main" id="{C93D9068-A4C5-43ED-9E18-3F6DE6FCFE7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393896" y="1533378"/>
            <a:ext cx="5168704" cy="4335610"/>
          </a:xfrm>
        </p:spPr>
        <p:txBody>
          <a:bodyPr>
            <a:normAutofit/>
          </a:bodyPr>
          <a:lstStyle/>
          <a:p>
            <a:r>
              <a:rPr lang="ru-RU" sz="2400" b="0" i="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2800" b="0" i="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Мадлен де </a:t>
            </a:r>
            <a:r>
              <a:rPr lang="ru-RU" sz="2800" b="0" i="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Скюдері</a:t>
            </a:r>
            <a:r>
              <a:rPr lang="ru-RU" sz="2800" b="0" i="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належать </a:t>
            </a:r>
            <a:r>
              <a:rPr lang="ru-RU" sz="2800" b="0" i="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багатотомні</a:t>
            </a:r>
            <a:r>
              <a:rPr lang="ru-RU" sz="2800" b="0" i="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0" i="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галантні</a:t>
            </a:r>
            <a:r>
              <a:rPr lang="ru-RU" sz="2800" b="0" i="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0" i="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романи</a:t>
            </a:r>
            <a:r>
              <a:rPr lang="ru-RU" sz="2800" b="0" i="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в героях </a:t>
            </a:r>
            <a:r>
              <a:rPr lang="ru-RU" sz="2800" b="0" i="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яких</a:t>
            </a:r>
            <a:r>
              <a:rPr lang="ru-RU" sz="2800" b="0" i="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0" i="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читачі</a:t>
            </a:r>
            <a:r>
              <a:rPr lang="ru-RU" sz="2800" b="0" i="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легко </a:t>
            </a:r>
            <a:r>
              <a:rPr lang="ru-RU" sz="2800" b="0" i="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впізнавали</a:t>
            </a:r>
            <a:r>
              <a:rPr lang="ru-RU" sz="2800" b="0" i="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0" i="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своїх</a:t>
            </a:r>
            <a:r>
              <a:rPr lang="ru-RU" sz="2800" b="0" i="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0" i="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знаменитих</a:t>
            </a:r>
            <a:r>
              <a:rPr lang="ru-RU" sz="2800" b="0" i="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0" i="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сучасників</a:t>
            </a:r>
            <a:r>
              <a:rPr lang="ru-RU" sz="2800" b="0" i="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r>
              <a:rPr lang="ru-RU" sz="2800" b="0" i="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2800" b="0" i="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Найвідоміші</a:t>
            </a:r>
            <a:r>
              <a:rPr lang="ru-RU" sz="2800" b="0" i="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з </a:t>
            </a:r>
            <a:r>
              <a:rPr lang="ru-RU" sz="2800" b="0" i="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творів</a:t>
            </a:r>
            <a:r>
              <a:rPr lang="ru-RU" sz="2800" b="0" i="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— «</a:t>
            </a:r>
            <a:r>
              <a:rPr lang="ru-RU" sz="2800" b="0" i="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Артамен</a:t>
            </a:r>
            <a:r>
              <a:rPr lang="ru-RU" sz="2800" b="0" i="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800" b="0" i="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або</a:t>
            </a:r>
            <a:r>
              <a:rPr lang="ru-RU" sz="2800" b="0" i="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Великий Кир» (</a:t>
            </a:r>
            <a:r>
              <a:rPr lang="en-US" sz="2800" b="0" i="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1649</a:t>
            </a:r>
            <a:r>
              <a:rPr lang="uk-UA" sz="2800" b="0" i="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sz="2800" b="0" i="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1653) </a:t>
            </a:r>
            <a:r>
              <a:rPr lang="ru-RU" sz="2800" b="0" i="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і «</a:t>
            </a:r>
            <a:r>
              <a:rPr lang="ru-RU" sz="2800" b="0" i="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Клелія</a:t>
            </a:r>
            <a:r>
              <a:rPr lang="ru-RU" sz="2800" b="0" i="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» (</a:t>
            </a:r>
            <a:r>
              <a:rPr lang="en-US" sz="2800" b="0" i="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1654</a:t>
            </a:r>
            <a:r>
              <a:rPr lang="uk-UA" sz="2800" b="0" i="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sz="2800" b="0" i="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1660)</a:t>
            </a:r>
            <a:r>
              <a:rPr lang="uk-UA" sz="2800" b="0" i="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«Ібрагім», «</a:t>
            </a:r>
            <a:r>
              <a:rPr lang="uk-UA" sz="2800" b="0" i="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Альмахіда</a:t>
            </a:r>
            <a:r>
              <a:rPr lang="uk-UA" sz="2800" b="0" i="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r>
              <a:rPr lang="en-US" sz="2800" b="0" i="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96922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DFDF3A1-2E40-44B9-8A7B-FDA77B104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54746"/>
            <a:ext cx="5828298" cy="1252024"/>
          </a:xfrm>
        </p:spPr>
        <p:txBody>
          <a:bodyPr>
            <a:normAutofit/>
          </a:bodyPr>
          <a:lstStyle/>
          <a:p>
            <a:pPr algn="ctr"/>
            <a:r>
              <a:rPr lang="uk-UA" b="1" dirty="0"/>
              <a:t>«</a:t>
            </a:r>
            <a:r>
              <a:rPr lang="uk-UA" b="1" dirty="0" err="1"/>
              <a:t>Клелія</a:t>
            </a:r>
            <a:r>
              <a:rPr lang="uk-UA" b="1" dirty="0"/>
              <a:t>» де </a:t>
            </a:r>
            <a:r>
              <a:rPr lang="uk-UA" b="1" dirty="0" err="1"/>
              <a:t>Скюдері</a:t>
            </a:r>
            <a:r>
              <a:rPr lang="uk-UA" b="1" dirty="0"/>
              <a:t> як зразок </a:t>
            </a:r>
            <a:r>
              <a:rPr lang="uk-UA" b="1" dirty="0" err="1"/>
              <a:t>преціозної</a:t>
            </a:r>
            <a:r>
              <a:rPr lang="uk-UA" b="1" dirty="0"/>
              <a:t> літератури</a:t>
            </a:r>
            <a:endParaRPr lang="ru-RU" b="1" dirty="0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814F85B2-FF18-41BF-BA41-D77BEFA7789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1670161"/>
            <a:ext cx="5828298" cy="4586067"/>
          </a:xfrm>
        </p:spPr>
        <p:txBody>
          <a:bodyPr>
            <a:normAutofit/>
          </a:bodyPr>
          <a:lstStyle/>
          <a:p>
            <a:r>
              <a:rPr lang="uk-UA" sz="2800" dirty="0"/>
              <a:t>    До роману додано «Карту Країни ніжності» - основу «галантного кодексу»</a:t>
            </a:r>
            <a:r>
              <a:rPr lang="ru-RU" sz="2800" dirty="0">
                <a:solidFill>
                  <a:srgbClr val="2021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2800" b="0" i="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0" i="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алегоричний</a:t>
            </a:r>
            <a:r>
              <a:rPr lang="ru-RU" sz="2800" b="0" i="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маршрут по </a:t>
            </a:r>
            <a:r>
              <a:rPr lang="ru-RU" sz="2800" b="0" i="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багатому</a:t>
            </a:r>
            <a:r>
              <a:rPr lang="ru-RU" sz="2800" b="0" i="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0" i="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небезпеками</a:t>
            </a:r>
            <a:r>
              <a:rPr lang="ru-RU" sz="2800" b="0" i="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царству </a:t>
            </a:r>
            <a:r>
              <a:rPr lang="ru-RU" sz="2800" b="0" i="0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любові</a:t>
            </a:r>
            <a:r>
              <a:rPr lang="ru-RU" sz="2800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.</a:t>
            </a:r>
            <a:endParaRPr lang="uk-UA" sz="2800" dirty="0"/>
          </a:p>
          <a:p>
            <a:r>
              <a:rPr lang="uk-UA" sz="2800" dirty="0"/>
              <a:t>    Проза пишна, гіперболізована,  надчуттєва, манірна.</a:t>
            </a:r>
          </a:p>
          <a:p>
            <a:r>
              <a:rPr lang="uk-UA" sz="2800" dirty="0"/>
              <a:t>    В межах цього стилю детально розробляється любовний світський «галантний» кодекс.</a:t>
            </a:r>
            <a:endParaRPr lang="ru-RU" sz="2800" dirty="0"/>
          </a:p>
        </p:txBody>
      </p:sp>
      <p:pic>
        <p:nvPicPr>
          <p:cNvPr id="10" name="Объект 9" descr="Изображение выглядит как карта&#10;&#10;Автоматически созданное описание">
            <a:extLst>
              <a:ext uri="{FF2B5EF4-FFF2-40B4-BE49-F238E27FC236}">
                <a16:creationId xmlns:a16="http://schemas.microsoft.com/office/drawing/2014/main" id="{C08D240D-0E90-4028-A9C5-1A34DB6AAD2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8086" y="1670161"/>
            <a:ext cx="5523914" cy="4586067"/>
          </a:xfrm>
        </p:spPr>
      </p:pic>
    </p:spTree>
    <p:extLst>
      <p:ext uri="{BB962C8B-B14F-4D97-AF65-F5344CB8AC3E}">
        <p14:creationId xmlns:p14="http://schemas.microsoft.com/office/powerpoint/2010/main" val="39953350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C68D7D9-8BBB-4FF7-ACE1-411C03AD1C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776" y="351692"/>
            <a:ext cx="7751298" cy="1097280"/>
          </a:xfrm>
        </p:spPr>
        <p:txBody>
          <a:bodyPr>
            <a:normAutofit/>
          </a:bodyPr>
          <a:lstStyle/>
          <a:p>
            <a:r>
              <a:rPr lang="uk-UA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Жермена</a:t>
            </a:r>
            <a:r>
              <a:rPr lang="uk-UA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де Сталь (Мадам де Сталь)</a:t>
            </a: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dirty="0"/>
              <a:t>(1766—1817) – публічна інтелектуалка</a:t>
            </a:r>
            <a:endParaRPr lang="ru-RU" dirty="0"/>
          </a:p>
        </p:txBody>
      </p:sp>
      <p:pic>
        <p:nvPicPr>
          <p:cNvPr id="6" name="Объект 5" descr="Изображение выглядит как человек, женщина, одежда, стена&#10;&#10;Автоматически созданное описание">
            <a:extLst>
              <a:ext uri="{FF2B5EF4-FFF2-40B4-BE49-F238E27FC236}">
                <a16:creationId xmlns:a16="http://schemas.microsoft.com/office/drawing/2014/main" id="{CC522938-942F-4340-A760-0602FEE04AD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89256" y="0"/>
            <a:ext cx="3197640" cy="4888523"/>
          </a:xfrm>
        </p:spPr>
      </p:pic>
      <p:sp>
        <p:nvSpPr>
          <p:cNvPr id="4" name="Текст 3">
            <a:extLst>
              <a:ext uri="{FF2B5EF4-FFF2-40B4-BE49-F238E27FC236}">
                <a16:creationId xmlns:a16="http://schemas.microsoft.com/office/drawing/2014/main" id="{0C11F27B-EA79-4DED-AAF9-205E09DE8A7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40676" y="1448972"/>
            <a:ext cx="5786511" cy="4888523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uk-UA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ослідовниця</a:t>
            </a:r>
            <a:r>
              <a:rPr lang="uk-U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просвітителів XVIIІ ст. Монтеск’є, Вольтера, Руссо («Листи про твори і особистість Жан-Жака Руссо» (1788).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uk-U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Пропаганда інших літератур (трактат «Про літературу, що розглядається у зв'язку з суспільними настановами» (1801).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uk-U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Пропаганда літератур європейського Ренесансу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uk-U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Пропаганда німецької культури (трактат «Про Німеччину»)</a:t>
            </a:r>
          </a:p>
          <a:p>
            <a:pPr marL="342900" indent="-342900">
              <a:buFontTx/>
              <a:buChar char="-"/>
            </a:pPr>
            <a:endParaRPr lang="uk-UA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Tx/>
              <a:buChar char="-"/>
            </a:pPr>
            <a:endParaRPr lang="uk-UA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16" name="Рисунок 15" descr="Изображение выглядит как знак, текст, небо, предметы личной гигиены&#10;&#10;Автоматически созданное описание">
            <a:extLst>
              <a:ext uri="{FF2B5EF4-FFF2-40B4-BE49-F238E27FC236}">
                <a16:creationId xmlns:a16="http://schemas.microsoft.com/office/drawing/2014/main" id="{3F7B0B8B-86FC-425A-B3E8-8D28F535E83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16" t="10066" r="22895" b="8188"/>
          <a:stretch/>
        </p:blipFill>
        <p:spPr>
          <a:xfrm>
            <a:off x="5927187" y="1550207"/>
            <a:ext cx="3582159" cy="5174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614128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9D3A9E89-033E-4C4A-8C41-416DABFFD30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86293361-111E-427D-8E5B-256944AC839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"/>
            <a:ext cx="12192000" cy="275355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650E6B1-119F-4663-8090-1328D381CD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4796" y="420624"/>
            <a:ext cx="5143538" cy="1633463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b="1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Романи</a:t>
            </a:r>
            <a:r>
              <a:rPr lang="en-US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Ж. </a:t>
            </a:r>
            <a:r>
              <a:rPr lang="en-US" b="1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де</a:t>
            </a:r>
            <a:r>
              <a:rPr lang="en-US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b="1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Сталь</a:t>
            </a:r>
            <a:r>
              <a:rPr lang="en-US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: «</a:t>
            </a:r>
            <a:r>
              <a:rPr lang="en-US" b="1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Дельфіна</a:t>
            </a:r>
            <a:r>
              <a:rPr lang="en-US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», «</a:t>
            </a:r>
            <a:r>
              <a:rPr lang="en-US" b="1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Корінна</a:t>
            </a:r>
            <a:r>
              <a:rPr lang="en-US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, </a:t>
            </a:r>
            <a:r>
              <a:rPr lang="en-US" b="1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або</a:t>
            </a:r>
            <a:r>
              <a:rPr lang="en-US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b="1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Італія</a:t>
            </a:r>
            <a:r>
              <a:rPr lang="en-US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»</a:t>
            </a: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A41D73DD-160B-4885-A9CF-94EADD70D42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594360" y="73152"/>
            <a:ext cx="1178966" cy="232963"/>
            <a:chOff x="7763256" y="73152"/>
            <a:chExt cx="1178966" cy="232963"/>
          </a:xfrm>
        </p:grpSpPr>
        <p:sp>
          <p:nvSpPr>
            <p:cNvPr id="18" name="Rectangle 64">
              <a:extLst>
                <a:ext uri="{FF2B5EF4-FFF2-40B4-BE49-F238E27FC236}">
                  <a16:creationId xmlns:a16="http://schemas.microsoft.com/office/drawing/2014/main" id="{163DBB78-4E4E-4B2A-B257-CD3C2408AF6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263077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Rectangle 66">
              <a:extLst>
                <a:ext uri="{FF2B5EF4-FFF2-40B4-BE49-F238E27FC236}">
                  <a16:creationId xmlns:a16="http://schemas.microsoft.com/office/drawing/2014/main" id="{DD0F509B-05E7-42D0-9A4A-9BBA9ABA47F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263077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Rectangle 64">
              <a:extLst>
                <a:ext uri="{FF2B5EF4-FFF2-40B4-BE49-F238E27FC236}">
                  <a16:creationId xmlns:a16="http://schemas.microsoft.com/office/drawing/2014/main" id="{FF4A0A03-6FCB-47AB-A889-ABEAF35DE02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138122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Rectangle 66">
              <a:extLst>
                <a:ext uri="{FF2B5EF4-FFF2-40B4-BE49-F238E27FC236}">
                  <a16:creationId xmlns:a16="http://schemas.microsoft.com/office/drawing/2014/main" id="{8A6A27D1-12E0-4FAD-8C16-8A32A4EF204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138122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Rectangle 64">
              <a:extLst>
                <a:ext uri="{FF2B5EF4-FFF2-40B4-BE49-F238E27FC236}">
                  <a16:creationId xmlns:a16="http://schemas.microsoft.com/office/drawing/2014/main" id="{90BF3193-B4B0-4FDB-9734-8C9FABA532A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013167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ectangle 66">
              <a:extLst>
                <a:ext uri="{FF2B5EF4-FFF2-40B4-BE49-F238E27FC236}">
                  <a16:creationId xmlns:a16="http://schemas.microsoft.com/office/drawing/2014/main" id="{AB0CFE0F-0383-4629-9009-F66B040A166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013167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Rectangle 64">
              <a:extLst>
                <a:ext uri="{FF2B5EF4-FFF2-40B4-BE49-F238E27FC236}">
                  <a16:creationId xmlns:a16="http://schemas.microsoft.com/office/drawing/2014/main" id="{5C7EB065-8792-4BDB-9863-6F1BAA3C4B6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888211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Rectangle 66">
              <a:extLst>
                <a:ext uri="{FF2B5EF4-FFF2-40B4-BE49-F238E27FC236}">
                  <a16:creationId xmlns:a16="http://schemas.microsoft.com/office/drawing/2014/main" id="{45ACE59D-97B6-4DD1-BB37-12C292F1835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888211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Rectangle 64">
              <a:extLst>
                <a:ext uri="{FF2B5EF4-FFF2-40B4-BE49-F238E27FC236}">
                  <a16:creationId xmlns:a16="http://schemas.microsoft.com/office/drawing/2014/main" id="{5F2AAD78-5862-44FE-AB92-AF713D5F1F7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763256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Rectangle 66">
              <a:extLst>
                <a:ext uri="{FF2B5EF4-FFF2-40B4-BE49-F238E27FC236}">
                  <a16:creationId xmlns:a16="http://schemas.microsoft.com/office/drawing/2014/main" id="{C9BF96B3-92E5-4693-B918-69EDD8FD740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763256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Rectangle 64">
              <a:extLst>
                <a:ext uri="{FF2B5EF4-FFF2-40B4-BE49-F238E27FC236}">
                  <a16:creationId xmlns:a16="http://schemas.microsoft.com/office/drawing/2014/main" id="{5B9B69C3-A82A-4F4F-A3C4-9D2B5AFAD1D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887854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Rectangle 66">
              <a:extLst>
                <a:ext uri="{FF2B5EF4-FFF2-40B4-BE49-F238E27FC236}">
                  <a16:creationId xmlns:a16="http://schemas.microsoft.com/office/drawing/2014/main" id="{ED3C38D4-9B11-4F5F-A279-1A30E0CFBC5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887854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Rectangle 64">
              <a:extLst>
                <a:ext uri="{FF2B5EF4-FFF2-40B4-BE49-F238E27FC236}">
                  <a16:creationId xmlns:a16="http://schemas.microsoft.com/office/drawing/2014/main" id="{3100DDA4-8F42-4CB2-8921-3894F7BA05A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762899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Rectangle 66">
              <a:extLst>
                <a:ext uri="{FF2B5EF4-FFF2-40B4-BE49-F238E27FC236}">
                  <a16:creationId xmlns:a16="http://schemas.microsoft.com/office/drawing/2014/main" id="{A5936488-9C8D-40DA-BB04-6850F22355C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762899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Rectangle 64">
              <a:extLst>
                <a:ext uri="{FF2B5EF4-FFF2-40B4-BE49-F238E27FC236}">
                  <a16:creationId xmlns:a16="http://schemas.microsoft.com/office/drawing/2014/main" id="{1B9028EA-A394-4A9A-865A-E02D2D9AF2C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637944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Rectangle 66">
              <a:extLst>
                <a:ext uri="{FF2B5EF4-FFF2-40B4-BE49-F238E27FC236}">
                  <a16:creationId xmlns:a16="http://schemas.microsoft.com/office/drawing/2014/main" id="{3E802313-55B4-481A-BFD3-000851BC82E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637944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Rectangle 64">
              <a:extLst>
                <a:ext uri="{FF2B5EF4-FFF2-40B4-BE49-F238E27FC236}">
                  <a16:creationId xmlns:a16="http://schemas.microsoft.com/office/drawing/2014/main" id="{708829DB-C817-49E6-9A68-CA180E94FB2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512988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Rectangle 66">
              <a:extLst>
                <a:ext uri="{FF2B5EF4-FFF2-40B4-BE49-F238E27FC236}">
                  <a16:creationId xmlns:a16="http://schemas.microsoft.com/office/drawing/2014/main" id="{F6D48ED4-3DDF-47BF-87FA-07B83FD9550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512988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Rectangle 64">
              <a:extLst>
                <a:ext uri="{FF2B5EF4-FFF2-40B4-BE49-F238E27FC236}">
                  <a16:creationId xmlns:a16="http://schemas.microsoft.com/office/drawing/2014/main" id="{4796464F-801F-4ACF-8CA7-B166D8E4227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388033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Rectangle 66">
              <a:extLst>
                <a:ext uri="{FF2B5EF4-FFF2-40B4-BE49-F238E27FC236}">
                  <a16:creationId xmlns:a16="http://schemas.microsoft.com/office/drawing/2014/main" id="{EFBA0710-DB96-4132-8292-1ECBDADD735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388033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" name="Текст 3">
            <a:extLst>
              <a:ext uri="{FF2B5EF4-FFF2-40B4-BE49-F238E27FC236}">
                <a16:creationId xmlns:a16="http://schemas.microsoft.com/office/drawing/2014/main" id="{2616FD07-B202-449F-919C-D5FB5AB1CBC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304795" y="2487026"/>
            <a:ext cx="5197908" cy="3950350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marL="342900" indent="-228600">
              <a:buFont typeface="Arial" panose="020B0604020202020204" pitchFamily="34" charset="0"/>
              <a:buChar char="•"/>
            </a:pP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Любовний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роман «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Дельфіна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як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паскв</a:t>
            </a:r>
            <a:r>
              <a:rPr lang="uk-UA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іль</a:t>
            </a:r>
            <a:r>
              <a:rPr lang="uk-UA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 внутрішню політику Наполеона</a:t>
            </a:r>
            <a:endParaRPr lang="en-US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228600">
              <a:buFont typeface="Arial" panose="020B0604020202020204" pitchFamily="34" charset="0"/>
              <a:buChar char="•"/>
            </a:pP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героїні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провіщають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тип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романтично</a:t>
            </a:r>
            <a:r>
              <a:rPr lang="uk-UA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ї особистості</a:t>
            </a:r>
            <a:endParaRPr lang="en-US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228600">
              <a:buFont typeface="Arial" panose="020B0604020202020204" pitchFamily="34" charset="0"/>
              <a:buChar char="•"/>
            </a:pPr>
            <a:r>
              <a:rPr lang="uk-UA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Концепція романтичного кохання – чоловіча і жіноча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indent="-228600">
              <a:buFont typeface="Arial" panose="020B0604020202020204" pitchFamily="34" charset="0"/>
              <a:buChar char="•"/>
            </a:pPr>
            <a:endParaRPr lang="en-US" sz="2200" dirty="0"/>
          </a:p>
        </p:txBody>
      </p:sp>
      <p:pic>
        <p:nvPicPr>
          <p:cNvPr id="8" name="Рисунок 7" descr="Изображение выглядит как текст&#10;&#10;Автоматически созданное описание">
            <a:extLst>
              <a:ext uri="{FF2B5EF4-FFF2-40B4-BE49-F238E27FC236}">
                <a16:creationId xmlns:a16="http://schemas.microsoft.com/office/drawing/2014/main" id="{AC28EE79-330E-4123-94ED-ACB73D4B63D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14" t="6398" r="12901" b="6419"/>
          <a:stretch/>
        </p:blipFill>
        <p:spPr>
          <a:xfrm>
            <a:off x="5804451" y="531074"/>
            <a:ext cx="2928731" cy="4769796"/>
          </a:xfrm>
          <a:prstGeom prst="rect">
            <a:avLst/>
          </a:prstGeom>
        </p:spPr>
      </p:pic>
      <p:pic>
        <p:nvPicPr>
          <p:cNvPr id="6" name="Объект 5" descr="Изображение выглядит как текст&#10;&#10;Автоматически созданное описание">
            <a:extLst>
              <a:ext uri="{FF2B5EF4-FFF2-40B4-BE49-F238E27FC236}">
                <a16:creationId xmlns:a16="http://schemas.microsoft.com/office/drawing/2014/main" id="{03C3ADF5-1622-4D62-9264-0F3FEE084D9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53" r="1" b="1"/>
          <a:stretch/>
        </p:blipFill>
        <p:spPr>
          <a:xfrm>
            <a:off x="8837268" y="531074"/>
            <a:ext cx="3049936" cy="4769796"/>
          </a:xfrm>
          <a:prstGeom prst="rect">
            <a:avLst/>
          </a:prstGeom>
        </p:spPr>
      </p:pic>
      <p:sp>
        <p:nvSpPr>
          <p:cNvPr id="39" name="Rectangle 38">
            <a:extLst>
              <a:ext uri="{FF2B5EF4-FFF2-40B4-BE49-F238E27FC236}">
                <a16:creationId xmlns:a16="http://schemas.microsoft.com/office/drawing/2014/main" id="{78907291-9D6D-4740-81DB-441477BCA2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501384"/>
            <a:ext cx="12192000" cy="35661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47593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Rectangle 19">
            <a:extLst>
              <a:ext uri="{FF2B5EF4-FFF2-40B4-BE49-F238E27FC236}">
                <a16:creationId xmlns:a16="http://schemas.microsoft.com/office/drawing/2014/main" id="{9D3A9E89-033E-4C4A-8C41-416DABFFD30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21">
            <a:extLst>
              <a:ext uri="{FF2B5EF4-FFF2-40B4-BE49-F238E27FC236}">
                <a16:creationId xmlns:a16="http://schemas.microsoft.com/office/drawing/2014/main" id="{86293361-111E-427D-8E5B-256944AC839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"/>
            <a:ext cx="12192000" cy="275355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8C96B18-8AAA-4087-A1A1-7880552808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4360" y="687479"/>
            <a:ext cx="3444240" cy="1574874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2400" b="1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Жорж Санд (Аврора Дюпен1804-1876) – подолання табу і набуття громадянського тіла</a:t>
            </a: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A41D73DD-160B-4885-A9CF-94EADD70D42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594360" y="73152"/>
            <a:ext cx="1178966" cy="232963"/>
            <a:chOff x="7763256" y="73152"/>
            <a:chExt cx="1178966" cy="232963"/>
          </a:xfrm>
        </p:grpSpPr>
        <p:sp>
          <p:nvSpPr>
            <p:cNvPr id="25" name="Rectangle 64">
              <a:extLst>
                <a:ext uri="{FF2B5EF4-FFF2-40B4-BE49-F238E27FC236}">
                  <a16:creationId xmlns:a16="http://schemas.microsoft.com/office/drawing/2014/main" id="{163DBB78-4E4E-4B2A-B257-CD3C2408AF6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263077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Rectangle 66">
              <a:extLst>
                <a:ext uri="{FF2B5EF4-FFF2-40B4-BE49-F238E27FC236}">
                  <a16:creationId xmlns:a16="http://schemas.microsoft.com/office/drawing/2014/main" id="{DD0F509B-05E7-42D0-9A4A-9BBA9ABA47F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263077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Rectangle 64">
              <a:extLst>
                <a:ext uri="{FF2B5EF4-FFF2-40B4-BE49-F238E27FC236}">
                  <a16:creationId xmlns:a16="http://schemas.microsoft.com/office/drawing/2014/main" id="{FF4A0A03-6FCB-47AB-A889-ABEAF35DE02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138122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Rectangle 66">
              <a:extLst>
                <a:ext uri="{FF2B5EF4-FFF2-40B4-BE49-F238E27FC236}">
                  <a16:creationId xmlns:a16="http://schemas.microsoft.com/office/drawing/2014/main" id="{8A6A27D1-12E0-4FAD-8C16-8A32A4EF204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138122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Rectangle 64">
              <a:extLst>
                <a:ext uri="{FF2B5EF4-FFF2-40B4-BE49-F238E27FC236}">
                  <a16:creationId xmlns:a16="http://schemas.microsoft.com/office/drawing/2014/main" id="{90BF3193-B4B0-4FDB-9734-8C9FABA532A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013167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Rectangle 66">
              <a:extLst>
                <a:ext uri="{FF2B5EF4-FFF2-40B4-BE49-F238E27FC236}">
                  <a16:creationId xmlns:a16="http://schemas.microsoft.com/office/drawing/2014/main" id="{AB0CFE0F-0383-4629-9009-F66B040A166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013167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Rectangle 64">
              <a:extLst>
                <a:ext uri="{FF2B5EF4-FFF2-40B4-BE49-F238E27FC236}">
                  <a16:creationId xmlns:a16="http://schemas.microsoft.com/office/drawing/2014/main" id="{5C7EB065-8792-4BDB-9863-6F1BAA3C4B6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888211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Rectangle 66">
              <a:extLst>
                <a:ext uri="{FF2B5EF4-FFF2-40B4-BE49-F238E27FC236}">
                  <a16:creationId xmlns:a16="http://schemas.microsoft.com/office/drawing/2014/main" id="{45ACE59D-97B6-4DD1-BB37-12C292F1835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888211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Rectangle 64">
              <a:extLst>
                <a:ext uri="{FF2B5EF4-FFF2-40B4-BE49-F238E27FC236}">
                  <a16:creationId xmlns:a16="http://schemas.microsoft.com/office/drawing/2014/main" id="{5F2AAD78-5862-44FE-AB92-AF713D5F1F7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763256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Rectangle 66">
              <a:extLst>
                <a:ext uri="{FF2B5EF4-FFF2-40B4-BE49-F238E27FC236}">
                  <a16:creationId xmlns:a16="http://schemas.microsoft.com/office/drawing/2014/main" id="{C9BF96B3-92E5-4693-B918-69EDD8FD740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763256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Rectangle 64">
              <a:extLst>
                <a:ext uri="{FF2B5EF4-FFF2-40B4-BE49-F238E27FC236}">
                  <a16:creationId xmlns:a16="http://schemas.microsoft.com/office/drawing/2014/main" id="{5B9B69C3-A82A-4F4F-A3C4-9D2B5AFAD1D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887854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Rectangle 66">
              <a:extLst>
                <a:ext uri="{FF2B5EF4-FFF2-40B4-BE49-F238E27FC236}">
                  <a16:creationId xmlns:a16="http://schemas.microsoft.com/office/drawing/2014/main" id="{ED3C38D4-9B11-4F5F-A279-1A30E0CFBC5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887854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Rectangle 64">
              <a:extLst>
                <a:ext uri="{FF2B5EF4-FFF2-40B4-BE49-F238E27FC236}">
                  <a16:creationId xmlns:a16="http://schemas.microsoft.com/office/drawing/2014/main" id="{3100DDA4-8F42-4CB2-8921-3894F7BA05A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762899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Rectangle 66">
              <a:extLst>
                <a:ext uri="{FF2B5EF4-FFF2-40B4-BE49-F238E27FC236}">
                  <a16:creationId xmlns:a16="http://schemas.microsoft.com/office/drawing/2014/main" id="{A5936488-9C8D-40DA-BB04-6850F22355C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762899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Rectangle 64">
              <a:extLst>
                <a:ext uri="{FF2B5EF4-FFF2-40B4-BE49-F238E27FC236}">
                  <a16:creationId xmlns:a16="http://schemas.microsoft.com/office/drawing/2014/main" id="{1B9028EA-A394-4A9A-865A-E02D2D9AF2C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637944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Rectangle 66">
              <a:extLst>
                <a:ext uri="{FF2B5EF4-FFF2-40B4-BE49-F238E27FC236}">
                  <a16:creationId xmlns:a16="http://schemas.microsoft.com/office/drawing/2014/main" id="{3E802313-55B4-481A-BFD3-000851BC82E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637944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Rectangle 64">
              <a:extLst>
                <a:ext uri="{FF2B5EF4-FFF2-40B4-BE49-F238E27FC236}">
                  <a16:creationId xmlns:a16="http://schemas.microsoft.com/office/drawing/2014/main" id="{708829DB-C817-49E6-9A68-CA180E94FB2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512988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Rectangle 66">
              <a:extLst>
                <a:ext uri="{FF2B5EF4-FFF2-40B4-BE49-F238E27FC236}">
                  <a16:creationId xmlns:a16="http://schemas.microsoft.com/office/drawing/2014/main" id="{F6D48ED4-3DDF-47BF-87FA-07B83FD9550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512988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Rectangle 64">
              <a:extLst>
                <a:ext uri="{FF2B5EF4-FFF2-40B4-BE49-F238E27FC236}">
                  <a16:creationId xmlns:a16="http://schemas.microsoft.com/office/drawing/2014/main" id="{4796464F-801F-4ACF-8CA7-B166D8E4227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388033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Rectangle 66">
              <a:extLst>
                <a:ext uri="{FF2B5EF4-FFF2-40B4-BE49-F238E27FC236}">
                  <a16:creationId xmlns:a16="http://schemas.microsoft.com/office/drawing/2014/main" id="{EFBA0710-DB96-4132-8292-1ECBDADD735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388033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" name="Текст 3">
            <a:extLst>
              <a:ext uri="{FF2B5EF4-FFF2-40B4-BE49-F238E27FC236}">
                <a16:creationId xmlns:a16="http://schemas.microsoft.com/office/drawing/2014/main" id="{35BF19F7-E376-42DD-9A8D-7A7257075F8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98473" y="2655545"/>
            <a:ext cx="4365379" cy="3435257"/>
          </a:xfrm>
        </p:spPr>
        <p:txBody>
          <a:bodyPr vert="horz" lIns="91440" tIns="45720" rIns="91440" bIns="45720" rtlCol="0" anchor="ctr">
            <a:noAutofit/>
          </a:bodyPr>
          <a:lstStyle/>
          <a:p>
            <a:pPr indent="-228600">
              <a:buFont typeface="Arial" panose="020B0604020202020204" pitchFamily="34" charset="0"/>
              <a:buChar char="•"/>
            </a:pPr>
            <a:r>
              <a:rPr lang="en-US" sz="2400" dirty="0"/>
              <a:t>    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Жорж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Санд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чоловіче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ім’я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чоловіча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вдача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чоловіча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тверда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рука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indent="-228600"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Чоловічий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погляд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любовну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подію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є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класикою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романтизму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він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є «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голосом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генерації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Жорж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Санд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являє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симетричний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жіночий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погляд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10" name="Объект 9" descr="Изображение выглядит как внешний, стоит, фотография, женщина&#10;&#10;Автоматически созданное описание">
            <a:extLst>
              <a:ext uri="{FF2B5EF4-FFF2-40B4-BE49-F238E27FC236}">
                <a16:creationId xmlns:a16="http://schemas.microsoft.com/office/drawing/2014/main" id="{5461B7EE-6C3E-4562-9A81-F6A51F33348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89" r="10771" b="1"/>
          <a:stretch/>
        </p:blipFill>
        <p:spPr>
          <a:xfrm>
            <a:off x="4466900" y="531074"/>
            <a:ext cx="3566160" cy="5577118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BFFF8FA-C430-4920-9208-822485B8A5C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88" r="6132" b="1"/>
          <a:stretch/>
        </p:blipFill>
        <p:spPr>
          <a:xfrm>
            <a:off x="8321044" y="531074"/>
            <a:ext cx="3566160" cy="5577118"/>
          </a:xfrm>
          <a:prstGeom prst="rect">
            <a:avLst/>
          </a:prstGeom>
        </p:spPr>
      </p:pic>
      <p:sp>
        <p:nvSpPr>
          <p:cNvPr id="46" name="Rectangle 45">
            <a:extLst>
              <a:ext uri="{FF2B5EF4-FFF2-40B4-BE49-F238E27FC236}">
                <a16:creationId xmlns:a16="http://schemas.microsoft.com/office/drawing/2014/main" id="{78907291-9D6D-4740-81DB-441477BCA2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501384"/>
            <a:ext cx="12192000" cy="35661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791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0C893A5-933B-4485-87CF-2D3A2C0580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7671166" cy="738554"/>
          </a:xfrm>
        </p:spPr>
        <p:txBody>
          <a:bodyPr>
            <a:normAutofit fontScale="90000"/>
          </a:bodyPr>
          <a:lstStyle/>
          <a:p>
            <a:pPr algn="ctr"/>
            <a:r>
              <a:rPr lang="uk-UA" b="1" dirty="0"/>
              <a:t>Дилогія Жорж Санд - «</a:t>
            </a:r>
            <a:r>
              <a:rPr lang="uk-UA" b="1" dirty="0" err="1"/>
              <a:t>Консуело</a:t>
            </a:r>
            <a:r>
              <a:rPr lang="uk-UA" b="1" dirty="0"/>
              <a:t>», «Графиня </a:t>
            </a:r>
            <a:r>
              <a:rPr lang="uk-UA" b="1" dirty="0" err="1"/>
              <a:t>Рудольштадт</a:t>
            </a:r>
            <a:r>
              <a:rPr lang="uk-UA" dirty="0"/>
              <a:t>» </a:t>
            </a:r>
            <a:endParaRPr lang="ru-RU" dirty="0"/>
          </a:p>
        </p:txBody>
      </p:sp>
      <p:pic>
        <p:nvPicPr>
          <p:cNvPr id="6" name="Объект 5" descr="Изображение выглядит как текст&#10;&#10;Автоматически созданное описание">
            <a:extLst>
              <a:ext uri="{FF2B5EF4-FFF2-40B4-BE49-F238E27FC236}">
                <a16:creationId xmlns:a16="http://schemas.microsoft.com/office/drawing/2014/main" id="{D1A4AD24-37A0-414C-B6EE-7CD69E49B14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29395" y="0"/>
            <a:ext cx="3162605" cy="4873625"/>
          </a:xfrm>
        </p:spPr>
      </p:pic>
      <p:sp>
        <p:nvSpPr>
          <p:cNvPr id="4" name="Текст 3">
            <a:extLst>
              <a:ext uri="{FF2B5EF4-FFF2-40B4-BE49-F238E27FC236}">
                <a16:creationId xmlns:a16="http://schemas.microsoft.com/office/drawing/2014/main" id="{0743150E-1BC7-42CB-87ED-9ACFDBBC50A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344557" y="1596683"/>
            <a:ext cx="5619405" cy="5148674"/>
          </a:xfrm>
        </p:spPr>
        <p:txBody>
          <a:bodyPr>
            <a:noAutofit/>
          </a:bodyPr>
          <a:lstStyle/>
          <a:p>
            <a:r>
              <a:rPr lang="uk-U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«</a:t>
            </a:r>
            <a:r>
              <a:rPr lang="uk-UA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Консуело</a:t>
            </a:r>
            <a:r>
              <a:rPr lang="uk-U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– не роман про кохання, а роман про митця.</a:t>
            </a:r>
          </a:p>
          <a:p>
            <a:r>
              <a:rPr lang="uk-U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Чи є мистецтво утилітарним? Талант – це служіння! Чи має право митець сам розпоряджатися своїм талантом, чи це божественний дар, який не дає носію привілеїв, а тільки обтяжує відповідальністю?</a:t>
            </a:r>
          </a:p>
          <a:p>
            <a:r>
              <a:rPr lang="uk-U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uk-UA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Порпора</a:t>
            </a:r>
            <a:r>
              <a:rPr lang="uk-U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і </a:t>
            </a:r>
            <a:r>
              <a:rPr lang="uk-UA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Гайдн</a:t>
            </a:r>
            <a:r>
              <a:rPr lang="uk-U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не просто  реальні особистості, вони - композитори. Конфлікт «майстра» та «інструмента».</a:t>
            </a:r>
          </a:p>
          <a:p>
            <a:r>
              <a:rPr lang="uk-U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Конфлікт покликання митця і самовизначення митця.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 descr="Изображение выглядит как текст&#10;&#10;Автоматически созданное описание">
            <a:extLst>
              <a:ext uri="{FF2B5EF4-FFF2-40B4-BE49-F238E27FC236}">
                <a16:creationId xmlns:a16="http://schemas.microsoft.com/office/drawing/2014/main" id="{C47486DC-584A-419E-8DC0-0370E15E889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92" t="12718" r="11515" b="10564"/>
          <a:stretch/>
        </p:blipFill>
        <p:spPr>
          <a:xfrm>
            <a:off x="5963963" y="1596682"/>
            <a:ext cx="3585937" cy="5261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483621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90</TotalTime>
  <Words>1874</Words>
  <Application>Microsoft Office PowerPoint</Application>
  <PresentationFormat>Широкоэкранный</PresentationFormat>
  <Paragraphs>107</Paragraphs>
  <Slides>27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35" baseType="lpstr">
      <vt:lpstr>Arial</vt:lpstr>
      <vt:lpstr>Calibri</vt:lpstr>
      <vt:lpstr>Calibri Light</vt:lpstr>
      <vt:lpstr>Lucida Grande</vt:lpstr>
      <vt:lpstr>PT Sans</vt:lpstr>
      <vt:lpstr>Times New Roman</vt:lpstr>
      <vt:lpstr>Verdana</vt:lpstr>
      <vt:lpstr>Тема Office</vt:lpstr>
      <vt:lpstr>Жіночі голоси французької літератури</vt:lpstr>
      <vt:lpstr>Маргарита Наваррська  (1492-1549) – перлина Франції</vt:lpstr>
      <vt:lpstr>«Гептамерон»</vt:lpstr>
      <vt:lpstr>Мадлен де Скюдері 1607 - 1701</vt:lpstr>
      <vt:lpstr>«Клелія» де Скюдері як зразок преціозної літератури</vt:lpstr>
      <vt:lpstr>Жермена де Сталь (Мадам де Сталь) (1766—1817) – публічна інтелектуалка</vt:lpstr>
      <vt:lpstr>Романи Ж. де Сталь: «Дельфіна», «Корінна, або Італія»</vt:lpstr>
      <vt:lpstr>Жорж Санд (Аврора Дюпен1804-1876) – подолання табу і набуття громадянського тіла</vt:lpstr>
      <vt:lpstr>Дилогія Жорж Санд - «Консуело», «Графиня Рудольштадт» </vt:lpstr>
      <vt:lpstr>Жорж Санд – засновниця соціально-психологічного роману</vt:lpstr>
      <vt:lpstr>    Колетт (Сідоні Габріель Колетт 1873-1954) — французька письменниця, одна з зірок Прекрасної епохи, відома як мім, актриса та журналіст. Номінована на Нобелівську премію в 1948 р.</vt:lpstr>
      <vt:lpstr>Історія Колетт: як далеко можна зайти, будучи жінкою.</vt:lpstr>
      <vt:lpstr>Наталі Саррот (1900-1999)</vt:lpstr>
      <vt:lpstr>Ідеологія «нового роману»</vt:lpstr>
      <vt:lpstr>«Золоті плоди» Н. Саррот</vt:lpstr>
      <vt:lpstr>Сімона де Бовуар (1907 – 1986)</vt:lpstr>
      <vt:lpstr>«Мандарини» С. де Бовуар (1954)  (Les Mandarins, Гонкурівська премія) </vt:lpstr>
      <vt:lpstr>«Друга стать» (1949)</vt:lpstr>
      <vt:lpstr>Хто така жінка?</vt:lpstr>
      <vt:lpstr>«Поняття «гармонії» є основоположним для світу жінок і водночас обгрунтуванням для того, щоб їх стримувати і виявляти тотальний контроль над ними». Сімона де Бовуар</vt:lpstr>
      <vt:lpstr>Франсуаза Саган (Куарез) (1935 – 2004)</vt:lpstr>
      <vt:lpstr>Тематика творів</vt:lpstr>
      <vt:lpstr>«Привіт, смутку» (1954)</vt:lpstr>
      <vt:lpstr>Маргеріт Дюрас (1914-1996)</vt:lpstr>
      <vt:lpstr>«Коханець» (1984)</vt:lpstr>
      <vt:lpstr>«Модерато Кантабіле» (1954)</vt:lpstr>
      <vt:lpstr>Монік Віттіг (1935-2003)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Жіночі голоси французької літератури</dc:title>
  <dc:creator>Professional</dc:creator>
  <cp:lastModifiedBy>Lenovo</cp:lastModifiedBy>
  <cp:revision>8</cp:revision>
  <dcterms:created xsi:type="dcterms:W3CDTF">2020-10-30T20:54:21Z</dcterms:created>
  <dcterms:modified xsi:type="dcterms:W3CDTF">2020-11-01T19:30:49Z</dcterms:modified>
</cp:coreProperties>
</file>