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62" r:id="rId3"/>
    <p:sldId id="274" r:id="rId4"/>
    <p:sldId id="275" r:id="rId5"/>
    <p:sldId id="287" r:id="rId6"/>
    <p:sldId id="276" r:id="rId7"/>
    <p:sldId id="285" r:id="rId8"/>
    <p:sldId id="286" r:id="rId9"/>
    <p:sldId id="278" r:id="rId10"/>
    <p:sldId id="279" r:id="rId11"/>
    <p:sldId id="280" r:id="rId12"/>
    <p:sldId id="281" r:id="rId13"/>
    <p:sldId id="282" r:id="rId14"/>
    <p:sldId id="283" r:id="rId15"/>
    <p:sldId id="284" r:id="rId16"/>
    <p:sldId id="289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3200"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7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11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4A7E1-6F4E-47FC-BE02-2BF8A6249E3E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B699-765F-44C0-9E50-227C991B6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284FFC-6A41-4EEE-81D7-E4836CBD954E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C2C81-8FE6-4BD6-9D4D-AED083EE3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6C28F-B1AD-4F7C-9BB9-C20CC46649BB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A1BDF-21A4-4E2C-9828-EFAB60A74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EB8D6-4A9E-4DD6-B275-46D4B3EA7DE9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9D21A-4478-4895-8766-E050D51BD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9DC58-5243-4233-9F32-CBB715773D1A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ECD50-0755-4EED-BAAA-7B37B62223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BA966-3F97-43D9-9EED-9050773B9A15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ED1AF-343B-4CA6-A3C7-ACAEDFE1FC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6E084-2CB1-4CE4-84DC-227645C1D7D5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24FE5-12AC-41C8-9946-B193F72E4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8A865-EBFA-4663-AAB9-CA3A161DB6D2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D375A-1B16-4950-8C05-A5286E127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68A4D-7A41-43E5-B651-2DD045A1EC13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EED5-730A-4536-A12D-22095E8078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79304-69CA-4CCE-98CC-3CCCD2F65D06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09BC3-2C0B-48CE-B7F6-64EB472F4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BF2C2-57FC-4327-9B34-D41EBA4D226A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6C91F-C0CF-46A6-BFCF-1DF985705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8306F-DDCB-4AA5-9A48-AD8478513073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7D395-380C-44C0-95ED-CCED9E0668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B5D494-6FB1-47CE-A747-5B53304AB50B}" type="datetimeFigureOut">
              <a:rPr lang="ru-RU"/>
              <a:pPr>
                <a:defRPr/>
              </a:pPr>
              <a:t>12.11.2020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F34B524-6770-4B16-BFF3-CD88E558CD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6525" y="261938"/>
            <a:ext cx="8770938" cy="808037"/>
          </a:xfrm>
        </p:spPr>
        <p:txBody>
          <a:bodyPr anchor="b"/>
          <a:lstStyle/>
          <a:p>
            <a:pPr algn="ctr" eaLnBrk="1" hangingPunct="1">
              <a:lnSpc>
                <a:spcPct val="75000"/>
              </a:lnSpc>
            </a:pPr>
            <a:r>
              <a:rPr lang="uk-UA" sz="5400" b="1" smtClean="0"/>
              <a:t>Гігієна харчування</a:t>
            </a:r>
            <a:endParaRPr lang="ru-RU" sz="5400" b="1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93675" y="2195513"/>
            <a:ext cx="2944813" cy="4056062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/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3276600"/>
            <a:ext cx="6950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endParaRPr lang="uk-UA" sz="2800">
              <a:solidFill>
                <a:schemeClr val="tx1"/>
              </a:solidFill>
            </a:endParaRPr>
          </a:p>
          <a:p>
            <a:pPr indent="449263"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340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4888"/>
            <a:ext cx="9144000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1039813"/>
            <a:ext cx="5386388" cy="565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uk-UA">
                <a:solidFill>
                  <a:schemeClr val="tx1"/>
                </a:solidFill>
              </a:rPr>
              <a:t>План</a:t>
            </a:r>
            <a:r>
              <a:rPr lang="ru-RU">
                <a:solidFill>
                  <a:schemeClr val="tx1"/>
                </a:solidFill>
              </a:rPr>
              <a:t>:</a:t>
            </a: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uk-UA">
                <a:solidFill>
                  <a:schemeClr val="tx1"/>
                </a:solidFill>
              </a:rPr>
              <a:t>Харчування та здоров'я.</a:t>
            </a:r>
          </a:p>
          <a:p>
            <a:pPr marL="342900" indent="-342900">
              <a:lnSpc>
                <a:spcPct val="80000"/>
              </a:lnSpc>
              <a:buFontTx/>
              <a:buAutoNum type="arabicPeriod" startAt="2"/>
            </a:pPr>
            <a:r>
              <a:rPr lang="uk-UA">
                <a:solidFill>
                  <a:schemeClr val="tx1"/>
                </a:solidFill>
              </a:rPr>
              <a:t>Поняття про раціональне харчування.</a:t>
            </a:r>
          </a:p>
          <a:p>
            <a:pPr marL="342900" indent="-342900">
              <a:lnSpc>
                <a:spcPct val="80000"/>
              </a:lnSpc>
              <a:buFontTx/>
              <a:buAutoNum type="arabicPeriod" startAt="3"/>
            </a:pPr>
            <a:r>
              <a:rPr lang="uk-UA">
                <a:solidFill>
                  <a:schemeClr val="tx1"/>
                </a:solidFill>
              </a:rPr>
              <a:t>Принципи раціонального харчування.</a:t>
            </a:r>
          </a:p>
          <a:p>
            <a:pPr marL="342900" indent="-342900">
              <a:lnSpc>
                <a:spcPct val="80000"/>
              </a:lnSpc>
            </a:pPr>
            <a:r>
              <a:rPr lang="uk-UA">
                <a:solidFill>
                  <a:schemeClr val="tx1"/>
                </a:solidFill>
              </a:rPr>
              <a:t>4. Енерговитрати.</a:t>
            </a:r>
          </a:p>
          <a:p>
            <a:pPr marL="342900" indent="-342900">
              <a:lnSpc>
                <a:spcPct val="80000"/>
              </a:lnSpc>
            </a:pPr>
            <a:r>
              <a:rPr lang="uk-UA">
                <a:solidFill>
                  <a:schemeClr val="tx1"/>
                </a:solidFill>
              </a:rPr>
              <a:t>5. Роль основних нутрієнтів в харчуванні та норми їх споживання.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38113"/>
            <a:ext cx="8661400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1057275"/>
            <a:ext cx="8764588" cy="564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Rectangle 5"/>
          <p:cNvSpPr>
            <a:spLocks noGrp="1"/>
          </p:cNvSpPr>
          <p:nvPr>
            <p:ph type="title"/>
          </p:nvPr>
        </p:nvSpPr>
        <p:spPr>
          <a:xfrm>
            <a:off x="234950" y="365125"/>
            <a:ext cx="8710613" cy="685800"/>
          </a:xfrm>
        </p:spPr>
        <p:txBody>
          <a:bodyPr/>
          <a:lstStyle/>
          <a:p>
            <a:r>
              <a:rPr lang="ru-RU" sz="4000" b="1" smtClean="0"/>
              <a:t>Гіповітамінози, авітамінози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325" y="141288"/>
            <a:ext cx="8712200" cy="659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14300"/>
            <a:ext cx="8766175" cy="654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114300"/>
            <a:ext cx="8729662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663" y="236538"/>
            <a:ext cx="8721725" cy="642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ChangeArrowheads="1"/>
          </p:cNvSpPr>
          <p:nvPr/>
        </p:nvSpPr>
        <p:spPr bwMode="auto">
          <a:xfrm>
            <a:off x="1023938" y="142875"/>
            <a:ext cx="79771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>
                <a:solidFill>
                  <a:schemeClr val="tx1"/>
                </a:solidFill>
              </a:rPr>
              <a:t>Хвороби людини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sz="2000">
                <a:solidFill>
                  <a:schemeClr val="tx1"/>
                </a:solidFill>
              </a:rPr>
              <a:t>по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в</a:t>
            </a:r>
            <a:r>
              <a:rPr lang="uk-UA" sz="2000">
                <a:solidFill>
                  <a:schemeClr val="tx1"/>
                </a:solidFill>
              </a:rPr>
              <a:t>’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язан</a:t>
            </a:r>
            <a:r>
              <a:rPr lang="ru-RU" sz="2000">
                <a:solidFill>
                  <a:schemeClr val="tx1"/>
                </a:solidFill>
              </a:rPr>
              <a:t>і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2000">
                <a:solidFill>
                  <a:schemeClr val="tx1"/>
                </a:solidFill>
              </a:rPr>
              <a:t>з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 особ</a:t>
            </a:r>
            <a:r>
              <a:rPr lang="ru-RU" sz="2000">
                <a:solidFill>
                  <a:schemeClr val="tx1"/>
                </a:solidFill>
              </a:rPr>
              <a:t>лив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остями </a:t>
            </a:r>
            <a:r>
              <a:rPr lang="ru-RU" sz="2000">
                <a:solidFill>
                  <a:schemeClr val="tx1"/>
                </a:solidFill>
              </a:rPr>
              <a:t>харчуванн</a:t>
            </a:r>
            <a:r>
              <a:rPr lang="ru-RU" sz="200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2000">
              <a:solidFill>
                <a:schemeClr val="tx1"/>
              </a:solidFill>
            </a:endParaRPr>
          </a:p>
        </p:txBody>
      </p:sp>
      <p:graphicFrame>
        <p:nvGraphicFramePr>
          <p:cNvPr id="30807" name="Group 87"/>
          <p:cNvGraphicFramePr>
            <a:graphicFrameLocks noGrp="1"/>
          </p:cNvGraphicFramePr>
          <p:nvPr/>
        </p:nvGraphicFramePr>
        <p:xfrm>
          <a:off x="0" y="623888"/>
          <a:ext cx="9145588" cy="6172200"/>
        </p:xfrm>
        <a:graphic>
          <a:graphicData uri="http://schemas.openxmlformats.org/drawingml/2006/table">
            <a:tbl>
              <a:tblPr/>
              <a:tblGrid>
                <a:gridCol w="2127250"/>
                <a:gridCol w="1868488"/>
                <a:gridCol w="2395537"/>
                <a:gridCol w="2754313"/>
              </a:tblGrid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Хвороби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Нестача в харчуванні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Надлишок у харчуванні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Додаткові фактори ризику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Хвороби серця (ІХС, інфаркт, інсульт)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Незамінні жири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Насичені жири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Тютюнокуріння, алкоголь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Гіпертензія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Калій, кальцій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Сіль, насичені жири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Надлишкова маса тіла, гіподинамія, ожиріння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Діабет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Жири, цукор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Ожиріння, гіподинамія, генетичний код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2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Ожиріння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Харчові волокна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Енергетичноємний раціон, цукор, жири, алкоголь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Гіподинамія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Жовчні камені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Вітамін С, харчові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Сіль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Нестача секреції жовчних кислот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Хвороби печінки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Алкоголь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 молочної залози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Жири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Прілактин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 шлунка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Овочі, фрукти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Алкоголь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Нітрати, здоба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 кишечника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Клітковина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Жири, цукор м'ясо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Рак легенів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Тютюнокуріння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Артрити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Енергетичноємні раціони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Карієс зубів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Фториди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Цукор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Анемія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Залізо, фолати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Зоб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Йод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7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247650" y="309563"/>
            <a:ext cx="8896350" cy="1281112"/>
          </a:xfrm>
        </p:spPr>
        <p:txBody>
          <a:bodyPr/>
          <a:lstStyle/>
          <a:p>
            <a:r>
              <a:rPr lang="uk-UA" sz="3600" b="1" u="sng" smtClean="0"/>
              <a:t>Харчування (аліментарний фактор) впливає на найважливіші показники здоров'я населення:</a:t>
            </a:r>
            <a:endParaRPr lang="ru-RU" sz="3600" b="1" u="sng" smtClean="0"/>
          </a:p>
        </p:txBody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z="4000" b="1" smtClean="0"/>
              <a:t>народжуваність і тривалість життя;</a:t>
            </a:r>
          </a:p>
          <a:p>
            <a:r>
              <a:rPr lang="uk-UA" sz="4000" b="1" smtClean="0"/>
              <a:t>стан здоров'я та фізичний розвиток;</a:t>
            </a:r>
          </a:p>
          <a:p>
            <a:r>
              <a:rPr lang="uk-UA" sz="4000" b="1" smtClean="0"/>
              <a:t>рівень працездатності;</a:t>
            </a:r>
          </a:p>
          <a:p>
            <a:r>
              <a:rPr lang="uk-UA" sz="4000" b="1" smtClean="0"/>
              <a:t>захворюваність і смертність.</a:t>
            </a:r>
            <a:endParaRPr lang="ru-RU" sz="4000" b="1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>
          <a:xfrm>
            <a:off x="217488" y="127000"/>
            <a:ext cx="8783637" cy="1608138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200" b="1" u="sng" smtClean="0">
                <a:latin typeface="Arial" charset="0"/>
              </a:rPr>
              <a:t>Аліментарн</a:t>
            </a:r>
            <a:r>
              <a:rPr lang="uk-UA" sz="3200" b="1" u="sng" smtClean="0"/>
              <a:t>і</a:t>
            </a:r>
            <a:r>
              <a:rPr lang="ru-RU" sz="3200" b="1" u="sng" smtClean="0"/>
              <a:t> захворювання </a:t>
            </a:r>
            <a:r>
              <a:rPr lang="ru-RU" sz="3200" b="1" smtClean="0"/>
              <a:t>– захворювання, пов'язані з неправильним харчуванням (близько 100). Виникають у результаті:</a:t>
            </a:r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>
          <a:xfrm>
            <a:off x="180975" y="1798638"/>
            <a:ext cx="8963025" cy="4937125"/>
          </a:xfrm>
        </p:spPr>
        <p:txBody>
          <a:bodyPr/>
          <a:lstStyle/>
          <a:p>
            <a:r>
              <a:rPr lang="ru-RU" sz="3200" b="1" u="sng" smtClean="0">
                <a:latin typeface="Arial" charset="0"/>
              </a:rPr>
              <a:t>Порушення характеру харчування</a:t>
            </a:r>
            <a:r>
              <a:rPr lang="ru-RU" sz="3200" b="1" smtClean="0">
                <a:latin typeface="Arial" charset="0"/>
              </a:rPr>
              <a:t>,</a:t>
            </a:r>
            <a:r>
              <a:rPr lang="ru-RU" sz="3200" b="1" smtClean="0"/>
              <a:t> який впливає на жировий, холестериновий обмін і сприяє ранньому розвитку захворювань серцево-судинної системи та інших органів. Визначає особливості формування і розвитку цілого ряду захворювань: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b="1" i="1" smtClean="0"/>
              <a:t>*раннього атеросклерозу,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b="1" i="1" smtClean="0"/>
              <a:t>*коронарної недостатності,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b="1" i="1" smtClean="0"/>
              <a:t>*гіпертонічної хвороби,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b="1" i="1" smtClean="0"/>
              <a:t>*хвороб шлунково-кишкового тракту.</a:t>
            </a:r>
            <a:r>
              <a:rPr lang="ru-RU" smtClean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207963" y="365125"/>
            <a:ext cx="8737600" cy="849313"/>
          </a:xfrm>
        </p:spPr>
        <p:txBody>
          <a:bodyPr/>
          <a:lstStyle/>
          <a:p>
            <a:r>
              <a:rPr lang="ru-RU" sz="3200" b="1" smtClean="0"/>
              <a:t>• </a:t>
            </a:r>
            <a:r>
              <a:rPr lang="ru-RU" sz="3200" b="1" u="sng" smtClean="0"/>
              <a:t>надлишкового харчування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280988" y="1093788"/>
            <a:ext cx="8234362" cy="5649912"/>
          </a:xfrm>
        </p:spPr>
        <p:txBody>
          <a:bodyPr/>
          <a:lstStyle/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sz="3200" b="1" i="1" u="sng" smtClean="0"/>
              <a:t>Ожиріння</a:t>
            </a:r>
            <a:r>
              <a:rPr lang="ru-RU" sz="3200" b="1" smtClean="0"/>
              <a:t> є аліментарним захворюванням соціального характеру (кожен третій у розвинених країнах). 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*Є причиною інвалідності та скорочення тривалості життя (на 10% нижче). 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*Сприяє розвитку інших патологій: нейроендокринних захворювань (діабет)(у 4 рази частіше, при важких формах ожиріння частота цукрового діабету в 30 разів вище).</a:t>
            </a:r>
          </a:p>
          <a:p>
            <a:pPr>
              <a:spcBef>
                <a:spcPts val="500"/>
              </a:spcBef>
              <a:buFont typeface="Arial" charset="0"/>
              <a:buNone/>
            </a:pPr>
            <a:r>
              <a:rPr lang="ru-RU" sz="3200" b="1" smtClean="0"/>
              <a:t>*Фактор ризику виникнення інфекційних захворювань (в 11 разів частіше).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275" y="225425"/>
            <a:ext cx="8824913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>
          <a:xfrm>
            <a:off x="180975" y="109538"/>
            <a:ext cx="8799513" cy="549275"/>
          </a:xfrm>
        </p:spPr>
        <p:txBody>
          <a:bodyPr/>
          <a:lstStyle/>
          <a:p>
            <a:r>
              <a:rPr lang="ru-RU" sz="3200" b="1" smtClean="0">
                <a:latin typeface="Arial" charset="0"/>
                <a:cs typeface="Arial" charset="0"/>
              </a:rPr>
              <a:t>• </a:t>
            </a:r>
            <a:r>
              <a:rPr lang="ru-RU" sz="3200" b="1" u="sng" smtClean="0">
                <a:latin typeface="Arial" charset="0"/>
              </a:rPr>
              <a:t>недостатності харчування</a:t>
            </a:r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0" y="763588"/>
            <a:ext cx="9144000" cy="6094412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400"/>
              </a:spcBef>
              <a:buFont typeface="Arial" charset="0"/>
              <a:buNone/>
            </a:pPr>
            <a:r>
              <a:rPr lang="ru-RU" sz="3200" b="1" i="1" smtClean="0"/>
              <a:t>Білкова недостатність</a:t>
            </a:r>
            <a:r>
              <a:rPr lang="ru-RU" sz="3200" b="1" smtClean="0"/>
              <a:t> </a:t>
            </a:r>
          </a:p>
          <a:p>
            <a:pPr>
              <a:lnSpc>
                <a:spcPct val="75000"/>
              </a:lnSpc>
              <a:spcBef>
                <a:spcPts val="400"/>
              </a:spcBef>
              <a:buFont typeface="Arial" charset="0"/>
              <a:buNone/>
            </a:pPr>
            <a:r>
              <a:rPr lang="ru-RU" sz="3200" b="1" smtClean="0"/>
              <a:t>*</a:t>
            </a:r>
            <a:r>
              <a:rPr lang="ru-RU" sz="3200" b="1" i="1" smtClean="0"/>
              <a:t>квашиоркор</a:t>
            </a:r>
            <a:r>
              <a:rPr lang="ru-RU" sz="3200" b="1" smtClean="0"/>
              <a:t> - білково-калорі</a:t>
            </a:r>
            <a:r>
              <a:rPr lang="uk-UA" sz="3200" b="1" smtClean="0"/>
              <a:t>є</a:t>
            </a:r>
            <a:r>
              <a:rPr lang="ru-RU" sz="3200" b="1" smtClean="0"/>
              <a:t>вая недостатність, головною причиною якої є недолік амінокислот, необхідних для синтезу білків. Клінічна картина: затримка росту, набряки, атрофії м'язів, дерматози, зміна кольору волосся, збільшення печінки, діарея, психомоторні зміни (апатія, страдницький вигляд). </a:t>
            </a:r>
          </a:p>
          <a:p>
            <a:pPr>
              <a:lnSpc>
                <a:spcPct val="75000"/>
              </a:lnSpc>
              <a:spcBef>
                <a:spcPts val="400"/>
              </a:spcBef>
              <a:buFont typeface="Arial" charset="0"/>
              <a:buNone/>
            </a:pPr>
            <a:r>
              <a:rPr lang="ru-RU" sz="3200" b="1" smtClean="0"/>
              <a:t>*</a:t>
            </a:r>
            <a:r>
              <a:rPr lang="ru-RU" sz="3200" b="1" i="1" smtClean="0"/>
              <a:t>аліментарний маразм</a:t>
            </a:r>
            <a:r>
              <a:rPr lang="ru-RU" sz="3200" b="1" smtClean="0"/>
              <a:t> - стан, що характеризується м'язовою атрофією, відсутністю підшкірно-жирової клітковини і дуже низькою вагою тіла у результаті прийому низькокалорійної їжі протягом тривалого часу, а також нестачі в ній білків та інших поживних речовин, що супроводжується інфекційними захворюваннями.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350" y="225425"/>
            <a:ext cx="8659813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425" y="177800"/>
            <a:ext cx="8747125" cy="652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" y="215900"/>
            <a:ext cx="8743950" cy="647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</TotalTime>
  <Words>330</Words>
  <Application>Microsoft Office PowerPoint</Application>
  <PresentationFormat>Экран (4:3)</PresentationFormat>
  <Paragraphs>76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 Light</vt:lpstr>
      <vt:lpstr>Calibri</vt:lpstr>
      <vt:lpstr>Times New Roman</vt:lpstr>
      <vt:lpstr>Тема Office</vt:lpstr>
      <vt:lpstr>Гігієна харчування</vt:lpstr>
      <vt:lpstr>Харчування (аліментарний фактор) впливає на найважливіші показники здоров'я населення:</vt:lpstr>
      <vt:lpstr>Аліментарні захворювання – захворювання, пов'язані з неправильним харчуванням (близько 100). Виникають у результаті:</vt:lpstr>
      <vt:lpstr>• надлишкового харчування</vt:lpstr>
      <vt:lpstr>Слайд 5</vt:lpstr>
      <vt:lpstr>• недостатності харчування</vt:lpstr>
      <vt:lpstr>Слайд 7</vt:lpstr>
      <vt:lpstr>Слайд 8</vt:lpstr>
      <vt:lpstr>Слайд 9</vt:lpstr>
      <vt:lpstr>Слайд 10</vt:lpstr>
      <vt:lpstr>Гіповітамінози, авітамінози</vt:lpstr>
      <vt:lpstr>Слайд 12</vt:lpstr>
      <vt:lpstr>Слайд 13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33</cp:revision>
  <dcterms:created xsi:type="dcterms:W3CDTF">2016-11-12T15:02:45Z</dcterms:created>
  <dcterms:modified xsi:type="dcterms:W3CDTF">2020-11-12T11:32:11Z</dcterms:modified>
</cp:coreProperties>
</file>