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3" r:id="rId6"/>
    <p:sldId id="262" r:id="rId7"/>
    <p:sldId id="261" r:id="rId8"/>
    <p:sldId id="267" r:id="rId9"/>
    <p:sldId id="271" r:id="rId10"/>
    <p:sldId id="270" r:id="rId11"/>
    <p:sldId id="273" r:id="rId12"/>
    <p:sldId id="274" r:id="rId13"/>
    <p:sldId id="272" r:id="rId14"/>
    <p:sldId id="257" r:id="rId15"/>
    <p:sldId id="268" r:id="rId16"/>
    <p:sldId id="265" r:id="rId17"/>
    <p:sldId id="264" r:id="rId18"/>
    <p:sldId id="266" r:id="rId19"/>
    <p:sldId id="269" r:id="rId20"/>
    <p:sldId id="277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AB59F9-0EBB-4FCA-A402-331152C36E8B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D63B615-9212-4EC0-8678-95DA516DD84F}">
      <dgm:prSet phldrT="[Text]"/>
      <dgm:spPr/>
      <dgm:t>
        <a:bodyPr/>
        <a:lstStyle/>
        <a:p>
          <a:r>
            <a:rPr lang="ru-RU" dirty="0" smtClean="0"/>
            <a:t>Паратекст</a:t>
          </a:r>
          <a:endParaRPr lang="en-US" dirty="0"/>
        </a:p>
      </dgm:t>
    </dgm:pt>
    <dgm:pt modelId="{5700B0BB-D8CB-45B8-A9E0-38B24F4AEE03}" type="parTrans" cxnId="{02ACA851-8B3E-425B-BB30-A3BF0CEEC738}">
      <dgm:prSet/>
      <dgm:spPr/>
      <dgm:t>
        <a:bodyPr/>
        <a:lstStyle/>
        <a:p>
          <a:endParaRPr lang="en-US"/>
        </a:p>
      </dgm:t>
    </dgm:pt>
    <dgm:pt modelId="{AB5B66AC-6696-4E9C-B3A8-36E43C3E6F30}" type="sibTrans" cxnId="{02ACA851-8B3E-425B-BB30-A3BF0CEEC738}">
      <dgm:prSet/>
      <dgm:spPr/>
      <dgm:t>
        <a:bodyPr/>
        <a:lstStyle/>
        <a:p>
          <a:endParaRPr lang="en-US"/>
        </a:p>
      </dgm:t>
    </dgm:pt>
    <dgm:pt modelId="{708C59E7-6164-40A7-B515-FA329E3CA2CA}">
      <dgm:prSet phldrT="[Text]"/>
      <dgm:spPr/>
      <dgm:t>
        <a:bodyPr/>
        <a:lstStyle/>
        <a:p>
          <a:r>
            <a:rPr lang="ru-RU" dirty="0" smtClean="0"/>
            <a:t>Заглавия, эпиграфы </a:t>
          </a:r>
          <a:endParaRPr lang="en-US" dirty="0"/>
        </a:p>
      </dgm:t>
    </dgm:pt>
    <dgm:pt modelId="{744E46A7-D417-4EA9-BCCB-C11F53B791DE}" type="parTrans" cxnId="{1548FBBF-B154-45C5-8D8B-40577D1F276D}">
      <dgm:prSet/>
      <dgm:spPr/>
      <dgm:t>
        <a:bodyPr/>
        <a:lstStyle/>
        <a:p>
          <a:endParaRPr lang="en-US"/>
        </a:p>
      </dgm:t>
    </dgm:pt>
    <dgm:pt modelId="{04A1AAD9-6145-4F1C-AB30-4097B3F98E87}" type="sibTrans" cxnId="{1548FBBF-B154-45C5-8D8B-40577D1F276D}">
      <dgm:prSet/>
      <dgm:spPr/>
      <dgm:t>
        <a:bodyPr/>
        <a:lstStyle/>
        <a:p>
          <a:endParaRPr lang="en-US"/>
        </a:p>
      </dgm:t>
    </dgm:pt>
    <dgm:pt modelId="{74796A35-8A1C-4BA5-B8F8-D7B6693C23AF}">
      <dgm:prSet phldrT="[Text]" phldr="1"/>
      <dgm:spPr/>
      <dgm:t>
        <a:bodyPr/>
        <a:lstStyle/>
        <a:p>
          <a:endParaRPr lang="en-US"/>
        </a:p>
      </dgm:t>
    </dgm:pt>
    <dgm:pt modelId="{036B44E2-1FF8-41DA-938B-57A1492C5210}" type="parTrans" cxnId="{27B92335-9D6D-4544-96F0-64EEDCC1282E}">
      <dgm:prSet/>
      <dgm:spPr/>
      <dgm:t>
        <a:bodyPr/>
        <a:lstStyle/>
        <a:p>
          <a:endParaRPr lang="en-US"/>
        </a:p>
      </dgm:t>
    </dgm:pt>
    <dgm:pt modelId="{974E7C67-DBBF-45C2-994D-56480F48DBAC}" type="sibTrans" cxnId="{27B92335-9D6D-4544-96F0-64EEDCC1282E}">
      <dgm:prSet/>
      <dgm:spPr/>
      <dgm:t>
        <a:bodyPr/>
        <a:lstStyle/>
        <a:p>
          <a:endParaRPr lang="en-US"/>
        </a:p>
      </dgm:t>
    </dgm:pt>
    <dgm:pt modelId="{163900F0-9806-4C75-B3A5-3E84454ED080}">
      <dgm:prSet phldrT="[Text]"/>
      <dgm:spPr/>
      <dgm:t>
        <a:bodyPr/>
        <a:lstStyle/>
        <a:p>
          <a:r>
            <a:rPr lang="ru-RU" dirty="0" smtClean="0"/>
            <a:t>Архитекст</a:t>
          </a:r>
          <a:endParaRPr lang="en-US" dirty="0"/>
        </a:p>
      </dgm:t>
    </dgm:pt>
    <dgm:pt modelId="{9423C67C-93CF-4C08-B4BD-AD0BEC01D2F2}" type="parTrans" cxnId="{36DBA141-AFBC-40F2-AA00-B31667C1C517}">
      <dgm:prSet/>
      <dgm:spPr/>
      <dgm:t>
        <a:bodyPr/>
        <a:lstStyle/>
        <a:p>
          <a:endParaRPr lang="en-US"/>
        </a:p>
      </dgm:t>
    </dgm:pt>
    <dgm:pt modelId="{054CDA19-3C22-4529-BE56-EEC7E9E95597}" type="sibTrans" cxnId="{36DBA141-AFBC-40F2-AA00-B31667C1C517}">
      <dgm:prSet/>
      <dgm:spPr/>
      <dgm:t>
        <a:bodyPr/>
        <a:lstStyle/>
        <a:p>
          <a:endParaRPr lang="en-US"/>
        </a:p>
      </dgm:t>
    </dgm:pt>
    <dgm:pt modelId="{254959E0-2BD3-4B88-B20B-2B101D942D1C}">
      <dgm:prSet phldrT="[Text]"/>
      <dgm:spPr/>
      <dgm:t>
        <a:bodyPr/>
        <a:lstStyle/>
        <a:p>
          <a:r>
            <a:rPr lang="ru-RU" dirty="0" smtClean="0"/>
            <a:t>Жанровые модели</a:t>
          </a:r>
          <a:endParaRPr lang="en-US" dirty="0"/>
        </a:p>
      </dgm:t>
    </dgm:pt>
    <dgm:pt modelId="{863A211C-5F06-4E8E-B751-288DEFB7873A}" type="parTrans" cxnId="{BF4EA820-8ABC-431D-AA8A-CDA39A14E581}">
      <dgm:prSet/>
      <dgm:spPr/>
      <dgm:t>
        <a:bodyPr/>
        <a:lstStyle/>
        <a:p>
          <a:endParaRPr lang="en-US"/>
        </a:p>
      </dgm:t>
    </dgm:pt>
    <dgm:pt modelId="{CE4E8EEA-2FE6-4D37-8379-78C38BB68511}" type="sibTrans" cxnId="{BF4EA820-8ABC-431D-AA8A-CDA39A14E581}">
      <dgm:prSet/>
      <dgm:spPr/>
      <dgm:t>
        <a:bodyPr/>
        <a:lstStyle/>
        <a:p>
          <a:endParaRPr lang="en-US"/>
        </a:p>
      </dgm:t>
    </dgm:pt>
    <dgm:pt modelId="{83C87EBB-83F4-4E3F-92F3-4DA7E3AF3AE8}">
      <dgm:prSet phldrT="[Text]" phldr="1"/>
      <dgm:spPr/>
      <dgm:t>
        <a:bodyPr/>
        <a:lstStyle/>
        <a:p>
          <a:endParaRPr lang="en-US"/>
        </a:p>
      </dgm:t>
    </dgm:pt>
    <dgm:pt modelId="{81E7B359-FDD2-4C70-BF56-6F424AFBBCF4}" type="parTrans" cxnId="{8DE51749-781F-4A86-8915-F6A21B56F222}">
      <dgm:prSet/>
      <dgm:spPr/>
      <dgm:t>
        <a:bodyPr/>
        <a:lstStyle/>
        <a:p>
          <a:endParaRPr lang="en-US"/>
        </a:p>
      </dgm:t>
    </dgm:pt>
    <dgm:pt modelId="{FFF23AF5-30F9-4762-AE63-B8757608748C}" type="sibTrans" cxnId="{8DE51749-781F-4A86-8915-F6A21B56F222}">
      <dgm:prSet/>
      <dgm:spPr/>
      <dgm:t>
        <a:bodyPr/>
        <a:lstStyle/>
        <a:p>
          <a:endParaRPr lang="en-US"/>
        </a:p>
      </dgm:t>
    </dgm:pt>
    <dgm:pt modelId="{ECA4FDB1-2695-4492-ACD4-F146F1236130}">
      <dgm:prSet phldrT="[Text]"/>
      <dgm:spPr/>
      <dgm:t>
        <a:bodyPr/>
        <a:lstStyle/>
        <a:p>
          <a:r>
            <a:rPr lang="ru-RU" dirty="0" smtClean="0"/>
            <a:t>Метатекст</a:t>
          </a:r>
          <a:endParaRPr lang="en-US" dirty="0"/>
        </a:p>
      </dgm:t>
    </dgm:pt>
    <dgm:pt modelId="{43EDDA48-0FC4-405F-BBBA-9DCBDEDE79D5}" type="parTrans" cxnId="{C3136738-8AC5-4B94-BB54-CD5C0DCD795B}">
      <dgm:prSet/>
      <dgm:spPr/>
      <dgm:t>
        <a:bodyPr/>
        <a:lstStyle/>
        <a:p>
          <a:endParaRPr lang="en-US"/>
        </a:p>
      </dgm:t>
    </dgm:pt>
    <dgm:pt modelId="{9EA15026-ED63-4FD0-96BA-9A72FB463BF2}" type="sibTrans" cxnId="{C3136738-8AC5-4B94-BB54-CD5C0DCD795B}">
      <dgm:prSet/>
      <dgm:spPr/>
      <dgm:t>
        <a:bodyPr/>
        <a:lstStyle/>
        <a:p>
          <a:endParaRPr lang="en-US"/>
        </a:p>
      </dgm:t>
    </dgm:pt>
    <dgm:pt modelId="{0B55FC46-E34A-4003-AD2E-DAB6AF8F1B7D}">
      <dgm:prSet phldrT="[Text]"/>
      <dgm:spPr/>
      <dgm:t>
        <a:bodyPr/>
        <a:lstStyle/>
        <a:p>
          <a:r>
            <a:rPr lang="ru-RU" dirty="0" smtClean="0"/>
            <a:t>Примечания, комментарии</a:t>
          </a:r>
          <a:endParaRPr lang="en-US" dirty="0"/>
        </a:p>
      </dgm:t>
    </dgm:pt>
    <dgm:pt modelId="{D94E9C95-ABAB-41D0-B919-6D8837A790B4}" type="parTrans" cxnId="{CAEC3E9E-65DB-448A-9D11-484B4CF8EDBB}">
      <dgm:prSet/>
      <dgm:spPr/>
      <dgm:t>
        <a:bodyPr/>
        <a:lstStyle/>
        <a:p>
          <a:endParaRPr lang="en-US"/>
        </a:p>
      </dgm:t>
    </dgm:pt>
    <dgm:pt modelId="{55C11A42-C912-4650-B8D9-2DB4C4CEC3A3}" type="sibTrans" cxnId="{CAEC3E9E-65DB-448A-9D11-484B4CF8EDBB}">
      <dgm:prSet/>
      <dgm:spPr/>
      <dgm:t>
        <a:bodyPr/>
        <a:lstStyle/>
        <a:p>
          <a:endParaRPr lang="en-US"/>
        </a:p>
      </dgm:t>
    </dgm:pt>
    <dgm:pt modelId="{A0F9B945-FC81-4DD1-88E7-FCA7E0387E6C}">
      <dgm:prSet phldrT="[Text]" phldr="1"/>
      <dgm:spPr/>
      <dgm:t>
        <a:bodyPr/>
        <a:lstStyle/>
        <a:p>
          <a:endParaRPr lang="en-US"/>
        </a:p>
      </dgm:t>
    </dgm:pt>
    <dgm:pt modelId="{4024DCF3-ECC0-43EF-A626-FEEE29366827}" type="parTrans" cxnId="{6FEA2920-AAFC-4B50-890C-6C37B2F3FA43}">
      <dgm:prSet/>
      <dgm:spPr/>
      <dgm:t>
        <a:bodyPr/>
        <a:lstStyle/>
        <a:p>
          <a:endParaRPr lang="en-US"/>
        </a:p>
      </dgm:t>
    </dgm:pt>
    <dgm:pt modelId="{B6742B6E-5F60-490B-B673-3738A7CD069D}" type="sibTrans" cxnId="{6FEA2920-AAFC-4B50-890C-6C37B2F3FA43}">
      <dgm:prSet/>
      <dgm:spPr/>
      <dgm:t>
        <a:bodyPr/>
        <a:lstStyle/>
        <a:p>
          <a:endParaRPr lang="en-US"/>
        </a:p>
      </dgm:t>
    </dgm:pt>
    <dgm:pt modelId="{34596956-0C39-403E-8B56-7DB19F2BBC5A}">
      <dgm:prSet/>
      <dgm:spPr/>
      <dgm:t>
        <a:bodyPr/>
        <a:lstStyle/>
        <a:p>
          <a:r>
            <a:rPr lang="ru-RU" dirty="0" smtClean="0"/>
            <a:t>Интертекст</a:t>
          </a:r>
          <a:endParaRPr lang="en-US" dirty="0"/>
        </a:p>
      </dgm:t>
    </dgm:pt>
    <dgm:pt modelId="{DDCF7E94-A82D-4B6A-9F57-6F4EAC3D4A70}" type="parTrans" cxnId="{90256F22-A5E5-431F-86E0-6B6FF544FED3}">
      <dgm:prSet/>
      <dgm:spPr/>
      <dgm:t>
        <a:bodyPr/>
        <a:lstStyle/>
        <a:p>
          <a:endParaRPr lang="en-US"/>
        </a:p>
      </dgm:t>
    </dgm:pt>
    <dgm:pt modelId="{814A48B3-B8D3-457B-BCB8-F737A6AB850B}" type="sibTrans" cxnId="{90256F22-A5E5-431F-86E0-6B6FF544FED3}">
      <dgm:prSet/>
      <dgm:spPr/>
      <dgm:t>
        <a:bodyPr/>
        <a:lstStyle/>
        <a:p>
          <a:endParaRPr lang="en-US"/>
        </a:p>
      </dgm:t>
    </dgm:pt>
    <dgm:pt modelId="{8626C978-8CCA-419B-915A-81900CF5A2C0}" type="pres">
      <dgm:prSet presAssocID="{B2AB59F9-0EBB-4FCA-A402-331152C36E8B}" presName="Name0" presStyleCnt="0">
        <dgm:presLayoutVars>
          <dgm:dir/>
          <dgm:animLvl val="lvl"/>
          <dgm:resizeHandles val="exact"/>
        </dgm:presLayoutVars>
      </dgm:prSet>
      <dgm:spPr/>
    </dgm:pt>
    <dgm:pt modelId="{FD70BA47-0912-4B80-9382-A31164B6A345}" type="pres">
      <dgm:prSet presAssocID="{FD63B615-9212-4EC0-8678-95DA516DD84F}" presName="linNode" presStyleCnt="0"/>
      <dgm:spPr/>
    </dgm:pt>
    <dgm:pt modelId="{8BDDA0EB-FCAA-4088-AC48-22683977B3F2}" type="pres">
      <dgm:prSet presAssocID="{FD63B615-9212-4EC0-8678-95DA516DD84F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11233AC8-B07B-457E-A0B1-0CAB245CC1A8}" type="pres">
      <dgm:prSet presAssocID="{FD63B615-9212-4EC0-8678-95DA516DD84F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BE5EC3-FA69-4DC9-B3A4-558093C8B255}" type="pres">
      <dgm:prSet presAssocID="{AB5B66AC-6696-4E9C-B3A8-36E43C3E6F30}" presName="sp" presStyleCnt="0"/>
      <dgm:spPr/>
    </dgm:pt>
    <dgm:pt modelId="{4EFE3DA7-DBE4-430C-AFCF-F20E51DB6C5F}" type="pres">
      <dgm:prSet presAssocID="{163900F0-9806-4C75-B3A5-3E84454ED080}" presName="linNode" presStyleCnt="0"/>
      <dgm:spPr/>
    </dgm:pt>
    <dgm:pt modelId="{2030A151-4277-4263-9F13-9823204AC6E0}" type="pres">
      <dgm:prSet presAssocID="{163900F0-9806-4C75-B3A5-3E84454ED08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B6E7BD-A3F7-497B-B3D9-E9FE77642A92}" type="pres">
      <dgm:prSet presAssocID="{163900F0-9806-4C75-B3A5-3E84454ED08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4C368B-0FDA-4727-893F-06E9F9FF3FA5}" type="pres">
      <dgm:prSet presAssocID="{054CDA19-3C22-4529-BE56-EEC7E9E95597}" presName="sp" presStyleCnt="0"/>
      <dgm:spPr/>
    </dgm:pt>
    <dgm:pt modelId="{6F221BA5-7B18-47AC-B6D3-AAB8E926C820}" type="pres">
      <dgm:prSet presAssocID="{ECA4FDB1-2695-4492-ACD4-F146F1236130}" presName="linNode" presStyleCnt="0"/>
      <dgm:spPr/>
    </dgm:pt>
    <dgm:pt modelId="{263809E3-CC81-43BE-BA6B-21B4EE663515}" type="pres">
      <dgm:prSet presAssocID="{ECA4FDB1-2695-4492-ACD4-F146F1236130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9E110496-AD4F-4950-93E1-0314E822685C}" type="pres">
      <dgm:prSet presAssocID="{ECA4FDB1-2695-4492-ACD4-F146F1236130}" presName="descendantText" presStyleLbl="alignAccFollowNode1" presStyleIdx="2" presStyleCnt="3">
        <dgm:presLayoutVars>
          <dgm:bulletEnabled val="1"/>
        </dgm:presLayoutVars>
      </dgm:prSet>
      <dgm:spPr/>
    </dgm:pt>
    <dgm:pt modelId="{7B949084-BF4E-4360-88C8-A26BC5CA1E6E}" type="pres">
      <dgm:prSet presAssocID="{9EA15026-ED63-4FD0-96BA-9A72FB463BF2}" presName="sp" presStyleCnt="0"/>
      <dgm:spPr/>
    </dgm:pt>
    <dgm:pt modelId="{997F0C44-A048-4F9E-B7F6-803C0DDF4A17}" type="pres">
      <dgm:prSet presAssocID="{34596956-0C39-403E-8B56-7DB19F2BBC5A}" presName="linNode" presStyleCnt="0"/>
      <dgm:spPr/>
    </dgm:pt>
    <dgm:pt modelId="{C5661A09-F4E7-4044-ADCE-81979FF864FF}" type="pres">
      <dgm:prSet presAssocID="{34596956-0C39-403E-8B56-7DB19F2BBC5A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DBA141-AFBC-40F2-AA00-B31667C1C517}" srcId="{B2AB59F9-0EBB-4FCA-A402-331152C36E8B}" destId="{163900F0-9806-4C75-B3A5-3E84454ED080}" srcOrd="1" destOrd="0" parTransId="{9423C67C-93CF-4C08-B4BD-AD0BEC01D2F2}" sibTransId="{054CDA19-3C22-4529-BE56-EEC7E9E95597}"/>
    <dgm:cxn modelId="{62EA89ED-6B23-4600-952A-FCFEB91066A7}" type="presOf" srcId="{83C87EBB-83F4-4E3F-92F3-4DA7E3AF3AE8}" destId="{7DB6E7BD-A3F7-497B-B3D9-E9FE77642A92}" srcOrd="0" destOrd="1" presId="urn:microsoft.com/office/officeart/2005/8/layout/vList5"/>
    <dgm:cxn modelId="{7E6E6E4D-BA30-4367-B4D8-37574643C88C}" type="presOf" srcId="{ECA4FDB1-2695-4492-ACD4-F146F1236130}" destId="{263809E3-CC81-43BE-BA6B-21B4EE663515}" srcOrd="0" destOrd="0" presId="urn:microsoft.com/office/officeart/2005/8/layout/vList5"/>
    <dgm:cxn modelId="{B8A53AEF-28C6-409F-A408-1B10D0B2DB85}" type="presOf" srcId="{FD63B615-9212-4EC0-8678-95DA516DD84F}" destId="{8BDDA0EB-FCAA-4088-AC48-22683977B3F2}" srcOrd="0" destOrd="0" presId="urn:microsoft.com/office/officeart/2005/8/layout/vList5"/>
    <dgm:cxn modelId="{02ACA851-8B3E-425B-BB30-A3BF0CEEC738}" srcId="{B2AB59F9-0EBB-4FCA-A402-331152C36E8B}" destId="{FD63B615-9212-4EC0-8678-95DA516DD84F}" srcOrd="0" destOrd="0" parTransId="{5700B0BB-D8CB-45B8-A9E0-38B24F4AEE03}" sibTransId="{AB5B66AC-6696-4E9C-B3A8-36E43C3E6F30}"/>
    <dgm:cxn modelId="{6A13EB84-F716-4D37-AEED-A76307DF16B5}" type="presOf" srcId="{163900F0-9806-4C75-B3A5-3E84454ED080}" destId="{2030A151-4277-4263-9F13-9823204AC6E0}" srcOrd="0" destOrd="0" presId="urn:microsoft.com/office/officeart/2005/8/layout/vList5"/>
    <dgm:cxn modelId="{27B92335-9D6D-4544-96F0-64EEDCC1282E}" srcId="{FD63B615-9212-4EC0-8678-95DA516DD84F}" destId="{74796A35-8A1C-4BA5-B8F8-D7B6693C23AF}" srcOrd="1" destOrd="0" parTransId="{036B44E2-1FF8-41DA-938B-57A1492C5210}" sibTransId="{974E7C67-DBBF-45C2-994D-56480F48DBAC}"/>
    <dgm:cxn modelId="{B1417CE0-8742-4696-88F1-E7EAE342D4B2}" type="presOf" srcId="{0B55FC46-E34A-4003-AD2E-DAB6AF8F1B7D}" destId="{9E110496-AD4F-4950-93E1-0314E822685C}" srcOrd="0" destOrd="0" presId="urn:microsoft.com/office/officeart/2005/8/layout/vList5"/>
    <dgm:cxn modelId="{90256F22-A5E5-431F-86E0-6B6FF544FED3}" srcId="{B2AB59F9-0EBB-4FCA-A402-331152C36E8B}" destId="{34596956-0C39-403E-8B56-7DB19F2BBC5A}" srcOrd="3" destOrd="0" parTransId="{DDCF7E94-A82D-4B6A-9F57-6F4EAC3D4A70}" sibTransId="{814A48B3-B8D3-457B-BCB8-F737A6AB850B}"/>
    <dgm:cxn modelId="{98EADF79-C084-4579-8CD5-3BF0D807CDA1}" type="presOf" srcId="{B2AB59F9-0EBB-4FCA-A402-331152C36E8B}" destId="{8626C978-8CCA-419B-915A-81900CF5A2C0}" srcOrd="0" destOrd="0" presId="urn:microsoft.com/office/officeart/2005/8/layout/vList5"/>
    <dgm:cxn modelId="{CAEC3E9E-65DB-448A-9D11-484B4CF8EDBB}" srcId="{ECA4FDB1-2695-4492-ACD4-F146F1236130}" destId="{0B55FC46-E34A-4003-AD2E-DAB6AF8F1B7D}" srcOrd="0" destOrd="0" parTransId="{D94E9C95-ABAB-41D0-B919-6D8837A790B4}" sibTransId="{55C11A42-C912-4650-B8D9-2DB4C4CEC3A3}"/>
    <dgm:cxn modelId="{BF4EA820-8ABC-431D-AA8A-CDA39A14E581}" srcId="{163900F0-9806-4C75-B3A5-3E84454ED080}" destId="{254959E0-2BD3-4B88-B20B-2B101D942D1C}" srcOrd="0" destOrd="0" parTransId="{863A211C-5F06-4E8E-B751-288DEFB7873A}" sibTransId="{CE4E8EEA-2FE6-4D37-8379-78C38BB68511}"/>
    <dgm:cxn modelId="{12A3E9D3-9D01-47C9-92BB-7E92604BC0A4}" type="presOf" srcId="{34596956-0C39-403E-8B56-7DB19F2BBC5A}" destId="{C5661A09-F4E7-4044-ADCE-81979FF864FF}" srcOrd="0" destOrd="0" presId="urn:microsoft.com/office/officeart/2005/8/layout/vList5"/>
    <dgm:cxn modelId="{C66FB870-1A98-4669-B420-FEA033E6859F}" type="presOf" srcId="{708C59E7-6164-40A7-B515-FA329E3CA2CA}" destId="{11233AC8-B07B-457E-A0B1-0CAB245CC1A8}" srcOrd="0" destOrd="0" presId="urn:microsoft.com/office/officeart/2005/8/layout/vList5"/>
    <dgm:cxn modelId="{71C9D589-959C-46C1-A192-EF3E03B4445B}" type="presOf" srcId="{74796A35-8A1C-4BA5-B8F8-D7B6693C23AF}" destId="{11233AC8-B07B-457E-A0B1-0CAB245CC1A8}" srcOrd="0" destOrd="1" presId="urn:microsoft.com/office/officeart/2005/8/layout/vList5"/>
    <dgm:cxn modelId="{1548FBBF-B154-45C5-8D8B-40577D1F276D}" srcId="{FD63B615-9212-4EC0-8678-95DA516DD84F}" destId="{708C59E7-6164-40A7-B515-FA329E3CA2CA}" srcOrd="0" destOrd="0" parTransId="{744E46A7-D417-4EA9-BCCB-C11F53B791DE}" sibTransId="{04A1AAD9-6145-4F1C-AB30-4097B3F98E87}"/>
    <dgm:cxn modelId="{6FEA2920-AAFC-4B50-890C-6C37B2F3FA43}" srcId="{ECA4FDB1-2695-4492-ACD4-F146F1236130}" destId="{A0F9B945-FC81-4DD1-88E7-FCA7E0387E6C}" srcOrd="1" destOrd="0" parTransId="{4024DCF3-ECC0-43EF-A626-FEEE29366827}" sibTransId="{B6742B6E-5F60-490B-B673-3738A7CD069D}"/>
    <dgm:cxn modelId="{325C21C9-A3E1-4348-AB7A-04EB8674B552}" type="presOf" srcId="{A0F9B945-FC81-4DD1-88E7-FCA7E0387E6C}" destId="{9E110496-AD4F-4950-93E1-0314E822685C}" srcOrd="0" destOrd="1" presId="urn:microsoft.com/office/officeart/2005/8/layout/vList5"/>
    <dgm:cxn modelId="{C3136738-8AC5-4B94-BB54-CD5C0DCD795B}" srcId="{B2AB59F9-0EBB-4FCA-A402-331152C36E8B}" destId="{ECA4FDB1-2695-4492-ACD4-F146F1236130}" srcOrd="2" destOrd="0" parTransId="{43EDDA48-0FC4-405F-BBBA-9DCBDEDE79D5}" sibTransId="{9EA15026-ED63-4FD0-96BA-9A72FB463BF2}"/>
    <dgm:cxn modelId="{8DE51749-781F-4A86-8915-F6A21B56F222}" srcId="{163900F0-9806-4C75-B3A5-3E84454ED080}" destId="{83C87EBB-83F4-4E3F-92F3-4DA7E3AF3AE8}" srcOrd="1" destOrd="0" parTransId="{81E7B359-FDD2-4C70-BF56-6F424AFBBCF4}" sibTransId="{FFF23AF5-30F9-4762-AE63-B8757608748C}"/>
    <dgm:cxn modelId="{6F404D71-35E9-447E-81B1-EE30D7384531}" type="presOf" srcId="{254959E0-2BD3-4B88-B20B-2B101D942D1C}" destId="{7DB6E7BD-A3F7-497B-B3D9-E9FE77642A92}" srcOrd="0" destOrd="0" presId="urn:microsoft.com/office/officeart/2005/8/layout/vList5"/>
    <dgm:cxn modelId="{A77A257F-650E-4FA9-8F8E-BFEBCE2FB048}" type="presParOf" srcId="{8626C978-8CCA-419B-915A-81900CF5A2C0}" destId="{FD70BA47-0912-4B80-9382-A31164B6A345}" srcOrd="0" destOrd="0" presId="urn:microsoft.com/office/officeart/2005/8/layout/vList5"/>
    <dgm:cxn modelId="{63B31EE3-2CFA-4BDB-A773-C2F1B145778C}" type="presParOf" srcId="{FD70BA47-0912-4B80-9382-A31164B6A345}" destId="{8BDDA0EB-FCAA-4088-AC48-22683977B3F2}" srcOrd="0" destOrd="0" presId="urn:microsoft.com/office/officeart/2005/8/layout/vList5"/>
    <dgm:cxn modelId="{AF7CECC6-F04B-4AC9-8373-A0B75439E4B2}" type="presParOf" srcId="{FD70BA47-0912-4B80-9382-A31164B6A345}" destId="{11233AC8-B07B-457E-A0B1-0CAB245CC1A8}" srcOrd="1" destOrd="0" presId="urn:microsoft.com/office/officeart/2005/8/layout/vList5"/>
    <dgm:cxn modelId="{EF252D51-320C-43C4-A2FB-5DBA7C7DE420}" type="presParOf" srcId="{8626C978-8CCA-419B-915A-81900CF5A2C0}" destId="{64BE5EC3-FA69-4DC9-B3A4-558093C8B255}" srcOrd="1" destOrd="0" presId="urn:microsoft.com/office/officeart/2005/8/layout/vList5"/>
    <dgm:cxn modelId="{51F36F58-B71C-4F44-9819-DD62C85C0B20}" type="presParOf" srcId="{8626C978-8CCA-419B-915A-81900CF5A2C0}" destId="{4EFE3DA7-DBE4-430C-AFCF-F20E51DB6C5F}" srcOrd="2" destOrd="0" presId="urn:microsoft.com/office/officeart/2005/8/layout/vList5"/>
    <dgm:cxn modelId="{467B479E-5B2C-44EB-9F9A-51CFA260F3E8}" type="presParOf" srcId="{4EFE3DA7-DBE4-430C-AFCF-F20E51DB6C5F}" destId="{2030A151-4277-4263-9F13-9823204AC6E0}" srcOrd="0" destOrd="0" presId="urn:microsoft.com/office/officeart/2005/8/layout/vList5"/>
    <dgm:cxn modelId="{D907238E-3A3C-4D23-A585-7F82CBCE4FDC}" type="presParOf" srcId="{4EFE3DA7-DBE4-430C-AFCF-F20E51DB6C5F}" destId="{7DB6E7BD-A3F7-497B-B3D9-E9FE77642A92}" srcOrd="1" destOrd="0" presId="urn:microsoft.com/office/officeart/2005/8/layout/vList5"/>
    <dgm:cxn modelId="{9039137F-7EE0-4D1C-8CCD-6D7F503B45C0}" type="presParOf" srcId="{8626C978-8CCA-419B-915A-81900CF5A2C0}" destId="{874C368B-0FDA-4727-893F-06E9F9FF3FA5}" srcOrd="3" destOrd="0" presId="urn:microsoft.com/office/officeart/2005/8/layout/vList5"/>
    <dgm:cxn modelId="{C865738A-F813-482F-A926-1BFC3AF71C9A}" type="presParOf" srcId="{8626C978-8CCA-419B-915A-81900CF5A2C0}" destId="{6F221BA5-7B18-47AC-B6D3-AAB8E926C820}" srcOrd="4" destOrd="0" presId="urn:microsoft.com/office/officeart/2005/8/layout/vList5"/>
    <dgm:cxn modelId="{461407C0-9928-420A-BA14-3FC149B5F97F}" type="presParOf" srcId="{6F221BA5-7B18-47AC-B6D3-AAB8E926C820}" destId="{263809E3-CC81-43BE-BA6B-21B4EE663515}" srcOrd="0" destOrd="0" presId="urn:microsoft.com/office/officeart/2005/8/layout/vList5"/>
    <dgm:cxn modelId="{E8B6AF28-8DE0-41F3-9DF2-78F3C572EA94}" type="presParOf" srcId="{6F221BA5-7B18-47AC-B6D3-AAB8E926C820}" destId="{9E110496-AD4F-4950-93E1-0314E822685C}" srcOrd="1" destOrd="0" presId="urn:microsoft.com/office/officeart/2005/8/layout/vList5"/>
    <dgm:cxn modelId="{B62B87BA-F320-4943-A61B-3A38DEDA95C9}" type="presParOf" srcId="{8626C978-8CCA-419B-915A-81900CF5A2C0}" destId="{7B949084-BF4E-4360-88C8-A26BC5CA1E6E}" srcOrd="5" destOrd="0" presId="urn:microsoft.com/office/officeart/2005/8/layout/vList5"/>
    <dgm:cxn modelId="{90C2F9EC-6085-4C29-BA54-5313ED72FA27}" type="presParOf" srcId="{8626C978-8CCA-419B-915A-81900CF5A2C0}" destId="{997F0C44-A048-4F9E-B7F6-803C0DDF4A17}" srcOrd="6" destOrd="0" presId="urn:microsoft.com/office/officeart/2005/8/layout/vList5"/>
    <dgm:cxn modelId="{7DCF6E38-BECF-45A6-B785-DE7E28A82291}" type="presParOf" srcId="{997F0C44-A048-4F9E-B7F6-803C0DDF4A17}" destId="{C5661A09-F4E7-4044-ADCE-81979FF864F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233AC8-B07B-457E-A0B1-0CAB245CC1A8}">
      <dsp:nvSpPr>
        <dsp:cNvPr id="0" name=""/>
        <dsp:cNvSpPr/>
      </dsp:nvSpPr>
      <dsp:spPr>
        <a:xfrm rot="5400000">
          <a:off x="5043705" y="-1940072"/>
          <a:ext cx="1104844" cy="526694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Заглавия, эпиграфы 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/>
        </a:p>
      </dsp:txBody>
      <dsp:txXfrm rot="5400000">
        <a:off x="5043705" y="-1940072"/>
        <a:ext cx="1104844" cy="5266944"/>
      </dsp:txXfrm>
    </dsp:sp>
    <dsp:sp modelId="{8BDDA0EB-FCAA-4088-AC48-22683977B3F2}">
      <dsp:nvSpPr>
        <dsp:cNvPr id="0" name=""/>
        <dsp:cNvSpPr/>
      </dsp:nvSpPr>
      <dsp:spPr>
        <a:xfrm>
          <a:off x="0" y="2871"/>
          <a:ext cx="2962656" cy="138105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Паратекст</a:t>
          </a:r>
          <a:endParaRPr lang="en-US" sz="3500" kern="1200" dirty="0"/>
        </a:p>
      </dsp:txBody>
      <dsp:txXfrm>
        <a:off x="0" y="2871"/>
        <a:ext cx="2962656" cy="1381056"/>
      </dsp:txXfrm>
    </dsp:sp>
    <dsp:sp modelId="{7DB6E7BD-A3F7-497B-B3D9-E9FE77642A92}">
      <dsp:nvSpPr>
        <dsp:cNvPr id="0" name=""/>
        <dsp:cNvSpPr/>
      </dsp:nvSpPr>
      <dsp:spPr>
        <a:xfrm rot="5400000">
          <a:off x="5043705" y="-489963"/>
          <a:ext cx="1104844" cy="5266944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Жанровые модели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/>
        </a:p>
      </dsp:txBody>
      <dsp:txXfrm rot="5400000">
        <a:off x="5043705" y="-489963"/>
        <a:ext cx="1104844" cy="5266944"/>
      </dsp:txXfrm>
    </dsp:sp>
    <dsp:sp modelId="{2030A151-4277-4263-9F13-9823204AC6E0}">
      <dsp:nvSpPr>
        <dsp:cNvPr id="0" name=""/>
        <dsp:cNvSpPr/>
      </dsp:nvSpPr>
      <dsp:spPr>
        <a:xfrm>
          <a:off x="0" y="1452980"/>
          <a:ext cx="2962656" cy="13810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Архитекст</a:t>
          </a:r>
          <a:endParaRPr lang="en-US" sz="3500" kern="1200" dirty="0"/>
        </a:p>
      </dsp:txBody>
      <dsp:txXfrm>
        <a:off x="0" y="1452980"/>
        <a:ext cx="2962656" cy="1381056"/>
      </dsp:txXfrm>
    </dsp:sp>
    <dsp:sp modelId="{9E110496-AD4F-4950-93E1-0314E822685C}">
      <dsp:nvSpPr>
        <dsp:cNvPr id="0" name=""/>
        <dsp:cNvSpPr/>
      </dsp:nvSpPr>
      <dsp:spPr>
        <a:xfrm rot="5400000">
          <a:off x="5043705" y="960145"/>
          <a:ext cx="1104844" cy="526694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Примечания, комментарии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/>
        </a:p>
      </dsp:txBody>
      <dsp:txXfrm rot="5400000">
        <a:off x="5043705" y="960145"/>
        <a:ext cx="1104844" cy="5266944"/>
      </dsp:txXfrm>
    </dsp:sp>
    <dsp:sp modelId="{263809E3-CC81-43BE-BA6B-21B4EE663515}">
      <dsp:nvSpPr>
        <dsp:cNvPr id="0" name=""/>
        <dsp:cNvSpPr/>
      </dsp:nvSpPr>
      <dsp:spPr>
        <a:xfrm>
          <a:off x="0" y="2903089"/>
          <a:ext cx="2962656" cy="138105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Метатекст</a:t>
          </a:r>
          <a:endParaRPr lang="en-US" sz="3500" kern="1200" dirty="0"/>
        </a:p>
      </dsp:txBody>
      <dsp:txXfrm>
        <a:off x="0" y="2903089"/>
        <a:ext cx="2962656" cy="1381056"/>
      </dsp:txXfrm>
    </dsp:sp>
    <dsp:sp modelId="{C5661A09-F4E7-4044-ADCE-81979FF864FF}">
      <dsp:nvSpPr>
        <dsp:cNvPr id="0" name=""/>
        <dsp:cNvSpPr/>
      </dsp:nvSpPr>
      <dsp:spPr>
        <a:xfrm>
          <a:off x="0" y="4353198"/>
          <a:ext cx="2962656" cy="138105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Интертекст</a:t>
          </a:r>
          <a:endParaRPr lang="en-US" sz="3500" kern="1200" dirty="0"/>
        </a:p>
      </dsp:txBody>
      <dsp:txXfrm>
        <a:off x="0" y="4353198"/>
        <a:ext cx="2962656" cy="1381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384D0A0-4D63-4648-8F6B-C2F7A9F238CF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D551FCF-E9B8-4CDE-B44C-E0D33047DC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library of babel"/>
          <p:cNvPicPr>
            <a:picLocks noChangeAspect="1" noChangeArrowheads="1"/>
          </p:cNvPicPr>
          <p:nvPr/>
        </p:nvPicPr>
        <p:blipFill>
          <a:blip r:embed="rId2" cstate="print"/>
          <a:srcRect b="24548"/>
          <a:stretch>
            <a:fillRect/>
          </a:stretch>
        </p:blipFill>
        <p:spPr bwMode="auto">
          <a:xfrm>
            <a:off x="0" y="0"/>
            <a:ext cx="9144000" cy="3850664"/>
          </a:xfrm>
          <a:prstGeom prst="rect">
            <a:avLst/>
          </a:prstGeom>
          <a:solidFill>
            <a:srgbClr val="B2B2B2">
              <a:alpha val="50196"/>
            </a:srgbClr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01887"/>
            <a:ext cx="9144000" cy="1470025"/>
          </a:xfrm>
          <a:solidFill>
            <a:srgbClr val="B2B2B2">
              <a:alpha val="50196"/>
            </a:srgb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Поэтика постмодернизма: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«Вавилонская библиотека»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61048"/>
            <a:ext cx="5436096" cy="1752600"/>
          </a:xfrm>
        </p:spPr>
        <p:txBody>
          <a:bodyPr>
            <a:normAutofit/>
          </a:bodyPr>
          <a:lstStyle/>
          <a:p>
            <a:r>
              <a:rPr lang="ru-RU" sz="2100" dirty="0" smtClean="0"/>
              <a:t>«Постмодернистская чувствительность» </a:t>
            </a:r>
          </a:p>
          <a:p>
            <a:r>
              <a:rPr lang="ru-RU" sz="2100" dirty="0" smtClean="0"/>
              <a:t>«Порядок из хаоса» </a:t>
            </a:r>
          </a:p>
          <a:p>
            <a:r>
              <a:rPr lang="ru-RU" sz="2100" dirty="0" smtClean="0"/>
              <a:t>Интертекстуальность</a:t>
            </a:r>
          </a:p>
          <a:p>
            <a:r>
              <a:rPr lang="ru-RU" sz="2100" dirty="0" smtClean="0"/>
              <a:t>Ризома </a:t>
            </a:r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Вавилонская библиотека: </a:t>
            </a:r>
            <a:br>
              <a:rPr lang="ru-RU" dirty="0" smtClean="0"/>
            </a:br>
            <a:r>
              <a:rPr lang="ru-RU" dirty="0" smtClean="0"/>
              <a:t>Вселенная Ньютона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3924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«Вот </a:t>
            </a:r>
            <a:r>
              <a:rPr lang="ru-RU" dirty="0" smtClean="0"/>
              <a:t>уже четыреста лет, как люди рыщут по шестигранникам</a:t>
            </a:r>
            <a:r>
              <a:rPr lang="ru-RU" dirty="0" smtClean="0"/>
              <a:t>...» </a:t>
            </a:r>
          </a:p>
          <a:p>
            <a:r>
              <a:rPr lang="ru-RU" dirty="0" smtClean="0"/>
              <a:t>«Когда </a:t>
            </a:r>
            <a:r>
              <a:rPr lang="ru-RU" dirty="0" smtClean="0"/>
              <a:t>было провозглашено, что Библиотека объемлет все книги, первым ощущением была безудержная радость... Вселенная обрела смысл, вселенная стала внезапно огромной, как </a:t>
            </a:r>
            <a:r>
              <a:rPr lang="ru-RU" dirty="0" smtClean="0"/>
              <a:t>надежда... Тысячи </a:t>
            </a:r>
            <a:r>
              <a:rPr lang="ru-RU" dirty="0" smtClean="0"/>
              <a:t>жаждущих покинули родные шестигранники и устремились вверх по лестницам, гонимые напрасным желанием найти свое </a:t>
            </a:r>
            <a:r>
              <a:rPr lang="ru-RU" dirty="0" smtClean="0"/>
              <a:t>оправдание» </a:t>
            </a:r>
          </a:p>
          <a:p>
            <a:r>
              <a:rPr lang="ru-RU" dirty="0" smtClean="0"/>
              <a:t>«Еще </a:t>
            </a:r>
            <a:r>
              <a:rPr lang="ru-RU" dirty="0" smtClean="0"/>
              <a:t>в то же время все ждали раскрытия главных тайн человечества: происхождения Библиотеки и </a:t>
            </a:r>
            <a:r>
              <a:rPr lang="ru-RU" dirty="0" smtClean="0"/>
              <a:t>времени» </a:t>
            </a:r>
          </a:p>
          <a:p>
            <a:endParaRPr lang="ru-RU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Картинки по запросу newton funn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4509947" cy="5064646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36" y="1268760"/>
            <a:ext cx="4896544" cy="5305776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Nature and Nature’s laws</a:t>
            </a:r>
          </a:p>
          <a:p>
            <a:pPr>
              <a:buNone/>
            </a:pPr>
            <a:r>
              <a:rPr lang="en-US" dirty="0" smtClean="0"/>
              <a:t>		            lay hid in Night.</a:t>
            </a:r>
          </a:p>
          <a:p>
            <a:pPr>
              <a:buNone/>
            </a:pPr>
            <a:r>
              <a:rPr lang="en-US" dirty="0" smtClean="0"/>
              <a:t>God said: Let Newton be! –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    		 and all was Light.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(Alexander Pope, 1727)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35592"/>
            <a:ext cx="5194920" cy="5089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…It did not last: </a:t>
            </a:r>
          </a:p>
          <a:p>
            <a:pPr>
              <a:buNone/>
            </a:pPr>
            <a:r>
              <a:rPr lang="en-US" dirty="0" smtClean="0"/>
              <a:t>            The Devil, shouting: Ho!</a:t>
            </a:r>
          </a:p>
          <a:p>
            <a:pPr>
              <a:buNone/>
            </a:pPr>
            <a:r>
              <a:rPr lang="en-US" dirty="0" smtClean="0"/>
              <a:t>Let Einstein be! – </a:t>
            </a:r>
          </a:p>
          <a:p>
            <a:pPr>
              <a:buNone/>
            </a:pPr>
            <a:r>
              <a:rPr lang="en-US" dirty="0" smtClean="0"/>
              <a:t>            Restored the status quo.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(John Collins Squire, 1926)</a:t>
            </a:r>
            <a:endParaRPr lang="en-US" dirty="0"/>
          </a:p>
        </p:txBody>
      </p:sp>
      <p:pic>
        <p:nvPicPr>
          <p:cNvPr id="45058" name="Picture 2" descr="Картинки по запросу Einstein funn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246309"/>
            <a:ext cx="3491880" cy="4611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Вавилонская библиотека:</a:t>
            </a:r>
            <a:br>
              <a:rPr lang="ru-RU" dirty="0" smtClean="0"/>
            </a:br>
            <a:r>
              <a:rPr lang="ru-RU" dirty="0" smtClean="0"/>
              <a:t>Вселенная Эйнштейна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«Видно</a:t>
            </a:r>
            <a:r>
              <a:rPr lang="ru-RU" dirty="0" smtClean="0"/>
              <a:t>, что никто не надеется найти </a:t>
            </a:r>
            <a:r>
              <a:rPr lang="ru-RU" dirty="0" smtClean="0"/>
              <a:t>что-нибудь».</a:t>
            </a:r>
            <a:endParaRPr lang="en-US" dirty="0" smtClean="0"/>
          </a:p>
          <a:p>
            <a:r>
              <a:rPr lang="ru-RU" dirty="0" smtClean="0"/>
              <a:t>«На </a:t>
            </a:r>
            <a:r>
              <a:rPr lang="ru-RU" dirty="0" smtClean="0"/>
              <a:t>смену надеждам, естественно, пришло безысходное отчаяние. Мысль, что на какой-то полке в каком-то шестиграннике скрываются драгоценные книги и что эти книги недосягаемы, оказалась почти невыносимой. Одна богохульная секта призывала всех бросить поиски и заняться перетасовкой букв и знаков, пока не создадутся благодаря невероятной случайности канонические </a:t>
            </a:r>
            <a:r>
              <a:rPr lang="ru-RU" dirty="0" smtClean="0"/>
              <a:t>книги».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Вавилонская библиотека: </a:t>
            </a:r>
            <a:br>
              <a:rPr lang="ru-RU" dirty="0" smtClean="0"/>
            </a:br>
            <a:r>
              <a:rPr lang="ru-RU" dirty="0" smtClean="0"/>
              <a:t>библиотекари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«Раньше </a:t>
            </a:r>
            <a:r>
              <a:rPr lang="ru-RU" dirty="0" smtClean="0"/>
              <a:t>на каждые три шестигранника приходился один человек. Самоубийства и легочные заболевания нарушили это соотношение. Невыразимо грустно вспомнить, как иногда я странствовал много ночей подряд по коридорам и ажурным лестницам, ни разу не встретив </a:t>
            </a:r>
            <a:r>
              <a:rPr lang="ru-RU" dirty="0" smtClean="0"/>
              <a:t>библиотекаря».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Вавилонская библиотека: инквизиторы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5626968" cy="4325112"/>
          </a:xfrm>
        </p:spPr>
        <p:txBody>
          <a:bodyPr/>
          <a:lstStyle/>
          <a:p>
            <a:r>
              <a:rPr lang="ru-RU" dirty="0" smtClean="0"/>
              <a:t>Если библиотека – это вселенная, а библиотекари – ученые, кто такие инквизиторы?</a:t>
            </a:r>
          </a:p>
          <a:p>
            <a:r>
              <a:rPr lang="ru-RU" dirty="0" smtClean="0"/>
              <a:t>Какой результат имеет деятельность инквизиторов и почему? </a:t>
            </a:r>
            <a:endParaRPr lang="en-US" dirty="0"/>
          </a:p>
        </p:txBody>
      </p:sp>
      <p:pic>
        <p:nvPicPr>
          <p:cNvPr id="43010" name="Picture 2" descr="Картинки по запросу spanish inquisition me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348880"/>
            <a:ext cx="2493868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Роберт Бертон</a:t>
            </a:r>
            <a:br>
              <a:rPr lang="ru-RU" dirty="0" smtClean="0"/>
            </a:br>
            <a:r>
              <a:rPr lang="ru-RU" dirty="0" smtClean="0"/>
              <a:t>«Анатомия меланхолии»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5410944" cy="43251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Какое искусство имеет в виду Бертон, говоря о созерцании «различных сочетаний из двадцати трех букв»? </a:t>
            </a:r>
          </a:p>
          <a:p>
            <a:r>
              <a:rPr lang="ru-RU" dirty="0" smtClean="0"/>
              <a:t>Возможно ли в принципе создать что-либо новое в литературе с учетом всего уже написанного человечеством? </a:t>
            </a:r>
          </a:p>
        </p:txBody>
      </p:sp>
      <p:pic>
        <p:nvPicPr>
          <p:cNvPr id="33794" name="Picture 2" descr="The Anatomy of Melancholy by Robert Burton frontispiece 1638 edi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6198" y="2204864"/>
            <a:ext cx="2647526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Вавилонская библиотека: </a:t>
            </a:r>
            <a:br>
              <a:rPr lang="ru-RU" dirty="0" smtClean="0"/>
            </a:br>
            <a:r>
              <a:rPr lang="ru-RU" dirty="0" smtClean="0"/>
              <a:t>книжный фонд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Количество книг: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Количество вариантов размещения книг: число с                   цифрами (превышающее количество атомов в видимой вселенной)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34818" name="AutoShape 2" descr="25^{1,312,000}\approx 1.956\times 10^{1,834,097}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780928"/>
            <a:ext cx="5832648" cy="76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077072"/>
            <a:ext cx="1584176" cy="52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2" name="Picture 2" descr="Картинки по запросу monkey theor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46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Вавилонская библиотека: устройство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«Мир</a:t>
            </a:r>
            <a:r>
              <a:rPr lang="ru-RU" dirty="0" smtClean="0"/>
              <a:t> — это сфера, центр которой повсюду, а окружности нет </a:t>
            </a:r>
            <a:r>
              <a:rPr lang="ru-RU" dirty="0" smtClean="0"/>
              <a:t>нигде» (Блез Паскаль)</a:t>
            </a:r>
          </a:p>
          <a:p>
            <a:r>
              <a:rPr lang="ru-RU" dirty="0" smtClean="0"/>
              <a:t>«Библиотека </a:t>
            </a:r>
            <a:r>
              <a:rPr lang="ru-RU" dirty="0" smtClean="0"/>
              <a:t>- это шар, точный центр которого находится в одном из шестигранников, а поверхность </a:t>
            </a:r>
            <a:r>
              <a:rPr lang="ru-RU" dirty="0" smtClean="0"/>
              <a:t>– недосягаема» </a:t>
            </a:r>
          </a:p>
          <a:p>
            <a:r>
              <a:rPr lang="ru-RU" dirty="0" smtClean="0"/>
              <a:t>«Библиотека </a:t>
            </a:r>
            <a:r>
              <a:rPr lang="ru-RU" dirty="0" smtClean="0"/>
              <a:t>существует </a:t>
            </a:r>
            <a:r>
              <a:rPr lang="en-US" dirty="0" err="1" smtClean="0"/>
              <a:t>ab</a:t>
            </a:r>
            <a:r>
              <a:rPr lang="en-US" dirty="0" smtClean="0"/>
              <a:t> </a:t>
            </a:r>
            <a:r>
              <a:rPr lang="en-US" dirty="0" err="1" smtClean="0"/>
              <a:t>aeterno</a:t>
            </a:r>
            <a:r>
              <a:rPr lang="ru-RU" dirty="0" smtClean="0"/>
              <a:t>» </a:t>
            </a:r>
          </a:p>
          <a:p>
            <a:r>
              <a:rPr lang="ru-RU" dirty="0" smtClean="0"/>
              <a:t>«Библиотека </a:t>
            </a:r>
            <a:r>
              <a:rPr lang="ru-RU" dirty="0" smtClean="0"/>
              <a:t>безгранична и </a:t>
            </a:r>
            <a:r>
              <a:rPr lang="ru-RU" dirty="0" smtClean="0"/>
              <a:t>периодична» </a:t>
            </a:r>
          </a:p>
          <a:p>
            <a:r>
              <a:rPr lang="ru-RU" dirty="0" smtClean="0"/>
              <a:t>Каждая книга в библиотеке отсылает к другим, проясняющим ее смысл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36712"/>
          <a:ext cx="8229600" cy="5737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3419872" y="5373216"/>
            <a:ext cx="5266944" cy="1104844"/>
            <a:chOff x="2962655" y="140978"/>
            <a:chExt cx="5266944" cy="1104844"/>
          </a:xfrm>
        </p:grpSpPr>
        <p:sp>
          <p:nvSpPr>
            <p:cNvPr id="10" name="Round Same Side Corner Rectangle 9"/>
            <p:cNvSpPr/>
            <p:nvPr/>
          </p:nvSpPr>
          <p:spPr>
            <a:xfrm rot="5400000">
              <a:off x="5043705" y="-1940072"/>
              <a:ext cx="1104844" cy="5266944"/>
            </a:xfrm>
            <a:prstGeom prst="round2SameRect">
              <a:avLst/>
            </a:pr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ound Same Side Corner Rectangle 4"/>
            <p:cNvSpPr/>
            <p:nvPr/>
          </p:nvSpPr>
          <p:spPr>
            <a:xfrm>
              <a:off x="2962655" y="194912"/>
              <a:ext cx="5213010" cy="9969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53340" rIns="106680" bIns="53340" numCol="1" spcCol="1270" anchor="ctr" anchorCtr="0">
              <a:noAutofit/>
            </a:bodyPr>
            <a:lstStyle/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800" kern="1200" dirty="0" smtClean="0"/>
                <a:t>Аллюзии, цитации, реминесценции </a:t>
              </a:r>
              <a:endParaRPr lang="en-US" sz="2800" kern="1200" dirty="0"/>
            </a:p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8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Ризома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Разновидность поверхностной мочковатой корневой системы без четко выраженного главного корня;</a:t>
            </a:r>
          </a:p>
          <a:p>
            <a:r>
              <a:rPr lang="ru-RU" dirty="0" smtClean="0"/>
              <a:t>В постмодернизме – непрерывная структура без центра, периферии и глубины, каждый элемент которой связан с </a:t>
            </a:r>
            <a:r>
              <a:rPr lang="ru-RU" dirty="0" smtClean="0"/>
              <a:t>другими (Жиль Делез, Феликс Гваттари); </a:t>
            </a:r>
            <a:endParaRPr lang="ru-RU" dirty="0" smtClean="0"/>
          </a:p>
          <a:p>
            <a:r>
              <a:rPr lang="ru-RU" dirty="0" smtClean="0"/>
              <a:t>Интертекстуальные связи текста с другими текстами создают ризомные структуры; один из подвидов ризомы - гипертекст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2" name="Picture 2" descr="Картинки по запросу ризо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41"/>
            <a:ext cx="9144000" cy="6864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Интертекстуальность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широком смысле – связь текста с другими текстами, межтекстовый диалог </a:t>
            </a:r>
          </a:p>
          <a:p>
            <a:r>
              <a:rPr lang="ru-RU" dirty="0" smtClean="0"/>
              <a:t>В узком смысле – одна из разновидностей межтекстового взаимодействия:</a:t>
            </a:r>
          </a:p>
          <a:p>
            <a:pPr>
              <a:buFontTx/>
              <a:buChar char="-"/>
            </a:pPr>
            <a:r>
              <a:rPr lang="ru-RU" dirty="0" smtClean="0"/>
              <a:t>Архитекстуальность – взаимосвязь текстов на уровне жанра;</a:t>
            </a:r>
          </a:p>
          <a:p>
            <a:pPr>
              <a:buFontTx/>
              <a:buChar char="-"/>
            </a:pPr>
            <a:r>
              <a:rPr lang="ru-RU" dirty="0" smtClean="0"/>
              <a:t>Паратекстуальность – взаимосвязь текстов на уровне заглавий, подзаголовков, эпиграфов; </a:t>
            </a:r>
          </a:p>
          <a:p>
            <a:pPr>
              <a:buFontTx/>
              <a:buChar char="-"/>
            </a:pPr>
            <a:r>
              <a:rPr lang="ru-RU" dirty="0" smtClean="0"/>
              <a:t>Интертекстуальность – взаимосвязь текстов на уровне аллюзий, цитаций, реминисценций;</a:t>
            </a:r>
          </a:p>
          <a:p>
            <a:pPr>
              <a:buFontTx/>
              <a:buChar char="-"/>
            </a:pPr>
            <a:r>
              <a:rPr lang="ru-RU" dirty="0" smtClean="0"/>
              <a:t>Метатекстуальность – комментирующая и критическая отсылка текста к претексту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Паратекст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5410944" cy="4325112"/>
          </a:xfrm>
        </p:spPr>
        <p:txBody>
          <a:bodyPr/>
          <a:lstStyle/>
          <a:p>
            <a:r>
              <a:rPr lang="ru-RU" dirty="0" smtClean="0"/>
              <a:t>Миф о Вавилонской башне;</a:t>
            </a:r>
          </a:p>
          <a:p>
            <a:r>
              <a:rPr lang="ru-RU" dirty="0" smtClean="0"/>
              <a:t>Столкновение порядка и хаоса: «вавилонское столпотворение»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ru-RU" dirty="0" smtClean="0"/>
              <a:t>библиотека как упорядоченное пространство;</a:t>
            </a:r>
          </a:p>
          <a:p>
            <a:r>
              <a:rPr lang="ru-RU" dirty="0" smtClean="0"/>
              <a:t>«Анатомия меланхолии» </a:t>
            </a:r>
            <a:endParaRPr lang="en-US" dirty="0"/>
          </a:p>
        </p:txBody>
      </p:sp>
      <p:pic>
        <p:nvPicPr>
          <p:cNvPr id="29698" name="Picture 2" descr="http://www.abc-people.com/phenomenons/mysteries/b-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348880"/>
            <a:ext cx="2562720" cy="3558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Архитекст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6059016" cy="487372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Псевдонаучный функциональный стиль энциклопедической статьи</a:t>
            </a:r>
          </a:p>
          <a:p>
            <a:r>
              <a:rPr lang="ru-RU" dirty="0" smtClean="0"/>
              <a:t>Энциклопедия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ru-RU" dirty="0" smtClean="0"/>
              <a:t>библиотека – модернистская и постмодернистская структурные модели</a:t>
            </a:r>
          </a:p>
          <a:p>
            <a:r>
              <a:rPr lang="ru-RU" dirty="0" smtClean="0"/>
              <a:t>Эпистемологическая неуверенность</a:t>
            </a:r>
            <a:r>
              <a:rPr lang="en-US" dirty="0" smtClean="0"/>
              <a:t> – </a:t>
            </a:r>
            <a:r>
              <a:rPr lang="ru-RU" dirty="0" smtClean="0"/>
              <a:t>невозможность создания достоверного описания за счет использования существующего аппарата знаний</a:t>
            </a:r>
            <a:endParaRPr lang="en-US" dirty="0"/>
          </a:p>
        </p:txBody>
      </p:sp>
      <p:pic>
        <p:nvPicPr>
          <p:cNvPr id="30722" name="Picture 2" descr="https://upload.wikimedia.org/wikipedia/commons/thumb/2/2b/Encyclopedie_de_D'Alembert_et_Diderot_-_Premiere_Page_-_ENC_1-NA5.jpg/220px-Encyclopedie_de_D'Alembert_et_Diderot_-_Premiere_Page_-_ENC_1-N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041210"/>
            <a:ext cx="2239516" cy="3664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Метатекст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5626968" cy="4325112"/>
          </a:xfrm>
        </p:spPr>
        <p:txBody>
          <a:bodyPr/>
          <a:lstStyle/>
          <a:p>
            <a:r>
              <a:rPr lang="ru-RU" dirty="0" smtClean="0"/>
              <a:t>Авторская маска – </a:t>
            </a:r>
            <a:r>
              <a:rPr lang="en-US" dirty="0" smtClean="0"/>
              <a:t>non-reliable narrator</a:t>
            </a:r>
            <a:endParaRPr lang="ru-RU" dirty="0" smtClean="0"/>
          </a:p>
          <a:p>
            <a:r>
              <a:rPr lang="ru-RU" dirty="0" smtClean="0"/>
              <a:t>Комментарии и сноски, отражающие критическое отношение к изложенному материалу</a:t>
            </a:r>
            <a:endParaRPr lang="en-US" dirty="0" smtClean="0"/>
          </a:p>
          <a:p>
            <a:r>
              <a:rPr lang="ru-RU" dirty="0" smtClean="0"/>
              <a:t>Игра на «внешнем» и «внутреннем» уровнях </a:t>
            </a:r>
            <a:endParaRPr lang="en-US" dirty="0"/>
          </a:p>
        </p:txBody>
      </p:sp>
      <p:pic>
        <p:nvPicPr>
          <p:cNvPr id="32770" name="Picture 2" descr="http://www.erm.ecs.soton.ac.uk/theme3/graphics/MPj03877780000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249115" y="2895901"/>
            <a:ext cx="3816424" cy="2722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Концептуальная метафора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Библиотека – Вселенная</a:t>
            </a:r>
          </a:p>
          <a:p>
            <a:r>
              <a:rPr lang="ru-RU" dirty="0" smtClean="0"/>
              <a:t>Библиотечные залы – области знания</a:t>
            </a:r>
          </a:p>
          <a:p>
            <a:r>
              <a:rPr lang="ru-RU" dirty="0" smtClean="0"/>
              <a:t>Библиотекари – хранители знания (ученые, писатели)</a:t>
            </a:r>
          </a:p>
          <a:p>
            <a:r>
              <a:rPr lang="ru-RU" dirty="0" smtClean="0"/>
              <a:t>Инквизиторы – цензура, власть </a:t>
            </a:r>
          </a:p>
          <a:p>
            <a:r>
              <a:rPr lang="ru-RU" dirty="0" smtClean="0"/>
              <a:t>Каталог – универсальный принцип организации Вселенной </a:t>
            </a:r>
          </a:p>
          <a:p>
            <a:r>
              <a:rPr lang="ru-RU" dirty="0" smtClean="0"/>
              <a:t>Структура библиотеки – ризома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https://maskofreason.files.wordpress.com/2011/02/library-of-bab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Постмодернистская чувствительность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Ощущение мира как хаоса;</a:t>
            </a:r>
          </a:p>
          <a:p>
            <a:r>
              <a:rPr lang="ru-RU" dirty="0" smtClean="0"/>
              <a:t>Кризис веры во все ранее существовавшие ценности;</a:t>
            </a:r>
          </a:p>
          <a:p>
            <a:r>
              <a:rPr lang="ru-RU" dirty="0" smtClean="0"/>
              <a:t>Эпистемологическая неуверенность;</a:t>
            </a:r>
          </a:p>
          <a:p>
            <a:r>
              <a:rPr lang="ru-RU" dirty="0" smtClean="0"/>
              <a:t>Тотальный релятивизм; </a:t>
            </a:r>
          </a:p>
          <a:p>
            <a:r>
              <a:rPr lang="ru-RU" dirty="0" smtClean="0"/>
              <a:t>Ирония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Картинки по запросу вавилонская башня"/>
          <p:cNvPicPr>
            <a:picLocks noChangeAspect="1" noChangeArrowheads="1"/>
          </p:cNvPicPr>
          <p:nvPr/>
        </p:nvPicPr>
        <p:blipFill>
          <a:blip r:embed="rId2" cstate="print">
            <a:lum bright="-13000"/>
          </a:blip>
          <a:srcRect l="21654"/>
          <a:stretch>
            <a:fillRect/>
          </a:stretch>
        </p:blipFill>
        <p:spPr bwMode="auto">
          <a:xfrm>
            <a:off x="-28181" y="0"/>
            <a:ext cx="9196526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896" y="332656"/>
            <a:ext cx="5328592" cy="6241880"/>
          </a:xfrm>
        </p:spPr>
        <p:txBody>
          <a:bodyPr/>
          <a:lstStyle/>
          <a:p>
            <a:pPr algn="r"/>
            <a:r>
              <a:rPr lang="ru-RU" sz="2400" dirty="0" smtClean="0">
                <a:solidFill>
                  <a:schemeClr val="bg1"/>
                </a:solidFill>
              </a:rPr>
              <a:t>В чем историческое 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и символическое значение притчи о Вавилонской башне? 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</a:rPr>
              <a:t>Какие коннотации имеет прилагательное «вавилонский»? 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</a:rPr>
              <a:t>Какие из них эксплицированы 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в новелле Борхеса?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581128"/>
            <a:ext cx="8507288" cy="2276872"/>
          </a:xfrm>
        </p:spPr>
        <p:txBody>
          <a:bodyPr/>
          <a:lstStyle/>
          <a:p>
            <a:r>
              <a:rPr lang="ru-RU" dirty="0" smtClean="0"/>
              <a:t>Библиотека: </a:t>
            </a:r>
          </a:p>
          <a:p>
            <a:pPr>
              <a:buFontTx/>
              <a:buChar char="-"/>
            </a:pPr>
            <a:r>
              <a:rPr lang="ru-RU" dirty="0" smtClean="0"/>
              <a:t>назначение и функции; </a:t>
            </a:r>
          </a:p>
          <a:p>
            <a:pPr>
              <a:buFontTx/>
              <a:buChar char="-"/>
            </a:pPr>
            <a:r>
              <a:rPr lang="ru-RU" dirty="0" smtClean="0"/>
              <a:t>п</a:t>
            </a:r>
            <a:r>
              <a:rPr lang="ru-RU" dirty="0" smtClean="0"/>
              <a:t>ринципы организации; </a:t>
            </a:r>
          </a:p>
          <a:p>
            <a:pPr>
              <a:buFontTx/>
              <a:buChar char="-"/>
            </a:pPr>
            <a:r>
              <a:rPr lang="ru-RU" dirty="0" smtClean="0"/>
              <a:t>н</a:t>
            </a:r>
            <a:r>
              <a:rPr lang="ru-RU" dirty="0" smtClean="0"/>
              <a:t>авигация и обслуживание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Хранилища знаний: </a:t>
            </a:r>
            <a:br>
              <a:rPr lang="ru-RU" dirty="0" smtClean="0"/>
            </a:br>
            <a:r>
              <a:rPr lang="ru-RU" dirty="0" smtClean="0"/>
              <a:t>библиотека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ru-RU" dirty="0" smtClean="0"/>
              <a:t>энциклопедия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 самом деле, цель </a:t>
            </a:r>
            <a:r>
              <a:rPr lang="ru-RU" dirty="0" smtClean="0"/>
              <a:t>энциклопедии — собрать знания, рассеянные по свету, привести их в систему, понятную для людей ныне живущих, и передать тем, кто придёт после нас, с тем, чтобы труд предшествующих веков не стал бесполезным для веков последующих, и чтобы наши потомки, обогащённые знаниями, стали добрее и счастливее, и чтобы мы не канули в вечность, не сумев послужить грядущим поколениям</a:t>
            </a:r>
            <a:r>
              <a:rPr lang="ru-RU" dirty="0" smtClean="0"/>
              <a:t>.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Дени Дидро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Великие энциклопедии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5904656" cy="4585696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κύκλος «</a:t>
            </a:r>
            <a:r>
              <a:rPr lang="ru-RU" sz="2400" dirty="0" smtClean="0"/>
              <a:t>круг</a:t>
            </a:r>
            <a:r>
              <a:rPr lang="ru-RU" sz="2400" dirty="0" smtClean="0"/>
              <a:t>» + </a:t>
            </a:r>
            <a:r>
              <a:rPr lang="el-GR" sz="2400" dirty="0" smtClean="0"/>
              <a:t>παιδεία</a:t>
            </a:r>
            <a:r>
              <a:rPr lang="ru-RU" sz="2400" dirty="0" smtClean="0"/>
              <a:t> </a:t>
            </a:r>
            <a:r>
              <a:rPr lang="el-GR" sz="2400" dirty="0" smtClean="0"/>
              <a:t>«</a:t>
            </a:r>
            <a:r>
              <a:rPr lang="ru-RU" sz="2400" dirty="0" smtClean="0"/>
              <a:t>обучение</a:t>
            </a:r>
            <a:r>
              <a:rPr lang="ru-RU" sz="2400" dirty="0" smtClean="0"/>
              <a:t>»</a:t>
            </a:r>
          </a:p>
          <a:p>
            <a:r>
              <a:rPr lang="ru-RU" sz="2400" dirty="0" smtClean="0"/>
              <a:t>Термин введен в </a:t>
            </a:r>
            <a:r>
              <a:rPr lang="en-US" sz="2400" dirty="0" smtClean="0"/>
              <a:t>XVI </a:t>
            </a:r>
            <a:r>
              <a:rPr lang="ru-RU" sz="2400" dirty="0" smtClean="0"/>
              <a:t>в. </a:t>
            </a:r>
          </a:p>
          <a:p>
            <a:r>
              <a:rPr lang="ru-RU" sz="2400" dirty="0" smtClean="0"/>
              <a:t>«</a:t>
            </a:r>
            <a:r>
              <a:rPr lang="ru-RU" sz="2400" dirty="0" smtClean="0"/>
              <a:t>Энциклопедия, или толковый словарь наук, искусств и ремёсел</a:t>
            </a:r>
            <a:r>
              <a:rPr lang="ru-RU" sz="2400" dirty="0" smtClean="0"/>
              <a:t>» - 35 томов </a:t>
            </a:r>
          </a:p>
          <a:p>
            <a:r>
              <a:rPr lang="ru-RU" sz="2400" dirty="0" smtClean="0"/>
              <a:t>«Британская энциклопедия» - 20 томов</a:t>
            </a:r>
          </a:p>
          <a:p>
            <a:r>
              <a:rPr lang="ru-RU" sz="2400" dirty="0" smtClean="0"/>
              <a:t>«Энциклопедический словарь Брокгауза и Ефрона» - 41 том</a:t>
            </a:r>
          </a:p>
          <a:p>
            <a:endParaRPr lang="ru-RU" sz="2400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31746" name="Picture 2" descr="Картинки по запросу encyclopaedia dider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087131"/>
            <a:ext cx="2802586" cy="4582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Вавилонская библиотека: </a:t>
            </a:r>
            <a:br>
              <a:rPr lang="ru-RU" dirty="0" smtClean="0"/>
            </a:br>
            <a:r>
              <a:rPr lang="ru-RU" dirty="0" smtClean="0"/>
              <a:t>принципы организации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4906888" cy="4325112"/>
          </a:xfrm>
        </p:spPr>
        <p:txBody>
          <a:bodyPr/>
          <a:lstStyle/>
          <a:p>
            <a:r>
              <a:rPr lang="ru-RU" dirty="0" smtClean="0"/>
              <a:t>Каковы функции библиотечного каталога? </a:t>
            </a:r>
          </a:p>
          <a:p>
            <a:r>
              <a:rPr lang="ru-RU" dirty="0" smtClean="0"/>
              <a:t>Есть ли каталог в Вавилонской библиотеке? </a:t>
            </a:r>
          </a:p>
          <a:p>
            <a:r>
              <a:rPr lang="ru-RU" dirty="0" smtClean="0"/>
              <a:t>Если Вселенная – это библиотека, что может служить ее каталогом? </a:t>
            </a:r>
            <a:endParaRPr lang="en-US" dirty="0"/>
          </a:p>
        </p:txBody>
      </p:sp>
      <p:pic>
        <p:nvPicPr>
          <p:cNvPr id="29700" name="Picture 4" descr="Картинки по запросу library catalogue"/>
          <p:cNvPicPr>
            <a:picLocks noChangeAspect="1" noChangeArrowheads="1"/>
          </p:cNvPicPr>
          <p:nvPr/>
        </p:nvPicPr>
        <p:blipFill>
          <a:blip r:embed="rId2" cstate="print"/>
          <a:srcRect l="20959"/>
          <a:stretch>
            <a:fillRect/>
          </a:stretch>
        </p:blipFill>
        <p:spPr bwMode="auto">
          <a:xfrm>
            <a:off x="5652120" y="2348880"/>
            <a:ext cx="3086300" cy="3904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Вавилонская библиотека: каталог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50131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Мистики уверяют, что в экстазе им является шарообразная зала с огромной круглой книгой, бесконечный корешок которой проходит по стенам; свидетельства сомнительны, речи неясны. Эта сферическая книга есть </a:t>
            </a:r>
            <a:r>
              <a:rPr lang="ru-RU" dirty="0" smtClean="0"/>
              <a:t>Бог.</a:t>
            </a:r>
            <a:endParaRPr lang="ru-RU" dirty="0" smtClean="0"/>
          </a:p>
          <a:p>
            <a:r>
              <a:rPr lang="ru-RU" dirty="0" smtClean="0"/>
              <a:t>«Известно </a:t>
            </a:r>
            <a:r>
              <a:rPr lang="ru-RU" dirty="0" smtClean="0"/>
              <a:t>и другое суеверие того времени: Человек Книги. На некоей полке в некоем шестиграннике (полагали люди) стоит книга, содержащая суть и краткое изложение всех остальных: некий библиотекарь прочел ее и стал подобен Богу. В языке этих мест можно заметить следы культа этого работника отдаленных времен. Многие предпринимали паломничество с целью найти </a:t>
            </a:r>
            <a:r>
              <a:rPr lang="ru-RU" dirty="0" smtClean="0"/>
              <a:t>Его»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Вавилонская библиотека: </a:t>
            </a:r>
            <a:br>
              <a:rPr lang="ru-RU" dirty="0" smtClean="0"/>
            </a:br>
            <a:r>
              <a:rPr lang="ru-RU" dirty="0" smtClean="0"/>
              <a:t>история познания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Сколько лет продолжается изучение библиотеки? </a:t>
            </a:r>
          </a:p>
          <a:p>
            <a:r>
              <a:rPr lang="ru-RU" dirty="0" smtClean="0"/>
              <a:t>Каковы основные вехи этого процесса?</a:t>
            </a:r>
          </a:p>
          <a:p>
            <a:r>
              <a:rPr lang="ru-RU" dirty="0" smtClean="0"/>
              <a:t>На каком этапе изучение библиотеки находится в настоящий момент? </a:t>
            </a:r>
          </a:p>
          <a:p>
            <a:r>
              <a:rPr lang="ru-RU" dirty="0" smtClean="0"/>
              <a:t>Почему «на смену надеждам пришло безысходное отчаяние»?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2617</TotalTime>
  <Words>815</Words>
  <Application>Microsoft Office PowerPoint</Application>
  <PresentationFormat>On-screen Show (4:3)</PresentationFormat>
  <Paragraphs>123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Urban</vt:lpstr>
      <vt:lpstr>Поэтика постмодернизма: «Вавилонская библиотека» </vt:lpstr>
      <vt:lpstr>Slide 2</vt:lpstr>
      <vt:lpstr>Slide 3</vt:lpstr>
      <vt:lpstr>Slide 4</vt:lpstr>
      <vt:lpstr>Хранилища знаний:  библиотека vs энциклопедия</vt:lpstr>
      <vt:lpstr>Великие энциклопедии</vt:lpstr>
      <vt:lpstr>Вавилонская библиотека:  принципы организации</vt:lpstr>
      <vt:lpstr>Вавилонская библиотека: каталог</vt:lpstr>
      <vt:lpstr>Вавилонская библиотека:  история познания</vt:lpstr>
      <vt:lpstr>Вавилонская библиотека:  Вселенная Ньютона</vt:lpstr>
      <vt:lpstr>Slide 11</vt:lpstr>
      <vt:lpstr>Slide 12</vt:lpstr>
      <vt:lpstr>Вавилонская библиотека: Вселенная Эйнштейна</vt:lpstr>
      <vt:lpstr>Вавилонская библиотека:  библиотекари</vt:lpstr>
      <vt:lpstr>Вавилонская библиотека: инквизиторы</vt:lpstr>
      <vt:lpstr>Роберт Бертон «Анатомия меланхолии»</vt:lpstr>
      <vt:lpstr>Вавилонская библиотека:  книжный фонд</vt:lpstr>
      <vt:lpstr>Slide 18</vt:lpstr>
      <vt:lpstr>Вавилонская библиотека: устройство</vt:lpstr>
      <vt:lpstr>Ризома</vt:lpstr>
      <vt:lpstr>Slide 21</vt:lpstr>
      <vt:lpstr>Интертекстуальность</vt:lpstr>
      <vt:lpstr>Паратекст</vt:lpstr>
      <vt:lpstr>Архитекст</vt:lpstr>
      <vt:lpstr>Метатекст</vt:lpstr>
      <vt:lpstr>Концептуальная метафора</vt:lpstr>
      <vt:lpstr>Slide 27</vt:lpstr>
      <vt:lpstr>Постмодернистская чувствительность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Поэтика постмодернизма: «Вавилонская библиотека»</dc:title>
  <dc:creator>the_mockturtle</dc:creator>
  <cp:lastModifiedBy>the_mockturtle</cp:lastModifiedBy>
  <cp:revision>133</cp:revision>
  <dcterms:created xsi:type="dcterms:W3CDTF">2017-03-04T15:03:38Z</dcterms:created>
  <dcterms:modified xsi:type="dcterms:W3CDTF">2017-03-06T10:40:57Z</dcterms:modified>
</cp:coreProperties>
</file>