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8" r:id="rId3"/>
    <p:sldId id="259" r:id="rId4"/>
    <p:sldId id="260" r:id="rId5"/>
    <p:sldId id="261" r:id="rId6"/>
    <p:sldId id="303" r:id="rId7"/>
    <p:sldId id="262" r:id="rId8"/>
    <p:sldId id="263" r:id="rId9"/>
    <p:sldId id="302"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304" r:id="rId27"/>
    <p:sldId id="280" r:id="rId28"/>
    <p:sldId id="281" r:id="rId29"/>
    <p:sldId id="282" r:id="rId30"/>
    <p:sldId id="283" r:id="rId31"/>
    <p:sldId id="284" r:id="rId32"/>
    <p:sldId id="285" r:id="rId33"/>
    <p:sldId id="286" r:id="rId34"/>
    <p:sldId id="287" r:id="rId35"/>
    <p:sldId id="288" r:id="rId36"/>
    <p:sldId id="306"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5" r:id="rId51"/>
    <p:sldId id="307" r:id="rId52"/>
    <p:sldId id="308" r:id="rId5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43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5C74B9D-DE50-46FC-9D96-52B3120F951E}" type="doc">
      <dgm:prSet loTypeId="urn:microsoft.com/office/officeart/2005/8/layout/cycle4" loCatId="cycle" qsTypeId="urn:microsoft.com/office/officeart/2005/8/quickstyle/simple1" qsCatId="simple" csTypeId="urn:microsoft.com/office/officeart/2005/8/colors/colorful3" csCatId="colorful" phldr="1"/>
      <dgm:spPr/>
      <dgm:t>
        <a:bodyPr/>
        <a:lstStyle/>
        <a:p>
          <a:endParaRPr lang="en-US"/>
        </a:p>
      </dgm:t>
    </dgm:pt>
    <dgm:pt modelId="{95832B21-9F7F-4592-9307-4A648CCEE72E}">
      <dgm:prSet phldrT="[Text]"/>
      <dgm:spPr/>
      <dgm:t>
        <a:bodyPr/>
        <a:lstStyle/>
        <a:p>
          <a:r>
            <a:rPr lang="ru-RU" dirty="0" smtClean="0"/>
            <a:t>Владимир</a:t>
          </a:r>
          <a:endParaRPr lang="en-US" dirty="0"/>
        </a:p>
      </dgm:t>
    </dgm:pt>
    <dgm:pt modelId="{6A34020F-38A1-41E1-8E39-C9C98689F403}" type="parTrans" cxnId="{4DD22647-2DA1-449A-9F46-C5F2499F186B}">
      <dgm:prSet/>
      <dgm:spPr/>
      <dgm:t>
        <a:bodyPr/>
        <a:lstStyle/>
        <a:p>
          <a:endParaRPr lang="en-US"/>
        </a:p>
      </dgm:t>
    </dgm:pt>
    <dgm:pt modelId="{25423F57-F8BA-4663-9DF9-9B764F7DBE63}" type="sibTrans" cxnId="{4DD22647-2DA1-449A-9F46-C5F2499F186B}">
      <dgm:prSet/>
      <dgm:spPr/>
      <dgm:t>
        <a:bodyPr/>
        <a:lstStyle/>
        <a:p>
          <a:endParaRPr lang="en-US"/>
        </a:p>
      </dgm:t>
    </dgm:pt>
    <dgm:pt modelId="{161C4B4A-3FE9-4840-BDB6-74B3C5ED117A}">
      <dgm:prSet phldrT="[Text]"/>
      <dgm:spPr/>
      <dgm:t>
        <a:bodyPr/>
        <a:lstStyle/>
        <a:p>
          <a:r>
            <a:rPr lang="ru-RU" dirty="0" smtClean="0"/>
            <a:t>Разум</a:t>
          </a:r>
          <a:endParaRPr lang="en-US" dirty="0"/>
        </a:p>
      </dgm:t>
    </dgm:pt>
    <dgm:pt modelId="{AA1E5384-54E7-459A-A8A8-DC7B31FD11A5}" type="parTrans" cxnId="{1F13CE78-352E-4A27-B430-F0AE98930A3D}">
      <dgm:prSet/>
      <dgm:spPr/>
      <dgm:t>
        <a:bodyPr/>
        <a:lstStyle/>
        <a:p>
          <a:endParaRPr lang="en-US"/>
        </a:p>
      </dgm:t>
    </dgm:pt>
    <dgm:pt modelId="{87593E01-1C42-44C8-B543-F7A6F694878C}" type="sibTrans" cxnId="{1F13CE78-352E-4A27-B430-F0AE98930A3D}">
      <dgm:prSet/>
      <dgm:spPr/>
      <dgm:t>
        <a:bodyPr/>
        <a:lstStyle/>
        <a:p>
          <a:endParaRPr lang="en-US"/>
        </a:p>
      </dgm:t>
    </dgm:pt>
    <dgm:pt modelId="{805C308C-E394-4E6C-A8AB-7CED6A8E3ACC}">
      <dgm:prSet phldrT="[Text]"/>
      <dgm:spPr/>
      <dgm:t>
        <a:bodyPr/>
        <a:lstStyle/>
        <a:p>
          <a:r>
            <a:rPr lang="ru-RU" dirty="0" smtClean="0"/>
            <a:t>Эстрагон</a:t>
          </a:r>
          <a:endParaRPr lang="en-US" dirty="0"/>
        </a:p>
      </dgm:t>
    </dgm:pt>
    <dgm:pt modelId="{6ED89A58-7E85-4ABF-A97F-32C4D6C7E9B0}" type="parTrans" cxnId="{DE066A14-7222-4CA1-9FFC-40EC468A0AC3}">
      <dgm:prSet/>
      <dgm:spPr/>
      <dgm:t>
        <a:bodyPr/>
        <a:lstStyle/>
        <a:p>
          <a:endParaRPr lang="en-US"/>
        </a:p>
      </dgm:t>
    </dgm:pt>
    <dgm:pt modelId="{A086801A-9460-4DDA-A02F-0B2651F19369}" type="sibTrans" cxnId="{DE066A14-7222-4CA1-9FFC-40EC468A0AC3}">
      <dgm:prSet/>
      <dgm:spPr/>
      <dgm:t>
        <a:bodyPr/>
        <a:lstStyle/>
        <a:p>
          <a:endParaRPr lang="en-US"/>
        </a:p>
      </dgm:t>
    </dgm:pt>
    <dgm:pt modelId="{54674CE2-94B8-4E83-A9A7-850CE1048B5C}">
      <dgm:prSet phldrT="[Text]"/>
      <dgm:spPr/>
      <dgm:t>
        <a:bodyPr/>
        <a:lstStyle/>
        <a:p>
          <a:r>
            <a:rPr lang="ru-RU" dirty="0" smtClean="0"/>
            <a:t>Чувство</a:t>
          </a:r>
          <a:endParaRPr lang="en-US" dirty="0"/>
        </a:p>
      </dgm:t>
    </dgm:pt>
    <dgm:pt modelId="{A2EAC5FA-08AD-4835-818B-54B52414202E}" type="parTrans" cxnId="{0B48FE6F-6A1D-4B7D-9F96-DCD8B3FAF726}">
      <dgm:prSet/>
      <dgm:spPr/>
      <dgm:t>
        <a:bodyPr/>
        <a:lstStyle/>
        <a:p>
          <a:endParaRPr lang="en-US"/>
        </a:p>
      </dgm:t>
    </dgm:pt>
    <dgm:pt modelId="{7B07100D-A580-402F-B4EE-7EC01366E23C}" type="sibTrans" cxnId="{0B48FE6F-6A1D-4B7D-9F96-DCD8B3FAF726}">
      <dgm:prSet/>
      <dgm:spPr/>
      <dgm:t>
        <a:bodyPr/>
        <a:lstStyle/>
        <a:p>
          <a:endParaRPr lang="en-US"/>
        </a:p>
      </dgm:t>
    </dgm:pt>
    <dgm:pt modelId="{82CF7852-4A01-46EE-B195-E1A7F333B6BC}">
      <dgm:prSet phldrT="[Text]"/>
      <dgm:spPr/>
      <dgm:t>
        <a:bodyPr/>
        <a:lstStyle/>
        <a:p>
          <a:r>
            <a:rPr lang="ru-RU" dirty="0" smtClean="0"/>
            <a:t>Лаки</a:t>
          </a:r>
          <a:endParaRPr lang="en-US" dirty="0"/>
        </a:p>
      </dgm:t>
    </dgm:pt>
    <dgm:pt modelId="{AD8DB13D-C52E-4AD0-ADC9-33E122D26F77}" type="parTrans" cxnId="{ECE4DA84-951A-4F02-80BB-B2E9505103FE}">
      <dgm:prSet/>
      <dgm:spPr/>
      <dgm:t>
        <a:bodyPr/>
        <a:lstStyle/>
        <a:p>
          <a:endParaRPr lang="en-US"/>
        </a:p>
      </dgm:t>
    </dgm:pt>
    <dgm:pt modelId="{1E46F37C-16BE-40B4-9D63-E5835DF4F999}" type="sibTrans" cxnId="{ECE4DA84-951A-4F02-80BB-B2E9505103FE}">
      <dgm:prSet/>
      <dgm:spPr/>
      <dgm:t>
        <a:bodyPr/>
        <a:lstStyle/>
        <a:p>
          <a:endParaRPr lang="en-US"/>
        </a:p>
      </dgm:t>
    </dgm:pt>
    <dgm:pt modelId="{2B1A5048-B6FD-4CD0-9F44-5EA00E388EBC}">
      <dgm:prSet phldrT="[Text]"/>
      <dgm:spPr/>
      <dgm:t>
        <a:bodyPr/>
        <a:lstStyle/>
        <a:p>
          <a:r>
            <a:rPr lang="ru-RU" dirty="0" smtClean="0"/>
            <a:t>Инстинкт</a:t>
          </a:r>
          <a:endParaRPr lang="en-US" dirty="0"/>
        </a:p>
      </dgm:t>
    </dgm:pt>
    <dgm:pt modelId="{26431D52-E497-487C-AD99-9C126CF43E6A}" type="parTrans" cxnId="{5F1E4FF6-714F-46C8-9784-BABE92F0255B}">
      <dgm:prSet/>
      <dgm:spPr/>
      <dgm:t>
        <a:bodyPr/>
        <a:lstStyle/>
        <a:p>
          <a:endParaRPr lang="en-US"/>
        </a:p>
      </dgm:t>
    </dgm:pt>
    <dgm:pt modelId="{78769692-146F-49B6-B8D5-30BC77E1B28F}" type="sibTrans" cxnId="{5F1E4FF6-714F-46C8-9784-BABE92F0255B}">
      <dgm:prSet/>
      <dgm:spPr/>
      <dgm:t>
        <a:bodyPr/>
        <a:lstStyle/>
        <a:p>
          <a:endParaRPr lang="en-US"/>
        </a:p>
      </dgm:t>
    </dgm:pt>
    <dgm:pt modelId="{E7A7AD69-7F04-4CB7-8FA3-A30ED0733F53}">
      <dgm:prSet phldrT="[Text]"/>
      <dgm:spPr/>
      <dgm:t>
        <a:bodyPr/>
        <a:lstStyle/>
        <a:p>
          <a:r>
            <a:rPr lang="ru-RU" dirty="0" smtClean="0"/>
            <a:t>Поццо</a:t>
          </a:r>
          <a:endParaRPr lang="en-US" dirty="0"/>
        </a:p>
      </dgm:t>
    </dgm:pt>
    <dgm:pt modelId="{946B6F84-D65F-4C00-83CD-1A6E9A8A1990}" type="parTrans" cxnId="{46744B2D-A23F-4FD0-AA4D-EC1A35F5C89E}">
      <dgm:prSet/>
      <dgm:spPr/>
      <dgm:t>
        <a:bodyPr/>
        <a:lstStyle/>
        <a:p>
          <a:endParaRPr lang="en-US"/>
        </a:p>
      </dgm:t>
    </dgm:pt>
    <dgm:pt modelId="{10ECFE01-779F-4368-92DB-7487970D8402}" type="sibTrans" cxnId="{46744B2D-A23F-4FD0-AA4D-EC1A35F5C89E}">
      <dgm:prSet/>
      <dgm:spPr/>
      <dgm:t>
        <a:bodyPr/>
        <a:lstStyle/>
        <a:p>
          <a:endParaRPr lang="en-US"/>
        </a:p>
      </dgm:t>
    </dgm:pt>
    <dgm:pt modelId="{E8DA3D95-6405-45A0-8CB6-9F249604CA30}">
      <dgm:prSet phldrT="[Text]"/>
      <dgm:spPr/>
      <dgm:t>
        <a:bodyPr/>
        <a:lstStyle/>
        <a:p>
          <a:r>
            <a:rPr lang="ru-RU" dirty="0" smtClean="0"/>
            <a:t>Социум</a:t>
          </a:r>
          <a:endParaRPr lang="en-US" dirty="0"/>
        </a:p>
      </dgm:t>
    </dgm:pt>
    <dgm:pt modelId="{BD154380-3041-4BB2-96D6-3EC5E7A23D24}" type="parTrans" cxnId="{8322E7DF-C77C-426F-BDE3-B297EBCDF8B5}">
      <dgm:prSet/>
      <dgm:spPr/>
      <dgm:t>
        <a:bodyPr/>
        <a:lstStyle/>
        <a:p>
          <a:endParaRPr lang="en-US"/>
        </a:p>
      </dgm:t>
    </dgm:pt>
    <dgm:pt modelId="{D3314932-1BF7-4634-BC01-0CBCADF90C0A}" type="sibTrans" cxnId="{8322E7DF-C77C-426F-BDE3-B297EBCDF8B5}">
      <dgm:prSet/>
      <dgm:spPr/>
      <dgm:t>
        <a:bodyPr/>
        <a:lstStyle/>
        <a:p>
          <a:endParaRPr lang="en-US"/>
        </a:p>
      </dgm:t>
    </dgm:pt>
    <dgm:pt modelId="{A11857CC-8B70-468C-ACF5-8D1B9B8D67DE}">
      <dgm:prSet phldrT="[Text]"/>
      <dgm:spPr/>
      <dgm:t>
        <a:bodyPr/>
        <a:lstStyle/>
        <a:p>
          <a:r>
            <a:rPr lang="ru-RU" dirty="0" smtClean="0"/>
            <a:t>Память</a:t>
          </a:r>
          <a:endParaRPr lang="en-US" dirty="0"/>
        </a:p>
      </dgm:t>
    </dgm:pt>
    <dgm:pt modelId="{2FD2DE45-EE17-4C02-A190-921526CEDF60}" type="parTrans" cxnId="{E24F8AFD-8CF6-4EEF-AE48-F3C1357252FE}">
      <dgm:prSet/>
      <dgm:spPr/>
    </dgm:pt>
    <dgm:pt modelId="{FCD21FC9-660B-41D3-8285-3F87EF432B64}" type="sibTrans" cxnId="{E24F8AFD-8CF6-4EEF-AE48-F3C1357252FE}">
      <dgm:prSet/>
      <dgm:spPr/>
    </dgm:pt>
    <dgm:pt modelId="{901E98AE-4A0E-4556-B538-4F1EC57E1688}">
      <dgm:prSet phldrT="[Text]"/>
      <dgm:spPr/>
      <dgm:t>
        <a:bodyPr/>
        <a:lstStyle/>
        <a:p>
          <a:r>
            <a:rPr lang="ru-RU" dirty="0" smtClean="0"/>
            <a:t>Контроль</a:t>
          </a:r>
          <a:endParaRPr lang="en-US" dirty="0"/>
        </a:p>
      </dgm:t>
    </dgm:pt>
    <dgm:pt modelId="{BE3AAA2E-7CE9-4BA2-8243-EB3E19CF6072}" type="parTrans" cxnId="{AED278EE-55D0-497C-B096-16F4FFDBD09C}">
      <dgm:prSet/>
      <dgm:spPr/>
    </dgm:pt>
    <dgm:pt modelId="{0789DC20-14C1-40B1-8876-32C96A7AA868}" type="sibTrans" cxnId="{AED278EE-55D0-497C-B096-16F4FFDBD09C}">
      <dgm:prSet/>
      <dgm:spPr/>
    </dgm:pt>
    <dgm:pt modelId="{E870A964-021D-4084-A86D-FA0B24D4839C}">
      <dgm:prSet phldrT="[Text]"/>
      <dgm:spPr/>
      <dgm:t>
        <a:bodyPr/>
        <a:lstStyle/>
        <a:p>
          <a:r>
            <a:rPr lang="ru-RU" dirty="0" smtClean="0"/>
            <a:t>Интуиция</a:t>
          </a:r>
          <a:endParaRPr lang="en-US" dirty="0"/>
        </a:p>
      </dgm:t>
    </dgm:pt>
    <dgm:pt modelId="{F9B6141F-47A3-4AE0-9A54-2DBD9D3001F2}" type="parTrans" cxnId="{8E5D0255-EDF0-4704-9413-0E8E2DE953B4}">
      <dgm:prSet/>
      <dgm:spPr/>
    </dgm:pt>
    <dgm:pt modelId="{EEE7E4E3-5E68-46F1-8C87-3203D83A368D}" type="sibTrans" cxnId="{8E5D0255-EDF0-4704-9413-0E8E2DE953B4}">
      <dgm:prSet/>
      <dgm:spPr/>
    </dgm:pt>
    <dgm:pt modelId="{05A7E34A-4892-422E-AE98-28ECEA903C17}">
      <dgm:prSet phldrT="[Text]"/>
      <dgm:spPr/>
      <dgm:t>
        <a:bodyPr/>
        <a:lstStyle/>
        <a:p>
          <a:r>
            <a:rPr lang="ru-RU" dirty="0" smtClean="0"/>
            <a:t>Непредска-зуемость</a:t>
          </a:r>
          <a:endParaRPr lang="en-US" dirty="0"/>
        </a:p>
      </dgm:t>
    </dgm:pt>
    <dgm:pt modelId="{258A5288-5290-4EC2-B7AC-FAA7789DB2C5}" type="parTrans" cxnId="{304749AF-19DC-4287-A78D-2A5291FEE191}">
      <dgm:prSet/>
      <dgm:spPr/>
    </dgm:pt>
    <dgm:pt modelId="{1AECDDF6-7F41-420A-ADB2-9E1C9D8D8AE2}" type="sibTrans" cxnId="{304749AF-19DC-4287-A78D-2A5291FEE191}">
      <dgm:prSet/>
      <dgm:spPr/>
    </dgm:pt>
    <dgm:pt modelId="{3128572B-29E8-4820-B95B-6B94C52AB0E2}">
      <dgm:prSet phldrT="[Text]"/>
      <dgm:spPr/>
      <dgm:t>
        <a:bodyPr/>
        <a:lstStyle/>
        <a:p>
          <a:r>
            <a:rPr lang="ru-RU" dirty="0" smtClean="0"/>
            <a:t>Физиология</a:t>
          </a:r>
          <a:endParaRPr lang="en-US" dirty="0"/>
        </a:p>
      </dgm:t>
    </dgm:pt>
    <dgm:pt modelId="{C12D6E5A-056A-4E5C-894E-6830BBA26434}" type="parTrans" cxnId="{2D12FDB4-8615-4834-B514-A7E64A0E94EE}">
      <dgm:prSet/>
      <dgm:spPr/>
    </dgm:pt>
    <dgm:pt modelId="{783404B4-DE2F-49FE-B7BC-7488AAAAB225}" type="sibTrans" cxnId="{2D12FDB4-8615-4834-B514-A7E64A0E94EE}">
      <dgm:prSet/>
      <dgm:spPr/>
    </dgm:pt>
    <dgm:pt modelId="{244CEA29-F48F-4094-86D6-0DAC6D524176}">
      <dgm:prSet phldrT="[Text]"/>
      <dgm:spPr/>
      <dgm:t>
        <a:bodyPr/>
        <a:lstStyle/>
        <a:p>
          <a:r>
            <a:rPr lang="ru-RU" dirty="0" smtClean="0"/>
            <a:t>Рабство</a:t>
          </a:r>
          <a:endParaRPr lang="en-US" dirty="0"/>
        </a:p>
      </dgm:t>
    </dgm:pt>
    <dgm:pt modelId="{9D551A95-CD97-42F5-A00C-5989FC143D7D}" type="parTrans" cxnId="{23E67B9A-73A1-471C-964E-9C48752D586D}">
      <dgm:prSet/>
      <dgm:spPr/>
    </dgm:pt>
    <dgm:pt modelId="{E5F8DCE9-D3C8-4E7F-8D34-683A1FF4300A}" type="sibTrans" cxnId="{23E67B9A-73A1-471C-964E-9C48752D586D}">
      <dgm:prSet/>
      <dgm:spPr/>
    </dgm:pt>
    <dgm:pt modelId="{4DA51CCC-BBA2-47DC-9729-887A73CD61B2}">
      <dgm:prSet phldrT="[Text]"/>
      <dgm:spPr/>
      <dgm:t>
        <a:bodyPr/>
        <a:lstStyle/>
        <a:p>
          <a:r>
            <a:rPr lang="ru-RU" dirty="0" smtClean="0"/>
            <a:t>Жадность</a:t>
          </a:r>
          <a:endParaRPr lang="en-US" dirty="0"/>
        </a:p>
      </dgm:t>
    </dgm:pt>
    <dgm:pt modelId="{73B6712B-CDB5-4F58-8A45-5C93E445295F}" type="parTrans" cxnId="{B92F6BA3-67DF-48FB-A992-1085EE5E197F}">
      <dgm:prSet/>
      <dgm:spPr/>
    </dgm:pt>
    <dgm:pt modelId="{FACF90D8-F3DD-4214-A7A7-B7E036D7DE3B}" type="sibTrans" cxnId="{B92F6BA3-67DF-48FB-A992-1085EE5E197F}">
      <dgm:prSet/>
      <dgm:spPr/>
    </dgm:pt>
    <dgm:pt modelId="{92217E0B-1939-4E88-9759-F563E819E3A9}">
      <dgm:prSet phldrT="[Text]"/>
      <dgm:spPr/>
      <dgm:t>
        <a:bodyPr/>
        <a:lstStyle/>
        <a:p>
          <a:r>
            <a:rPr lang="ru-RU" dirty="0" smtClean="0"/>
            <a:t>Власть</a:t>
          </a:r>
          <a:endParaRPr lang="en-US" dirty="0"/>
        </a:p>
      </dgm:t>
    </dgm:pt>
    <dgm:pt modelId="{68AE8B58-0C67-4D1A-B55E-C851EC3FD723}" type="parTrans" cxnId="{CF4725F9-D8BB-429A-AC8C-108F2526E232}">
      <dgm:prSet/>
      <dgm:spPr/>
    </dgm:pt>
    <dgm:pt modelId="{CDDB366E-9350-4DC4-A9E3-C9A015C13480}" type="sibTrans" cxnId="{CF4725F9-D8BB-429A-AC8C-108F2526E232}">
      <dgm:prSet/>
      <dgm:spPr/>
    </dgm:pt>
    <dgm:pt modelId="{74DCFB9E-A156-43CF-871E-62AF41B44047}" type="pres">
      <dgm:prSet presAssocID="{D5C74B9D-DE50-46FC-9D96-52B3120F951E}" presName="cycleMatrixDiagram" presStyleCnt="0">
        <dgm:presLayoutVars>
          <dgm:chMax val="1"/>
          <dgm:dir/>
          <dgm:animLvl val="lvl"/>
          <dgm:resizeHandles val="exact"/>
        </dgm:presLayoutVars>
      </dgm:prSet>
      <dgm:spPr/>
      <dgm:t>
        <a:bodyPr/>
        <a:lstStyle/>
        <a:p>
          <a:endParaRPr lang="en-US"/>
        </a:p>
      </dgm:t>
    </dgm:pt>
    <dgm:pt modelId="{8D5983C6-EA3F-4417-9916-1B4AC2A2D8E6}" type="pres">
      <dgm:prSet presAssocID="{D5C74B9D-DE50-46FC-9D96-52B3120F951E}" presName="children" presStyleCnt="0"/>
      <dgm:spPr/>
    </dgm:pt>
    <dgm:pt modelId="{5EECFA9D-33FC-42C2-B875-2B11BA3CFD63}" type="pres">
      <dgm:prSet presAssocID="{D5C74B9D-DE50-46FC-9D96-52B3120F951E}" presName="child1group" presStyleCnt="0"/>
      <dgm:spPr/>
    </dgm:pt>
    <dgm:pt modelId="{7B8D3FD7-B2C5-42A9-BC0D-3072A4642335}" type="pres">
      <dgm:prSet presAssocID="{D5C74B9D-DE50-46FC-9D96-52B3120F951E}" presName="child1" presStyleLbl="bgAcc1" presStyleIdx="0" presStyleCnt="4"/>
      <dgm:spPr/>
      <dgm:t>
        <a:bodyPr/>
        <a:lstStyle/>
        <a:p>
          <a:endParaRPr lang="en-US"/>
        </a:p>
      </dgm:t>
    </dgm:pt>
    <dgm:pt modelId="{183BE0A9-87C7-4EF6-9CA3-C4244EC81DA8}" type="pres">
      <dgm:prSet presAssocID="{D5C74B9D-DE50-46FC-9D96-52B3120F951E}" presName="child1Text" presStyleLbl="bgAcc1" presStyleIdx="0" presStyleCnt="4">
        <dgm:presLayoutVars>
          <dgm:bulletEnabled val="1"/>
        </dgm:presLayoutVars>
      </dgm:prSet>
      <dgm:spPr/>
      <dgm:t>
        <a:bodyPr/>
        <a:lstStyle/>
        <a:p>
          <a:endParaRPr lang="en-US"/>
        </a:p>
      </dgm:t>
    </dgm:pt>
    <dgm:pt modelId="{9F45FE87-46FF-4521-AE89-0414D7AF6F7A}" type="pres">
      <dgm:prSet presAssocID="{D5C74B9D-DE50-46FC-9D96-52B3120F951E}" presName="child2group" presStyleCnt="0"/>
      <dgm:spPr/>
    </dgm:pt>
    <dgm:pt modelId="{D956AEAA-1E94-4204-A9BE-6BD66AB9DF09}" type="pres">
      <dgm:prSet presAssocID="{D5C74B9D-DE50-46FC-9D96-52B3120F951E}" presName="child2" presStyleLbl="bgAcc1" presStyleIdx="1" presStyleCnt="4"/>
      <dgm:spPr/>
      <dgm:t>
        <a:bodyPr/>
        <a:lstStyle/>
        <a:p>
          <a:endParaRPr lang="en-US"/>
        </a:p>
      </dgm:t>
    </dgm:pt>
    <dgm:pt modelId="{272C2A77-8044-4334-80AC-C0B6943E29BB}" type="pres">
      <dgm:prSet presAssocID="{D5C74B9D-DE50-46FC-9D96-52B3120F951E}" presName="child2Text" presStyleLbl="bgAcc1" presStyleIdx="1" presStyleCnt="4">
        <dgm:presLayoutVars>
          <dgm:bulletEnabled val="1"/>
        </dgm:presLayoutVars>
      </dgm:prSet>
      <dgm:spPr/>
      <dgm:t>
        <a:bodyPr/>
        <a:lstStyle/>
        <a:p>
          <a:endParaRPr lang="en-US"/>
        </a:p>
      </dgm:t>
    </dgm:pt>
    <dgm:pt modelId="{A077C137-4DF0-4703-8A46-6D6AA00323E1}" type="pres">
      <dgm:prSet presAssocID="{D5C74B9D-DE50-46FC-9D96-52B3120F951E}" presName="child3group" presStyleCnt="0"/>
      <dgm:spPr/>
    </dgm:pt>
    <dgm:pt modelId="{A62A3526-D305-4283-9A5C-4CE6B53F6478}" type="pres">
      <dgm:prSet presAssocID="{D5C74B9D-DE50-46FC-9D96-52B3120F951E}" presName="child3" presStyleLbl="bgAcc1" presStyleIdx="2" presStyleCnt="4"/>
      <dgm:spPr/>
      <dgm:t>
        <a:bodyPr/>
        <a:lstStyle/>
        <a:p>
          <a:endParaRPr lang="en-US"/>
        </a:p>
      </dgm:t>
    </dgm:pt>
    <dgm:pt modelId="{5E405FD8-6C09-4D3E-AD7D-C629FED92D35}" type="pres">
      <dgm:prSet presAssocID="{D5C74B9D-DE50-46FC-9D96-52B3120F951E}" presName="child3Text" presStyleLbl="bgAcc1" presStyleIdx="2" presStyleCnt="4">
        <dgm:presLayoutVars>
          <dgm:bulletEnabled val="1"/>
        </dgm:presLayoutVars>
      </dgm:prSet>
      <dgm:spPr/>
      <dgm:t>
        <a:bodyPr/>
        <a:lstStyle/>
        <a:p>
          <a:endParaRPr lang="en-US"/>
        </a:p>
      </dgm:t>
    </dgm:pt>
    <dgm:pt modelId="{9AF21712-53BC-4C11-AF80-CA22E34A1F81}" type="pres">
      <dgm:prSet presAssocID="{D5C74B9D-DE50-46FC-9D96-52B3120F951E}" presName="child4group" presStyleCnt="0"/>
      <dgm:spPr/>
    </dgm:pt>
    <dgm:pt modelId="{53B6A892-60CE-40EA-8DCB-471BD63AFA0F}" type="pres">
      <dgm:prSet presAssocID="{D5C74B9D-DE50-46FC-9D96-52B3120F951E}" presName="child4" presStyleLbl="bgAcc1" presStyleIdx="3" presStyleCnt="4"/>
      <dgm:spPr/>
      <dgm:t>
        <a:bodyPr/>
        <a:lstStyle/>
        <a:p>
          <a:endParaRPr lang="en-US"/>
        </a:p>
      </dgm:t>
    </dgm:pt>
    <dgm:pt modelId="{76D55018-A176-492F-BB48-BF55C893FDEA}" type="pres">
      <dgm:prSet presAssocID="{D5C74B9D-DE50-46FC-9D96-52B3120F951E}" presName="child4Text" presStyleLbl="bgAcc1" presStyleIdx="3" presStyleCnt="4">
        <dgm:presLayoutVars>
          <dgm:bulletEnabled val="1"/>
        </dgm:presLayoutVars>
      </dgm:prSet>
      <dgm:spPr/>
      <dgm:t>
        <a:bodyPr/>
        <a:lstStyle/>
        <a:p>
          <a:endParaRPr lang="en-US"/>
        </a:p>
      </dgm:t>
    </dgm:pt>
    <dgm:pt modelId="{2B4DE1BA-80C3-49DC-BDEA-2A9A07FC1B32}" type="pres">
      <dgm:prSet presAssocID="{D5C74B9D-DE50-46FC-9D96-52B3120F951E}" presName="childPlaceholder" presStyleCnt="0"/>
      <dgm:spPr/>
    </dgm:pt>
    <dgm:pt modelId="{BAC2B0DA-FF9F-4113-A7E0-0DB511A8D4A1}" type="pres">
      <dgm:prSet presAssocID="{D5C74B9D-DE50-46FC-9D96-52B3120F951E}" presName="circle" presStyleCnt="0"/>
      <dgm:spPr/>
    </dgm:pt>
    <dgm:pt modelId="{ED41BF67-C1DE-48F5-85F0-1E0F2DD433F0}" type="pres">
      <dgm:prSet presAssocID="{D5C74B9D-DE50-46FC-9D96-52B3120F951E}" presName="quadrant1" presStyleLbl="node1" presStyleIdx="0" presStyleCnt="4">
        <dgm:presLayoutVars>
          <dgm:chMax val="1"/>
          <dgm:bulletEnabled val="1"/>
        </dgm:presLayoutVars>
      </dgm:prSet>
      <dgm:spPr/>
      <dgm:t>
        <a:bodyPr/>
        <a:lstStyle/>
        <a:p>
          <a:endParaRPr lang="en-US"/>
        </a:p>
      </dgm:t>
    </dgm:pt>
    <dgm:pt modelId="{89EABF93-7F3E-421E-94A4-B7D37E154863}" type="pres">
      <dgm:prSet presAssocID="{D5C74B9D-DE50-46FC-9D96-52B3120F951E}" presName="quadrant2" presStyleLbl="node1" presStyleIdx="1" presStyleCnt="4">
        <dgm:presLayoutVars>
          <dgm:chMax val="1"/>
          <dgm:bulletEnabled val="1"/>
        </dgm:presLayoutVars>
      </dgm:prSet>
      <dgm:spPr/>
      <dgm:t>
        <a:bodyPr/>
        <a:lstStyle/>
        <a:p>
          <a:endParaRPr lang="en-US"/>
        </a:p>
      </dgm:t>
    </dgm:pt>
    <dgm:pt modelId="{D2A1AE56-7E42-4F0C-8E06-56C79395EF20}" type="pres">
      <dgm:prSet presAssocID="{D5C74B9D-DE50-46FC-9D96-52B3120F951E}" presName="quadrant3" presStyleLbl="node1" presStyleIdx="2" presStyleCnt="4">
        <dgm:presLayoutVars>
          <dgm:chMax val="1"/>
          <dgm:bulletEnabled val="1"/>
        </dgm:presLayoutVars>
      </dgm:prSet>
      <dgm:spPr/>
      <dgm:t>
        <a:bodyPr/>
        <a:lstStyle/>
        <a:p>
          <a:endParaRPr lang="en-US"/>
        </a:p>
      </dgm:t>
    </dgm:pt>
    <dgm:pt modelId="{99CEDE77-88C3-48F6-9A4B-9E7CBD29C62F}" type="pres">
      <dgm:prSet presAssocID="{D5C74B9D-DE50-46FC-9D96-52B3120F951E}" presName="quadrant4" presStyleLbl="node1" presStyleIdx="3" presStyleCnt="4">
        <dgm:presLayoutVars>
          <dgm:chMax val="1"/>
          <dgm:bulletEnabled val="1"/>
        </dgm:presLayoutVars>
      </dgm:prSet>
      <dgm:spPr/>
      <dgm:t>
        <a:bodyPr/>
        <a:lstStyle/>
        <a:p>
          <a:endParaRPr lang="en-US"/>
        </a:p>
      </dgm:t>
    </dgm:pt>
    <dgm:pt modelId="{118931D0-0579-4309-9F32-A4B445D2651F}" type="pres">
      <dgm:prSet presAssocID="{D5C74B9D-DE50-46FC-9D96-52B3120F951E}" presName="quadrantPlaceholder" presStyleCnt="0"/>
      <dgm:spPr/>
    </dgm:pt>
    <dgm:pt modelId="{633E1563-BA13-4242-B98F-716F14BF3BEA}" type="pres">
      <dgm:prSet presAssocID="{D5C74B9D-DE50-46FC-9D96-52B3120F951E}" presName="center1" presStyleLbl="fgShp" presStyleIdx="0" presStyleCnt="2"/>
      <dgm:spPr/>
    </dgm:pt>
    <dgm:pt modelId="{D560D2B8-FC78-416E-80D2-A4E416AD6604}" type="pres">
      <dgm:prSet presAssocID="{D5C74B9D-DE50-46FC-9D96-52B3120F951E}" presName="center2" presStyleLbl="fgShp" presStyleIdx="1" presStyleCnt="2"/>
      <dgm:spPr/>
    </dgm:pt>
  </dgm:ptLst>
  <dgm:cxnLst>
    <dgm:cxn modelId="{FF4AC75D-5C56-4F38-A0F8-A713E08446F4}" type="presOf" srcId="{161C4B4A-3FE9-4840-BDB6-74B3C5ED117A}" destId="{7B8D3FD7-B2C5-42A9-BC0D-3072A4642335}" srcOrd="0" destOrd="0" presId="urn:microsoft.com/office/officeart/2005/8/layout/cycle4"/>
    <dgm:cxn modelId="{4DD22647-2DA1-449A-9F46-C5F2499F186B}" srcId="{D5C74B9D-DE50-46FC-9D96-52B3120F951E}" destId="{95832B21-9F7F-4592-9307-4A648CCEE72E}" srcOrd="0" destOrd="0" parTransId="{6A34020F-38A1-41E1-8E39-C9C98689F403}" sibTransId="{25423F57-F8BA-4663-9DF9-9B764F7DBE63}"/>
    <dgm:cxn modelId="{A3E1F8F5-7316-4FA0-AF1B-198E07CEDD4C}" type="presOf" srcId="{901E98AE-4A0E-4556-B538-4F1EC57E1688}" destId="{7B8D3FD7-B2C5-42A9-BC0D-3072A4642335}" srcOrd="0" destOrd="2" presId="urn:microsoft.com/office/officeart/2005/8/layout/cycle4"/>
    <dgm:cxn modelId="{2351040A-FB66-49FF-868F-F6BECE9F4296}" type="presOf" srcId="{A11857CC-8B70-468C-ACF5-8D1B9B8D67DE}" destId="{183BE0A9-87C7-4EF6-9CA3-C4244EC81DA8}" srcOrd="1" destOrd="1" presId="urn:microsoft.com/office/officeart/2005/8/layout/cycle4"/>
    <dgm:cxn modelId="{91C5FC9A-79EE-4586-9F1D-DE3C9BDB40E9}" type="presOf" srcId="{54674CE2-94B8-4E83-A9A7-850CE1048B5C}" destId="{D956AEAA-1E94-4204-A9BE-6BD66AB9DF09}" srcOrd="0" destOrd="0" presId="urn:microsoft.com/office/officeart/2005/8/layout/cycle4"/>
    <dgm:cxn modelId="{735CE63A-590E-4935-95D6-4D1DAC543045}" type="presOf" srcId="{92217E0B-1939-4E88-9759-F563E819E3A9}" destId="{76D55018-A176-492F-BB48-BF55C893FDEA}" srcOrd="1" destOrd="2" presId="urn:microsoft.com/office/officeart/2005/8/layout/cycle4"/>
    <dgm:cxn modelId="{4C4E46B4-F477-4E9C-BF7B-6793C6723BC6}" type="presOf" srcId="{161C4B4A-3FE9-4840-BDB6-74B3C5ED117A}" destId="{183BE0A9-87C7-4EF6-9CA3-C4244EC81DA8}" srcOrd="1" destOrd="0" presId="urn:microsoft.com/office/officeart/2005/8/layout/cycle4"/>
    <dgm:cxn modelId="{AA3682FF-BC60-4020-B2A6-BBC335DA760B}" type="presOf" srcId="{901E98AE-4A0E-4556-B538-4F1EC57E1688}" destId="{183BE0A9-87C7-4EF6-9CA3-C4244EC81DA8}" srcOrd="1" destOrd="2" presId="urn:microsoft.com/office/officeart/2005/8/layout/cycle4"/>
    <dgm:cxn modelId="{53699C79-A5D6-47AE-90D8-4580015F4D60}" type="presOf" srcId="{3128572B-29E8-4820-B95B-6B94C52AB0E2}" destId="{A62A3526-D305-4283-9A5C-4CE6B53F6478}" srcOrd="0" destOrd="1" presId="urn:microsoft.com/office/officeart/2005/8/layout/cycle4"/>
    <dgm:cxn modelId="{ECE4DA84-951A-4F02-80BB-B2E9505103FE}" srcId="{D5C74B9D-DE50-46FC-9D96-52B3120F951E}" destId="{82CF7852-4A01-46EE-B195-E1A7F333B6BC}" srcOrd="2" destOrd="0" parTransId="{AD8DB13D-C52E-4AD0-ADC9-33E122D26F77}" sibTransId="{1E46F37C-16BE-40B4-9D63-E5835DF4F999}"/>
    <dgm:cxn modelId="{BCA89196-A219-488F-A291-32B1F842524E}" type="presOf" srcId="{2B1A5048-B6FD-4CD0-9F44-5EA00E388EBC}" destId="{A62A3526-D305-4283-9A5C-4CE6B53F6478}" srcOrd="0" destOrd="0" presId="urn:microsoft.com/office/officeart/2005/8/layout/cycle4"/>
    <dgm:cxn modelId="{9AA3E5CD-351B-44C3-9EA7-7969A4A5D7A6}" type="presOf" srcId="{244CEA29-F48F-4094-86D6-0DAC6D524176}" destId="{5E405FD8-6C09-4D3E-AD7D-C629FED92D35}" srcOrd="1" destOrd="2" presId="urn:microsoft.com/office/officeart/2005/8/layout/cycle4"/>
    <dgm:cxn modelId="{46744B2D-A23F-4FD0-AA4D-EC1A35F5C89E}" srcId="{D5C74B9D-DE50-46FC-9D96-52B3120F951E}" destId="{E7A7AD69-7F04-4CB7-8FA3-A30ED0733F53}" srcOrd="3" destOrd="0" parTransId="{946B6F84-D65F-4C00-83CD-1A6E9A8A1990}" sibTransId="{10ECFE01-779F-4368-92DB-7487970D8402}"/>
    <dgm:cxn modelId="{7360E636-AABB-4756-B04D-7109487B156E}" type="presOf" srcId="{95832B21-9F7F-4592-9307-4A648CCEE72E}" destId="{ED41BF67-C1DE-48F5-85F0-1E0F2DD433F0}" srcOrd="0" destOrd="0" presId="urn:microsoft.com/office/officeart/2005/8/layout/cycle4"/>
    <dgm:cxn modelId="{23E67B9A-73A1-471C-964E-9C48752D586D}" srcId="{82CF7852-4A01-46EE-B195-E1A7F333B6BC}" destId="{244CEA29-F48F-4094-86D6-0DAC6D524176}" srcOrd="2" destOrd="0" parTransId="{9D551A95-CD97-42F5-A00C-5989FC143D7D}" sibTransId="{E5F8DCE9-D3C8-4E7F-8D34-683A1FF4300A}"/>
    <dgm:cxn modelId="{E24F8AFD-8CF6-4EEF-AE48-F3C1357252FE}" srcId="{95832B21-9F7F-4592-9307-4A648CCEE72E}" destId="{A11857CC-8B70-468C-ACF5-8D1B9B8D67DE}" srcOrd="1" destOrd="0" parTransId="{2FD2DE45-EE17-4C02-A190-921526CEDF60}" sibTransId="{FCD21FC9-660B-41D3-8285-3F87EF432B64}"/>
    <dgm:cxn modelId="{5F1E4FF6-714F-46C8-9784-BABE92F0255B}" srcId="{82CF7852-4A01-46EE-B195-E1A7F333B6BC}" destId="{2B1A5048-B6FD-4CD0-9F44-5EA00E388EBC}" srcOrd="0" destOrd="0" parTransId="{26431D52-E497-487C-AD99-9C126CF43E6A}" sibTransId="{78769692-146F-49B6-B8D5-30BC77E1B28F}"/>
    <dgm:cxn modelId="{8E5D0255-EDF0-4704-9413-0E8E2DE953B4}" srcId="{805C308C-E394-4E6C-A8AB-7CED6A8E3ACC}" destId="{E870A964-021D-4084-A86D-FA0B24D4839C}" srcOrd="1" destOrd="0" parTransId="{F9B6141F-47A3-4AE0-9A54-2DBD9D3001F2}" sibTransId="{EEE7E4E3-5E68-46F1-8C87-3203D83A368D}"/>
    <dgm:cxn modelId="{1F13CE78-352E-4A27-B430-F0AE98930A3D}" srcId="{95832B21-9F7F-4592-9307-4A648CCEE72E}" destId="{161C4B4A-3FE9-4840-BDB6-74B3C5ED117A}" srcOrd="0" destOrd="0" parTransId="{AA1E5384-54E7-459A-A8A8-DC7B31FD11A5}" sibTransId="{87593E01-1C42-44C8-B543-F7A6F694878C}"/>
    <dgm:cxn modelId="{2D12FDB4-8615-4834-B514-A7E64A0E94EE}" srcId="{82CF7852-4A01-46EE-B195-E1A7F333B6BC}" destId="{3128572B-29E8-4820-B95B-6B94C52AB0E2}" srcOrd="1" destOrd="0" parTransId="{C12D6E5A-056A-4E5C-894E-6830BBA26434}" sibTransId="{783404B4-DE2F-49FE-B7BC-7488AAAAB225}"/>
    <dgm:cxn modelId="{30C946D2-108E-4CDF-890F-B793B65036BA}" type="presOf" srcId="{05A7E34A-4892-422E-AE98-28ECEA903C17}" destId="{D956AEAA-1E94-4204-A9BE-6BD66AB9DF09}" srcOrd="0" destOrd="2" presId="urn:microsoft.com/office/officeart/2005/8/layout/cycle4"/>
    <dgm:cxn modelId="{5D2425CD-556B-4294-B01C-7AB332AC9AEF}" type="presOf" srcId="{A11857CC-8B70-468C-ACF5-8D1B9B8D67DE}" destId="{7B8D3FD7-B2C5-42A9-BC0D-3072A4642335}" srcOrd="0" destOrd="1" presId="urn:microsoft.com/office/officeart/2005/8/layout/cycle4"/>
    <dgm:cxn modelId="{8322E7DF-C77C-426F-BDE3-B297EBCDF8B5}" srcId="{E7A7AD69-7F04-4CB7-8FA3-A30ED0733F53}" destId="{E8DA3D95-6405-45A0-8CB6-9F249604CA30}" srcOrd="0" destOrd="0" parTransId="{BD154380-3041-4BB2-96D6-3EC5E7A23D24}" sibTransId="{D3314932-1BF7-4634-BC01-0CBCADF90C0A}"/>
    <dgm:cxn modelId="{F186539C-FECA-42E9-9023-5FB060AB38F2}" type="presOf" srcId="{05A7E34A-4892-422E-AE98-28ECEA903C17}" destId="{272C2A77-8044-4334-80AC-C0B6943E29BB}" srcOrd="1" destOrd="2" presId="urn:microsoft.com/office/officeart/2005/8/layout/cycle4"/>
    <dgm:cxn modelId="{0B48FE6F-6A1D-4B7D-9F96-DCD8B3FAF726}" srcId="{805C308C-E394-4E6C-A8AB-7CED6A8E3ACC}" destId="{54674CE2-94B8-4E83-A9A7-850CE1048B5C}" srcOrd="0" destOrd="0" parTransId="{A2EAC5FA-08AD-4835-818B-54B52414202E}" sibTransId="{7B07100D-A580-402F-B4EE-7EC01366E23C}"/>
    <dgm:cxn modelId="{6E169B14-7EF6-49C0-8FE4-4984CA014DB5}" type="presOf" srcId="{E7A7AD69-7F04-4CB7-8FA3-A30ED0733F53}" destId="{99CEDE77-88C3-48F6-9A4B-9E7CBD29C62F}" srcOrd="0" destOrd="0" presId="urn:microsoft.com/office/officeart/2005/8/layout/cycle4"/>
    <dgm:cxn modelId="{485CAB8E-DAB4-41BE-BF24-CE67DB188081}" type="presOf" srcId="{E870A964-021D-4084-A86D-FA0B24D4839C}" destId="{D956AEAA-1E94-4204-A9BE-6BD66AB9DF09}" srcOrd="0" destOrd="1" presId="urn:microsoft.com/office/officeart/2005/8/layout/cycle4"/>
    <dgm:cxn modelId="{AED278EE-55D0-497C-B096-16F4FFDBD09C}" srcId="{95832B21-9F7F-4592-9307-4A648CCEE72E}" destId="{901E98AE-4A0E-4556-B538-4F1EC57E1688}" srcOrd="2" destOrd="0" parTransId="{BE3AAA2E-7CE9-4BA2-8243-EB3E19CF6072}" sibTransId="{0789DC20-14C1-40B1-8876-32C96A7AA868}"/>
    <dgm:cxn modelId="{5EF77DCC-2C77-4137-AFD9-877C952F6C16}" type="presOf" srcId="{92217E0B-1939-4E88-9759-F563E819E3A9}" destId="{53B6A892-60CE-40EA-8DCB-471BD63AFA0F}" srcOrd="0" destOrd="2" presId="urn:microsoft.com/office/officeart/2005/8/layout/cycle4"/>
    <dgm:cxn modelId="{ED66148C-BF7D-437A-ABEC-7BF84F7674F5}" type="presOf" srcId="{4DA51CCC-BBA2-47DC-9729-887A73CD61B2}" destId="{53B6A892-60CE-40EA-8DCB-471BD63AFA0F}" srcOrd="0" destOrd="1" presId="urn:microsoft.com/office/officeart/2005/8/layout/cycle4"/>
    <dgm:cxn modelId="{19AE517A-9081-4B4F-93AC-A78C2411F519}" type="presOf" srcId="{805C308C-E394-4E6C-A8AB-7CED6A8E3ACC}" destId="{89EABF93-7F3E-421E-94A4-B7D37E154863}" srcOrd="0" destOrd="0" presId="urn:microsoft.com/office/officeart/2005/8/layout/cycle4"/>
    <dgm:cxn modelId="{6565AA0F-2439-494C-9001-38929469DC75}" type="presOf" srcId="{D5C74B9D-DE50-46FC-9D96-52B3120F951E}" destId="{74DCFB9E-A156-43CF-871E-62AF41B44047}" srcOrd="0" destOrd="0" presId="urn:microsoft.com/office/officeart/2005/8/layout/cycle4"/>
    <dgm:cxn modelId="{304749AF-19DC-4287-A78D-2A5291FEE191}" srcId="{805C308C-E394-4E6C-A8AB-7CED6A8E3ACC}" destId="{05A7E34A-4892-422E-AE98-28ECEA903C17}" srcOrd="2" destOrd="0" parTransId="{258A5288-5290-4EC2-B7AC-FAA7789DB2C5}" sibTransId="{1AECDDF6-7F41-420A-ADB2-9E1C9D8D8AE2}"/>
    <dgm:cxn modelId="{58197326-AEE7-4403-BEC0-86B7D54E6A07}" type="presOf" srcId="{82CF7852-4A01-46EE-B195-E1A7F333B6BC}" destId="{D2A1AE56-7E42-4F0C-8E06-56C79395EF20}" srcOrd="0" destOrd="0" presId="urn:microsoft.com/office/officeart/2005/8/layout/cycle4"/>
    <dgm:cxn modelId="{B92F6BA3-67DF-48FB-A992-1085EE5E197F}" srcId="{E7A7AD69-7F04-4CB7-8FA3-A30ED0733F53}" destId="{4DA51CCC-BBA2-47DC-9729-887A73CD61B2}" srcOrd="1" destOrd="0" parTransId="{73B6712B-CDB5-4F58-8A45-5C93E445295F}" sibTransId="{FACF90D8-F3DD-4214-A7A7-B7E036D7DE3B}"/>
    <dgm:cxn modelId="{1DE465DB-3803-4C38-8811-22EB3E5F4C58}" type="presOf" srcId="{4DA51CCC-BBA2-47DC-9729-887A73CD61B2}" destId="{76D55018-A176-492F-BB48-BF55C893FDEA}" srcOrd="1" destOrd="1" presId="urn:microsoft.com/office/officeart/2005/8/layout/cycle4"/>
    <dgm:cxn modelId="{CF4725F9-D8BB-429A-AC8C-108F2526E232}" srcId="{E7A7AD69-7F04-4CB7-8FA3-A30ED0733F53}" destId="{92217E0B-1939-4E88-9759-F563E819E3A9}" srcOrd="2" destOrd="0" parTransId="{68AE8B58-0C67-4D1A-B55E-C851EC3FD723}" sibTransId="{CDDB366E-9350-4DC4-A9E3-C9A015C13480}"/>
    <dgm:cxn modelId="{B0F1FF1F-DB02-470F-ABCA-4DBA72ED4330}" type="presOf" srcId="{3128572B-29E8-4820-B95B-6B94C52AB0E2}" destId="{5E405FD8-6C09-4D3E-AD7D-C629FED92D35}" srcOrd="1" destOrd="1" presId="urn:microsoft.com/office/officeart/2005/8/layout/cycle4"/>
    <dgm:cxn modelId="{A0A9F815-756E-443A-887D-A4AEC68093F4}" type="presOf" srcId="{2B1A5048-B6FD-4CD0-9F44-5EA00E388EBC}" destId="{5E405FD8-6C09-4D3E-AD7D-C629FED92D35}" srcOrd="1" destOrd="0" presId="urn:microsoft.com/office/officeart/2005/8/layout/cycle4"/>
    <dgm:cxn modelId="{DE066A14-7222-4CA1-9FFC-40EC468A0AC3}" srcId="{D5C74B9D-DE50-46FC-9D96-52B3120F951E}" destId="{805C308C-E394-4E6C-A8AB-7CED6A8E3ACC}" srcOrd="1" destOrd="0" parTransId="{6ED89A58-7E85-4ABF-A97F-32C4D6C7E9B0}" sibTransId="{A086801A-9460-4DDA-A02F-0B2651F19369}"/>
    <dgm:cxn modelId="{DE0BA0C0-990B-4854-AF49-53105AE10209}" type="presOf" srcId="{E8DA3D95-6405-45A0-8CB6-9F249604CA30}" destId="{76D55018-A176-492F-BB48-BF55C893FDEA}" srcOrd="1" destOrd="0" presId="urn:microsoft.com/office/officeart/2005/8/layout/cycle4"/>
    <dgm:cxn modelId="{CEB8B9F5-C541-4ADE-A8B2-048B9B8310D2}" type="presOf" srcId="{244CEA29-F48F-4094-86D6-0DAC6D524176}" destId="{A62A3526-D305-4283-9A5C-4CE6B53F6478}" srcOrd="0" destOrd="2" presId="urn:microsoft.com/office/officeart/2005/8/layout/cycle4"/>
    <dgm:cxn modelId="{4DEAB1D7-5053-4EB3-86A7-71FB1744AFF0}" type="presOf" srcId="{E870A964-021D-4084-A86D-FA0B24D4839C}" destId="{272C2A77-8044-4334-80AC-C0B6943E29BB}" srcOrd="1" destOrd="1" presId="urn:microsoft.com/office/officeart/2005/8/layout/cycle4"/>
    <dgm:cxn modelId="{A3928A75-C2F2-4DEE-B2A3-7D349188AD71}" type="presOf" srcId="{E8DA3D95-6405-45A0-8CB6-9F249604CA30}" destId="{53B6A892-60CE-40EA-8DCB-471BD63AFA0F}" srcOrd="0" destOrd="0" presId="urn:microsoft.com/office/officeart/2005/8/layout/cycle4"/>
    <dgm:cxn modelId="{8A30CA76-19C4-4D11-B113-6C2ADF9D0E2C}" type="presOf" srcId="{54674CE2-94B8-4E83-A9A7-850CE1048B5C}" destId="{272C2A77-8044-4334-80AC-C0B6943E29BB}" srcOrd="1" destOrd="0" presId="urn:microsoft.com/office/officeart/2005/8/layout/cycle4"/>
    <dgm:cxn modelId="{96950EA3-8433-45A0-A2C0-13CCE81BA4BF}" type="presParOf" srcId="{74DCFB9E-A156-43CF-871E-62AF41B44047}" destId="{8D5983C6-EA3F-4417-9916-1B4AC2A2D8E6}" srcOrd="0" destOrd="0" presId="urn:microsoft.com/office/officeart/2005/8/layout/cycle4"/>
    <dgm:cxn modelId="{48BD6901-93CA-4350-A78E-FE61042C7508}" type="presParOf" srcId="{8D5983C6-EA3F-4417-9916-1B4AC2A2D8E6}" destId="{5EECFA9D-33FC-42C2-B875-2B11BA3CFD63}" srcOrd="0" destOrd="0" presId="urn:microsoft.com/office/officeart/2005/8/layout/cycle4"/>
    <dgm:cxn modelId="{EA017D7B-1471-4CCC-90BE-B0D1105CBDB7}" type="presParOf" srcId="{5EECFA9D-33FC-42C2-B875-2B11BA3CFD63}" destId="{7B8D3FD7-B2C5-42A9-BC0D-3072A4642335}" srcOrd="0" destOrd="0" presId="urn:microsoft.com/office/officeart/2005/8/layout/cycle4"/>
    <dgm:cxn modelId="{381DAA40-EED7-4623-8220-3D80D5756179}" type="presParOf" srcId="{5EECFA9D-33FC-42C2-B875-2B11BA3CFD63}" destId="{183BE0A9-87C7-4EF6-9CA3-C4244EC81DA8}" srcOrd="1" destOrd="0" presId="urn:microsoft.com/office/officeart/2005/8/layout/cycle4"/>
    <dgm:cxn modelId="{BF13FA4B-732B-4273-A28C-9955B7D16FAF}" type="presParOf" srcId="{8D5983C6-EA3F-4417-9916-1B4AC2A2D8E6}" destId="{9F45FE87-46FF-4521-AE89-0414D7AF6F7A}" srcOrd="1" destOrd="0" presId="urn:microsoft.com/office/officeart/2005/8/layout/cycle4"/>
    <dgm:cxn modelId="{5D89388B-F873-44D4-99D7-E9E30908348C}" type="presParOf" srcId="{9F45FE87-46FF-4521-AE89-0414D7AF6F7A}" destId="{D956AEAA-1E94-4204-A9BE-6BD66AB9DF09}" srcOrd="0" destOrd="0" presId="urn:microsoft.com/office/officeart/2005/8/layout/cycle4"/>
    <dgm:cxn modelId="{8D05206E-4F56-4093-99A1-2BB02260F063}" type="presParOf" srcId="{9F45FE87-46FF-4521-AE89-0414D7AF6F7A}" destId="{272C2A77-8044-4334-80AC-C0B6943E29BB}" srcOrd="1" destOrd="0" presId="urn:microsoft.com/office/officeart/2005/8/layout/cycle4"/>
    <dgm:cxn modelId="{D67EF142-9BBA-4B31-9539-5F9A37FCB18C}" type="presParOf" srcId="{8D5983C6-EA3F-4417-9916-1B4AC2A2D8E6}" destId="{A077C137-4DF0-4703-8A46-6D6AA00323E1}" srcOrd="2" destOrd="0" presId="urn:microsoft.com/office/officeart/2005/8/layout/cycle4"/>
    <dgm:cxn modelId="{769CC944-93B7-4B19-92A1-D572F2BDF0BE}" type="presParOf" srcId="{A077C137-4DF0-4703-8A46-6D6AA00323E1}" destId="{A62A3526-D305-4283-9A5C-4CE6B53F6478}" srcOrd="0" destOrd="0" presId="urn:microsoft.com/office/officeart/2005/8/layout/cycle4"/>
    <dgm:cxn modelId="{0B425AEE-048E-4F36-9275-C406CE5B03FB}" type="presParOf" srcId="{A077C137-4DF0-4703-8A46-6D6AA00323E1}" destId="{5E405FD8-6C09-4D3E-AD7D-C629FED92D35}" srcOrd="1" destOrd="0" presId="urn:microsoft.com/office/officeart/2005/8/layout/cycle4"/>
    <dgm:cxn modelId="{EEC2DEBF-FE69-4A29-B3C0-5C8D56E432AC}" type="presParOf" srcId="{8D5983C6-EA3F-4417-9916-1B4AC2A2D8E6}" destId="{9AF21712-53BC-4C11-AF80-CA22E34A1F81}" srcOrd="3" destOrd="0" presId="urn:microsoft.com/office/officeart/2005/8/layout/cycle4"/>
    <dgm:cxn modelId="{6541A2F5-3BB9-4BD0-8679-9E9760DBF3AD}" type="presParOf" srcId="{9AF21712-53BC-4C11-AF80-CA22E34A1F81}" destId="{53B6A892-60CE-40EA-8DCB-471BD63AFA0F}" srcOrd="0" destOrd="0" presId="urn:microsoft.com/office/officeart/2005/8/layout/cycle4"/>
    <dgm:cxn modelId="{228642C5-E0C9-411B-AD4C-36C7CA9C3D41}" type="presParOf" srcId="{9AF21712-53BC-4C11-AF80-CA22E34A1F81}" destId="{76D55018-A176-492F-BB48-BF55C893FDEA}" srcOrd="1" destOrd="0" presId="urn:microsoft.com/office/officeart/2005/8/layout/cycle4"/>
    <dgm:cxn modelId="{C8FDBE80-7228-4F90-B35B-9D924D5ECE7D}" type="presParOf" srcId="{8D5983C6-EA3F-4417-9916-1B4AC2A2D8E6}" destId="{2B4DE1BA-80C3-49DC-BDEA-2A9A07FC1B32}" srcOrd="4" destOrd="0" presId="urn:microsoft.com/office/officeart/2005/8/layout/cycle4"/>
    <dgm:cxn modelId="{99003759-4CB1-4E65-B5F0-D44E6B0489DD}" type="presParOf" srcId="{74DCFB9E-A156-43CF-871E-62AF41B44047}" destId="{BAC2B0DA-FF9F-4113-A7E0-0DB511A8D4A1}" srcOrd="1" destOrd="0" presId="urn:microsoft.com/office/officeart/2005/8/layout/cycle4"/>
    <dgm:cxn modelId="{E3CE8A77-141C-4F83-AFA2-12681E2D2D44}" type="presParOf" srcId="{BAC2B0DA-FF9F-4113-A7E0-0DB511A8D4A1}" destId="{ED41BF67-C1DE-48F5-85F0-1E0F2DD433F0}" srcOrd="0" destOrd="0" presId="urn:microsoft.com/office/officeart/2005/8/layout/cycle4"/>
    <dgm:cxn modelId="{FE948409-5C90-46D3-84C8-BDE4AE851220}" type="presParOf" srcId="{BAC2B0DA-FF9F-4113-A7E0-0DB511A8D4A1}" destId="{89EABF93-7F3E-421E-94A4-B7D37E154863}" srcOrd="1" destOrd="0" presId="urn:microsoft.com/office/officeart/2005/8/layout/cycle4"/>
    <dgm:cxn modelId="{A0B98DB6-9F0B-46DF-8393-A30219E2651B}" type="presParOf" srcId="{BAC2B0DA-FF9F-4113-A7E0-0DB511A8D4A1}" destId="{D2A1AE56-7E42-4F0C-8E06-56C79395EF20}" srcOrd="2" destOrd="0" presId="urn:microsoft.com/office/officeart/2005/8/layout/cycle4"/>
    <dgm:cxn modelId="{1A9832CE-7CAA-45AF-88F1-0AB759B8DF63}" type="presParOf" srcId="{BAC2B0DA-FF9F-4113-A7E0-0DB511A8D4A1}" destId="{99CEDE77-88C3-48F6-9A4B-9E7CBD29C62F}" srcOrd="3" destOrd="0" presId="urn:microsoft.com/office/officeart/2005/8/layout/cycle4"/>
    <dgm:cxn modelId="{39BDBD12-B901-4361-A232-4FA14D8FE779}" type="presParOf" srcId="{BAC2B0DA-FF9F-4113-A7E0-0DB511A8D4A1}" destId="{118931D0-0579-4309-9F32-A4B445D2651F}" srcOrd="4" destOrd="0" presId="urn:microsoft.com/office/officeart/2005/8/layout/cycle4"/>
    <dgm:cxn modelId="{63A39F0B-9647-4831-A5CF-5CE738721BB7}" type="presParOf" srcId="{74DCFB9E-A156-43CF-871E-62AF41B44047}" destId="{633E1563-BA13-4242-B98F-716F14BF3BEA}" srcOrd="2" destOrd="0" presId="urn:microsoft.com/office/officeart/2005/8/layout/cycle4"/>
    <dgm:cxn modelId="{9E13342C-8925-4DD9-9A7A-DBF04C6A19B4}" type="presParOf" srcId="{74DCFB9E-A156-43CF-871E-62AF41B44047}" destId="{D560D2B8-FC78-416E-80D2-A4E416AD6604}" srcOrd="3" destOrd="0" presId="urn:microsoft.com/office/officeart/2005/8/layout/cycle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62A3526-D305-4283-9A5C-4CE6B53F6478}">
      <dsp:nvSpPr>
        <dsp:cNvPr id="0" name=""/>
        <dsp:cNvSpPr/>
      </dsp:nvSpPr>
      <dsp:spPr>
        <a:xfrm>
          <a:off x="4863759" y="3264694"/>
          <a:ext cx="2371704" cy="1536327"/>
        </a:xfrm>
        <a:prstGeom prst="roundRect">
          <a:avLst>
            <a:gd name="adj" fmla="val 10000"/>
          </a:avLst>
        </a:prstGeom>
        <a:solidFill>
          <a:schemeClr val="lt1">
            <a:alpha val="90000"/>
            <a:hueOff val="0"/>
            <a:satOff val="0"/>
            <a:lumOff val="0"/>
            <a:alphaOff val="0"/>
          </a:schemeClr>
        </a:solidFill>
        <a:ln w="19050" cap="flat" cmpd="sng" algn="ctr">
          <a:solidFill>
            <a:schemeClr val="accent3">
              <a:hueOff val="-11026182"/>
              <a:satOff val="17881"/>
              <a:lumOff val="131"/>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010" tIns="80010" rIns="80010" bIns="80010" numCol="1" spcCol="1270" anchor="t" anchorCtr="0">
          <a:noAutofit/>
        </a:bodyPr>
        <a:lstStyle/>
        <a:p>
          <a:pPr marL="171450" lvl="1" indent="-171450" algn="l" defTabSz="711200">
            <a:lnSpc>
              <a:spcPct val="90000"/>
            </a:lnSpc>
            <a:spcBef>
              <a:spcPct val="0"/>
            </a:spcBef>
            <a:spcAft>
              <a:spcPct val="15000"/>
            </a:spcAft>
            <a:buChar char="••"/>
          </a:pPr>
          <a:r>
            <a:rPr lang="ru-RU" sz="1600" kern="1200" dirty="0" smtClean="0"/>
            <a:t>Инстинкт</a:t>
          </a:r>
          <a:endParaRPr lang="en-US" sz="1600" kern="1200" dirty="0"/>
        </a:p>
        <a:p>
          <a:pPr marL="171450" lvl="1" indent="-171450" algn="l" defTabSz="711200">
            <a:lnSpc>
              <a:spcPct val="90000"/>
            </a:lnSpc>
            <a:spcBef>
              <a:spcPct val="0"/>
            </a:spcBef>
            <a:spcAft>
              <a:spcPct val="15000"/>
            </a:spcAft>
            <a:buChar char="••"/>
          </a:pPr>
          <a:r>
            <a:rPr lang="ru-RU" sz="1600" kern="1200" dirty="0" smtClean="0"/>
            <a:t>Физиология</a:t>
          </a:r>
          <a:endParaRPr lang="en-US" sz="1600" kern="1200" dirty="0"/>
        </a:p>
        <a:p>
          <a:pPr marL="171450" lvl="1" indent="-171450" algn="l" defTabSz="711200">
            <a:lnSpc>
              <a:spcPct val="90000"/>
            </a:lnSpc>
            <a:spcBef>
              <a:spcPct val="0"/>
            </a:spcBef>
            <a:spcAft>
              <a:spcPct val="15000"/>
            </a:spcAft>
            <a:buChar char="••"/>
          </a:pPr>
          <a:r>
            <a:rPr lang="ru-RU" sz="1600" kern="1200" dirty="0" smtClean="0"/>
            <a:t>Рабство</a:t>
          </a:r>
          <a:endParaRPr lang="en-US" sz="1600" kern="1200" dirty="0"/>
        </a:p>
      </dsp:txBody>
      <dsp:txXfrm>
        <a:off x="5575270" y="3648776"/>
        <a:ext cx="1660193" cy="1152245"/>
      </dsp:txXfrm>
    </dsp:sp>
    <dsp:sp modelId="{53B6A892-60CE-40EA-8DCB-471BD63AFA0F}">
      <dsp:nvSpPr>
        <dsp:cNvPr id="0" name=""/>
        <dsp:cNvSpPr/>
      </dsp:nvSpPr>
      <dsp:spPr>
        <a:xfrm>
          <a:off x="994135" y="3264694"/>
          <a:ext cx="2371704" cy="1536327"/>
        </a:xfrm>
        <a:prstGeom prst="roundRect">
          <a:avLst>
            <a:gd name="adj" fmla="val 10000"/>
          </a:avLst>
        </a:prstGeom>
        <a:solidFill>
          <a:schemeClr val="lt1">
            <a:alpha val="90000"/>
            <a:hueOff val="0"/>
            <a:satOff val="0"/>
            <a:lumOff val="0"/>
            <a:alphaOff val="0"/>
          </a:schemeClr>
        </a:solidFill>
        <a:ln w="19050" cap="flat" cmpd="sng" algn="ctr">
          <a:solidFill>
            <a:schemeClr val="accent3">
              <a:hueOff val="-16539272"/>
              <a:satOff val="26822"/>
              <a:lumOff val="197"/>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010" tIns="80010" rIns="80010" bIns="80010" numCol="1" spcCol="1270" anchor="t" anchorCtr="0">
          <a:noAutofit/>
        </a:bodyPr>
        <a:lstStyle/>
        <a:p>
          <a:pPr marL="171450" lvl="1" indent="-171450" algn="l" defTabSz="711200">
            <a:lnSpc>
              <a:spcPct val="90000"/>
            </a:lnSpc>
            <a:spcBef>
              <a:spcPct val="0"/>
            </a:spcBef>
            <a:spcAft>
              <a:spcPct val="15000"/>
            </a:spcAft>
            <a:buChar char="••"/>
          </a:pPr>
          <a:r>
            <a:rPr lang="ru-RU" sz="1600" kern="1200" dirty="0" smtClean="0"/>
            <a:t>Социум</a:t>
          </a:r>
          <a:endParaRPr lang="en-US" sz="1600" kern="1200" dirty="0"/>
        </a:p>
        <a:p>
          <a:pPr marL="171450" lvl="1" indent="-171450" algn="l" defTabSz="711200">
            <a:lnSpc>
              <a:spcPct val="90000"/>
            </a:lnSpc>
            <a:spcBef>
              <a:spcPct val="0"/>
            </a:spcBef>
            <a:spcAft>
              <a:spcPct val="15000"/>
            </a:spcAft>
            <a:buChar char="••"/>
          </a:pPr>
          <a:r>
            <a:rPr lang="ru-RU" sz="1600" kern="1200" dirty="0" smtClean="0"/>
            <a:t>Жадность</a:t>
          </a:r>
          <a:endParaRPr lang="en-US" sz="1600" kern="1200" dirty="0"/>
        </a:p>
        <a:p>
          <a:pPr marL="171450" lvl="1" indent="-171450" algn="l" defTabSz="711200">
            <a:lnSpc>
              <a:spcPct val="90000"/>
            </a:lnSpc>
            <a:spcBef>
              <a:spcPct val="0"/>
            </a:spcBef>
            <a:spcAft>
              <a:spcPct val="15000"/>
            </a:spcAft>
            <a:buChar char="••"/>
          </a:pPr>
          <a:r>
            <a:rPr lang="ru-RU" sz="1600" kern="1200" dirty="0" smtClean="0"/>
            <a:t>Власть</a:t>
          </a:r>
          <a:endParaRPr lang="en-US" sz="1600" kern="1200" dirty="0"/>
        </a:p>
      </dsp:txBody>
      <dsp:txXfrm>
        <a:off x="994135" y="3648776"/>
        <a:ext cx="1660193" cy="1152245"/>
      </dsp:txXfrm>
    </dsp:sp>
    <dsp:sp modelId="{D956AEAA-1E94-4204-A9BE-6BD66AB9DF09}">
      <dsp:nvSpPr>
        <dsp:cNvPr id="0" name=""/>
        <dsp:cNvSpPr/>
      </dsp:nvSpPr>
      <dsp:spPr>
        <a:xfrm>
          <a:off x="4863759" y="0"/>
          <a:ext cx="2371704" cy="1536327"/>
        </a:xfrm>
        <a:prstGeom prst="roundRect">
          <a:avLst>
            <a:gd name="adj" fmla="val 10000"/>
          </a:avLst>
        </a:prstGeom>
        <a:solidFill>
          <a:schemeClr val="lt1">
            <a:alpha val="90000"/>
            <a:hueOff val="0"/>
            <a:satOff val="0"/>
            <a:lumOff val="0"/>
            <a:alphaOff val="0"/>
          </a:schemeClr>
        </a:solidFill>
        <a:ln w="19050" cap="flat" cmpd="sng" algn="ctr">
          <a:solidFill>
            <a:schemeClr val="accent3">
              <a:hueOff val="-5513091"/>
              <a:satOff val="8941"/>
              <a:lumOff val="6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010" tIns="80010" rIns="80010" bIns="80010" numCol="1" spcCol="1270" anchor="t" anchorCtr="0">
          <a:noAutofit/>
        </a:bodyPr>
        <a:lstStyle/>
        <a:p>
          <a:pPr marL="171450" lvl="1" indent="-171450" algn="l" defTabSz="711200">
            <a:lnSpc>
              <a:spcPct val="90000"/>
            </a:lnSpc>
            <a:spcBef>
              <a:spcPct val="0"/>
            </a:spcBef>
            <a:spcAft>
              <a:spcPct val="15000"/>
            </a:spcAft>
            <a:buChar char="••"/>
          </a:pPr>
          <a:r>
            <a:rPr lang="ru-RU" sz="1600" kern="1200" dirty="0" smtClean="0"/>
            <a:t>Чувство</a:t>
          </a:r>
          <a:endParaRPr lang="en-US" sz="1600" kern="1200" dirty="0"/>
        </a:p>
        <a:p>
          <a:pPr marL="171450" lvl="1" indent="-171450" algn="l" defTabSz="711200">
            <a:lnSpc>
              <a:spcPct val="90000"/>
            </a:lnSpc>
            <a:spcBef>
              <a:spcPct val="0"/>
            </a:spcBef>
            <a:spcAft>
              <a:spcPct val="15000"/>
            </a:spcAft>
            <a:buChar char="••"/>
          </a:pPr>
          <a:r>
            <a:rPr lang="ru-RU" sz="1600" kern="1200" dirty="0" smtClean="0"/>
            <a:t>Интуиция</a:t>
          </a:r>
          <a:endParaRPr lang="en-US" sz="1600" kern="1200" dirty="0"/>
        </a:p>
        <a:p>
          <a:pPr marL="171450" lvl="1" indent="-171450" algn="l" defTabSz="711200">
            <a:lnSpc>
              <a:spcPct val="90000"/>
            </a:lnSpc>
            <a:spcBef>
              <a:spcPct val="0"/>
            </a:spcBef>
            <a:spcAft>
              <a:spcPct val="15000"/>
            </a:spcAft>
            <a:buChar char="••"/>
          </a:pPr>
          <a:r>
            <a:rPr lang="ru-RU" sz="1600" kern="1200" dirty="0" smtClean="0"/>
            <a:t>Непредска-зуемость</a:t>
          </a:r>
          <a:endParaRPr lang="en-US" sz="1600" kern="1200" dirty="0"/>
        </a:p>
      </dsp:txBody>
      <dsp:txXfrm>
        <a:off x="5575270" y="0"/>
        <a:ext cx="1660193" cy="1152245"/>
      </dsp:txXfrm>
    </dsp:sp>
    <dsp:sp modelId="{7B8D3FD7-B2C5-42A9-BC0D-3072A4642335}">
      <dsp:nvSpPr>
        <dsp:cNvPr id="0" name=""/>
        <dsp:cNvSpPr/>
      </dsp:nvSpPr>
      <dsp:spPr>
        <a:xfrm>
          <a:off x="994135" y="0"/>
          <a:ext cx="2371704" cy="1536327"/>
        </a:xfrm>
        <a:prstGeom prst="roundRect">
          <a:avLst>
            <a:gd name="adj" fmla="val 10000"/>
          </a:avLst>
        </a:prstGeom>
        <a:solidFill>
          <a:schemeClr val="lt1">
            <a:alpha val="90000"/>
            <a:hueOff val="0"/>
            <a:satOff val="0"/>
            <a:lumOff val="0"/>
            <a:alphaOff val="0"/>
          </a:schemeClr>
        </a:solidFill>
        <a:ln w="1905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010" tIns="80010" rIns="80010" bIns="80010" numCol="1" spcCol="1270" anchor="t" anchorCtr="0">
          <a:noAutofit/>
        </a:bodyPr>
        <a:lstStyle/>
        <a:p>
          <a:pPr marL="171450" lvl="1" indent="-171450" algn="l" defTabSz="711200">
            <a:lnSpc>
              <a:spcPct val="90000"/>
            </a:lnSpc>
            <a:spcBef>
              <a:spcPct val="0"/>
            </a:spcBef>
            <a:spcAft>
              <a:spcPct val="15000"/>
            </a:spcAft>
            <a:buChar char="••"/>
          </a:pPr>
          <a:r>
            <a:rPr lang="ru-RU" sz="1600" kern="1200" dirty="0" smtClean="0"/>
            <a:t>Разум</a:t>
          </a:r>
          <a:endParaRPr lang="en-US" sz="1600" kern="1200" dirty="0"/>
        </a:p>
        <a:p>
          <a:pPr marL="171450" lvl="1" indent="-171450" algn="l" defTabSz="711200">
            <a:lnSpc>
              <a:spcPct val="90000"/>
            </a:lnSpc>
            <a:spcBef>
              <a:spcPct val="0"/>
            </a:spcBef>
            <a:spcAft>
              <a:spcPct val="15000"/>
            </a:spcAft>
            <a:buChar char="••"/>
          </a:pPr>
          <a:r>
            <a:rPr lang="ru-RU" sz="1600" kern="1200" dirty="0" smtClean="0"/>
            <a:t>Память</a:t>
          </a:r>
          <a:endParaRPr lang="en-US" sz="1600" kern="1200" dirty="0"/>
        </a:p>
        <a:p>
          <a:pPr marL="171450" lvl="1" indent="-171450" algn="l" defTabSz="711200">
            <a:lnSpc>
              <a:spcPct val="90000"/>
            </a:lnSpc>
            <a:spcBef>
              <a:spcPct val="0"/>
            </a:spcBef>
            <a:spcAft>
              <a:spcPct val="15000"/>
            </a:spcAft>
            <a:buChar char="••"/>
          </a:pPr>
          <a:r>
            <a:rPr lang="ru-RU" sz="1600" kern="1200" dirty="0" smtClean="0"/>
            <a:t>Контроль</a:t>
          </a:r>
          <a:endParaRPr lang="en-US" sz="1600" kern="1200" dirty="0"/>
        </a:p>
      </dsp:txBody>
      <dsp:txXfrm>
        <a:off x="994135" y="0"/>
        <a:ext cx="1660193" cy="1152245"/>
      </dsp:txXfrm>
    </dsp:sp>
    <dsp:sp modelId="{ED41BF67-C1DE-48F5-85F0-1E0F2DD433F0}">
      <dsp:nvSpPr>
        <dsp:cNvPr id="0" name=""/>
        <dsp:cNvSpPr/>
      </dsp:nvSpPr>
      <dsp:spPr>
        <a:xfrm>
          <a:off x="1987947" y="273658"/>
          <a:ext cx="2078842" cy="2078842"/>
        </a:xfrm>
        <a:prstGeom prst="pieWedge">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lvl="0" algn="ctr" defTabSz="844550">
            <a:lnSpc>
              <a:spcPct val="90000"/>
            </a:lnSpc>
            <a:spcBef>
              <a:spcPct val="0"/>
            </a:spcBef>
            <a:spcAft>
              <a:spcPct val="35000"/>
            </a:spcAft>
          </a:pPr>
          <a:r>
            <a:rPr lang="ru-RU" sz="1900" kern="1200" dirty="0" smtClean="0"/>
            <a:t>Владимир</a:t>
          </a:r>
          <a:endParaRPr lang="en-US" sz="1900" kern="1200" dirty="0"/>
        </a:p>
      </dsp:txBody>
      <dsp:txXfrm>
        <a:off x="1987947" y="273658"/>
        <a:ext cx="2078842" cy="2078842"/>
      </dsp:txXfrm>
    </dsp:sp>
    <dsp:sp modelId="{89EABF93-7F3E-421E-94A4-B7D37E154863}">
      <dsp:nvSpPr>
        <dsp:cNvPr id="0" name=""/>
        <dsp:cNvSpPr/>
      </dsp:nvSpPr>
      <dsp:spPr>
        <a:xfrm rot="5400000">
          <a:off x="4162810" y="273658"/>
          <a:ext cx="2078842" cy="2078842"/>
        </a:xfrm>
        <a:prstGeom prst="pieWedge">
          <a:avLst/>
        </a:prstGeom>
        <a:solidFill>
          <a:schemeClr val="accent3">
            <a:hueOff val="-5513091"/>
            <a:satOff val="8941"/>
            <a:lumOff val="66"/>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lvl="0" algn="ctr" defTabSz="844550">
            <a:lnSpc>
              <a:spcPct val="90000"/>
            </a:lnSpc>
            <a:spcBef>
              <a:spcPct val="0"/>
            </a:spcBef>
            <a:spcAft>
              <a:spcPct val="35000"/>
            </a:spcAft>
          </a:pPr>
          <a:r>
            <a:rPr lang="ru-RU" sz="1900" kern="1200" dirty="0" smtClean="0"/>
            <a:t>Эстрагон</a:t>
          </a:r>
          <a:endParaRPr lang="en-US" sz="1900" kern="1200" dirty="0"/>
        </a:p>
      </dsp:txBody>
      <dsp:txXfrm rot="5400000">
        <a:off x="4162810" y="273658"/>
        <a:ext cx="2078842" cy="2078842"/>
      </dsp:txXfrm>
    </dsp:sp>
    <dsp:sp modelId="{D2A1AE56-7E42-4F0C-8E06-56C79395EF20}">
      <dsp:nvSpPr>
        <dsp:cNvPr id="0" name=""/>
        <dsp:cNvSpPr/>
      </dsp:nvSpPr>
      <dsp:spPr>
        <a:xfrm rot="10800000">
          <a:off x="4162810" y="2448521"/>
          <a:ext cx="2078842" cy="2078842"/>
        </a:xfrm>
        <a:prstGeom prst="pieWedge">
          <a:avLst/>
        </a:prstGeom>
        <a:solidFill>
          <a:schemeClr val="accent3">
            <a:hueOff val="-11026182"/>
            <a:satOff val="17881"/>
            <a:lumOff val="131"/>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lvl="0" algn="ctr" defTabSz="844550">
            <a:lnSpc>
              <a:spcPct val="90000"/>
            </a:lnSpc>
            <a:spcBef>
              <a:spcPct val="0"/>
            </a:spcBef>
            <a:spcAft>
              <a:spcPct val="35000"/>
            </a:spcAft>
          </a:pPr>
          <a:r>
            <a:rPr lang="ru-RU" sz="1900" kern="1200" dirty="0" smtClean="0"/>
            <a:t>Лаки</a:t>
          </a:r>
          <a:endParaRPr lang="en-US" sz="1900" kern="1200" dirty="0"/>
        </a:p>
      </dsp:txBody>
      <dsp:txXfrm rot="10800000">
        <a:off x="4162810" y="2448521"/>
        <a:ext cx="2078842" cy="2078842"/>
      </dsp:txXfrm>
    </dsp:sp>
    <dsp:sp modelId="{99CEDE77-88C3-48F6-9A4B-9E7CBD29C62F}">
      <dsp:nvSpPr>
        <dsp:cNvPr id="0" name=""/>
        <dsp:cNvSpPr/>
      </dsp:nvSpPr>
      <dsp:spPr>
        <a:xfrm rot="16200000">
          <a:off x="1987947" y="2448521"/>
          <a:ext cx="2078842" cy="2078842"/>
        </a:xfrm>
        <a:prstGeom prst="pieWedge">
          <a:avLst/>
        </a:prstGeom>
        <a:solidFill>
          <a:schemeClr val="accent3">
            <a:hueOff val="-16539272"/>
            <a:satOff val="26822"/>
            <a:lumOff val="197"/>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lvl="0" algn="ctr" defTabSz="844550">
            <a:lnSpc>
              <a:spcPct val="90000"/>
            </a:lnSpc>
            <a:spcBef>
              <a:spcPct val="0"/>
            </a:spcBef>
            <a:spcAft>
              <a:spcPct val="35000"/>
            </a:spcAft>
          </a:pPr>
          <a:r>
            <a:rPr lang="ru-RU" sz="1900" kern="1200" dirty="0" smtClean="0"/>
            <a:t>Поццо</a:t>
          </a:r>
          <a:endParaRPr lang="en-US" sz="1900" kern="1200" dirty="0"/>
        </a:p>
      </dsp:txBody>
      <dsp:txXfrm rot="16200000">
        <a:off x="1987947" y="2448521"/>
        <a:ext cx="2078842" cy="2078842"/>
      </dsp:txXfrm>
    </dsp:sp>
    <dsp:sp modelId="{633E1563-BA13-4242-B98F-716F14BF3BEA}">
      <dsp:nvSpPr>
        <dsp:cNvPr id="0" name=""/>
        <dsp:cNvSpPr/>
      </dsp:nvSpPr>
      <dsp:spPr>
        <a:xfrm>
          <a:off x="3755923" y="1968419"/>
          <a:ext cx="717752" cy="624132"/>
        </a:xfrm>
        <a:prstGeom prst="circularArrow">
          <a:avLst/>
        </a:prstGeom>
        <a:solidFill>
          <a:schemeClr val="accent3">
            <a:tint val="40000"/>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560D2B8-FC78-416E-80D2-A4E416AD6604}">
      <dsp:nvSpPr>
        <dsp:cNvPr id="0" name=""/>
        <dsp:cNvSpPr/>
      </dsp:nvSpPr>
      <dsp:spPr>
        <a:xfrm rot="10800000">
          <a:off x="3755923" y="2208470"/>
          <a:ext cx="717752" cy="624132"/>
        </a:xfrm>
        <a:prstGeom prst="circularArrow">
          <a:avLst/>
        </a:prstGeom>
        <a:solidFill>
          <a:schemeClr val="accent3">
            <a:tint val="40000"/>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3" name="Rectangle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Rectangle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Rectangle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Rectangle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Rectangle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Rounded Rectangle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Rounded Rectangle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Rectangle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705600" y="4206240"/>
            <a:ext cx="960120" cy="457200"/>
          </a:xfrm>
        </p:spPr>
        <p:txBody>
          <a:bodyPr/>
          <a:lstStyle/>
          <a:p>
            <a:fld id="{46831BE3-70DD-4C02-A995-A4145221D75F}" type="datetimeFigureOut">
              <a:rPr lang="en-US" smtClean="0"/>
              <a:pPr/>
              <a:t>2/15/2017</a:t>
            </a:fld>
            <a:endParaRPr lang="en-US"/>
          </a:p>
        </p:txBody>
      </p:sp>
      <p:sp>
        <p:nvSpPr>
          <p:cNvPr id="17" name="Footer Placeholder 16"/>
          <p:cNvSpPr>
            <a:spLocks noGrp="1"/>
          </p:cNvSpPr>
          <p:nvPr>
            <p:ph type="ftr" sz="quarter" idx="11"/>
          </p:nvPr>
        </p:nvSpPr>
        <p:spPr>
          <a:xfrm>
            <a:off x="5410200" y="4205288"/>
            <a:ext cx="1295400" cy="457200"/>
          </a:xfrm>
        </p:spPr>
        <p:txBody>
          <a:bodyPr/>
          <a:lstStyle/>
          <a:p>
            <a:endParaRPr lang="en-US"/>
          </a:p>
        </p:txBody>
      </p:sp>
      <p:sp>
        <p:nvSpPr>
          <p:cNvPr id="29" name="Slide Number Placeholder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05EB30B4-6708-4A63-BE6D-080DAB2466D6}"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6831BE3-70DD-4C02-A995-A4145221D75F}" type="datetimeFigureOut">
              <a:rPr lang="en-US" smtClean="0"/>
              <a:pPr/>
              <a:t>2/15/2017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EB30B4-6708-4A63-BE6D-080DAB2466D6}"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1143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143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6831BE3-70DD-4C02-A995-A4145221D75F}" type="datetimeFigureOut">
              <a:rPr lang="en-US" smtClean="0"/>
              <a:pPr/>
              <a:t>2/15/2017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EB30B4-6708-4A63-BE6D-080DAB2466D6}"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6831BE3-70DD-4C02-A995-A4145221D75F}" type="datetimeFigureOut">
              <a:rPr lang="en-US" smtClean="0"/>
              <a:pPr/>
              <a:t>2/15/2017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EB30B4-6708-4A63-BE6D-080DAB2466D6}"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46831BE3-70DD-4C02-A995-A4145221D75F}" type="datetimeFigureOut">
              <a:rPr lang="en-US" smtClean="0"/>
              <a:pPr/>
              <a:t>2/15/2017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EB30B4-6708-4A63-BE6D-080DAB2466D6}"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6831BE3-70DD-4C02-A995-A4145221D75F}" type="datetimeFigureOut">
              <a:rPr lang="en-US" smtClean="0"/>
              <a:pPr/>
              <a:t>2/15/2017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EB30B4-6708-4A63-BE6D-080DAB2466D6}"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382000" cy="1069848"/>
          </a:xfrm>
        </p:spPr>
        <p:txBody>
          <a:bodyPr anchor="ctr"/>
          <a:lstStyle>
            <a:lvl1pPr>
              <a:defRPr sz="4000" b="0" i="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Date Placeholder 25"/>
          <p:cNvSpPr>
            <a:spLocks noGrp="1"/>
          </p:cNvSpPr>
          <p:nvPr>
            <p:ph type="dt" sz="half" idx="10"/>
          </p:nvPr>
        </p:nvSpPr>
        <p:spPr/>
        <p:txBody>
          <a:bodyPr rtlCol="0"/>
          <a:lstStyle/>
          <a:p>
            <a:fld id="{46831BE3-70DD-4C02-A995-A4145221D75F}" type="datetimeFigureOut">
              <a:rPr lang="en-US" smtClean="0"/>
              <a:pPr/>
              <a:t>2/15/2017</a:t>
            </a:fld>
            <a:endParaRPr lang="en-US"/>
          </a:p>
        </p:txBody>
      </p:sp>
      <p:sp>
        <p:nvSpPr>
          <p:cNvPr id="27" name="Slide Number Placeholder 26"/>
          <p:cNvSpPr>
            <a:spLocks noGrp="1"/>
          </p:cNvSpPr>
          <p:nvPr>
            <p:ph type="sldNum" sz="quarter" idx="11"/>
          </p:nvPr>
        </p:nvSpPr>
        <p:spPr/>
        <p:txBody>
          <a:bodyPr rtlCol="0"/>
          <a:lstStyle/>
          <a:p>
            <a:fld id="{05EB30B4-6708-4A63-BE6D-080DAB2466D6}" type="slidenum">
              <a:rPr lang="en-US" smtClean="0"/>
              <a:pPr/>
              <a:t>‹#›</a:t>
            </a:fld>
            <a:endParaRPr lang="en-US"/>
          </a:p>
        </p:txBody>
      </p:sp>
      <p:sp>
        <p:nvSpPr>
          <p:cNvPr id="28" name="Footer Placeholder 27"/>
          <p:cNvSpPr>
            <a:spLocks noGrp="1"/>
          </p:cNvSpPr>
          <p:nvPr>
            <p:ph type="ftr" sz="quarter" idx="12"/>
          </p:nvPr>
        </p:nvSpPr>
        <p:spPr/>
        <p:txBody>
          <a:bodyPr rtlCol="0"/>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a:xfrm>
            <a:off x="6583680" y="612648"/>
            <a:ext cx="957264" cy="457200"/>
          </a:xfrm>
        </p:spPr>
        <p:txBody>
          <a:bodyPr/>
          <a:lstStyle/>
          <a:p>
            <a:fld id="{46831BE3-70DD-4C02-A995-A4145221D75F}" type="datetimeFigureOut">
              <a:rPr lang="en-US" smtClean="0"/>
              <a:pPr/>
              <a:t>2/15/2017</a:t>
            </a:fld>
            <a:endParaRPr lang="en-US"/>
          </a:p>
        </p:txBody>
      </p:sp>
      <p:sp>
        <p:nvSpPr>
          <p:cNvPr id="4" name="Footer Placeholder 3"/>
          <p:cNvSpPr>
            <a:spLocks noGrp="1"/>
          </p:cNvSpPr>
          <p:nvPr>
            <p:ph type="ftr" sz="quarter" idx="11"/>
          </p:nvPr>
        </p:nvSpPr>
        <p:spPr>
          <a:xfrm>
            <a:off x="5257800" y="612648"/>
            <a:ext cx="1325880" cy="457200"/>
          </a:xfrm>
        </p:spPr>
        <p:txBody>
          <a:bodyPr/>
          <a:lstStyle/>
          <a:p>
            <a:endParaRPr lang="en-US"/>
          </a:p>
        </p:txBody>
      </p:sp>
      <p:sp>
        <p:nvSpPr>
          <p:cNvPr id="5" name="Slide Number Placeholder 4"/>
          <p:cNvSpPr>
            <a:spLocks noGrp="1"/>
          </p:cNvSpPr>
          <p:nvPr>
            <p:ph type="sldNum" sz="quarter" idx="12"/>
          </p:nvPr>
        </p:nvSpPr>
        <p:spPr>
          <a:xfrm>
            <a:off x="8174736" y="2272"/>
            <a:ext cx="762000" cy="365760"/>
          </a:xfrm>
        </p:spPr>
        <p:txBody>
          <a:bodyPr/>
          <a:lstStyle/>
          <a:p>
            <a:fld id="{05EB30B4-6708-4A63-BE6D-080DAB2466D6}"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6831BE3-70DD-4C02-A995-A4145221D75F}" type="datetimeFigureOut">
              <a:rPr lang="en-US" smtClean="0"/>
              <a:pPr/>
              <a:t>2/15/2017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5EB30B4-6708-4A63-BE6D-080DAB2466D6}"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496" y="1101970"/>
            <a:ext cx="3383280" cy="877824"/>
          </a:xfrm>
        </p:spPr>
        <p:txBody>
          <a:bodyPr anchor="b"/>
          <a:lstStyle>
            <a:lvl1pPr algn="l">
              <a:buNone/>
              <a:defRPr sz="1800" b="1"/>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6831BE3-70DD-4C02-A995-A4145221D75F}" type="datetimeFigureOut">
              <a:rPr lang="en-US" smtClean="0"/>
              <a:pPr/>
              <a:t>2/15/2017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EB30B4-6708-4A63-BE6D-080DAB2466D6}"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46831BE3-70DD-4C02-A995-A4145221D75F}" type="datetimeFigureOut">
              <a:rPr lang="en-US" smtClean="0"/>
              <a:pPr/>
              <a:t>2/15/2017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EB30B4-6708-4A63-BE6D-080DAB2466D6}"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Rectangle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Rectangle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Rectangle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Rounded Rectangle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Rounded Rectangle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Rectangle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Rectangle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Rectangle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Rectangle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Rectangle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Rectangle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457200" y="1143000"/>
            <a:ext cx="8229600" cy="10668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46831BE3-70DD-4C02-A995-A4145221D75F}" type="datetimeFigureOut">
              <a:rPr lang="en-US" smtClean="0"/>
              <a:pPr/>
              <a:t>2/15/2017</a:t>
            </a:fld>
            <a:endParaRPr lang="en-US"/>
          </a:p>
        </p:txBody>
      </p:sp>
      <p:sp>
        <p:nvSpPr>
          <p:cNvPr id="3" name="Footer Placeholder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en-US"/>
          </a:p>
        </p:txBody>
      </p:sp>
      <p:sp>
        <p:nvSpPr>
          <p:cNvPr id="23" name="Slide Number Placeholder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05EB30B4-6708-4A63-BE6D-080DAB2466D6}"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6" name="Picture 4" descr="http://www.allfons.ru/large/201201/6888.jpg"/>
          <p:cNvPicPr>
            <a:picLocks noChangeAspect="1" noChangeArrowheads="1"/>
          </p:cNvPicPr>
          <p:nvPr/>
        </p:nvPicPr>
        <p:blipFill>
          <a:blip r:embed="rId2" cstate="print"/>
          <a:srcRect t="28301" b="6022"/>
          <a:stretch>
            <a:fillRect/>
          </a:stretch>
        </p:blipFill>
        <p:spPr bwMode="auto">
          <a:xfrm>
            <a:off x="0" y="0"/>
            <a:ext cx="9144000" cy="3791364"/>
          </a:xfrm>
          <a:prstGeom prst="rect">
            <a:avLst/>
          </a:prstGeom>
          <a:noFill/>
        </p:spPr>
      </p:pic>
      <p:sp>
        <p:nvSpPr>
          <p:cNvPr id="2" name="Title 1"/>
          <p:cNvSpPr>
            <a:spLocks noGrp="1"/>
          </p:cNvSpPr>
          <p:nvPr>
            <p:ph type="ctrTitle"/>
          </p:nvPr>
        </p:nvSpPr>
        <p:spPr/>
        <p:txBody>
          <a:bodyPr/>
          <a:lstStyle/>
          <a:p>
            <a:r>
              <a:rPr lang="ru-RU" dirty="0" smtClean="0"/>
              <a:t>Литература </a:t>
            </a:r>
            <a:r>
              <a:rPr lang="uk-UA" dirty="0" smtClean="0"/>
              <a:t>ІІ пол. ХХ века: время </a:t>
            </a:r>
            <a:r>
              <a:rPr lang="ru-RU" dirty="0" smtClean="0"/>
              <a:t>экспериментов</a:t>
            </a:r>
            <a:endParaRPr lang="en-US" dirty="0"/>
          </a:p>
        </p:txBody>
      </p:sp>
      <p:sp>
        <p:nvSpPr>
          <p:cNvPr id="3" name="Subtitle 2"/>
          <p:cNvSpPr>
            <a:spLocks noGrp="1"/>
          </p:cNvSpPr>
          <p:nvPr>
            <p:ph type="subTitle" idx="1"/>
          </p:nvPr>
        </p:nvSpPr>
        <p:spPr/>
        <p:txBody>
          <a:bodyPr/>
          <a:lstStyle/>
          <a:p>
            <a:r>
              <a:rPr lang="ru-RU" dirty="0" smtClean="0"/>
              <a:t>Театр абсурда</a:t>
            </a:r>
          </a:p>
          <a:p>
            <a:r>
              <a:rPr lang="ru-RU" dirty="0" smtClean="0"/>
              <a:t>Школа нового романа</a:t>
            </a:r>
          </a:p>
          <a:p>
            <a:r>
              <a:rPr lang="ru-RU" dirty="0" smtClean="0"/>
              <a:t>Движение битников</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980728"/>
            <a:ext cx="8229600" cy="1066800"/>
          </a:xfrm>
        </p:spPr>
        <p:txBody>
          <a:bodyPr/>
          <a:lstStyle/>
          <a:p>
            <a:pPr algn="ctr"/>
            <a:r>
              <a:rPr lang="ru-RU" dirty="0" smtClean="0"/>
              <a:t>«В ожидании Годо»: символы</a:t>
            </a:r>
            <a:endParaRPr lang="en-US" dirty="0"/>
          </a:p>
        </p:txBody>
      </p:sp>
      <p:graphicFrame>
        <p:nvGraphicFramePr>
          <p:cNvPr id="4" name="Content Placeholder 3"/>
          <p:cNvGraphicFramePr>
            <a:graphicFrameLocks noGrp="1"/>
          </p:cNvGraphicFramePr>
          <p:nvPr>
            <p:ph idx="1"/>
          </p:nvPr>
        </p:nvGraphicFramePr>
        <p:xfrm>
          <a:off x="457200" y="2249488"/>
          <a:ext cx="8229600" cy="3881120"/>
        </p:xfrm>
        <a:graphic>
          <a:graphicData uri="http://schemas.openxmlformats.org/drawingml/2006/table">
            <a:tbl>
              <a:tblPr firstRow="1" bandRow="1">
                <a:tableStyleId>{5C22544A-7EE6-4342-B048-85BDC9FD1C3A}</a:tableStyleId>
              </a:tblPr>
              <a:tblGrid>
                <a:gridCol w="2242592"/>
                <a:gridCol w="5987008"/>
              </a:tblGrid>
              <a:tr h="370840">
                <a:tc>
                  <a:txBody>
                    <a:bodyPr/>
                    <a:lstStyle/>
                    <a:p>
                      <a:pPr algn="ctr"/>
                      <a:r>
                        <a:rPr lang="ru-RU" dirty="0" smtClean="0"/>
                        <a:t>Символ</a:t>
                      </a:r>
                      <a:endParaRPr lang="en-US" dirty="0"/>
                    </a:p>
                  </a:txBody>
                  <a:tcPr/>
                </a:tc>
                <a:tc>
                  <a:txBody>
                    <a:bodyPr/>
                    <a:lstStyle/>
                    <a:p>
                      <a:pPr algn="ctr"/>
                      <a:r>
                        <a:rPr lang="ru-RU" dirty="0" smtClean="0"/>
                        <a:t>Толкование</a:t>
                      </a:r>
                      <a:endParaRPr lang="en-US" dirty="0"/>
                    </a:p>
                  </a:txBody>
                  <a:tcPr/>
                </a:tc>
              </a:tr>
              <a:tr h="370840">
                <a:tc>
                  <a:txBody>
                    <a:bodyPr/>
                    <a:lstStyle/>
                    <a:p>
                      <a:r>
                        <a:rPr lang="ru-RU" dirty="0" smtClean="0"/>
                        <a:t>Дорога</a:t>
                      </a:r>
                      <a:endParaRPr lang="en-US" dirty="0"/>
                    </a:p>
                  </a:txBody>
                  <a:tcPr/>
                </a:tc>
                <a:tc>
                  <a:txBody>
                    <a:bodyPr/>
                    <a:lstStyle/>
                    <a:p>
                      <a:r>
                        <a:rPr lang="ru-RU" dirty="0" smtClean="0"/>
                        <a:t>Жизнь; время</a:t>
                      </a:r>
                      <a:endParaRPr lang="en-US" dirty="0"/>
                    </a:p>
                  </a:txBody>
                  <a:tcPr/>
                </a:tc>
              </a:tr>
              <a:tr h="370840">
                <a:tc>
                  <a:txBody>
                    <a:bodyPr/>
                    <a:lstStyle/>
                    <a:p>
                      <a:r>
                        <a:rPr lang="ru-RU" dirty="0" smtClean="0"/>
                        <a:t>Дерево</a:t>
                      </a:r>
                      <a:endParaRPr lang="en-US" dirty="0"/>
                    </a:p>
                  </a:txBody>
                  <a:tcPr/>
                </a:tc>
                <a:tc>
                  <a:txBody>
                    <a:bodyPr/>
                    <a:lstStyle/>
                    <a:p>
                      <a:r>
                        <a:rPr lang="ru-RU" dirty="0" smtClean="0"/>
                        <a:t>Мировое древо;</a:t>
                      </a:r>
                      <a:r>
                        <a:rPr lang="ru-RU" baseline="0" dirty="0" smtClean="0"/>
                        <a:t> древо познания добра и зла</a:t>
                      </a:r>
                      <a:endParaRPr lang="en-US" dirty="0"/>
                    </a:p>
                  </a:txBody>
                  <a:tcPr/>
                </a:tc>
              </a:tr>
              <a:tr h="370840">
                <a:tc>
                  <a:txBody>
                    <a:bodyPr/>
                    <a:lstStyle/>
                    <a:p>
                      <a:r>
                        <a:rPr lang="ru-RU" dirty="0" smtClean="0"/>
                        <a:t>Обувь</a:t>
                      </a:r>
                      <a:endParaRPr lang="en-US" dirty="0"/>
                    </a:p>
                  </a:txBody>
                  <a:tcPr/>
                </a:tc>
                <a:tc>
                  <a:txBody>
                    <a:bodyPr/>
                    <a:lstStyle/>
                    <a:p>
                      <a:r>
                        <a:rPr lang="ru-RU" dirty="0" smtClean="0"/>
                        <a:t>Долг; тяжкая повинность</a:t>
                      </a:r>
                      <a:endParaRPr lang="en-US" dirty="0"/>
                    </a:p>
                  </a:txBody>
                  <a:tcPr/>
                </a:tc>
              </a:tr>
              <a:tr h="370840">
                <a:tc>
                  <a:txBody>
                    <a:bodyPr/>
                    <a:lstStyle/>
                    <a:p>
                      <a:r>
                        <a:rPr lang="ru-RU" dirty="0" smtClean="0"/>
                        <a:t>Чемодан с песком</a:t>
                      </a:r>
                      <a:endParaRPr lang="en-US" dirty="0"/>
                    </a:p>
                  </a:txBody>
                  <a:tcPr/>
                </a:tc>
                <a:tc>
                  <a:txBody>
                    <a:bodyPr/>
                    <a:lstStyle/>
                    <a:p>
                      <a:r>
                        <a:rPr lang="ru-RU" dirty="0" smtClean="0"/>
                        <a:t>Материальное; бесполезная собственность</a:t>
                      </a:r>
                      <a:endParaRPr lang="en-US" dirty="0"/>
                    </a:p>
                  </a:txBody>
                  <a:tcPr/>
                </a:tc>
              </a:tr>
              <a:tr h="370840">
                <a:tc>
                  <a:txBody>
                    <a:bodyPr/>
                    <a:lstStyle/>
                    <a:p>
                      <a:r>
                        <a:rPr lang="ru-RU" dirty="0" smtClean="0"/>
                        <a:t>Годо</a:t>
                      </a:r>
                      <a:endParaRPr lang="en-US" dirty="0"/>
                    </a:p>
                  </a:txBody>
                  <a:tcPr/>
                </a:tc>
                <a:tc>
                  <a:txBody>
                    <a:bodyPr/>
                    <a:lstStyle/>
                    <a:p>
                      <a:r>
                        <a:rPr lang="ru-RU" dirty="0" smtClean="0"/>
                        <a:t>Бог; спасение;</a:t>
                      </a:r>
                      <a:r>
                        <a:rPr lang="ru-RU" baseline="0" dirty="0" smtClean="0"/>
                        <a:t> смысл жизни</a:t>
                      </a:r>
                      <a:endParaRPr lang="en-US" dirty="0"/>
                    </a:p>
                  </a:txBody>
                  <a:tcPr/>
                </a:tc>
              </a:tr>
              <a:tr h="370840">
                <a:tc>
                  <a:txBody>
                    <a:bodyPr/>
                    <a:lstStyle/>
                    <a:p>
                      <a:r>
                        <a:rPr lang="ru-RU" dirty="0" smtClean="0"/>
                        <a:t>Мальчик</a:t>
                      </a:r>
                      <a:endParaRPr lang="en-US" dirty="0"/>
                    </a:p>
                  </a:txBody>
                  <a:tcPr/>
                </a:tc>
                <a:tc>
                  <a:txBody>
                    <a:bodyPr/>
                    <a:lstStyle/>
                    <a:p>
                      <a:r>
                        <a:rPr lang="ru-RU" dirty="0" smtClean="0"/>
                        <a:t>Ангел-вестник</a:t>
                      </a:r>
                      <a:endParaRPr lang="en-US" dirty="0"/>
                    </a:p>
                  </a:txBody>
                  <a:tcPr/>
                </a:tc>
              </a:tr>
              <a:tr h="370840">
                <a:tc>
                  <a:txBody>
                    <a:bodyPr/>
                    <a:lstStyle/>
                    <a:p>
                      <a:r>
                        <a:rPr lang="ru-RU" dirty="0" smtClean="0"/>
                        <a:t>Дни недели</a:t>
                      </a:r>
                      <a:endParaRPr lang="en-US" dirty="0"/>
                    </a:p>
                  </a:txBody>
                  <a:tcPr/>
                </a:tc>
                <a:tc>
                  <a:txBody>
                    <a:bodyPr/>
                    <a:lstStyle/>
                    <a:p>
                      <a:r>
                        <a:rPr lang="ru-RU" dirty="0" smtClean="0"/>
                        <a:t>Суббота – день спасения; неспособность определить день недели – безвременье в ожидании Страшного Суда</a:t>
                      </a:r>
                      <a:endParaRPr lang="en-US" dirty="0"/>
                    </a:p>
                  </a:txBody>
                  <a:tcPr/>
                </a:tc>
              </a:tr>
              <a:tr h="370840">
                <a:tc>
                  <a:txBody>
                    <a:bodyPr/>
                    <a:lstStyle/>
                    <a:p>
                      <a:r>
                        <a:rPr lang="ru-RU" dirty="0" smtClean="0"/>
                        <a:t>Эстрагон</a:t>
                      </a:r>
                      <a:endParaRPr lang="en-US" dirty="0"/>
                    </a:p>
                  </a:txBody>
                  <a:tcPr/>
                </a:tc>
                <a:tc>
                  <a:txBody>
                    <a:bodyPr/>
                    <a:lstStyle/>
                    <a:p>
                      <a:r>
                        <a:rPr lang="ru-RU" dirty="0" smtClean="0"/>
                        <a:t>Полынь; очищение через</a:t>
                      </a:r>
                      <a:r>
                        <a:rPr lang="ru-RU" baseline="0" dirty="0" smtClean="0"/>
                        <a:t> страдание</a:t>
                      </a:r>
                      <a:endParaRPr lang="en-US" dirty="0"/>
                    </a:p>
                  </a:txBody>
                  <a:tcPr/>
                </a:tc>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3010" name="Picture 2" descr="http://www.rebellesociety.com/wp-content/uploads/2013/09/WaitingForGodotW-1024x76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5" name="TextBox 4"/>
          <p:cNvSpPr txBox="1"/>
          <p:nvPr/>
        </p:nvSpPr>
        <p:spPr>
          <a:xfrm>
            <a:off x="323528" y="332656"/>
            <a:ext cx="6048672" cy="3170099"/>
          </a:xfrm>
          <a:prstGeom prst="rect">
            <a:avLst/>
          </a:prstGeom>
          <a:noFill/>
        </p:spPr>
        <p:txBody>
          <a:bodyPr wrap="square" rtlCol="0">
            <a:spAutoFit/>
          </a:bodyPr>
          <a:lstStyle/>
          <a:p>
            <a:r>
              <a:rPr lang="ru-RU" sz="2000" dirty="0" smtClean="0">
                <a:solidFill>
                  <a:schemeClr val="bg1"/>
                </a:solidFill>
              </a:rPr>
              <a:t>– Скажи это, даже если это неправда.</a:t>
            </a:r>
            <a:br>
              <a:rPr lang="ru-RU" sz="2000" dirty="0" smtClean="0">
                <a:solidFill>
                  <a:schemeClr val="bg1"/>
                </a:solidFill>
              </a:rPr>
            </a:br>
            <a:r>
              <a:rPr lang="ru-RU" sz="2000" dirty="0" smtClean="0">
                <a:solidFill>
                  <a:schemeClr val="bg1"/>
                </a:solidFill>
              </a:rPr>
              <a:t>– Что я должен сказать?</a:t>
            </a:r>
            <a:br>
              <a:rPr lang="ru-RU" sz="2000" dirty="0" smtClean="0">
                <a:solidFill>
                  <a:schemeClr val="bg1"/>
                </a:solidFill>
              </a:rPr>
            </a:br>
            <a:r>
              <a:rPr lang="ru-RU" sz="2000" dirty="0" smtClean="0">
                <a:solidFill>
                  <a:schemeClr val="bg1"/>
                </a:solidFill>
              </a:rPr>
              <a:t>– Скажи: я доволен.</a:t>
            </a:r>
            <a:br>
              <a:rPr lang="ru-RU" sz="2000" dirty="0" smtClean="0">
                <a:solidFill>
                  <a:schemeClr val="bg1"/>
                </a:solidFill>
              </a:rPr>
            </a:br>
            <a:r>
              <a:rPr lang="ru-RU" sz="2000" dirty="0" smtClean="0">
                <a:solidFill>
                  <a:schemeClr val="bg1"/>
                </a:solidFill>
              </a:rPr>
              <a:t>– Я доволен.</a:t>
            </a:r>
            <a:br>
              <a:rPr lang="ru-RU" sz="2000" dirty="0" smtClean="0">
                <a:solidFill>
                  <a:schemeClr val="bg1"/>
                </a:solidFill>
              </a:rPr>
            </a:br>
            <a:r>
              <a:rPr lang="ru-RU" sz="2000" dirty="0" smtClean="0">
                <a:solidFill>
                  <a:schemeClr val="bg1"/>
                </a:solidFill>
              </a:rPr>
              <a:t>– Я тоже.</a:t>
            </a:r>
            <a:br>
              <a:rPr lang="ru-RU" sz="2000" dirty="0" smtClean="0">
                <a:solidFill>
                  <a:schemeClr val="bg1"/>
                </a:solidFill>
              </a:rPr>
            </a:br>
            <a:r>
              <a:rPr lang="ru-RU" sz="2000" dirty="0" smtClean="0">
                <a:solidFill>
                  <a:schemeClr val="bg1"/>
                </a:solidFill>
              </a:rPr>
              <a:t>– Я тоже.</a:t>
            </a:r>
            <a:br>
              <a:rPr lang="ru-RU" sz="2000" dirty="0" smtClean="0">
                <a:solidFill>
                  <a:schemeClr val="bg1"/>
                </a:solidFill>
              </a:rPr>
            </a:br>
            <a:r>
              <a:rPr lang="ru-RU" sz="2000" dirty="0" smtClean="0">
                <a:solidFill>
                  <a:schemeClr val="bg1"/>
                </a:solidFill>
              </a:rPr>
              <a:t>– Мы довольны.</a:t>
            </a:r>
            <a:br>
              <a:rPr lang="ru-RU" sz="2000" dirty="0" smtClean="0">
                <a:solidFill>
                  <a:schemeClr val="bg1"/>
                </a:solidFill>
              </a:rPr>
            </a:br>
            <a:r>
              <a:rPr lang="ru-RU" sz="2000" dirty="0" smtClean="0">
                <a:solidFill>
                  <a:schemeClr val="bg1"/>
                </a:solidFill>
              </a:rPr>
              <a:t>– Мы довольны. (Молчание.) Что нам теперь делать, когда мы довольны?</a:t>
            </a:r>
            <a:br>
              <a:rPr lang="ru-RU" sz="2000" dirty="0" smtClean="0">
                <a:solidFill>
                  <a:schemeClr val="bg1"/>
                </a:solidFill>
              </a:rPr>
            </a:br>
            <a:endParaRPr lang="en-US" sz="2000" dirty="0">
              <a:solidFill>
                <a:schemeClr val="bg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5058" name="Picture 2" descr="http://ums.org/images/made/assets/Rhinoceros-Posters-420-1_420_310_s_c1_center_top_0_0.jpg"/>
          <p:cNvPicPr>
            <a:picLocks noChangeAspect="1" noChangeArrowheads="1"/>
          </p:cNvPicPr>
          <p:nvPr/>
        </p:nvPicPr>
        <p:blipFill>
          <a:blip r:embed="rId2" cstate="print"/>
          <a:srcRect/>
          <a:stretch>
            <a:fillRect/>
          </a:stretch>
        </p:blipFill>
        <p:spPr bwMode="auto">
          <a:xfrm>
            <a:off x="-1" y="1"/>
            <a:ext cx="9291481" cy="6858000"/>
          </a:xfrm>
          <a:prstGeom prst="rect">
            <a:avLst/>
          </a:prstGeom>
          <a:noFill/>
        </p:spPr>
      </p:pic>
      <p:sp>
        <p:nvSpPr>
          <p:cNvPr id="5" name="TextBox 4"/>
          <p:cNvSpPr txBox="1"/>
          <p:nvPr/>
        </p:nvSpPr>
        <p:spPr>
          <a:xfrm>
            <a:off x="1835696" y="3140968"/>
            <a:ext cx="6696744" cy="1692771"/>
          </a:xfrm>
          <a:prstGeom prst="rect">
            <a:avLst/>
          </a:prstGeom>
          <a:noFill/>
        </p:spPr>
        <p:txBody>
          <a:bodyPr wrap="square" rtlCol="0">
            <a:spAutoFit/>
          </a:bodyPr>
          <a:lstStyle/>
          <a:p>
            <a:pPr algn="ctr"/>
            <a:r>
              <a:rPr lang="ru-RU" sz="4000" dirty="0" smtClean="0">
                <a:solidFill>
                  <a:schemeClr val="bg1"/>
                </a:solidFill>
              </a:rPr>
              <a:t>Эжен Ионеско</a:t>
            </a:r>
          </a:p>
          <a:p>
            <a:pPr algn="ctr"/>
            <a:r>
              <a:rPr lang="ru-RU" sz="6000" b="1" dirty="0" smtClean="0">
                <a:solidFill>
                  <a:schemeClr val="bg1"/>
                </a:solidFill>
                <a:effectLst>
                  <a:outerShdw blurRad="38100" dist="38100" dir="2700000" algn="tl">
                    <a:srgbClr val="000000">
                      <a:alpha val="43137"/>
                    </a:srgbClr>
                  </a:outerShdw>
                </a:effectLst>
              </a:rPr>
              <a:t>НОСОРОГИ</a:t>
            </a:r>
            <a:endParaRPr lang="en-US" sz="6000" b="1" dirty="0">
              <a:solidFill>
                <a:schemeClr val="bg1"/>
              </a:solidFill>
              <a:effectLst>
                <a:outerShdw blurRad="38100" dist="38100" dir="2700000" algn="tl">
                  <a:srgbClr val="000000">
                    <a:alpha val="43137"/>
                  </a:srgbClr>
                </a:outerShdw>
              </a:effectLst>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836712"/>
            <a:ext cx="8229600" cy="1066800"/>
          </a:xfrm>
        </p:spPr>
        <p:txBody>
          <a:bodyPr>
            <a:normAutofit fontScale="90000"/>
          </a:bodyPr>
          <a:lstStyle/>
          <a:p>
            <a:pPr algn="ctr"/>
            <a:r>
              <a:rPr lang="ru-RU" dirty="0" smtClean="0"/>
              <a:t>«Носороги»: </a:t>
            </a:r>
            <a:br>
              <a:rPr lang="ru-RU" dirty="0" smtClean="0"/>
            </a:br>
            <a:r>
              <a:rPr lang="ru-RU" dirty="0" smtClean="0"/>
              <a:t>тематика и проблематика</a:t>
            </a:r>
            <a:endParaRPr lang="en-US" dirty="0"/>
          </a:p>
        </p:txBody>
      </p:sp>
      <p:sp>
        <p:nvSpPr>
          <p:cNvPr id="3" name="Content Placeholder 2"/>
          <p:cNvSpPr>
            <a:spLocks noGrp="1"/>
          </p:cNvSpPr>
          <p:nvPr>
            <p:ph idx="1"/>
          </p:nvPr>
        </p:nvSpPr>
        <p:spPr>
          <a:xfrm>
            <a:off x="467544" y="2132856"/>
            <a:ext cx="8229600" cy="4325112"/>
          </a:xfrm>
        </p:spPr>
        <p:txBody>
          <a:bodyPr>
            <a:normAutofit/>
          </a:bodyPr>
          <a:lstStyle/>
          <a:p>
            <a:r>
              <a:rPr lang="ru-RU" dirty="0" smtClean="0"/>
              <a:t>Противостояние личности и общества</a:t>
            </a:r>
          </a:p>
          <a:p>
            <a:r>
              <a:rPr lang="ru-RU" dirty="0" smtClean="0"/>
              <a:t>Проблема человеческой индивидуальности</a:t>
            </a:r>
          </a:p>
          <a:p>
            <a:r>
              <a:rPr lang="ru-RU" dirty="0" smtClean="0"/>
              <a:t>Пропаганда и ее воздействие на человека</a:t>
            </a:r>
          </a:p>
          <a:p>
            <a:r>
              <a:rPr lang="ru-RU" dirty="0" smtClean="0"/>
              <a:t>Относительность понятия нормы и моральных ценностей </a:t>
            </a:r>
          </a:p>
          <a:p>
            <a:r>
              <a:rPr lang="ru-RU" dirty="0" smtClean="0"/>
              <a:t>Инакомыслие как сознательная обреченность на одиночество</a:t>
            </a:r>
          </a:p>
          <a:p>
            <a:r>
              <a:rPr lang="ru-RU" dirty="0" smtClean="0"/>
              <a:t>Сохранение индивидуальности в тоталитарном обществе</a:t>
            </a:r>
          </a:p>
          <a:p>
            <a:pPr>
              <a:buNone/>
            </a:pP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7106" name="Picture 2" descr="http://i.ytimg.com/vi/FKbiPi87w8U/hqdefault.jpg"/>
          <p:cNvPicPr>
            <a:picLocks noChangeAspect="1" noChangeArrowheads="1"/>
          </p:cNvPicPr>
          <p:nvPr/>
        </p:nvPicPr>
        <p:blipFill>
          <a:blip r:embed="rId2" cstate="print"/>
          <a:srcRect/>
          <a:stretch>
            <a:fillRect/>
          </a:stretch>
        </p:blipFill>
        <p:spPr bwMode="auto">
          <a:xfrm>
            <a:off x="3" y="1"/>
            <a:ext cx="9143997" cy="6858000"/>
          </a:xfrm>
          <a:prstGeom prst="rect">
            <a:avLst/>
          </a:prstGeom>
          <a:noFill/>
        </p:spPr>
      </p:pic>
      <p:sp>
        <p:nvSpPr>
          <p:cNvPr id="5" name="TextBox 4"/>
          <p:cNvSpPr txBox="1"/>
          <p:nvPr/>
        </p:nvSpPr>
        <p:spPr>
          <a:xfrm>
            <a:off x="539552" y="1340768"/>
            <a:ext cx="5472608" cy="3416320"/>
          </a:xfrm>
          <a:prstGeom prst="rect">
            <a:avLst/>
          </a:prstGeom>
          <a:noFill/>
        </p:spPr>
        <p:txBody>
          <a:bodyPr wrap="square" rtlCol="0">
            <a:spAutoFit/>
          </a:bodyPr>
          <a:lstStyle/>
          <a:p>
            <a:pPr algn="ctr"/>
            <a:r>
              <a:rPr lang="ru-RU" sz="3600" dirty="0" smtClean="0"/>
              <a:t>Коэффициент энцефализации носорога – </a:t>
            </a:r>
            <a:r>
              <a:rPr lang="en-US" sz="3600" b="1" dirty="0" smtClean="0"/>
              <a:t>0,37</a:t>
            </a:r>
            <a:r>
              <a:rPr lang="ru-RU" sz="3600" dirty="0" smtClean="0"/>
              <a:t> </a:t>
            </a:r>
          </a:p>
          <a:p>
            <a:pPr algn="ctr"/>
            <a:r>
              <a:rPr lang="ru-RU" sz="3600" dirty="0" smtClean="0"/>
              <a:t>(при средней массе тела около 1200 кг масса мозга – всего 500 г)</a:t>
            </a:r>
            <a:endParaRPr lang="en-US" sz="36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http://archive.theatre.ubc.ca/media/rhinoceros/_A_7929.jpg"/>
          <p:cNvPicPr>
            <a:picLocks noChangeAspect="1" noChangeArrowheads="1"/>
          </p:cNvPicPr>
          <p:nvPr/>
        </p:nvPicPr>
        <p:blipFill>
          <a:blip r:embed="rId2" cstate="print">
            <a:lum contrast="31000"/>
          </a:blip>
          <a:srcRect l="11210" t="2426"/>
          <a:stretch>
            <a:fillRect/>
          </a:stretch>
        </p:blipFill>
        <p:spPr bwMode="auto">
          <a:xfrm>
            <a:off x="0" y="3963515"/>
            <a:ext cx="2899298" cy="2894485"/>
          </a:xfrm>
          <a:prstGeom prst="rect">
            <a:avLst/>
          </a:prstGeom>
          <a:noFill/>
        </p:spPr>
      </p:pic>
      <p:sp>
        <p:nvSpPr>
          <p:cNvPr id="5" name="Title 1"/>
          <p:cNvSpPr>
            <a:spLocks noGrp="1"/>
          </p:cNvSpPr>
          <p:nvPr>
            <p:ph idx="1"/>
          </p:nvPr>
        </p:nvSpPr>
        <p:spPr>
          <a:xfrm>
            <a:off x="457200" y="836613"/>
            <a:ext cx="8435280" cy="5737225"/>
          </a:xfrm>
        </p:spPr>
        <p:txBody>
          <a:bodyPr>
            <a:normAutofit/>
          </a:bodyPr>
          <a:lstStyle/>
          <a:p>
            <a:pPr>
              <a:buNone/>
            </a:pPr>
            <a:r>
              <a:rPr lang="ru-RU" sz="1800" dirty="0" smtClean="0"/>
              <a:t>Б е р а н ж е. Как мы будем жить в одном доме с ними?</a:t>
            </a:r>
          </a:p>
          <a:p>
            <a:pPr>
              <a:buNone/>
            </a:pPr>
            <a:r>
              <a:rPr lang="ru-RU" sz="1800" dirty="0" smtClean="0"/>
              <a:t>Д э з и (успокаиваясь). Надо быть рассудительными. Надо найти какой-то modus vivendi и постараться поладить с ними... Мы должны попытаться понять их психологию, изучить их язык.</a:t>
            </a:r>
          </a:p>
          <a:p>
            <a:pPr>
              <a:buNone/>
            </a:pPr>
            <a:r>
              <a:rPr lang="ru-RU" sz="1800" dirty="0" smtClean="0"/>
              <a:t>Б е р а н ж е. Нет у них никакого языка! Послушай — это ты называешь языком?</a:t>
            </a:r>
          </a:p>
          <a:p>
            <a:pPr>
              <a:buNone/>
            </a:pPr>
            <a:r>
              <a:rPr lang="ru-RU" sz="1800" dirty="0" smtClean="0"/>
              <a:t>Д э з и. Что ты об этом знаешь? Ты ведь не полиглот!</a:t>
            </a:r>
          </a:p>
          <a:p>
            <a:pPr>
              <a:buNone/>
            </a:pPr>
            <a:r>
              <a:rPr lang="ru-RU" sz="1800" dirty="0" smtClean="0"/>
              <a:t>Б е р а н ж е. Послушай, Дэзи, мы с тобой еще можем что-то сделать. У нас будут дети, у наших детей тоже будут дети. На это потребуется время, но мы с тобой вдвоем, мы можем возродить человечество.</a:t>
            </a:r>
            <a:endParaRPr lang="en-US" sz="1800" dirty="0"/>
          </a:p>
        </p:txBody>
      </p:sp>
      <p:sp>
        <p:nvSpPr>
          <p:cNvPr id="7" name="TextBox 6"/>
          <p:cNvSpPr txBox="1"/>
          <p:nvPr/>
        </p:nvSpPr>
        <p:spPr>
          <a:xfrm>
            <a:off x="2699792" y="3861048"/>
            <a:ext cx="6120680" cy="2031325"/>
          </a:xfrm>
          <a:prstGeom prst="rect">
            <a:avLst/>
          </a:prstGeom>
          <a:noFill/>
        </p:spPr>
        <p:txBody>
          <a:bodyPr wrap="square" rtlCol="0">
            <a:spAutoFit/>
          </a:bodyPr>
          <a:lstStyle/>
          <a:p>
            <a:r>
              <a:rPr lang="ru-RU" dirty="0" smtClean="0"/>
              <a:t>Д э з и. Я не хочу иметь детей. Такая скучища.</a:t>
            </a:r>
            <a:br>
              <a:rPr lang="ru-RU" dirty="0" smtClean="0"/>
            </a:br>
            <a:r>
              <a:rPr lang="ru-RU" dirty="0" smtClean="0"/>
              <a:t>Б е р а н ж е. Как же ты тогда хочешь спасти мир?</a:t>
            </a:r>
            <a:br>
              <a:rPr lang="ru-RU" dirty="0" smtClean="0"/>
            </a:br>
            <a:r>
              <a:rPr lang="ru-RU" dirty="0" smtClean="0"/>
              <a:t>Д э з и. А зачем его спасать?</a:t>
            </a:r>
          </a:p>
          <a:p>
            <a:r>
              <a:rPr lang="ru-RU" dirty="0" smtClean="0"/>
              <a:t>Б е р а н ж е. Ты отлично знаешь, что я прав.</a:t>
            </a:r>
            <a:br>
              <a:rPr lang="ru-RU" dirty="0" smtClean="0"/>
            </a:br>
            <a:r>
              <a:rPr lang="ru-RU" dirty="0" smtClean="0"/>
              <a:t>Д э з и. Абсолютной истины не существует. Прав мир, а не ты или я.</a:t>
            </a:r>
          </a:p>
          <a:p>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1206" name="Picture 6" descr="http://www.pigasus-shop.de/images/product_images/popup_images/6726_0.jpg"/>
          <p:cNvPicPr>
            <a:picLocks noChangeAspect="1" noChangeArrowheads="1"/>
          </p:cNvPicPr>
          <p:nvPr/>
        </p:nvPicPr>
        <p:blipFill>
          <a:blip r:embed="rId2" cstate="print"/>
          <a:srcRect/>
          <a:stretch>
            <a:fillRect/>
          </a:stretch>
        </p:blipFill>
        <p:spPr bwMode="auto">
          <a:xfrm>
            <a:off x="0" y="0"/>
            <a:ext cx="9117512" cy="6858001"/>
          </a:xfrm>
          <a:prstGeom prst="rect">
            <a:avLst/>
          </a:prstGeom>
          <a:noFill/>
        </p:spPr>
      </p:pic>
      <p:sp>
        <p:nvSpPr>
          <p:cNvPr id="7" name="TextBox 6"/>
          <p:cNvSpPr txBox="1"/>
          <p:nvPr/>
        </p:nvSpPr>
        <p:spPr>
          <a:xfrm>
            <a:off x="395536" y="4869160"/>
            <a:ext cx="8496944" cy="1538883"/>
          </a:xfrm>
          <a:prstGeom prst="rect">
            <a:avLst/>
          </a:prstGeom>
          <a:noFill/>
        </p:spPr>
        <p:txBody>
          <a:bodyPr wrap="square" rtlCol="0">
            <a:spAutoFit/>
          </a:bodyPr>
          <a:lstStyle/>
          <a:p>
            <a:pPr algn="ctr"/>
            <a:r>
              <a:rPr lang="ru-RU" sz="4400" b="1" dirty="0" smtClean="0">
                <a:ln>
                  <a:solidFill>
                    <a:schemeClr val="accent1">
                      <a:alpha val="85000"/>
                    </a:schemeClr>
                  </a:solidFill>
                </a:ln>
                <a:solidFill>
                  <a:schemeClr val="bg1"/>
                </a:solidFill>
              </a:rPr>
              <a:t>Фридрих Дюрренматт</a:t>
            </a:r>
          </a:p>
          <a:p>
            <a:pPr algn="ctr"/>
            <a:r>
              <a:rPr lang="ru-RU" sz="5000" b="1" dirty="0" smtClean="0">
                <a:ln>
                  <a:solidFill>
                    <a:schemeClr val="accent1">
                      <a:alpha val="85000"/>
                    </a:schemeClr>
                  </a:solidFill>
                </a:ln>
                <a:solidFill>
                  <a:schemeClr val="bg1"/>
                </a:solidFill>
              </a:rPr>
              <a:t>ВИЗИТ СТАРОЙ ДАМЫ</a:t>
            </a:r>
            <a:endParaRPr lang="en-US" sz="5000" b="1" dirty="0">
              <a:ln>
                <a:solidFill>
                  <a:schemeClr val="accent1">
                    <a:alpha val="85000"/>
                  </a:schemeClr>
                </a:solidFill>
              </a:ln>
              <a:solidFill>
                <a:schemeClr val="bg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ru-RU" dirty="0" smtClean="0"/>
              <a:t>«Визит старой дамы»: </a:t>
            </a:r>
            <a:br>
              <a:rPr lang="ru-RU" dirty="0" smtClean="0"/>
            </a:br>
            <a:r>
              <a:rPr lang="ru-RU" dirty="0" smtClean="0"/>
              <a:t>тематика и проблематика</a:t>
            </a:r>
            <a:endParaRPr lang="en-US" dirty="0"/>
          </a:p>
        </p:txBody>
      </p:sp>
      <p:sp>
        <p:nvSpPr>
          <p:cNvPr id="3" name="Content Placeholder 2"/>
          <p:cNvSpPr>
            <a:spLocks noGrp="1"/>
          </p:cNvSpPr>
          <p:nvPr>
            <p:ph idx="1"/>
          </p:nvPr>
        </p:nvSpPr>
        <p:spPr/>
        <p:txBody>
          <a:bodyPr>
            <a:normAutofit/>
          </a:bodyPr>
          <a:lstStyle/>
          <a:p>
            <a:endParaRPr lang="ru-RU" dirty="0" smtClean="0"/>
          </a:p>
          <a:p>
            <a:r>
              <a:rPr lang="ru-RU" dirty="0" smtClean="0"/>
              <a:t>«Справедливая месть» </a:t>
            </a:r>
          </a:p>
          <a:p>
            <a:r>
              <a:rPr lang="ru-RU" dirty="0" smtClean="0"/>
              <a:t>Коррупция</a:t>
            </a:r>
          </a:p>
          <a:p>
            <a:r>
              <a:rPr lang="ru-RU" dirty="0" smtClean="0"/>
              <a:t>Власть денег </a:t>
            </a:r>
          </a:p>
          <a:p>
            <a:r>
              <a:rPr lang="ru-RU" dirty="0" smtClean="0"/>
              <a:t>Женское бесправие</a:t>
            </a:r>
          </a:p>
          <a:p>
            <a:r>
              <a:rPr lang="ru-RU" dirty="0" smtClean="0"/>
              <a:t>Принципы законности в капиталистическом обществе</a:t>
            </a:r>
          </a:p>
          <a:p>
            <a:r>
              <a:rPr lang="ru-RU" dirty="0" smtClean="0"/>
              <a:t>Дегуманизация и границы гуманизма </a:t>
            </a: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3250" name="Picture 2" descr="http://diepresse.com/images/uploads/0/3/a/421946/Premiere_Der_Besuch_der_alten_Dame_SENDUNG_ORF2_MO_13_10_2008_20_15_UHR_ORF_20081012184133.jpg"/>
          <p:cNvPicPr>
            <a:picLocks noChangeAspect="1" noChangeArrowheads="1"/>
          </p:cNvPicPr>
          <p:nvPr/>
        </p:nvPicPr>
        <p:blipFill>
          <a:blip r:embed="rId2" cstate="print"/>
          <a:srcRect r="20409"/>
          <a:stretch>
            <a:fillRect/>
          </a:stretch>
        </p:blipFill>
        <p:spPr bwMode="auto">
          <a:xfrm>
            <a:off x="-1" y="-35284"/>
            <a:ext cx="9144001" cy="6893284"/>
          </a:xfrm>
          <a:prstGeom prst="rect">
            <a:avLst/>
          </a:prstGeom>
          <a:noFill/>
        </p:spPr>
      </p:pic>
      <p:sp>
        <p:nvSpPr>
          <p:cNvPr id="5" name="TextBox 4"/>
          <p:cNvSpPr txBox="1"/>
          <p:nvPr/>
        </p:nvSpPr>
        <p:spPr>
          <a:xfrm>
            <a:off x="251520" y="548680"/>
            <a:ext cx="3960440" cy="4401205"/>
          </a:xfrm>
          <a:prstGeom prst="rect">
            <a:avLst/>
          </a:prstGeom>
          <a:noFill/>
        </p:spPr>
        <p:txBody>
          <a:bodyPr wrap="square" rtlCol="0">
            <a:spAutoFit/>
          </a:bodyPr>
          <a:lstStyle/>
          <a:p>
            <a:r>
              <a:rPr lang="ru-RU" sz="2800" dirty="0" smtClean="0">
                <a:solidFill>
                  <a:schemeClr val="bg1"/>
                </a:solidFill>
              </a:rPr>
              <a:t>«Гуманизм, господа, – бизнес миллионеров. С моими же капиталами устраивают мировой порядок. Мир сделал из меня публичную девку, теперь я сделаю из него публичный дом».</a:t>
            </a:r>
            <a:endParaRPr lang="en-US" sz="2800" dirty="0">
              <a:solidFill>
                <a:schemeClr val="bg1"/>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26" name="Picture 2" descr="http://www.lespetiteslettres.fr/wp-content/uploads/2013/02/litterature.png"/>
          <p:cNvPicPr>
            <a:picLocks noChangeAspect="1" noChangeArrowheads="1"/>
          </p:cNvPicPr>
          <p:nvPr/>
        </p:nvPicPr>
        <p:blipFill>
          <a:blip r:embed="rId2" cstate="print">
            <a:lum bright="22000" contrast="16000"/>
          </a:blip>
          <a:srcRect/>
          <a:stretch>
            <a:fillRect/>
          </a:stretch>
        </p:blipFill>
        <p:spPr bwMode="auto">
          <a:xfrm>
            <a:off x="0" y="764704"/>
            <a:ext cx="8931174" cy="5805264"/>
          </a:xfrm>
          <a:prstGeom prst="rect">
            <a:avLst/>
          </a:prstGeom>
          <a:noFill/>
        </p:spPr>
      </p:pic>
      <p:sp>
        <p:nvSpPr>
          <p:cNvPr id="5" name="Rectangle 4"/>
          <p:cNvSpPr/>
          <p:nvPr/>
        </p:nvSpPr>
        <p:spPr>
          <a:xfrm>
            <a:off x="683568" y="2132856"/>
            <a:ext cx="5400600" cy="1323439"/>
          </a:xfrm>
          <a:prstGeom prst="rect">
            <a:avLst/>
          </a:prstGeom>
          <a:noFill/>
        </p:spPr>
        <p:txBody>
          <a:bodyPr wrap="square" lIns="91440" tIns="45720" rIns="91440" bIns="45720">
            <a:spAutoFit/>
          </a:bodyPr>
          <a:lstStyle/>
          <a:p>
            <a:pPr algn="ctr"/>
            <a:r>
              <a:rPr lang="ru-RU" sz="8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«НОВЫЙ </a:t>
            </a:r>
            <a:endParaRPr lang="en-US" sz="80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6" name="Rectangle 5"/>
          <p:cNvSpPr/>
          <p:nvPr/>
        </p:nvSpPr>
        <p:spPr>
          <a:xfrm>
            <a:off x="3887416" y="3717032"/>
            <a:ext cx="5256584" cy="1323439"/>
          </a:xfrm>
          <a:prstGeom prst="rect">
            <a:avLst/>
          </a:prstGeom>
          <a:noFill/>
        </p:spPr>
        <p:txBody>
          <a:bodyPr wrap="square" lIns="91440" tIns="45720" rIns="91440" bIns="45720">
            <a:spAutoFit/>
          </a:bodyPr>
          <a:lstStyle/>
          <a:p>
            <a:pPr algn="ctr"/>
            <a:r>
              <a:rPr lang="ru-RU" sz="8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РОМАН»</a:t>
            </a:r>
            <a:r>
              <a:rPr lang="ru-RU"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ru-RU" dirty="0" smtClean="0"/>
              <a:t>«Театр абсурда»</a:t>
            </a:r>
            <a:endParaRPr lang="en-US" dirty="0"/>
          </a:p>
        </p:txBody>
      </p:sp>
      <p:sp>
        <p:nvSpPr>
          <p:cNvPr id="3" name="Content Placeholder 2"/>
          <p:cNvSpPr>
            <a:spLocks noGrp="1"/>
          </p:cNvSpPr>
          <p:nvPr>
            <p:ph idx="1"/>
          </p:nvPr>
        </p:nvSpPr>
        <p:spPr/>
        <p:txBody>
          <a:bodyPr/>
          <a:lstStyle/>
          <a:p>
            <a:r>
              <a:rPr lang="ru-RU" dirty="0" smtClean="0"/>
              <a:t>Автор термина – Мартин Эсслин («Театр абсурда», 1961)</a:t>
            </a:r>
          </a:p>
          <a:p>
            <a:r>
              <a:rPr lang="ru-RU" dirty="0" smtClean="0"/>
              <a:t>Философская база – экзистенциализм, абсурдизм</a:t>
            </a:r>
          </a:p>
          <a:p>
            <a:r>
              <a:rPr lang="ru-RU" dirty="0" smtClean="0"/>
              <a:t>Основные представители: Э.Ионеско, С.Беккетт, Г.Пинтер, Ф.Дюрренматт</a:t>
            </a:r>
          </a:p>
          <a:p>
            <a:r>
              <a:rPr lang="ru-RU" dirty="0" smtClean="0"/>
              <a:t>Основной жанр – трагикомедия </a:t>
            </a:r>
          </a:p>
          <a:p>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764704"/>
            <a:ext cx="8229600" cy="1066800"/>
          </a:xfrm>
        </p:spPr>
        <p:txBody>
          <a:bodyPr/>
          <a:lstStyle/>
          <a:p>
            <a:pPr algn="ctr"/>
            <a:r>
              <a:rPr lang="ru-RU" dirty="0" smtClean="0"/>
              <a:t>«Школа нового романа»</a:t>
            </a:r>
            <a:endParaRPr lang="en-US" dirty="0"/>
          </a:p>
        </p:txBody>
      </p:sp>
      <p:sp>
        <p:nvSpPr>
          <p:cNvPr id="3" name="Content Placeholder 2"/>
          <p:cNvSpPr>
            <a:spLocks noGrp="1"/>
          </p:cNvSpPr>
          <p:nvPr>
            <p:ph idx="1"/>
          </p:nvPr>
        </p:nvSpPr>
        <p:spPr>
          <a:xfrm>
            <a:off x="457200" y="1772816"/>
            <a:ext cx="8229600" cy="4801720"/>
          </a:xfrm>
        </p:spPr>
        <p:txBody>
          <a:bodyPr>
            <a:normAutofit fontScale="92500" lnSpcReduction="20000"/>
          </a:bodyPr>
          <a:lstStyle/>
          <a:p>
            <a:r>
              <a:rPr lang="ru-RU" b="1" dirty="0" smtClean="0"/>
              <a:t>Хронологические рамки: </a:t>
            </a:r>
            <a:r>
              <a:rPr lang="ru-RU" dirty="0" smtClean="0"/>
              <a:t>50-60-е гг. ХХ в.</a:t>
            </a:r>
          </a:p>
          <a:p>
            <a:r>
              <a:rPr lang="ru-RU" b="1" dirty="0" smtClean="0"/>
              <a:t>Основные представители: </a:t>
            </a:r>
            <a:r>
              <a:rPr lang="ru-RU" dirty="0" smtClean="0"/>
              <a:t>Натали Саррот, Ален Роб-Грийе, Клод Симон, Мишель Бютор</a:t>
            </a:r>
          </a:p>
          <a:p>
            <a:r>
              <a:rPr lang="ru-RU" b="1" dirty="0" smtClean="0"/>
              <a:t>Идейно-философская база: </a:t>
            </a:r>
            <a:r>
              <a:rPr lang="ru-RU" dirty="0" smtClean="0"/>
              <a:t>представления об исчерпанности традиционной романной формы, доктрина «искусства ради искусства», отрицание экзистенциалистской концепции ангажированного художника</a:t>
            </a:r>
          </a:p>
          <a:p>
            <a:r>
              <a:rPr lang="ru-RU" b="1" dirty="0" smtClean="0"/>
              <a:t>Манифесты:</a:t>
            </a:r>
            <a:r>
              <a:rPr lang="ru-RU" dirty="0" smtClean="0"/>
              <a:t> «Эра подозрений» Н.Саррот (1956), «О нескольких устаревших понятиях» А.Роб-Грийе (1957), «Роман как искание» М.Бютора (1956), «Современная алитература» К.Симона (1957)</a:t>
            </a:r>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836712"/>
            <a:ext cx="8229600" cy="1066800"/>
          </a:xfrm>
        </p:spPr>
        <p:txBody>
          <a:bodyPr>
            <a:normAutofit fontScale="90000"/>
          </a:bodyPr>
          <a:lstStyle/>
          <a:p>
            <a:pPr algn="ctr"/>
            <a:r>
              <a:rPr lang="ru-RU" dirty="0" smtClean="0"/>
              <a:t>Эстетическая программа </a:t>
            </a:r>
            <a:br>
              <a:rPr lang="ru-RU" dirty="0" smtClean="0"/>
            </a:br>
            <a:r>
              <a:rPr lang="ru-RU" dirty="0" smtClean="0"/>
              <a:t>«школы нового романа»</a:t>
            </a:r>
            <a:endParaRPr lang="en-US" dirty="0"/>
          </a:p>
        </p:txBody>
      </p:sp>
      <p:sp>
        <p:nvSpPr>
          <p:cNvPr id="3" name="Content Placeholder 2"/>
          <p:cNvSpPr>
            <a:spLocks noGrp="1"/>
          </p:cNvSpPr>
          <p:nvPr>
            <p:ph idx="1"/>
          </p:nvPr>
        </p:nvSpPr>
        <p:spPr>
          <a:xfrm>
            <a:off x="457200" y="2132856"/>
            <a:ext cx="8229600" cy="4725144"/>
          </a:xfrm>
        </p:spPr>
        <p:txBody>
          <a:bodyPr>
            <a:normAutofit fontScale="85000" lnSpcReduction="20000"/>
          </a:bodyPr>
          <a:lstStyle/>
          <a:p>
            <a:r>
              <a:rPr lang="ru-RU" dirty="0" smtClean="0"/>
              <a:t>«Современный роман болен склерозом»; </a:t>
            </a:r>
          </a:p>
          <a:p>
            <a:r>
              <a:rPr lang="ru-RU" dirty="0" smtClean="0"/>
              <a:t>Кризис романа — это кризис его познавательной способности; его веками выработанная поэтика обветшала и больше не соответствует уровню современных знаний о мире и человеке;</a:t>
            </a:r>
          </a:p>
          <a:p>
            <a:r>
              <a:rPr lang="ru-RU" dirty="0" smtClean="0"/>
              <a:t>Традиционный романный герой – всего лишь «грубая этикетка», «условная вырезка из ткани жизни»; в «новом романе» герой выполняет сугубо служебную функцию — быть простой точкой опоры для последующего анализа; </a:t>
            </a:r>
          </a:p>
          <a:p>
            <a:r>
              <a:rPr lang="ru-RU" dirty="0" smtClean="0"/>
              <a:t>Творчество должно быть свободно от малейших примесей политики, морали, идеологии: «за рабочим столом писатель избавлен от служения чему бы то ни было, кроме своего самодовлеющего дела». </a:t>
            </a:r>
          </a:p>
          <a:p>
            <a:pPr>
              <a:buNone/>
            </a:pPr>
            <a:endParaRPr lang="ru-RU" dirty="0" smtClean="0"/>
          </a:p>
          <a:p>
            <a:endParaRPr lang="ru-RU" dirty="0" smtClean="0"/>
          </a:p>
          <a:p>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ru-RU" dirty="0" smtClean="0"/>
              <a:t>Поэтика «нового романа»</a:t>
            </a:r>
            <a:endParaRPr lang="en-US" dirty="0"/>
          </a:p>
        </p:txBody>
      </p:sp>
      <p:sp>
        <p:nvSpPr>
          <p:cNvPr id="3" name="Content Placeholder 2"/>
          <p:cNvSpPr>
            <a:spLocks noGrp="1"/>
          </p:cNvSpPr>
          <p:nvPr>
            <p:ph idx="1"/>
          </p:nvPr>
        </p:nvSpPr>
        <p:spPr/>
        <p:txBody>
          <a:bodyPr>
            <a:normAutofit fontScale="92500" lnSpcReduction="20000"/>
          </a:bodyPr>
          <a:lstStyle/>
          <a:p>
            <a:r>
              <a:rPr lang="ru-RU" dirty="0" smtClean="0"/>
              <a:t>Деконструкция жанровых и нарративных конвенций, прежде всего - реалистических;</a:t>
            </a:r>
          </a:p>
          <a:p>
            <a:r>
              <a:rPr lang="ru-RU" dirty="0" smtClean="0"/>
              <a:t>Отказ от героя и сюжета как таковых («антироман»);</a:t>
            </a:r>
          </a:p>
          <a:p>
            <a:r>
              <a:rPr lang="ru-RU" dirty="0" smtClean="0"/>
              <a:t>«Поток сознания»;</a:t>
            </a:r>
          </a:p>
          <a:p>
            <a:r>
              <a:rPr lang="ru-RU" dirty="0" smtClean="0"/>
              <a:t>Метатекстуальность и авторефлексивность: «Искусство по-настоящему интересуется только само собой, выражает только само себя, поглощено само собой» (К. Симон);</a:t>
            </a:r>
          </a:p>
          <a:p>
            <a:r>
              <a:rPr lang="ru-RU" dirty="0" smtClean="0"/>
              <a:t> Основные разновидности: «тропизмы» (Н.Саррот), «шозизмы» (А.Роб-Грийе), «мифологизмы» (М.Бютор)</a:t>
            </a:r>
          </a:p>
          <a:p>
            <a:endParaRPr lang="ru-RU" dirty="0" smtClean="0"/>
          </a:p>
          <a:p>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endParaRPr lang="en-US" dirty="0"/>
          </a:p>
        </p:txBody>
      </p:sp>
      <p:sp>
        <p:nvSpPr>
          <p:cNvPr id="3" name="Content Placeholder 2"/>
          <p:cNvSpPr>
            <a:spLocks noGrp="1"/>
          </p:cNvSpPr>
          <p:nvPr>
            <p:ph idx="1"/>
          </p:nvPr>
        </p:nvSpPr>
        <p:spPr/>
        <p:txBody>
          <a:bodyPr/>
          <a:lstStyle/>
          <a:p>
            <a:endParaRPr lang="en-US"/>
          </a:p>
        </p:txBody>
      </p:sp>
      <p:pic>
        <p:nvPicPr>
          <p:cNvPr id="52226" name="Picture 2" descr="http://www.ebio.ru/images/10030105.gif"/>
          <p:cNvPicPr>
            <a:picLocks noChangeAspect="1" noChangeArrowheads="1"/>
          </p:cNvPicPr>
          <p:nvPr/>
        </p:nvPicPr>
        <p:blipFill>
          <a:blip r:embed="rId2" cstate="print"/>
          <a:srcRect/>
          <a:stretch>
            <a:fillRect/>
          </a:stretch>
        </p:blipFill>
        <p:spPr bwMode="auto">
          <a:xfrm>
            <a:off x="0" y="0"/>
            <a:ext cx="9057997" cy="5661248"/>
          </a:xfrm>
          <a:prstGeom prst="rect">
            <a:avLst/>
          </a:prstGeom>
          <a:noFill/>
        </p:spPr>
      </p:pic>
      <p:sp>
        <p:nvSpPr>
          <p:cNvPr id="5" name="TextBox 4"/>
          <p:cNvSpPr txBox="1"/>
          <p:nvPr/>
        </p:nvSpPr>
        <p:spPr>
          <a:xfrm>
            <a:off x="179512" y="5661248"/>
            <a:ext cx="8964488" cy="1015663"/>
          </a:xfrm>
          <a:prstGeom prst="rect">
            <a:avLst/>
          </a:prstGeom>
          <a:noFill/>
        </p:spPr>
        <p:txBody>
          <a:bodyPr wrap="square" rtlCol="0">
            <a:spAutoFit/>
          </a:bodyPr>
          <a:lstStyle/>
          <a:p>
            <a:r>
              <a:rPr lang="ru-RU" sz="2000" b="1" dirty="0" smtClean="0"/>
              <a:t>ТРОПИЗМ</a:t>
            </a:r>
            <a:r>
              <a:rPr lang="ru-RU" sz="2000" dirty="0" smtClean="0"/>
              <a:t> - реакция ориентирования клетки, то есть направление роста или движения клеток относительно раздражителя (химического, светового и др.). </a:t>
            </a:r>
            <a:endParaRPr lang="en-US" sz="20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764704"/>
            <a:ext cx="8229600" cy="1066800"/>
          </a:xfrm>
        </p:spPr>
        <p:txBody>
          <a:bodyPr/>
          <a:lstStyle/>
          <a:p>
            <a:pPr algn="ctr"/>
            <a:r>
              <a:rPr lang="ru-RU" dirty="0" smtClean="0"/>
              <a:t>«Тропизмы» Натали Саррот</a:t>
            </a:r>
            <a:endParaRPr lang="en-US" dirty="0"/>
          </a:p>
        </p:txBody>
      </p:sp>
      <p:sp>
        <p:nvSpPr>
          <p:cNvPr id="3" name="Content Placeholder 2"/>
          <p:cNvSpPr>
            <a:spLocks noGrp="1"/>
          </p:cNvSpPr>
          <p:nvPr>
            <p:ph idx="1"/>
          </p:nvPr>
        </p:nvSpPr>
        <p:spPr>
          <a:xfrm>
            <a:off x="179512" y="1916832"/>
            <a:ext cx="5184576" cy="4941168"/>
          </a:xfrm>
        </p:spPr>
        <p:txBody>
          <a:bodyPr>
            <a:normAutofit fontScale="77500" lnSpcReduction="20000"/>
          </a:bodyPr>
          <a:lstStyle/>
          <a:p>
            <a:r>
              <a:rPr lang="ru-RU" dirty="0" smtClean="0"/>
              <a:t>Человек – существо не столько социальное, сколько биологическое;</a:t>
            </a:r>
          </a:p>
          <a:p>
            <a:r>
              <a:rPr lang="ru-RU" dirty="0" smtClean="0"/>
              <a:t>Человек есть совокупность тропизмов, сумма мельчайших психических реакций;</a:t>
            </a:r>
          </a:p>
          <a:p>
            <a:r>
              <a:rPr lang="ru-RU" dirty="0" smtClean="0"/>
              <a:t>Тропизмы глубже, чем обычные чувства и даже механизмы бессознательного. Они свойственны всем людям всех эпох, они универсальны. </a:t>
            </a:r>
          </a:p>
          <a:p>
            <a:r>
              <a:rPr lang="ru-RU" dirty="0" smtClean="0"/>
              <a:t>Тропизмы существуют мгновения, их фиксация в языке чрезвычайно трудна</a:t>
            </a:r>
          </a:p>
          <a:p>
            <a:r>
              <a:rPr lang="ru-RU" dirty="0" smtClean="0"/>
              <a:t>Новая повествовательная техника основана на суггестивности языка</a:t>
            </a:r>
            <a:endParaRPr lang="en-US" dirty="0"/>
          </a:p>
        </p:txBody>
      </p:sp>
      <p:pic>
        <p:nvPicPr>
          <p:cNvPr id="56322" name="Picture 2" descr="http://www.briefly.ru/static/authors/sarrot.jpg"/>
          <p:cNvPicPr>
            <a:picLocks noChangeAspect="1" noChangeArrowheads="1"/>
          </p:cNvPicPr>
          <p:nvPr/>
        </p:nvPicPr>
        <p:blipFill>
          <a:blip r:embed="rId2" cstate="print"/>
          <a:srcRect/>
          <a:stretch>
            <a:fillRect/>
          </a:stretch>
        </p:blipFill>
        <p:spPr bwMode="auto">
          <a:xfrm>
            <a:off x="5724128" y="2132856"/>
            <a:ext cx="3129136" cy="4320480"/>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ru-RU" dirty="0" smtClean="0"/>
              <a:t>Поэтика суггестивности</a:t>
            </a:r>
            <a:endParaRPr lang="en-US" dirty="0"/>
          </a:p>
        </p:txBody>
      </p:sp>
      <p:sp>
        <p:nvSpPr>
          <p:cNvPr id="3" name="Content Placeholder 2"/>
          <p:cNvSpPr>
            <a:spLocks noGrp="1"/>
          </p:cNvSpPr>
          <p:nvPr>
            <p:ph idx="1"/>
          </p:nvPr>
        </p:nvSpPr>
        <p:spPr/>
        <p:txBody>
          <a:bodyPr>
            <a:normAutofit fontScale="85000" lnSpcReduction="20000"/>
          </a:bodyPr>
          <a:lstStyle/>
          <a:p>
            <a:r>
              <a:rPr lang="ru-RU" dirty="0" smtClean="0"/>
              <a:t>Суггестивность языка - способность слова отражать не только очевидное, но и «отсутствующее», то, что дается только через свои «следы»: «за любым разговором всегда находится «под-разговор»; их противоречие, борьба, рассогласованность лучше всего демонстрируют настоящую живую жизнь человека». </a:t>
            </a:r>
          </a:p>
          <a:p>
            <a:r>
              <a:rPr lang="ru-RU" dirty="0" smtClean="0"/>
              <a:t>Традиционный герой заменяется анонимным «субъектом высказывания»;</a:t>
            </a:r>
          </a:p>
          <a:p>
            <a:r>
              <a:rPr lang="ru-RU" dirty="0" smtClean="0"/>
              <a:t>Акцент переносится с фабулы на усложненную композицию; реалистические конвенции существуют в качестве «следов»;</a:t>
            </a:r>
          </a:p>
          <a:p>
            <a:r>
              <a:rPr lang="ru-RU" dirty="0" smtClean="0"/>
              <a:t>Время повествования – субъективно «растянутое» настоящее</a:t>
            </a:r>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63490" name="AutoShape 2" descr="data:image/jpeg;base64,/9j/4AAQSkZJRgABAQAAAQABAAD/2wCEAAkGBxQREhASEhIQEBIRFxAWEhASEhgQERcSFRcWFhgSFRYfKCogGRsmGxMWITEhJSkrLjouGB8zRDMtNyg5Ly0BCgoKDQ0ODg0NDysZHxkrKysrKysrKysrKysrKysrKysrKysrKysrKysrKysrKysrKysrKysrKysrKysrKysrK//AABEIAL4BCgMBIgACEQEDEQH/xAAbAAEAAwEBAQEAAAAAAAAAAAAAAwQFBgIBB//EADQQAAIBBAIBAgUDBAEDBQAAAAECAwAEERITIQUiMRQjMkFhBkJRJDNScWIHFbE0gYKR8P/EABUBAQEAAAAAAAAAAAAAAAAAAAAB/8QAFBEBAAAAAAAAAAAAAAAAAAAAAP/aAAwDAQACEQMRAD8A2v1FBCQj3QLpEQzosrPmaFFYpHIcnO7DCA5KjodEVEPILK9vJySW2izkOIxNOGw0XEYAnSkMzFsDpFzgkmrsUjkq3I6sWZs5MUUjQx8xbYNoTu5ymzD6yPpKrneO81yQNmOZ0RN3yON5F2JlZV6HKJC+xPZ2zjJNQeJS5/tLdxALqhs7dJiBIiq9q0SkrEkipFNFITqCx7GMVo2zSchJSExucyIjhpSGCtM2xw/HqoKCIk6qGOdtait0aNTmT50pjeeVEZ0ErbxJ/wAhDEwKxj6fkufdga6C1gUKWJRVkKBRMSHNqg9T8WCx3yVKMcYwej1QczF4+ZVuAHKNxzhFkc5EiSkW7sR7Ri3/ALhHoyevXmtq2l0mvAmTcXJRI41kUa29tGQqBx2SzLIvbEgs3+Jq5DN6Y0RnDbB2mVnCtIUK/Kj2Py/SdY8kDXGF96yfCTCe5aaJxGilSwZfSIYoiI2ycgLqyerr1RS4PYqie6uoC0Or/OTrKW5mtkI0kYlAMqQjwk6jAbjycgVWgvmlLqYGBV5FUJKWUKhcq5GoXUsjOFLnsgdlAEoCF1h3kHMmbiacowMjPEHja5jZfSSxhtGIyE2lk2APtJafqCKKCSaNUijnDM7yKsjuZPThEAwQXRsAAqxU6lgtQWpLcTi8eMOUVYImdEIRouGJ8R5GWn5JplA9WuxJ9RwbXivGygfS7QJgqCPSsWMm0ERXOqlQmmcDHZyCTF5bxUrn/wBRFmLlbXPUakKWCxjJDoqfQOjknAyFE8EBuISI7r4qJpbWaO1aPX+niIMkZbJLhyDIuxwcAD0mqILy6FukTXYi4pJ+VZG4pYYZp2YZDMpB1J7wVPrYgtnC3pfHLkmIGS5lE8qceIpAJ2j3d92DooeLGf8AFQvuKqRRNGcfGQ8iCFJlefjzJuxkuJVDLsZEZVxIMpx4CsDitX9PwPJOflwLDbMrRunzE3aN43hhPQQAYY46y7Lj3Jg6Twdm0MKRu27DYs322Zmchf8AiC2B+AKv18FfaoUpSgUpSgUpSgUpSgUpSgUpSgUpSgUpSgUpSgUpSg/HrS/khKRRPayICwW2uGCK+pUxMJvZZVRSD9TekEbqc1oSWMNrEzHljXQLJJcNxxlC7agyOFUSMn1OoJLAZ29ysriJAqqgYusilMyNIFR1TpX6eRWQK4wrh3OApcbTyXI0dZHE8SiZ0mDOJOJ32iEcqaszGNoy3Z2Y4LZOagoT+RkSKVQBdi3XkEbyMJJJCDxBoh3vIQxbIHqRwMs+B78fJPe25+JjeFpxLJJP6rRYWjWMqw2zqoMQX1An1tjrOaXgbC4Sa6lCBFSKBJ9UGhOqiUonuycttIcn3Env3ka8RtrhRHG0z8NxuERils0oyFRRnU+6srAacibABc0EjxB1kRCzsklnHI7Ah25HRWiIzsi8Vy7YbLEylyc1S8DDpcXmQVN2OMoQQQAwMKqCNQ3Gz/V6dgcns1deXEcEfplLMxMs+87vawl3+YT6yAzxAIckHKli22Ibq+eS5mlgUGPWaKMN1HLNCsmxGPUqh45UGQc8kxOQQKosT2uhDI4c8PkEkRTlix4Yndh0EVDbIuO8+o5PuaPj7IJJHJIiLBHxnCIJJTrI6IwOPYxQWwIGWKoB0Ac7aTF1kRkPKxKxKy8TaquwlRdtXjZtRrhchWzkL1mXNkNrVfrgiQ8rPGI5JlRUbZSfTLlIkOdSx1+pcYqCz5a+Cw8XGHaTjEkwnaMq2srIynDEktAzBcBSZAe9zVLxFlNBLFNbs0yJ44fDiXkw7jLRI4U8anjAUunRJP8APcvkcSTcCRiJNXjdI8lfS0cgLEYLASTAj2yXYY+7/PF+TVmZrg6SWTRBS7fDo8L8jRpKe19EaB9ugQVzjNBP411QN6HhldkQnEmfkIdCmUKmPEj4dh2QcnKjHTWT3BeRVICoyDV2D9F229QHQ49GC4/cMmsC1Ma8vCeWQqqIJZY2VM4UaYJOxwCUGB6QcA9nrvBwFIYw+d8ZfJy2x99m/cfsT98fYdAL619pSqFKUoFKUoFKUoFKUoFKUoFKUoFKUoFKUoFKUoFKUoPym6tGeGR5CY5pviFEpAQrPKkAaUKv3UW5lwP3MB0Q2taK/WR5McXCZJHciXC63cnLwRsD7CNxI7J7tMBtoSTcv7iXmaBYOZnV4iwY/FCOSTcKNSAsWAu0hdicEkgnJrzxBRcRCOFju/HCAFxOrvEqtg9RhbeI6nOwQKoqCz4eVlSBwztI8Y3dcaib1IZNPuzEucdA8hAAJzVyyjWKSSOVQYkCx28sbNGY1h/p2RsH2DQiRcg4269sDP8AEiGEcfHySWgt9ZY45Dcb6mMvI6ksjsMI4UZ9DKegDXzy7ahl41SZElR1IVpQikSSMBEzfWMsM++DkAY1Cz4u+jFzcIqaGDYKGj3ikuv6lyVlGNnV4ZAWIPqZwOzk5fjbbR7O6ii2+HYQ7BzIHUhw0gx27CJGLEkjk9I+gitC1ghieM/MElxc3c6yJCrQSGads6sxxu8ZSJSfpyegTmvV3EkQhTRGWECFQI8okobhTUMx1Byqe3RLHtWZqCINbGdCGYvrEZeMCZo4SBrtN9iWAZSApxjUEgMulB5SNdLjYEIzxI+pkXTve2LOA5G7KwIUDVFXIOSaVtKkoeVZCpkW1PxJBjIZ4kaMF5PfEZlyMEDJ9zha9iygKRkxsjBwrRKkYOs3bOq/VI5+HQg/MHoGCVGwCj5qO3hhVIua2Ql24ozKka8okBYxMdVBIAGfYlSMBRmeylPJOIssZFtWMmY1XnVLYB5GI1BaNkVQCBjbAJbY1mhiWPKuhV2jIYL6dRgRRmJywYETLnYE5uE+xBFrw9y0YaInaRUiM13AJBCVAMkOANU1UTqC5OToQV1A1Dtf0pHJpI0oUF2BQoUKcIRNQhX9uS3v9yT0CBW9XK/pG7Yu0IB440+pnMrFtgA5kYl2LL92JzqfbGK6qqFKUoFKUoFKUoFKUoFKUoFKUoFKUoFKUoFKUoFKUoFKUoPzC38ZEzpcRxaOSJwiklxIoVWTIyCwkYdgsSqlQSvVQylhOUZpLYLu4CkgBzl2laIOUcn1MRLHlsnEhJGZfLeTZLcsh4riAjEaCPXk2aIwR4GWKJMBhoyCEQ4x7wStcJICiqhZY14pVAt0Pp2dnLNt6CMjOVyT8zC4givrdFSSMJAIoEmMkAGdfQskiuxddlzGAGJUERAdYJOjJDxXZ3aUvLs0bs4gjCGSMBlKDRUdmkHqZpMEYXJNePJ+STl0TeNpUkaaElo5Onl2J0Il02lKAhAwAyPsDFZuTEs3yn5pZdRJvOpV5IfSm5R3HpnAboHUk9EghJ4lJULJHFJ8Oss3HEqTIeyHRZFGQpQxe7Pvnr0ba1XuWjIkc8purYtAy6quWQCUaEs+znEB2JbXMYx0VNubx4mtZnW4Kx25gZJXRZ1JjjI9cTPlsJIv91twwz1qprz4i3RWCiRA3IWw2DvPnAkJViV7wNQrZEarvj2ovva4httHjGhiCFFzHhNoZY4gujoYxIFXL/sz77Z5GWGWWSdoYmAmEMdusqBWZ3t4pDJJjGrkktI2BhYUUfYVv3fykkiVpGLNdESsY1txIMxMzKfWFG+AqszHADEHOLNzbPcSSEwANOQ7PM8YIii+WcIMnQFUkGR2QobOAKgzrD9PqsQEnK6rtuE9fpX4VOyB0RFYxL742eQ+yZrT8bZqDCsYaVmEjSk9BTdzcuUwCQq8z9dAhUznGRYbw8emyzzSTxBWg7+bGsZSKRg4AaXtHOGJViRlT963jLxpjE8zTqI9trhoeByHdXhEi6r6VMb+yjopn6mFB0/g/BvbyyubmaaOTGsL/Sh6yR/vH8f+TndqG0g40VNmbUAbOxdzjrLMfc/mpqoUpSgUpSgUpSgUpSgUpSgUpSgUpSgUpSgUpSgUpSgUpSg/MiIJWinVo1eLmiQqONfblVo1YiVpNYAThlyA3ucEXvGXjKzxzbx+sywPpEybsGT2jCkxeot6zvquzNhsC5MhE4hDiJyyHVQXgZeNspIWBJkAk22GNtEBxkCqcHjR/UpyNa8u0QlQ6zAOIF3H35OOSNQw6Gi5qDP8nCsTbRItxxkAbdqVV42VOPDsibnCkKfSsYDKACa89g21qIzEZJHjN2Jna45IQwVW3ZcvEudTjBBbBIDGte6uOW1uo5IU33mDIqgbnhCFc59RaQmHY+4Df4k1ydr4m6AUuxkWDhcMG3Z3+EaCTT74nlaJVB7bVpPvk0dFaqrtIlvNLG4d4hNnNxGRKTwbkElMYYOwYFSoIyNqGWRSLmaXiCAJFEmp5lhYKdSER4Tt0RkphydVIIGfNZPH5CF1tzNb+R5GuJRyKWlii21I9tWMZZSMZ2HZAFW7S7MwBuBKIXtHu3uEOFDklSqZPuAV1Ur0AveOiEsHkFuyWk+HDBnaJQdZXH8uuQpjVXRN8Hbcdx5JqpbngmdxHHG4ed2Tlk3O7mU7RmFEiTJwZGYjXPbHs27K1uV2S4aPeMxvAiW/wq7sBILKG4RvmIuMEMhBCHIwKg8t45o44laFJJAzKT/dB4+LE6251iBLiQ54gBr1j6iF4ggkOyiCaLWLlcqrGRpdSFX16v8ALBDdf++M1WjjeKLjIaafqFtSsIiTG0ER9mbYDG+CQQpIqPxtxmJmYB55ZE+GkaTl2mZA4dmwCyAR79rj5agBSABdsZYZ4mK4IL2zIrFIZeaNVnUADCJiBlyQAChwRnIMHaeElZoUL774O24AbIJ+wA6xjHQOMZ7rQrj/APp5aCIXka544rh44x7elFUbHBIYsctvgEkkeyiuwqhSlKBSlKBSlKBSlKBSlKBSlKBSlKBSlKBSlKBSlKBSlKD85TyHps5pngacQsxkV5Ht3XR1LOmGDAhJCrkh8ZBxkgw26vGLh3Ox5UMbrvBGESEvJI8S5+jj1C4DAoqbenasywm5zMcW1sJUWWL4gM0ZM4iWZdgQybtPFnB7Yyf55rS8bcoY+J3O9rLcyiZSfnO8jySNnXVBu3INd/QPb3Wgv20cbcUSodSiOqIHQl5tvmOzq+8h0bIeQjAydujXjyXkI1cW6yaSsk5jwQEicl4yzZJaSUMp3k7IHfsST5byjSyQRvHLbfERRKOItC7GVUDuHKK4MZmfHtg965Pol8xf8IEqly6RCRoBI6yEOuzwrIVDgB2t2GwH1EYAOoDA8NcNEbWBS+Ta2hbhcs0UixmHRFOQXVlkUKQ2Qp22AwNiO5UIiSOgQSIbg8W8M8yyBWRQHGpGqsUAIBGPb0mKzkjKtA0ZiZRbs/GhuF42Rm+EimfBDqJGIOF7kIUZ6qW2sbaQRyszMVUMhRGkiIZdopYwxP1RI3Q62JJCksCEs9zDDvFFxvGr7kyDaISGLmKxqMBY0gdSzHIClAFYnFeI4E43WBmjZmaR4pdZDytI1wrmNtpQFaRmKEK+CD7jBtG2R1RdZ5XdZt2RQrCORIlkw7NgMHjjIbJ7XHfdU7m5giEUkvMGZpGhJmjgjeSSQMxjaJncl3PYXY5zgAdVBH5ifFxA+VUI126/Cl5FabFm2WQgAbckg1GQeUHOzGpvA2w+GgWOWNFHN8Wp1kE2oRWkCMDsmImVfYFSD3nNffFTJMkEsLOSEc28dzHIElk4jGotuRgQoEY917zuezmrfgJmmiheePhWSAyleTRY/iEw3oI7KnKg59KyKMdmqJf+nPm5bwXzzRcAW4Ahj1UFYDDC8asR7nVw3ufrx7AAdlXP/ob9Nr460itgQzLlpJAMbSN7n/QAVR+FFdBQKUpQKUpQKUpQKUpQKUpQKUpQKUpQKUpQKUpQKUpQKUpQfk/mv0/JOJ7dNWRYQiB19OkuXPxD5wkqlYT7+ooG62ONPyfkIoZ4pxGe0ZJ4UYccblJGfvvIGuh9OpyCDkYqaPyUlyusarJGJiGVpN1KSXIZZgHyTx47TOuCABgjGckqykXKwpDK5UvFuZWeQFDxBTsqDadcqoAy2ckjoLnjlDQhzG8YtVIjJkDOFHpZ0IPrYk5aZyBkgkECp7m9UowjmRCXQlXHLJC6/ST9/XKFf1DYgt0Mdcx5F+N5VFzNK2habixI7hQEYo4AOWIJ7P19KG9l2baX4aOF4pYVDQyPxsubVVV3K37kHdiyhSIydvTjYatQagiVCsoWEzsGLyEtcY3lIGrDCHLu3WVOR9h7Z9+AGgkE80S4mit4YkBldFZZEKRoddIx0HYgYRSchjn7awBVX5gII204zCpjQnMcduuQrB+gjbfU3sa82/izPEHnXkkIEV42MEf1CtLFge0TIEUgZwkeM0F3xd7FfBIgUaKNJEzFLidk1C8Ikhk6Ix3rsDr+2vU3j4WWFxbwyrmJ44zlplRXHZDEs+VZ2K46b/InNZ3iZJrdo3lZtsQi5JkbiilJPLEsOeGKKNdcYUEqwbfGTXi78as8k8NsbaV3nNyjSLynj440ywyMxiRpArBhjAAVtTgIraSfnuGLXDzrhVmSJNRG2WViXZERChiIjyO1Ods+nW8zg+v5am7PDEFf1gSiGN1ZQSmVCAkg/sQVneUvyr4eWOVYgimQOLrQKoVpmRJI5PcHYqD75xgVN4eyedp4XVY+RZc9l2jnt5THE4f3fDRSsHPqKPGpzrmg/R6V4izgZxn747GfxXugUpSgUpSgUpSgUpSgUpSgUpSgUpSgUpSgUpSgUpSgUpSg/Kv01fErIrRQLLxyS5C7yQzhS2wQGQaMUDKoz2j++oFSzDk4XdZXEZlQsFKxKYQkqQuhCsSSqtgMi/LALNr3lWtwQEKTERRRq6zOCcQljHFMY0+jkf8AtQQhXIAJkGcVqL5TWISzmYKJY4lWR1eXaRGEckrlljiZWXpclcY7dn2AReQtTFamKBcRTSRtbwQARl0TDtCwUgB27zjKsuDn6s2Lu+S2tI2JB1tRHOvpfIhM2FMWQzZ+eSAV+jOygE1U80otoLZRJH8Hxl40RjHJshJLs5GUIXj2Zt8uPoz2JrwJIhNxFEY2V7iGJ5F4I0WJ1M85V95oiXVPpXGca9ZIWfH23I7NKYVjik1uGkjSG32jbYRxoWYr25bJcuSckqFVTf8AJNNGEHrlOrcIgkMcJyZNQSpBIU8CZ9Od8+2VXmPM+BvJrlLx3YlARFZTJbXVugdSuFBljXsE6k+s479u7P6G/SstoDFtIIkKyGJmLu8wKsmyJtHAoLxseyxAP7Qchst5BjFOrPJCmqoovnSENM+AscjldiGDZwMEanHTKar+A8KLWLRpviZrwsJJUi4pX4RrwtsxLNyu7MWOMBxgKMVVtkaRXinR71pZmK28hG8Uix4eUgsgVBkhhtgtJqD1l7aRwEQzzbaxP5EySrIy/MKrI4+X+1RAyFVJxoFJY7UEl35GKa2LOV+GiFw7TxSSSxxtCHTBGiKwyRiMYzlSMjuvf6akubucyxxR21kpR0mbd7m4LMJGXvXWMZYdDGQMFhmrX6N8XumJcypE0TIJXEzJcgNyBTljxgNGFDHPXsMV2oFB9FKUoFKUoFKUoFKUoFKUoFKUoFKUoFKUoFKUoFKUoFKUoFKUoPzCfx2Y4IwjM8k0HIgJUsBYNEoOPpVWjfH2Gua+eEuIZXmtIpEeTE0Uh2wfidUcA97aAJGmTlvluDkkmtb4aWbhRGV5odHeWTKxSgEsi7MjM6o7tgrkka/MBY0PkYFVByRs0UsKcCcTxer1Hg0UMcIHYBfX6T0fYhDcQcOsQEV6kAMLNNo+qyMknFIikYJKxqBxsR6T6s619gnSNYpxNPNNMQscDR8J0RmDwxQsUREYgKu32AOWPZuQeLmkuZOJPhrbfdpXPzpJGGXMKADTtyvJIWI9WqgYaugj8Mp25SbgmRnUyhSVGSVjBAGVXJAzk/yTQcVbWyymSRUlSWVldWmMM6M5JUKzQyMcBwVyw1GNR6RitG0+YYkb4iWZjE7SxuqOkasM7ByF0ypRhGv857brdn/Stq66GFQO/oJj9yxP0ke5ds/7NVfKfp9i4lhYK6mQp6uJkaTBfWTVxoxALIyMCfV0RQYsfnxcSyQCNTEZZLPV0PLIgbjklR8gBFPL7KwIh7YE4FXxnjHlEUDkPOY7mW4kIwgWSN4IFK56LCRpDj3blPua3PGeDvI1dBcRQJJI8h1UXDKZDtIIyVRVy5Zu1bt26x0NyytYrZdQcGRss7tmSSQgDLMfqbCgAfwAAABig8/p/wAcIIY11VX1TkKgduB2Sfv3mtKlKBSlKBSlKBSlKBSlKBSlKBSlKBSlKBSvLtjs9D+ajtbpJAxRgwVmUkfZlOCP/ugmpSlApSlApSlApSlBz/6o8EZ13iKi4Xj05GbiZVfYxMAeg33IGchf4rL8D+mncEXkMIjOPkFxcFmwy5dgqroFdwFA/e2fYV2dfaDyq4r1SlApSlArP8x44TIPYOnqiY51Eg+ksARsucZFaFKDK8b5qGSWW2EySXNuI+dFBGpYe+D/AOMnGa1a43wULf8Ac/IOBFGTwBtIgeVUDDuXpi4JTJxgZ1712rsqBSlKBSlKBSlKBSlKBSlKBSlKBSlKDn7vyMV3JJZxSwtJCyfFxHbdYz2Nftttr75H2I7ratLcRoiL0qKqr3k4UYHf36Fcl4KE/wDc/IOBFHnhDaRA8qIHXuTptwSuesd47xmuzoFKUoFKUoFKUoFKUoFKUoFKVkfqC8lgVJI0MgzoY1GSWkGsTfgcmoJ9gHJPtQaxavtcZz3MzWwc8bRTrEziLppUhuOWdAegjAprnOMnOfajebn1kEkvw5jFwI34OTnkinnh7XHfpijbRME8vXVB2OwpuK579O7s9xJIzEyJaEoVUKGMILYwMnv+TVaJWktfENkxHNozqkaqozAxK6kekD2wMYoOljiRTsqqCc9gAE7HY9/knP8As1MWrhrKaaOCxRiJVkht21aEYjMc1ooA++dZifV3lMjHtXi/v7rgg2/qGnRJuMIIgskVza6RhvtsJTnbP05GBkUHe0qj4ecvGrM+7HbY6ceGz2mh7XHtg99VeoFKUoFKUoFKUoFKUoFKVW8kJOKThxy6nj2+kuBkBvwT0f8AdBYJoDXEXXl7ieOZeNkjniuJoiYyrLbLEyGN/wCJTIY2AODrIespVt72eHWNpcoUtme44QBCH5Q2FGQRmNANs675JIFB06QIpyFVSdskAAnJ2Pf5JJqUGuPsp5J57djMzpFczqriJYw8fwwIJyP5LDZcA+4+1aTTuo8kU443RhxuyHXb4aIh5CBlgGPv30Mfag36VxNx56Xid+ZoCsLNCWtxIZpVaQHpfrHoXAjwSGDexFath5CZ5lgb9qrO8mvRhkXCR/wG5N//AIxf8qDoaUFKBSlKBSlKBSoucfmvhuB+aCavhFRfED80+JH5oJNBX3WoviB+a+84/NB71prXjnH5pzj80HvWvutR84/NOcfmgkC4r7UXOPzTnH5oJaVFzj805x+aCWlRc4/NOcfmglpUXOPzTnH5oJaVFzj805x+aCWhFRc4/NOcfmgk1r5rXjnH5pzj80EmtNaj5x+ac4/NB7K14jt1VmcDDPjY/c69D/8Afk05x+ac4/NBLSoucfmnOPzQS0qH4gfmnxA/NBNSoviB+a9CSg//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63492" name="Picture 4" descr="http://networkingtimes.com/blog/wp-content/uploads/2015/07/subtext.jpg"/>
          <p:cNvPicPr>
            <a:picLocks noChangeAspect="1" noChangeArrowheads="1"/>
          </p:cNvPicPr>
          <p:nvPr/>
        </p:nvPicPr>
        <p:blipFill>
          <a:blip r:embed="rId2" cstate="print"/>
          <a:srcRect b="2382"/>
          <a:stretch>
            <a:fillRect/>
          </a:stretch>
        </p:blipFill>
        <p:spPr bwMode="auto">
          <a:xfrm>
            <a:off x="0" y="2"/>
            <a:ext cx="9144000" cy="6373290"/>
          </a:xfrm>
          <a:prstGeom prst="rect">
            <a:avLst/>
          </a:prstGeom>
          <a:noFill/>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692696"/>
            <a:ext cx="8229600" cy="1066800"/>
          </a:xfrm>
        </p:spPr>
        <p:txBody>
          <a:bodyPr/>
          <a:lstStyle/>
          <a:p>
            <a:pPr algn="ctr"/>
            <a:r>
              <a:rPr lang="ru-RU" dirty="0" smtClean="0"/>
              <a:t>«Золотые плоды»</a:t>
            </a:r>
            <a:endParaRPr lang="en-US" dirty="0"/>
          </a:p>
        </p:txBody>
      </p:sp>
      <p:sp>
        <p:nvSpPr>
          <p:cNvPr id="3" name="Content Placeholder 2"/>
          <p:cNvSpPr>
            <a:spLocks noGrp="1"/>
          </p:cNvSpPr>
          <p:nvPr>
            <p:ph idx="1"/>
          </p:nvPr>
        </p:nvSpPr>
        <p:spPr>
          <a:xfrm>
            <a:off x="457200" y="1700808"/>
            <a:ext cx="8229600" cy="4873728"/>
          </a:xfrm>
        </p:spPr>
        <p:txBody>
          <a:bodyPr>
            <a:normAutofit fontScale="85000" lnSpcReduction="10000"/>
          </a:bodyPr>
          <a:lstStyle/>
          <a:p>
            <a:r>
              <a:rPr lang="ru-RU" dirty="0" smtClean="0"/>
              <a:t>«Роман о восприятии романа»;</a:t>
            </a:r>
          </a:p>
          <a:p>
            <a:r>
              <a:rPr lang="ru-RU" dirty="0" smtClean="0"/>
              <a:t>«Коллективный персонаж» - точка пересечения двух анонимных явлений (тропизмы и слова / под-разговор и разговор); </a:t>
            </a:r>
          </a:p>
          <a:p>
            <a:r>
              <a:rPr lang="ru-RU" dirty="0" smtClean="0"/>
              <a:t>Две группы персонажей в зависимости от способа оценки текста:  </a:t>
            </a:r>
          </a:p>
          <a:p>
            <a:pPr>
              <a:buFontTx/>
              <a:buChar char="-"/>
            </a:pPr>
            <a:r>
              <a:rPr lang="ru-RU" dirty="0" smtClean="0"/>
              <a:t>«местоименные персонажи», стремящиеся самостоятельно составить мнение о книге; способны к порождению новых смыслов; понимают текст; </a:t>
            </a:r>
          </a:p>
          <a:p>
            <a:pPr>
              <a:buFontTx/>
              <a:buChar char="-"/>
            </a:pPr>
            <a:r>
              <a:rPr lang="ru-RU" dirty="0" smtClean="0"/>
              <a:t>персонажи-клише, оперирующие готовыми оценочными блоками; боятся отстать от литературной моды и потому постоянно спрашивают окружающих, что те думают о книге; симулируют понимание текста </a:t>
            </a:r>
            <a:endParaRPr 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idx="1"/>
          </p:nvPr>
        </p:nvSpPr>
        <p:spPr>
          <a:xfrm>
            <a:off x="251520" y="981075"/>
            <a:ext cx="8435280" cy="5592763"/>
          </a:xfrm>
        </p:spPr>
        <p:txBody>
          <a:bodyPr>
            <a:normAutofit fontScale="77500" lnSpcReduction="20000"/>
          </a:bodyPr>
          <a:lstStyle/>
          <a:p>
            <a:pPr>
              <a:buNone/>
            </a:pPr>
            <a:r>
              <a:rPr lang="ru-RU" dirty="0" smtClean="0"/>
              <a:t>Пустынные улицы. Стучат шаги. В домах темно. Но какое счастье, сама судьба, нежданная удача – то окно, </a:t>
            </a:r>
            <a:r>
              <a:rPr lang="ru-RU" i="1" dirty="0" smtClean="0"/>
              <a:t>его</a:t>
            </a:r>
            <a:r>
              <a:rPr lang="ru-RU" dirty="0" smtClean="0"/>
              <a:t> окно еще светится… Ну, жребий брошен… Палец тянется к звонку. Нажимает. Звонок. Вот оно… Шаги приближаются… Нет, не хочу, стойте… Но дверь открыта… Взять себя в руки, собраться… </a:t>
            </a:r>
          </a:p>
          <a:p>
            <a:pPr>
              <a:buNone/>
            </a:pPr>
            <a:r>
              <a:rPr lang="ru-RU" dirty="0" smtClean="0"/>
              <a:t>– Ничего не пугайтесь, увидела свет, решила, что можно… Забыла перчатки… шарф… кажется, здесь… </a:t>
            </a:r>
          </a:p>
          <a:p>
            <a:pPr>
              <a:buNone/>
            </a:pPr>
            <a:r>
              <a:rPr lang="ru-RU" dirty="0" smtClean="0"/>
              <a:t>Нет, поздно, отступать некуда. Да не толкайте меня, дайте хоть минуту собраться, решиться, ну вот, я разжала пальцы, наклонилась над пустотой, я отрываюсь, под ногами пропасть, лечу, лечу… </a:t>
            </a:r>
          </a:p>
          <a:p>
            <a:pPr>
              <a:buNone/>
            </a:pPr>
            <a:r>
              <a:rPr lang="ru-RU" dirty="0" smtClean="0"/>
              <a:t>– Нет, не в том дело… Я вернулась, чтобы вас спросить… Вы будете смеяться… Это безумие… Но я хочу знать… Я страдаю, понимаете? Я хочу, чтобы вы со мной поговорили… Вот вы только что мне ответили: «"Золотые плоды"?.. Неплохо…» И мне показалось, что тон у вас… Умоляю вас, скажите, не отказывайте мне… Вы, только вы можете мне помочь… Для этого я и вернулась… </a:t>
            </a:r>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9394" name="Picture 2" descr="http://mori-no-seirei.asuscomm.com/Burund/Natibrennoe/galereya/Prev_raz_tkani_kletki_volokna_pod_mikr/5Looking-at-the-World-through-a-Microscope-dvd-disc.jpg"/>
          <p:cNvPicPr>
            <a:picLocks noChangeAspect="1" noChangeArrowheads="1"/>
          </p:cNvPicPr>
          <p:nvPr/>
        </p:nvPicPr>
        <p:blipFill>
          <a:blip r:embed="rId2" cstate="print"/>
          <a:srcRect/>
          <a:stretch>
            <a:fillRect/>
          </a:stretch>
        </p:blipFill>
        <p:spPr bwMode="auto">
          <a:xfrm>
            <a:off x="0" y="36339"/>
            <a:ext cx="9144000" cy="6821661"/>
          </a:xfrm>
          <a:prstGeom prst="rect">
            <a:avLst/>
          </a:prstGeom>
          <a:noFill/>
        </p:spPr>
      </p:pic>
      <p:sp>
        <p:nvSpPr>
          <p:cNvPr id="6" name="Rectangle 5"/>
          <p:cNvSpPr/>
          <p:nvPr/>
        </p:nvSpPr>
        <p:spPr>
          <a:xfrm>
            <a:off x="251520" y="0"/>
            <a:ext cx="3312368" cy="6555641"/>
          </a:xfrm>
          <a:prstGeom prst="rect">
            <a:avLst/>
          </a:prstGeom>
          <a:noFill/>
        </p:spPr>
        <p:txBody>
          <a:bodyPr wrap="square" lIns="91440" tIns="45720" rIns="91440" bIns="45720">
            <a:spAutoFit/>
          </a:bodyPr>
          <a:lstStyle/>
          <a:p>
            <a:pPr algn="ctr"/>
            <a:r>
              <a:rPr lang="ru-RU" sz="6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Ш</a:t>
            </a:r>
          </a:p>
          <a:p>
            <a:pPr algn="ctr"/>
            <a:r>
              <a:rPr lang="ru-RU" sz="6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О</a:t>
            </a:r>
          </a:p>
          <a:p>
            <a:pPr algn="ctr"/>
            <a:r>
              <a:rPr lang="ru-RU" sz="6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З</a:t>
            </a:r>
          </a:p>
          <a:p>
            <a:pPr algn="ctr"/>
            <a:r>
              <a:rPr lang="ru-RU" sz="6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И</a:t>
            </a:r>
          </a:p>
          <a:p>
            <a:pPr algn="ctr"/>
            <a:r>
              <a:rPr lang="ru-RU" sz="6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З</a:t>
            </a:r>
          </a:p>
          <a:p>
            <a:pPr algn="ctr"/>
            <a:r>
              <a:rPr lang="ru-RU" sz="6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М</a:t>
            </a:r>
          </a:p>
          <a:p>
            <a:pPr algn="ctr"/>
            <a:r>
              <a:rPr lang="ru-RU" sz="6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Ы</a:t>
            </a:r>
            <a:endParaRPr lang="en-US" sz="60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620688"/>
            <a:ext cx="8229600" cy="1066800"/>
          </a:xfrm>
        </p:spPr>
        <p:txBody>
          <a:bodyPr/>
          <a:lstStyle/>
          <a:p>
            <a:pPr algn="ctr"/>
            <a:r>
              <a:rPr lang="ru-RU" dirty="0" smtClean="0"/>
              <a:t>Поэтика театра абсурда</a:t>
            </a:r>
            <a:endParaRPr lang="en-US" dirty="0"/>
          </a:p>
        </p:txBody>
      </p:sp>
      <p:sp>
        <p:nvSpPr>
          <p:cNvPr id="3" name="Content Placeholder 2"/>
          <p:cNvSpPr>
            <a:spLocks noGrp="1"/>
          </p:cNvSpPr>
          <p:nvPr>
            <p:ph idx="1"/>
          </p:nvPr>
        </p:nvSpPr>
        <p:spPr>
          <a:xfrm>
            <a:off x="467544" y="1700808"/>
            <a:ext cx="8229600" cy="4752528"/>
          </a:xfrm>
        </p:spPr>
        <p:txBody>
          <a:bodyPr>
            <a:normAutofit fontScale="92500" lnSpcReduction="20000"/>
          </a:bodyPr>
          <a:lstStyle/>
          <a:p>
            <a:r>
              <a:rPr lang="ru-RU" dirty="0" smtClean="0"/>
              <a:t>Гротеск; </a:t>
            </a:r>
          </a:p>
          <a:p>
            <a:r>
              <a:rPr lang="ru-RU" dirty="0" smtClean="0"/>
              <a:t>Трагикомизм;</a:t>
            </a:r>
          </a:p>
          <a:p>
            <a:r>
              <a:rPr lang="ru-RU" dirty="0" smtClean="0"/>
              <a:t>Универсальный хронотоп;</a:t>
            </a:r>
          </a:p>
          <a:p>
            <a:r>
              <a:rPr lang="ru-RU" dirty="0" smtClean="0"/>
              <a:t>Лингвистический эксперимент; </a:t>
            </a:r>
          </a:p>
          <a:p>
            <a:r>
              <a:rPr lang="ru-RU" dirty="0" smtClean="0"/>
              <a:t>Деструкция личности, «дегероизация героя»;</a:t>
            </a:r>
          </a:p>
          <a:p>
            <a:r>
              <a:rPr lang="ru-RU" dirty="0" smtClean="0"/>
              <a:t>Иррационализм: нарушение причинно-следственных связей, хронологической и логической последовательностей, взаимопроникновение фантастики и реальности;</a:t>
            </a:r>
          </a:p>
          <a:p>
            <a:r>
              <a:rPr lang="ru-RU" dirty="0" smtClean="0"/>
              <a:t>Парадоксальность; принципиальная неразрешимость ключевых проблем</a:t>
            </a:r>
          </a:p>
          <a:p>
            <a:r>
              <a:rPr lang="ru-RU" dirty="0" smtClean="0"/>
              <a:t>Деконструкция устойчивых представлений и ценностей</a:t>
            </a:r>
          </a:p>
          <a:p>
            <a:pPr>
              <a:buNone/>
            </a:pPr>
            <a:endParaRPr lang="ru-RU" dirty="0" smtClean="0"/>
          </a:p>
          <a:p>
            <a:endParaRPr lang="ru-RU" dirty="0" smtClean="0"/>
          </a:p>
          <a:p>
            <a:endParaRPr lang="ru-RU" dirty="0" smtClean="0"/>
          </a:p>
          <a:p>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692696"/>
            <a:ext cx="8229600" cy="1066800"/>
          </a:xfrm>
        </p:spPr>
        <p:txBody>
          <a:bodyPr/>
          <a:lstStyle/>
          <a:p>
            <a:pPr algn="ctr"/>
            <a:r>
              <a:rPr lang="ru-RU" dirty="0" smtClean="0"/>
              <a:t>«Шозизмы» Алена Роб-Грийе</a:t>
            </a:r>
            <a:endParaRPr lang="en-US" dirty="0"/>
          </a:p>
        </p:txBody>
      </p:sp>
      <p:sp>
        <p:nvSpPr>
          <p:cNvPr id="3" name="Content Placeholder 2"/>
          <p:cNvSpPr>
            <a:spLocks noGrp="1"/>
          </p:cNvSpPr>
          <p:nvPr>
            <p:ph idx="1"/>
          </p:nvPr>
        </p:nvSpPr>
        <p:spPr>
          <a:xfrm>
            <a:off x="179512" y="1916832"/>
            <a:ext cx="5688632" cy="4657704"/>
          </a:xfrm>
        </p:spPr>
        <p:txBody>
          <a:bodyPr>
            <a:normAutofit fontScale="77500" lnSpcReduction="20000"/>
          </a:bodyPr>
          <a:lstStyle/>
          <a:p>
            <a:r>
              <a:rPr lang="ru-RU" dirty="0" smtClean="0"/>
              <a:t>Шозизм – от фр. </a:t>
            </a:r>
            <a:r>
              <a:rPr lang="en-US" dirty="0" smtClean="0"/>
              <a:t>chose — «</a:t>
            </a:r>
            <a:r>
              <a:rPr lang="ru-RU" dirty="0" smtClean="0"/>
              <a:t>вещь, предмет»; </a:t>
            </a:r>
          </a:p>
          <a:p>
            <a:r>
              <a:rPr lang="ru-RU" dirty="0" smtClean="0"/>
              <a:t>«Мир сам по себе нейтрален по отношению к человеку. За поверхностью вещей ничего загадочного, таинственного нет; поверхность и есть содержание вещи. Пустой стул – это не отсутствие человека, а просто пустой стул»; </a:t>
            </a:r>
          </a:p>
          <a:p>
            <a:r>
              <a:rPr lang="ru-RU" dirty="0" smtClean="0"/>
              <a:t>Объективное описание - детальное, подробное описание самых разных предметов реальности; общий метод для описаний предметов одушевленных и неодушевленных; «не описание приключений, а приключения описаний». </a:t>
            </a:r>
            <a:endParaRPr lang="en-US" dirty="0"/>
          </a:p>
        </p:txBody>
      </p:sp>
      <p:pic>
        <p:nvPicPr>
          <p:cNvPr id="61442" name="Picture 2" descr="Alain Robbe-Grillet.jpg"/>
          <p:cNvPicPr>
            <a:picLocks noChangeAspect="1" noChangeArrowheads="1"/>
          </p:cNvPicPr>
          <p:nvPr/>
        </p:nvPicPr>
        <p:blipFill>
          <a:blip r:embed="rId2" cstate="print"/>
          <a:srcRect r="50861"/>
          <a:stretch>
            <a:fillRect/>
          </a:stretch>
        </p:blipFill>
        <p:spPr bwMode="auto">
          <a:xfrm>
            <a:off x="6228184" y="2420888"/>
            <a:ext cx="2642398" cy="3456384"/>
          </a:xfrm>
          <a:prstGeom prst="rect">
            <a:avLst/>
          </a:prstGeom>
          <a:noFill/>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ru-RU" dirty="0" smtClean="0"/>
              <a:t>Поэтика шозизма</a:t>
            </a:r>
            <a:endParaRPr lang="en-US" dirty="0"/>
          </a:p>
        </p:txBody>
      </p:sp>
      <p:sp>
        <p:nvSpPr>
          <p:cNvPr id="3" name="Content Placeholder 2"/>
          <p:cNvSpPr>
            <a:spLocks noGrp="1"/>
          </p:cNvSpPr>
          <p:nvPr>
            <p:ph idx="1"/>
          </p:nvPr>
        </p:nvSpPr>
        <p:spPr/>
        <p:txBody>
          <a:bodyPr>
            <a:normAutofit/>
          </a:bodyPr>
          <a:lstStyle/>
          <a:p>
            <a:r>
              <a:rPr lang="ru-RU" dirty="0" smtClean="0"/>
              <a:t>Отказ от метафоры как от традиционной фигуры понимания</a:t>
            </a:r>
          </a:p>
          <a:p>
            <a:r>
              <a:rPr lang="ru-RU" dirty="0" smtClean="0"/>
              <a:t>Бесстрастность взгляда: «романист подобен кинокамере»;</a:t>
            </a:r>
          </a:p>
          <a:p>
            <a:r>
              <a:rPr lang="ru-RU" dirty="0" smtClean="0"/>
              <a:t>«Развоплощение» литературного героя и автора;</a:t>
            </a:r>
          </a:p>
          <a:p>
            <a:r>
              <a:rPr lang="ru-RU" dirty="0" smtClean="0"/>
              <a:t>«Все ирреальное приобретает статус реального, а все реальное порой кажется абсолютно нереальным». </a:t>
            </a:r>
          </a:p>
          <a:p>
            <a:endParaRPr 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620688"/>
            <a:ext cx="8229600" cy="1066800"/>
          </a:xfrm>
        </p:spPr>
        <p:txBody>
          <a:bodyPr/>
          <a:lstStyle/>
          <a:p>
            <a:pPr algn="ctr"/>
            <a:r>
              <a:rPr lang="ru-RU" dirty="0" smtClean="0"/>
              <a:t>«В лабиринте»</a:t>
            </a:r>
            <a:endParaRPr lang="en-US" dirty="0"/>
          </a:p>
        </p:txBody>
      </p:sp>
      <p:sp>
        <p:nvSpPr>
          <p:cNvPr id="3" name="Content Placeholder 2"/>
          <p:cNvSpPr>
            <a:spLocks noGrp="1"/>
          </p:cNvSpPr>
          <p:nvPr>
            <p:ph idx="1"/>
          </p:nvPr>
        </p:nvSpPr>
        <p:spPr>
          <a:xfrm>
            <a:off x="467544" y="1628800"/>
            <a:ext cx="8229600" cy="5013176"/>
          </a:xfrm>
        </p:spPr>
        <p:txBody>
          <a:bodyPr>
            <a:normAutofit fontScale="92500" lnSpcReduction="20000"/>
          </a:bodyPr>
          <a:lstStyle/>
          <a:p>
            <a:r>
              <a:rPr lang="ru-RU" dirty="0" smtClean="0"/>
              <a:t>Деконструкция фабулы;</a:t>
            </a:r>
          </a:p>
          <a:p>
            <a:r>
              <a:rPr lang="ru-RU" dirty="0" smtClean="0"/>
              <a:t>Лабиринтоподобная структура; </a:t>
            </a:r>
          </a:p>
          <a:p>
            <a:r>
              <a:rPr lang="ru-RU" dirty="0" smtClean="0"/>
              <a:t>В основе композиции – фигура повторения: «действие не разворачивается, но заворачивается вокруг себя и умножается симметричными или параллельными вариациями в сложной системе отражений» (Ж.Женнетт);</a:t>
            </a:r>
          </a:p>
          <a:p>
            <a:r>
              <a:rPr lang="ru-RU" dirty="0" smtClean="0"/>
              <a:t>Проблематизация границы между реальностью и вымыслом за счет мотивов двойничества, отражения, зеркала и т. п.;</a:t>
            </a:r>
          </a:p>
          <a:p>
            <a:r>
              <a:rPr lang="ru-RU" dirty="0" smtClean="0"/>
              <a:t>Метатекстуальность и авторефлексивность: текст воспроизводит процесс собственного создания, написания романа в момент непосредственной работы писателя. </a:t>
            </a:r>
          </a:p>
          <a:p>
            <a:endParaRPr 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80728"/>
            <a:ext cx="8229600" cy="5593808"/>
          </a:xfrm>
        </p:spPr>
        <p:txBody>
          <a:bodyPr>
            <a:normAutofit fontScale="77500" lnSpcReduction="20000"/>
          </a:bodyPr>
          <a:lstStyle/>
          <a:p>
            <a:pPr>
              <a:buNone/>
            </a:pPr>
            <a:r>
              <a:rPr lang="ru-RU" dirty="0" smtClean="0"/>
              <a:t>«Я здесь сейчас один, в надежном укрытии. За стеной дождь, за стеной кто-то шагает под дождем, пригнув голову, заслонив ладонью глаза и все же глядя прямо перед собой, глядя на мокрый асфальт, – несколько метров скользкого асфальта; за стеною – стужа, в черных оголенных ветвях свищет ветер; ветер свищет в листве, колышет тяжелые ветви, колышет и колышет, отбрасывая тени на белую известку стен… За стеною – солнце, нет ни тенистого дерева, ни куста, люди шагают, палимые солнцем, заслонив ладонью глаза и все же глядя перед собой, – глядя на пыльный асфальт, – несколько метров пыльного асфальта, на котором ветер чертит параллели, развилины, спирали. Сюда не проникает ни солнце, ни ветер, ни дождь, ни пыль. Легкая пыль, замутившая сиянье горизонтальных поверхностей – полированного стола, натертого пола, мраморного камина и комода, – потрескавшийся мрамор комода, – эта пыль образуется в самой же комнате, быть может, от щелей в полу, или кровати, от штор, от золы в камине». </a:t>
            </a:r>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9634" name="Picture 2" descr="http://www.voicesofeastanglia.com/wp-content/uploads/2011/11/Beatnik-Book-Covers-655x400.jpg"/>
          <p:cNvPicPr>
            <a:picLocks noChangeAspect="1" noChangeArrowheads="1"/>
          </p:cNvPicPr>
          <p:nvPr/>
        </p:nvPicPr>
        <p:blipFill>
          <a:blip r:embed="rId2" cstate="print">
            <a:lum contrast="80000"/>
          </a:blip>
          <a:srcRect/>
          <a:stretch>
            <a:fillRect/>
          </a:stretch>
        </p:blipFill>
        <p:spPr bwMode="auto">
          <a:xfrm>
            <a:off x="0" y="1268760"/>
            <a:ext cx="9152381" cy="5589240"/>
          </a:xfrm>
          <a:prstGeom prst="rect">
            <a:avLst/>
          </a:prstGeom>
          <a:noFill/>
        </p:spPr>
      </p:pic>
      <p:sp>
        <p:nvSpPr>
          <p:cNvPr id="5" name="Rectangle 4"/>
          <p:cNvSpPr/>
          <p:nvPr/>
        </p:nvSpPr>
        <p:spPr>
          <a:xfrm>
            <a:off x="323528" y="332656"/>
            <a:ext cx="8568952" cy="1200329"/>
          </a:xfrm>
          <a:prstGeom prst="rect">
            <a:avLst/>
          </a:prstGeom>
          <a:noFill/>
        </p:spPr>
        <p:txBody>
          <a:bodyPr wrap="square" lIns="91440" tIns="45720" rIns="91440" bIns="45720">
            <a:spAutoFit/>
          </a:bodyPr>
          <a:lstStyle/>
          <a:p>
            <a:pPr algn="ctr"/>
            <a:r>
              <a:rPr lang="ru-RU" sz="7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БИТНИКИ</a:t>
            </a:r>
            <a:endParaRPr lang="en-US" sz="72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04664"/>
            <a:ext cx="8229600" cy="1066800"/>
          </a:xfrm>
        </p:spPr>
        <p:txBody>
          <a:bodyPr/>
          <a:lstStyle/>
          <a:p>
            <a:pPr algn="ctr"/>
            <a:r>
              <a:rPr lang="ru-RU" dirty="0" smtClean="0"/>
              <a:t>Движение битников</a:t>
            </a:r>
            <a:endParaRPr lang="en-US" dirty="0"/>
          </a:p>
        </p:txBody>
      </p:sp>
      <p:sp>
        <p:nvSpPr>
          <p:cNvPr id="3" name="Content Placeholder 2"/>
          <p:cNvSpPr>
            <a:spLocks noGrp="1"/>
          </p:cNvSpPr>
          <p:nvPr>
            <p:ph idx="1"/>
          </p:nvPr>
        </p:nvSpPr>
        <p:spPr>
          <a:xfrm>
            <a:off x="457200" y="1556792"/>
            <a:ext cx="8229600" cy="5017744"/>
          </a:xfrm>
        </p:spPr>
        <p:txBody>
          <a:bodyPr>
            <a:normAutofit fontScale="92500" lnSpcReduction="20000"/>
          </a:bodyPr>
          <a:lstStyle/>
          <a:p>
            <a:r>
              <a:rPr lang="en-US" dirty="0" smtClean="0"/>
              <a:t>Beat generation (</a:t>
            </a:r>
            <a:r>
              <a:rPr lang="ru-RU" dirty="0" smtClean="0"/>
              <a:t>«разбитое поколение», термин Дж.Керуака) – послевоенное нонконформистское молодежное движение, продолжавшее традиции «эпохи джаза»; </a:t>
            </a:r>
            <a:endParaRPr lang="en-US" dirty="0" smtClean="0"/>
          </a:p>
          <a:p>
            <a:r>
              <a:rPr lang="ru-RU" dirty="0" smtClean="0"/>
              <a:t>Предпосылки возникновения: становление общества потребления, войны в Корее, Вьетнаме, Лаосе, Камбодже, Доминикане;  </a:t>
            </a:r>
          </a:p>
          <a:p>
            <a:r>
              <a:rPr lang="ru-RU" dirty="0" smtClean="0"/>
              <a:t>Хронологические рамки: 50-60-е гг. ХХ в. </a:t>
            </a:r>
          </a:p>
          <a:p>
            <a:r>
              <a:rPr lang="ru-RU" dirty="0" smtClean="0"/>
              <a:t>Философская база: экзистенциализм, буддизм, американский трансцендентализм (Ральф Уолдо Эмерсон, Генри Девид Торо), фрейдизм</a:t>
            </a:r>
          </a:p>
          <a:p>
            <a:r>
              <a:rPr lang="ru-RU" dirty="0" smtClean="0"/>
              <a:t>Основные представители: Аллен Гинзберг («Вопль»), Уильям Берроуз («Голодный завтрак»), Джек Керуак («На дороге»)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4514" name="Picture 2" descr="http://threesonorans.com/wp-content/uploads/2015/01/a6f965536fdee4911834c31293bf2691.jpeg"/>
          <p:cNvPicPr>
            <a:picLocks noChangeAspect="1" noChangeArrowheads="1"/>
          </p:cNvPicPr>
          <p:nvPr/>
        </p:nvPicPr>
        <p:blipFill>
          <a:blip r:embed="rId2" cstate="print"/>
          <a:srcRect b="5906"/>
          <a:stretch>
            <a:fillRect/>
          </a:stretch>
        </p:blipFill>
        <p:spPr bwMode="auto">
          <a:xfrm>
            <a:off x="-1" y="1"/>
            <a:ext cx="9144001" cy="6858000"/>
          </a:xfrm>
          <a:prstGeom prst="rect">
            <a:avLst/>
          </a:prstGeom>
          <a:noFill/>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628800"/>
            <a:ext cx="8712968" cy="5229200"/>
          </a:xfrm>
        </p:spPr>
        <p:txBody>
          <a:bodyPr>
            <a:normAutofit fontScale="77500" lnSpcReduction="20000"/>
          </a:bodyPr>
          <a:lstStyle/>
          <a:p>
            <a:r>
              <a:rPr lang="ru-RU" dirty="0" smtClean="0"/>
              <a:t>К 1948 году хипстеры, или битстеры, разделились на две группы — на «спокойных» (cool) и «пылких» (hot). В наши дни неправильное понимание хипстеров и «поколения битников» по большей части проистекает из того, что в поведении хипстеров существует два разных стиля. «Спокойный» хипстер — это бородатый молчаливый мудрец, по-другому — </a:t>
            </a:r>
            <a:r>
              <a:rPr lang="ru-RU" i="1" dirty="0" smtClean="0"/>
              <a:t>schlerm</a:t>
            </a:r>
            <a:r>
              <a:rPr lang="ru-RU" dirty="0" smtClean="0"/>
              <a:t>. Он сидит перед едва пригубленным пивом в каком-нибудь месте, где привыкли собираться битники. Речь у него замедленная, и говорит он недружелюбным тоном. &lt;…&gt; Сегодняшний «пылкий» хипстер представляет собой сдвинутого, бесперебойно говорящего психа с сияющими глазами &lt;...&gt;Большинство творческих личностей, имеющих отношение к «поколению битников», принадлежат ко второму типу «хипстеров», то есть к «пылким».</a:t>
            </a:r>
          </a:p>
          <a:p>
            <a:endParaRPr lang="ru-RU" dirty="0" smtClean="0"/>
          </a:p>
          <a:p>
            <a:pPr>
              <a:buNone/>
            </a:pPr>
            <a:r>
              <a:rPr lang="ru-RU" dirty="0" smtClean="0"/>
              <a:t>Джек Керуак, </a:t>
            </a:r>
            <a:r>
              <a:rPr lang="ru-RU" i="1" dirty="0" smtClean="0"/>
              <a:t>«Истоки „Разбитого поколения“» </a:t>
            </a:r>
            <a:endParaRPr lang="en-US" dirty="0"/>
          </a:p>
        </p:txBody>
      </p:sp>
      <p:sp>
        <p:nvSpPr>
          <p:cNvPr id="4" name="TextBox 3"/>
          <p:cNvSpPr txBox="1"/>
          <p:nvPr/>
        </p:nvSpPr>
        <p:spPr>
          <a:xfrm>
            <a:off x="539552" y="692696"/>
            <a:ext cx="8136904" cy="830997"/>
          </a:xfrm>
          <a:prstGeom prst="rect">
            <a:avLst/>
          </a:prstGeom>
          <a:noFill/>
        </p:spPr>
        <p:txBody>
          <a:bodyPr wrap="square" rtlCol="0">
            <a:spAutoFit/>
          </a:bodyPr>
          <a:lstStyle/>
          <a:p>
            <a:pPr algn="ctr"/>
            <a:r>
              <a:rPr lang="ru-RU" sz="4800" dirty="0" smtClean="0"/>
              <a:t>БИТНИКИ</a:t>
            </a:r>
            <a:endParaRPr lang="en-US" sz="4800"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836712"/>
            <a:ext cx="8229600" cy="1066800"/>
          </a:xfrm>
        </p:spPr>
        <p:txBody>
          <a:bodyPr>
            <a:normAutofit fontScale="90000"/>
          </a:bodyPr>
          <a:lstStyle/>
          <a:p>
            <a:pPr algn="ctr"/>
            <a:r>
              <a:rPr lang="ru-RU" dirty="0" smtClean="0"/>
              <a:t>Основные характеристики </a:t>
            </a:r>
            <a:br>
              <a:rPr lang="ru-RU" dirty="0" smtClean="0"/>
            </a:br>
            <a:r>
              <a:rPr lang="ru-RU" dirty="0" smtClean="0"/>
              <a:t>бит-поколения:</a:t>
            </a:r>
            <a:endParaRPr lang="en-US" dirty="0"/>
          </a:p>
        </p:txBody>
      </p:sp>
      <p:sp>
        <p:nvSpPr>
          <p:cNvPr id="3" name="Content Placeholder 2"/>
          <p:cNvSpPr>
            <a:spLocks noGrp="1"/>
          </p:cNvSpPr>
          <p:nvPr>
            <p:ph idx="1"/>
          </p:nvPr>
        </p:nvSpPr>
        <p:spPr>
          <a:xfrm>
            <a:off x="457200" y="2249424"/>
            <a:ext cx="8435280" cy="4325112"/>
          </a:xfrm>
        </p:spPr>
        <p:txBody>
          <a:bodyPr>
            <a:normAutofit lnSpcReduction="10000"/>
          </a:bodyPr>
          <a:lstStyle/>
          <a:p>
            <a:r>
              <a:rPr lang="ru-RU" dirty="0" smtClean="0"/>
              <a:t>Отрицание материализма; интерес к первобытным культурам, восточным религиям и культам;</a:t>
            </a:r>
          </a:p>
          <a:p>
            <a:r>
              <a:rPr lang="ru-RU" dirty="0" smtClean="0"/>
              <a:t>Романтическое и сюрреалистическое мировидение: одушевление природы, категория надреального, визионерство, эротизм, субъективизм, интуитивизм;</a:t>
            </a:r>
          </a:p>
          <a:p>
            <a:r>
              <a:rPr lang="ru-RU" dirty="0" smtClean="0"/>
              <a:t>Социальный протест: декларация абсолютной свободы; критика общества потребления; анархизм</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73734" name="Picture 6" descr="http://fc02.deviantart.net/fs70/f/2011/088/7/2/sans_titre_by_acid_flo-d3cqle4.jpg"/>
          <p:cNvPicPr>
            <a:picLocks noChangeAspect="1" noChangeArrowheads="1"/>
          </p:cNvPicPr>
          <p:nvPr/>
        </p:nvPicPr>
        <p:blipFill>
          <a:blip r:embed="rId2" cstate="print"/>
          <a:srcRect/>
          <a:stretch>
            <a:fillRect/>
          </a:stretch>
        </p:blipFill>
        <p:spPr bwMode="auto">
          <a:xfrm>
            <a:off x="0" y="0"/>
            <a:ext cx="9261668" cy="6858000"/>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6866" name="Picture 2" descr="http://creativpodiya.com/wp-content/uploads/6073_0uwX9_photo8181880_281655221.jpg"/>
          <p:cNvPicPr>
            <a:picLocks noChangeAspect="1" noChangeArrowheads="1"/>
          </p:cNvPicPr>
          <p:nvPr/>
        </p:nvPicPr>
        <p:blipFill>
          <a:blip r:embed="rId2" cstate="print"/>
          <a:srcRect/>
          <a:stretch>
            <a:fillRect/>
          </a:stretch>
        </p:blipFill>
        <p:spPr bwMode="auto">
          <a:xfrm>
            <a:off x="0" y="-18256"/>
            <a:ext cx="9144000" cy="6876256"/>
          </a:xfrm>
          <a:prstGeom prst="rect">
            <a:avLst/>
          </a:prstGeom>
          <a:noFill/>
        </p:spPr>
      </p:pic>
      <p:sp>
        <p:nvSpPr>
          <p:cNvPr id="5" name="TextBox 4"/>
          <p:cNvSpPr txBox="1"/>
          <p:nvPr/>
        </p:nvSpPr>
        <p:spPr>
          <a:xfrm>
            <a:off x="395536" y="260648"/>
            <a:ext cx="5256584" cy="769441"/>
          </a:xfrm>
          <a:prstGeom prst="rect">
            <a:avLst/>
          </a:prstGeom>
          <a:noFill/>
        </p:spPr>
        <p:txBody>
          <a:bodyPr wrap="square" rtlCol="0">
            <a:spAutoFit/>
          </a:bodyPr>
          <a:lstStyle/>
          <a:p>
            <a:r>
              <a:rPr lang="ru-RU" sz="4400" dirty="0" smtClean="0">
                <a:solidFill>
                  <a:schemeClr val="bg1">
                    <a:lumMod val="95000"/>
                  </a:schemeClr>
                </a:solidFill>
                <a:latin typeface="BayeuxTapestryCyr" pitchFamily="2" charset="0"/>
              </a:rPr>
              <a:t>Сэмюэл Беккет </a:t>
            </a:r>
            <a:endParaRPr lang="en-US" sz="4400" dirty="0">
              <a:solidFill>
                <a:schemeClr val="bg1">
                  <a:lumMod val="95000"/>
                </a:schemeClr>
              </a:solidFill>
              <a:latin typeface="BayeuxTapestryCyr" pitchFamily="2"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764704"/>
            <a:ext cx="8229600" cy="1066800"/>
          </a:xfrm>
        </p:spPr>
        <p:txBody>
          <a:bodyPr>
            <a:normAutofit fontScale="90000"/>
          </a:bodyPr>
          <a:lstStyle/>
          <a:p>
            <a:pPr algn="ctr"/>
            <a:r>
              <a:rPr lang="ru-RU" dirty="0" smtClean="0"/>
              <a:t>Поэтика </a:t>
            </a:r>
            <a:br>
              <a:rPr lang="ru-RU" dirty="0" smtClean="0"/>
            </a:br>
            <a:r>
              <a:rPr lang="ru-RU" dirty="0" smtClean="0"/>
              <a:t>литературы «разбитого поколения»</a:t>
            </a:r>
            <a:endParaRPr lang="en-US" dirty="0"/>
          </a:p>
        </p:txBody>
      </p:sp>
      <p:sp>
        <p:nvSpPr>
          <p:cNvPr id="3" name="Content Placeholder 2"/>
          <p:cNvSpPr>
            <a:spLocks noGrp="1"/>
          </p:cNvSpPr>
          <p:nvPr>
            <p:ph idx="1"/>
          </p:nvPr>
        </p:nvSpPr>
        <p:spPr/>
        <p:txBody>
          <a:bodyPr>
            <a:normAutofit lnSpcReduction="10000"/>
          </a:bodyPr>
          <a:lstStyle/>
          <a:p>
            <a:r>
              <a:rPr lang="ru-RU" dirty="0" smtClean="0"/>
              <a:t>Дискретность, нелинейность, фрагментарность письма;</a:t>
            </a:r>
          </a:p>
          <a:p>
            <a:r>
              <a:rPr lang="ru-RU" dirty="0" smtClean="0"/>
              <a:t>Повествовательные техники: «спонтанная проза», «метод нарезок» (</a:t>
            </a:r>
            <a:r>
              <a:rPr lang="en-US" dirty="0" smtClean="0"/>
              <a:t>cut-up, fold-in)</a:t>
            </a:r>
            <a:r>
              <a:rPr lang="ru-RU" dirty="0" smtClean="0"/>
              <a:t>, поток сознания</a:t>
            </a:r>
          </a:p>
          <a:p>
            <a:r>
              <a:rPr lang="ru-RU" dirty="0" smtClean="0"/>
              <a:t>«Джазовая композиция»;</a:t>
            </a:r>
          </a:p>
          <a:p>
            <a:r>
              <a:rPr lang="ru-RU" dirty="0" smtClean="0"/>
              <a:t>Нонселекция;</a:t>
            </a:r>
            <a:endParaRPr lang="en-US" dirty="0" smtClean="0"/>
          </a:p>
          <a:p>
            <a:r>
              <a:rPr lang="ru-RU" dirty="0" smtClean="0"/>
              <a:t>Символизм;</a:t>
            </a:r>
          </a:p>
          <a:p>
            <a:r>
              <a:rPr lang="ru-RU" dirty="0" smtClean="0"/>
              <a:t>Пародирование жанровых клише массовой литературы</a:t>
            </a:r>
          </a:p>
          <a:p>
            <a:endParaRPr 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764704"/>
            <a:ext cx="8229600" cy="1066800"/>
          </a:xfrm>
        </p:spPr>
        <p:txBody>
          <a:bodyPr/>
          <a:lstStyle/>
          <a:p>
            <a:pPr algn="ctr"/>
            <a:r>
              <a:rPr lang="ru-RU" dirty="0" smtClean="0"/>
              <a:t>«Метод нарезок»</a:t>
            </a:r>
            <a:endParaRPr lang="en-US" dirty="0"/>
          </a:p>
        </p:txBody>
      </p:sp>
      <p:sp>
        <p:nvSpPr>
          <p:cNvPr id="3" name="Content Placeholder 2"/>
          <p:cNvSpPr>
            <a:spLocks noGrp="1"/>
          </p:cNvSpPr>
          <p:nvPr>
            <p:ph idx="1"/>
          </p:nvPr>
        </p:nvSpPr>
        <p:spPr/>
        <p:txBody>
          <a:bodyPr/>
          <a:lstStyle/>
          <a:p>
            <a:endParaRPr lang="en-US"/>
          </a:p>
        </p:txBody>
      </p:sp>
      <p:pic>
        <p:nvPicPr>
          <p:cNvPr id="83970" name="Picture 2" descr="Файл:Метод нарезок cut-up.JPG"/>
          <p:cNvPicPr>
            <a:picLocks noChangeAspect="1" noChangeArrowheads="1"/>
          </p:cNvPicPr>
          <p:nvPr/>
        </p:nvPicPr>
        <p:blipFill>
          <a:blip r:embed="rId2" cstate="print">
            <a:lum contrast="29000"/>
          </a:blip>
          <a:srcRect/>
          <a:stretch>
            <a:fillRect/>
          </a:stretch>
        </p:blipFill>
        <p:spPr bwMode="auto">
          <a:xfrm>
            <a:off x="-2916" y="1772816"/>
            <a:ext cx="9146916" cy="4744964"/>
          </a:xfrm>
          <a:prstGeom prst="rect">
            <a:avLst/>
          </a:prstGeom>
          <a:noFill/>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76672"/>
            <a:ext cx="8229600" cy="1066800"/>
          </a:xfrm>
        </p:spPr>
        <p:txBody>
          <a:bodyPr/>
          <a:lstStyle/>
          <a:p>
            <a:pPr algn="ctr"/>
            <a:r>
              <a:rPr lang="ru-RU" dirty="0" smtClean="0"/>
              <a:t>Спонтанная проза</a:t>
            </a:r>
            <a:endParaRPr lang="en-US" dirty="0"/>
          </a:p>
        </p:txBody>
      </p:sp>
      <p:sp>
        <p:nvSpPr>
          <p:cNvPr id="3" name="Content Placeholder 2"/>
          <p:cNvSpPr>
            <a:spLocks noGrp="1"/>
          </p:cNvSpPr>
          <p:nvPr>
            <p:ph idx="1"/>
          </p:nvPr>
        </p:nvSpPr>
        <p:spPr>
          <a:xfrm>
            <a:off x="467544" y="1556792"/>
            <a:ext cx="8229600" cy="4896544"/>
          </a:xfrm>
        </p:spPr>
        <p:txBody>
          <a:bodyPr>
            <a:normAutofit fontScale="85000" lnSpcReduction="10000"/>
          </a:bodyPr>
          <a:lstStyle/>
          <a:p>
            <a:pPr>
              <a:buNone/>
            </a:pPr>
            <a:r>
              <a:rPr lang="ru-RU" dirty="0" smtClean="0"/>
              <a:t>«Настоящее искусство может появиться лишь тогда, когда оно черпается напрямую из опыта. Процесс письма не должен быть полностью осознаваемым действием, а должен направляться исключительно потоком впечатлений от происходящего вокруг. </a:t>
            </a:r>
          </a:p>
          <a:p>
            <a:pPr>
              <a:buNone/>
            </a:pPr>
            <a:r>
              <a:rPr lang="ru-RU" dirty="0" smtClean="0"/>
              <a:t>Никаких точек, разделяющих предложения, и без того произвольно пронизанные ложными двоеточиями и робкими, к тому же бесполезными запятыми — лишь энергичные тире, отделяющие риторическое дыхание.</a:t>
            </a:r>
          </a:p>
          <a:p>
            <a:pPr>
              <a:buNone/>
            </a:pPr>
            <a:r>
              <a:rPr lang="ru-RU" dirty="0" smtClean="0"/>
              <a:t>Что бы ты ни пытался уничтожить, это всегда будет самым интересным для твоего доктора».</a:t>
            </a:r>
          </a:p>
          <a:p>
            <a:pPr>
              <a:buNone/>
            </a:pPr>
            <a:endParaRPr lang="ru-RU" dirty="0" smtClean="0"/>
          </a:p>
          <a:p>
            <a:pPr algn="r">
              <a:buNone/>
            </a:pPr>
            <a:r>
              <a:rPr lang="ru-RU" dirty="0" smtClean="0"/>
              <a:t>Джек Керуак</a:t>
            </a:r>
            <a:endParaRPr 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764704"/>
            <a:ext cx="8229600" cy="1066800"/>
          </a:xfrm>
        </p:spPr>
        <p:txBody>
          <a:bodyPr/>
          <a:lstStyle/>
          <a:p>
            <a:pPr algn="ctr"/>
            <a:r>
              <a:rPr lang="ru-RU" dirty="0" smtClean="0"/>
              <a:t>Джек Керуак</a:t>
            </a:r>
            <a:endParaRPr lang="en-US" dirty="0"/>
          </a:p>
        </p:txBody>
      </p:sp>
      <p:sp>
        <p:nvSpPr>
          <p:cNvPr id="3" name="Content Placeholder 2"/>
          <p:cNvSpPr>
            <a:spLocks noGrp="1"/>
          </p:cNvSpPr>
          <p:nvPr>
            <p:ph idx="1"/>
          </p:nvPr>
        </p:nvSpPr>
        <p:spPr>
          <a:xfrm>
            <a:off x="323528" y="1988840"/>
            <a:ext cx="5760640" cy="4585696"/>
          </a:xfrm>
        </p:spPr>
        <p:txBody>
          <a:bodyPr>
            <a:normAutofit fontScale="85000" lnSpcReduction="10000"/>
          </a:bodyPr>
          <a:lstStyle/>
          <a:p>
            <a:r>
              <a:rPr lang="ru-RU" dirty="0" smtClean="0"/>
              <a:t>Основоположник бит-культуры;</a:t>
            </a:r>
          </a:p>
          <a:p>
            <a:r>
              <a:rPr lang="ru-RU" dirty="0" smtClean="0"/>
              <a:t>Создатель метода «спонтанной прозы»;</a:t>
            </a:r>
          </a:p>
          <a:p>
            <a:r>
              <a:rPr lang="ru-RU" dirty="0" smtClean="0"/>
              <a:t>Пропагандист буддизма и традиционных форм японской поэзии в американской литературе;</a:t>
            </a:r>
          </a:p>
          <a:p>
            <a:r>
              <a:rPr lang="ru-RU" dirty="0" smtClean="0"/>
              <a:t>«Если не спать под открытым небом, не прыгать по поездам и не делать, что хочется, остается одно: с сотней других пациентов сидеть перед миленьким телевизором в шизарне и «находиться под присмотром».</a:t>
            </a:r>
            <a:endParaRPr lang="en-US" dirty="0"/>
          </a:p>
        </p:txBody>
      </p:sp>
      <p:pic>
        <p:nvPicPr>
          <p:cNvPr id="75778" name="Picture 2" descr="http://russian7.ru/wp-content/uploads/2014/02/tumblr_myzj8plqg61t5jatlo1_500.jpg"/>
          <p:cNvPicPr>
            <a:picLocks noChangeAspect="1" noChangeArrowheads="1"/>
          </p:cNvPicPr>
          <p:nvPr/>
        </p:nvPicPr>
        <p:blipFill>
          <a:blip r:embed="rId2" cstate="print"/>
          <a:srcRect/>
          <a:stretch>
            <a:fillRect/>
          </a:stretch>
        </p:blipFill>
        <p:spPr bwMode="auto">
          <a:xfrm>
            <a:off x="6156176" y="2348880"/>
            <a:ext cx="2570114" cy="3672408"/>
          </a:xfrm>
          <a:prstGeom prst="rect">
            <a:avLst/>
          </a:prstGeom>
          <a:noFill/>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76804" name="Picture 4" descr="http://teachmix.com/litcraft/sites/default/files/images/OnTheRoad_0.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6" name="TextBox 5"/>
          <p:cNvSpPr txBox="1"/>
          <p:nvPr/>
        </p:nvSpPr>
        <p:spPr>
          <a:xfrm>
            <a:off x="467544" y="404664"/>
            <a:ext cx="7848872" cy="3477875"/>
          </a:xfrm>
          <a:prstGeom prst="rect">
            <a:avLst/>
          </a:prstGeom>
          <a:noFill/>
        </p:spPr>
        <p:txBody>
          <a:bodyPr wrap="square" rtlCol="0">
            <a:spAutoFit/>
          </a:bodyPr>
          <a:lstStyle/>
          <a:p>
            <a:pPr algn="ctr"/>
            <a:endParaRPr lang="ru-RU" sz="4400" dirty="0" smtClean="0"/>
          </a:p>
          <a:p>
            <a:pPr algn="ctr"/>
            <a:r>
              <a:rPr lang="ru-RU" sz="4400" dirty="0" smtClean="0"/>
              <a:t>Джек Керуак</a:t>
            </a:r>
          </a:p>
          <a:p>
            <a:pPr algn="ctr"/>
            <a:endParaRPr lang="ru-RU" sz="4400" dirty="0" smtClean="0"/>
          </a:p>
          <a:p>
            <a:pPr algn="ctr"/>
            <a:r>
              <a:rPr lang="ru-RU" sz="8800" b="1" dirty="0" smtClean="0">
                <a:effectLst>
                  <a:outerShdw blurRad="38100" dist="38100" dir="2700000" algn="tl">
                    <a:srgbClr val="000000">
                      <a:alpha val="43137"/>
                    </a:srgbClr>
                  </a:outerShdw>
                </a:effectLst>
              </a:rPr>
              <a:t>В   ДОРОГЕ</a:t>
            </a:r>
            <a:endParaRPr lang="en-US" sz="8800" b="1" dirty="0">
              <a:effectLst>
                <a:outerShdw blurRad="38100" dist="38100" dir="2700000" algn="tl">
                  <a:srgbClr val="000000">
                    <a:alpha val="43137"/>
                  </a:srgbClr>
                </a:outerShdw>
              </a:effectLst>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764704"/>
            <a:ext cx="8229600" cy="1066800"/>
          </a:xfrm>
        </p:spPr>
        <p:txBody>
          <a:bodyPr/>
          <a:lstStyle/>
          <a:p>
            <a:pPr algn="ctr"/>
            <a:r>
              <a:rPr lang="ru-RU" dirty="0" smtClean="0"/>
              <a:t>«В дороге»</a:t>
            </a:r>
            <a:endParaRPr lang="en-US" dirty="0"/>
          </a:p>
        </p:txBody>
      </p:sp>
      <p:sp>
        <p:nvSpPr>
          <p:cNvPr id="3" name="Content Placeholder 2"/>
          <p:cNvSpPr>
            <a:spLocks noGrp="1"/>
          </p:cNvSpPr>
          <p:nvPr>
            <p:ph idx="1"/>
          </p:nvPr>
        </p:nvSpPr>
        <p:spPr>
          <a:xfrm>
            <a:off x="467544" y="1772816"/>
            <a:ext cx="8229600" cy="4325112"/>
          </a:xfrm>
        </p:spPr>
        <p:txBody>
          <a:bodyPr>
            <a:normAutofit fontScale="92500" lnSpcReduction="10000"/>
          </a:bodyPr>
          <a:lstStyle/>
          <a:p>
            <a:r>
              <a:rPr lang="ru-RU" dirty="0" smtClean="0"/>
              <a:t>Жанровая модель – плутовской роман, «роман большой дороги»;</a:t>
            </a:r>
          </a:p>
          <a:p>
            <a:r>
              <a:rPr lang="ru-RU" dirty="0" smtClean="0"/>
              <a:t>Претекст – «Приключения Гекльберри Финна» Марка Твена; буддистский и библейский аллюзивные коды; </a:t>
            </a:r>
          </a:p>
          <a:p>
            <a:r>
              <a:rPr lang="ru-RU" dirty="0" smtClean="0"/>
              <a:t>Повествовательная техника – «спонтанная проза», джазовый стиль;  </a:t>
            </a:r>
          </a:p>
          <a:p>
            <a:r>
              <a:rPr lang="ru-RU" dirty="0" smtClean="0"/>
              <a:t>Основные темы – свобода, человеческое братство, обретение Бога;</a:t>
            </a:r>
          </a:p>
          <a:p>
            <a:r>
              <a:rPr lang="ru-RU" dirty="0" smtClean="0"/>
              <a:t>Символизм: жизнь – дорога, смерть – «работа, брак, школа», странствие – духовный поиск</a:t>
            </a:r>
          </a:p>
          <a:p>
            <a:endParaRPr 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08720"/>
            <a:ext cx="4186808" cy="5665816"/>
          </a:xfrm>
        </p:spPr>
        <p:txBody>
          <a:bodyPr>
            <a:normAutofit/>
          </a:bodyPr>
          <a:lstStyle/>
          <a:p>
            <a:r>
              <a:rPr lang="ru-RU" dirty="0" smtClean="0"/>
              <a:t>«Мы были просто счастливы, мы все осознали, что, оставив позади бессмыслицу и неразбериху, выполняем свою единственную и благороднейшую для того времени миссию – передвигаемся».</a:t>
            </a:r>
            <a:endParaRPr lang="en-US" dirty="0"/>
          </a:p>
        </p:txBody>
      </p:sp>
      <p:pic>
        <p:nvPicPr>
          <p:cNvPr id="81922" name="Picture 2" descr="https://upload.wikimedia.org/wikipedia/commons/7/7b/Kerouac_ontheroad_scroll.jpg"/>
          <p:cNvPicPr>
            <a:picLocks noChangeAspect="1" noChangeArrowheads="1"/>
          </p:cNvPicPr>
          <p:nvPr/>
        </p:nvPicPr>
        <p:blipFill>
          <a:blip r:embed="rId2" cstate="print"/>
          <a:srcRect/>
          <a:stretch>
            <a:fillRect/>
          </a:stretch>
        </p:blipFill>
        <p:spPr bwMode="auto">
          <a:xfrm>
            <a:off x="4860032" y="908720"/>
            <a:ext cx="4072812" cy="5430416"/>
          </a:xfrm>
          <a:prstGeom prst="rect">
            <a:avLst/>
          </a:prstGeom>
          <a:noFill/>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ru-RU" dirty="0" smtClean="0"/>
              <a:t> </a:t>
            </a:r>
            <a:endParaRPr lang="en-US" dirty="0"/>
          </a:p>
        </p:txBody>
      </p:sp>
      <p:pic>
        <p:nvPicPr>
          <p:cNvPr id="82946" name="Picture 2" descr="http://www.absurdintellectual.com/wp-content/uploads/2010/01/ontheroad.jpg"/>
          <p:cNvPicPr>
            <a:picLocks noChangeAspect="1" noChangeArrowheads="1"/>
          </p:cNvPicPr>
          <p:nvPr/>
        </p:nvPicPr>
        <p:blipFill>
          <a:blip r:embed="rId2" cstate="print"/>
          <a:srcRect/>
          <a:stretch>
            <a:fillRect/>
          </a:stretch>
        </p:blipFill>
        <p:spPr bwMode="auto">
          <a:xfrm>
            <a:off x="179512" y="908720"/>
            <a:ext cx="3528392" cy="5392739"/>
          </a:xfrm>
          <a:prstGeom prst="rect">
            <a:avLst/>
          </a:prstGeom>
          <a:noFill/>
        </p:spPr>
      </p:pic>
      <p:sp>
        <p:nvSpPr>
          <p:cNvPr id="5" name="TextBox 4"/>
          <p:cNvSpPr txBox="1"/>
          <p:nvPr/>
        </p:nvSpPr>
        <p:spPr>
          <a:xfrm>
            <a:off x="3995936" y="908720"/>
            <a:ext cx="4536504" cy="5262979"/>
          </a:xfrm>
          <a:prstGeom prst="rect">
            <a:avLst/>
          </a:prstGeom>
          <a:noFill/>
        </p:spPr>
        <p:txBody>
          <a:bodyPr wrap="square" rtlCol="0">
            <a:spAutoFit/>
          </a:bodyPr>
          <a:lstStyle/>
          <a:p>
            <a:r>
              <a:rPr lang="ru-RU" sz="2400" dirty="0" smtClean="0"/>
              <a:t>«Разве не правда, что мы начинаем свою жизнь под родительским кровом верящими во все на свете маленькими детьми? Потом наступает День потерявших веру, когда понимаешь, что ты жалок, несчастен, беден, слеп и гол и, словно вселяющий ужас, убитый горем призрак, с содроганием продираешься сквозь нескончаемый кошмар этой жизни».</a:t>
            </a:r>
            <a:endParaRPr lang="en-US" sz="2400"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idx="1"/>
          </p:nvPr>
        </p:nvSpPr>
        <p:spPr>
          <a:xfrm>
            <a:off x="251520" y="764705"/>
            <a:ext cx="8712968" cy="5809134"/>
          </a:xfrm>
        </p:spPr>
        <p:txBody>
          <a:bodyPr>
            <a:normAutofit fontScale="62500" lnSpcReduction="20000"/>
          </a:bodyPr>
          <a:lstStyle/>
          <a:p>
            <a:pPr>
              <a:buNone/>
            </a:pPr>
            <a:r>
              <a:rPr lang="ru-RU" dirty="0" smtClean="0"/>
              <a:t>«- Чего ты хочешь от жизни? </a:t>
            </a:r>
            <a:br>
              <a:rPr lang="ru-RU" dirty="0" smtClean="0"/>
            </a:br>
            <a:r>
              <a:rPr lang="ru-RU" dirty="0" smtClean="0"/>
              <a:t>Я желал прошибить ее, выжать из нее ответ. А она понятия не имела о том, чего хочет. Она бормотала что</a:t>
            </a:r>
            <a:r>
              <a:rPr lang="en-US" dirty="0" smtClean="0"/>
              <a:t>-</a:t>
            </a:r>
            <a:r>
              <a:rPr lang="ru-RU" dirty="0" smtClean="0"/>
              <a:t>то о работе, о кино, о летних поездках к бабушке, о том, что мечтает съездить в Нью-Йорк и наведаться в "Рокси", перечисляла, какие бы по этому случаю надела наряды - вроде тех, что надевала на прошлую пасху: белую шляпку с розами, розовые туфельки-лодочки и габардиновое пальто цвета лаванды.</a:t>
            </a:r>
            <a:br>
              <a:rPr lang="ru-RU" dirty="0" smtClean="0"/>
            </a:br>
            <a:r>
              <a:rPr lang="ru-RU" dirty="0" smtClean="0"/>
              <a:t>- Что ты делаешь по воскресеньям? - спросил я. </a:t>
            </a:r>
            <a:br>
              <a:rPr lang="ru-RU" dirty="0" smtClean="0"/>
            </a:br>
            <a:r>
              <a:rPr lang="ru-RU" dirty="0" smtClean="0"/>
              <a:t>Она сидит на веранде. Парни ездят мимо на велосипедах и останавливаются поболтать. Она читает газетный юмор, она лежит в гамаке.</a:t>
            </a:r>
            <a:br>
              <a:rPr lang="ru-RU" dirty="0" smtClean="0"/>
            </a:br>
            <a:r>
              <a:rPr lang="ru-RU" dirty="0" smtClean="0"/>
              <a:t>- Что ты делаешь теплыми летними вечерами?</a:t>
            </a:r>
            <a:br>
              <a:rPr lang="ru-RU" dirty="0" smtClean="0"/>
            </a:br>
            <a:r>
              <a:rPr lang="ru-RU" dirty="0" smtClean="0"/>
              <a:t>Она сидит на веранде, она смотрит на проезжающие машины. Они с матерью стряпают воздушную кукурузу. </a:t>
            </a:r>
            <a:br>
              <a:rPr lang="ru-RU" dirty="0" smtClean="0"/>
            </a:br>
            <a:r>
              <a:rPr lang="ru-RU" dirty="0" smtClean="0"/>
              <a:t>- А что делает летними вечерами твой отец?</a:t>
            </a:r>
            <a:br>
              <a:rPr lang="ru-RU" dirty="0" smtClean="0"/>
            </a:br>
            <a:r>
              <a:rPr lang="ru-RU" dirty="0" smtClean="0"/>
              <a:t>Он работает в ночную смену кочегаром, всю жизнь он потратил на то, чтобы прокормить женщину с ее отпрысками, а взамен - ни уважения, ни любви. </a:t>
            </a:r>
            <a:br>
              <a:rPr lang="ru-RU" dirty="0" smtClean="0"/>
            </a:br>
            <a:r>
              <a:rPr lang="ru-RU" dirty="0" smtClean="0"/>
              <a:t>- Что делает летними вечерами твой брат?</a:t>
            </a:r>
            <a:br>
              <a:rPr lang="ru-RU" dirty="0" smtClean="0"/>
            </a:br>
            <a:r>
              <a:rPr lang="ru-RU" dirty="0" smtClean="0"/>
              <a:t>Он катается на велосипеде, он торчит у киоска с газировкой.</a:t>
            </a:r>
            <a:br>
              <a:rPr lang="ru-RU" dirty="0" smtClean="0"/>
            </a:br>
            <a:r>
              <a:rPr lang="ru-RU" dirty="0" smtClean="0"/>
              <a:t>- К чему он стремится? К чему стремимся все мы? Чего мы хотим?</a:t>
            </a:r>
            <a:br>
              <a:rPr lang="ru-RU" dirty="0" smtClean="0"/>
            </a:br>
            <a:r>
              <a:rPr lang="ru-RU" dirty="0" smtClean="0"/>
              <a:t>Она не знала. Она зевнула. Ей хотелось спать. Это уже было чересчур. Никто этого сказать не сможет. Никто никогда не скажет. Все было кончено. Ей было восемнадцать, она была очень миловидной - и пропащей».</a:t>
            </a:r>
            <a:endParaRPr lang="en-US"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80898" name="Picture 2" descr="http://www.deliveringhappiness.com/wp-content/uploads/2014/03/On-The-Road-quote-4.png"/>
          <p:cNvPicPr>
            <a:picLocks noChangeAspect="1" noChangeArrowheads="1"/>
          </p:cNvPicPr>
          <p:nvPr/>
        </p:nvPicPr>
        <p:blipFill>
          <a:blip r:embed="rId2" cstate="print"/>
          <a:srcRect b="21732"/>
          <a:stretch>
            <a:fillRect/>
          </a:stretch>
        </p:blipFill>
        <p:spPr bwMode="auto">
          <a:xfrm>
            <a:off x="0" y="0"/>
            <a:ext cx="9144000" cy="6858000"/>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ru-RU" dirty="0" smtClean="0"/>
              <a:t>«В ожидании Годо»: </a:t>
            </a:r>
            <a:br>
              <a:rPr lang="ru-RU" dirty="0" smtClean="0"/>
            </a:br>
            <a:r>
              <a:rPr lang="ru-RU" dirty="0" smtClean="0"/>
              <a:t>тематика и проблематика</a:t>
            </a:r>
            <a:endParaRPr lang="en-US" dirty="0"/>
          </a:p>
        </p:txBody>
      </p:sp>
      <p:sp>
        <p:nvSpPr>
          <p:cNvPr id="3" name="Content Placeholder 2"/>
          <p:cNvSpPr>
            <a:spLocks noGrp="1"/>
          </p:cNvSpPr>
          <p:nvPr>
            <p:ph idx="1"/>
          </p:nvPr>
        </p:nvSpPr>
        <p:spPr/>
        <p:txBody>
          <a:bodyPr>
            <a:normAutofit/>
          </a:bodyPr>
          <a:lstStyle/>
          <a:p>
            <a:r>
              <a:rPr lang="ru-RU" dirty="0" smtClean="0"/>
              <a:t>Бессмысленность и бесцельность человеческого существования</a:t>
            </a:r>
          </a:p>
          <a:p>
            <a:r>
              <a:rPr lang="ru-RU" dirty="0" smtClean="0"/>
              <a:t>Невозможность коммуникации</a:t>
            </a:r>
          </a:p>
          <a:p>
            <a:r>
              <a:rPr lang="ru-RU" dirty="0" smtClean="0"/>
              <a:t>Разлад души и тела, раздвоенность, раздробленность личности</a:t>
            </a:r>
          </a:p>
          <a:p>
            <a:r>
              <a:rPr lang="ru-RU" dirty="0" smtClean="0"/>
              <a:t>Одиночество и отчуждение</a:t>
            </a:r>
          </a:p>
          <a:p>
            <a:r>
              <a:rPr lang="ru-RU" dirty="0" smtClean="0"/>
              <a:t>Бесконечное повторение как иллюзия движения; отсутствие развития; «конец истории» </a:t>
            </a:r>
            <a:endParaRPr 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ru-RU" dirty="0" smtClean="0"/>
              <a:t>Темы эссе</a:t>
            </a:r>
            <a:endParaRPr lang="en-US" dirty="0"/>
          </a:p>
        </p:txBody>
      </p:sp>
      <p:sp>
        <p:nvSpPr>
          <p:cNvPr id="3" name="Content Placeholder 2"/>
          <p:cNvSpPr>
            <a:spLocks noGrp="1"/>
          </p:cNvSpPr>
          <p:nvPr>
            <p:ph idx="1"/>
          </p:nvPr>
        </p:nvSpPr>
        <p:spPr/>
        <p:txBody>
          <a:bodyPr/>
          <a:lstStyle/>
          <a:p>
            <a:endParaRPr lang="ru-RU" dirty="0" smtClean="0"/>
          </a:p>
          <a:p>
            <a:r>
              <a:rPr lang="ru-RU" dirty="0" smtClean="0"/>
              <a:t>«Прав мир, а не ты и не я»: на чьей вы стороне в споре Дези и Беранже? </a:t>
            </a:r>
          </a:p>
          <a:p>
            <a:r>
              <a:rPr lang="ru-RU" dirty="0" smtClean="0"/>
              <a:t>«Гуманизм – бизнес миллиардеров»: стала ли мораль товаром в современном обществе?</a:t>
            </a:r>
          </a:p>
          <a:p>
            <a:r>
              <a:rPr lang="ru-RU" dirty="0" smtClean="0"/>
              <a:t>«Власть дороги»: абсолютная свобода - дар или трагедия? </a:t>
            </a:r>
            <a:endParaRPr lang="en-US"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836712"/>
            <a:ext cx="8229600" cy="1066800"/>
          </a:xfrm>
        </p:spPr>
        <p:txBody>
          <a:bodyPr>
            <a:normAutofit fontScale="90000"/>
          </a:bodyPr>
          <a:lstStyle/>
          <a:p>
            <a:pPr algn="ctr"/>
            <a:r>
              <a:rPr lang="en-US" dirty="0" smtClean="0"/>
              <a:t>Essay Writing Tips: </a:t>
            </a:r>
            <a:r>
              <a:rPr lang="ru-RU" dirty="0" smtClean="0"/>
              <a:t/>
            </a:r>
            <a:br>
              <a:rPr lang="ru-RU" dirty="0" smtClean="0"/>
            </a:br>
            <a:r>
              <a:rPr lang="ru-RU" dirty="0" smtClean="0"/>
              <a:t>стратегии убеждения</a:t>
            </a:r>
            <a:endParaRPr lang="en-US" dirty="0"/>
          </a:p>
        </p:txBody>
      </p:sp>
      <p:sp>
        <p:nvSpPr>
          <p:cNvPr id="3" name="Content Placeholder 2"/>
          <p:cNvSpPr>
            <a:spLocks noGrp="1"/>
          </p:cNvSpPr>
          <p:nvPr>
            <p:ph idx="1"/>
          </p:nvPr>
        </p:nvSpPr>
        <p:spPr/>
        <p:txBody>
          <a:bodyPr/>
          <a:lstStyle/>
          <a:p>
            <a:r>
              <a:rPr lang="ru-RU" dirty="0" smtClean="0"/>
              <a:t>Планирование доказательной базы </a:t>
            </a:r>
          </a:p>
          <a:p>
            <a:r>
              <a:rPr lang="ru-RU" dirty="0" smtClean="0"/>
              <a:t>Четкая логическая взаимосвязь между смысловыми блоками: каждый последующий развивает и дополняет идеи предыдущего</a:t>
            </a:r>
          </a:p>
          <a:p>
            <a:r>
              <a:rPr lang="ru-RU" dirty="0" smtClean="0"/>
              <a:t>Дедукция и индукция </a:t>
            </a:r>
          </a:p>
          <a:p>
            <a:r>
              <a:rPr lang="ru-RU" dirty="0" smtClean="0"/>
              <a:t>Кругозор и эрудиция: примеры из разных областей знания</a:t>
            </a:r>
          </a:p>
          <a:p>
            <a:r>
              <a:rPr lang="ru-RU" dirty="0" smtClean="0"/>
              <a:t>Отсылка к авторитету  </a:t>
            </a:r>
          </a:p>
          <a:p>
            <a:r>
              <a:rPr lang="ru-RU" dirty="0" smtClean="0"/>
              <a:t>Риторические фигуры убеждения </a:t>
            </a:r>
            <a:endParaRPr lang="en-US"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692696"/>
            <a:ext cx="8229600" cy="1066800"/>
          </a:xfrm>
        </p:spPr>
        <p:txBody>
          <a:bodyPr/>
          <a:lstStyle/>
          <a:p>
            <a:pPr algn="ctr"/>
            <a:r>
              <a:rPr lang="ru-RU" dirty="0" smtClean="0"/>
              <a:t>Фигуры убеждения</a:t>
            </a:r>
            <a:endParaRPr lang="en-US" dirty="0"/>
          </a:p>
        </p:txBody>
      </p:sp>
      <p:sp>
        <p:nvSpPr>
          <p:cNvPr id="3" name="Content Placeholder 2"/>
          <p:cNvSpPr>
            <a:spLocks noGrp="1"/>
          </p:cNvSpPr>
          <p:nvPr>
            <p:ph idx="1"/>
          </p:nvPr>
        </p:nvSpPr>
        <p:spPr>
          <a:xfrm>
            <a:off x="457200" y="1772816"/>
            <a:ext cx="8229600" cy="4801720"/>
          </a:xfrm>
        </p:spPr>
        <p:txBody>
          <a:bodyPr>
            <a:normAutofit fontScale="92500" lnSpcReduction="20000"/>
          </a:bodyPr>
          <a:lstStyle/>
          <a:p>
            <a:r>
              <a:rPr lang="ru-RU" dirty="0" smtClean="0"/>
              <a:t>Риторический вопрос</a:t>
            </a:r>
          </a:p>
          <a:p>
            <a:r>
              <a:rPr lang="ru-RU" dirty="0" smtClean="0"/>
              <a:t>Мысль как серия вопросов, наталкивающих читателя на правильный ответ</a:t>
            </a:r>
          </a:p>
          <a:p>
            <a:r>
              <a:rPr lang="ru-RU" dirty="0" smtClean="0"/>
              <a:t>Вопросно-ответный ход: автор формулирует вопрос и сам на него отвечает</a:t>
            </a:r>
          </a:p>
          <a:p>
            <a:r>
              <a:rPr lang="ru-RU" dirty="0" smtClean="0"/>
              <a:t>Вопрос на опровержение: автор формулирует тезис в форме вопроса и сам его опровергает</a:t>
            </a:r>
          </a:p>
          <a:p>
            <a:r>
              <a:rPr lang="ru-RU" dirty="0" smtClean="0"/>
              <a:t>Предварение: автор предугадывает возражения читателя и заранее на них возражает</a:t>
            </a:r>
          </a:p>
          <a:p>
            <a:r>
              <a:rPr lang="ru-RU" dirty="0" smtClean="0"/>
              <a:t>Сообщение: автор имитирует совещательный процесс с читателем</a:t>
            </a:r>
          </a:p>
          <a:p>
            <a:r>
              <a:rPr lang="ru-RU" dirty="0" smtClean="0"/>
              <a:t>Сомнение: имитация недоумения и растерянности</a:t>
            </a:r>
          </a:p>
          <a:p>
            <a:r>
              <a:rPr lang="ru-RU" dirty="0" smtClean="0"/>
              <a:t>Фиктивное умолчание</a:t>
            </a:r>
          </a:p>
          <a:p>
            <a:endParaRPr lang="ru-RU" dirty="0" smtClean="0"/>
          </a:p>
          <a:p>
            <a:endParaRPr lang="ru-RU" dirty="0" smtClean="0"/>
          </a:p>
          <a:p>
            <a:endParaRPr lang="ru-RU" dirty="0" smtClean="0"/>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2466" name="Picture 2" descr="http://www.relatably.com/m/img/funny-lonely-memes/a6mtRAi.jpg"/>
          <p:cNvPicPr>
            <a:picLocks noChangeAspect="1" noChangeArrowheads="1"/>
          </p:cNvPicPr>
          <p:nvPr/>
        </p:nvPicPr>
        <p:blipFill>
          <a:blip r:embed="rId2" cstate="print"/>
          <a:srcRect/>
          <a:stretch>
            <a:fillRect/>
          </a:stretch>
        </p:blipFill>
        <p:spPr bwMode="auto">
          <a:xfrm>
            <a:off x="0" y="0"/>
            <a:ext cx="9144000" cy="6858001"/>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endParaRPr lang="en-US" dirty="0"/>
          </a:p>
        </p:txBody>
      </p:sp>
      <p:sp>
        <p:nvSpPr>
          <p:cNvPr id="3" name="Content Placeholder 2"/>
          <p:cNvSpPr>
            <a:spLocks noGrp="1"/>
          </p:cNvSpPr>
          <p:nvPr>
            <p:ph idx="1"/>
          </p:nvPr>
        </p:nvSpPr>
        <p:spPr/>
        <p:txBody>
          <a:bodyPr/>
          <a:lstStyle/>
          <a:p>
            <a:endParaRPr lang="en-US"/>
          </a:p>
        </p:txBody>
      </p:sp>
      <p:pic>
        <p:nvPicPr>
          <p:cNvPr id="41986" name="Picture 2" descr="http://mosaica.ru/sites/default/files/news/preview/2012/02/05/godot6.jpg"/>
          <p:cNvPicPr>
            <a:picLocks noChangeAspect="1" noChangeArrowheads="1"/>
          </p:cNvPicPr>
          <p:nvPr/>
        </p:nvPicPr>
        <p:blipFill>
          <a:blip r:embed="rId2" cstate="print"/>
          <a:srcRect l="8276"/>
          <a:stretch>
            <a:fillRect/>
          </a:stretch>
        </p:blipFill>
        <p:spPr bwMode="auto">
          <a:xfrm>
            <a:off x="0" y="0"/>
            <a:ext cx="9160476" cy="6858000"/>
          </a:xfrm>
          <a:prstGeom prst="rect">
            <a:avLst/>
          </a:prstGeom>
          <a:noFill/>
        </p:spPr>
      </p:pic>
      <p:sp>
        <p:nvSpPr>
          <p:cNvPr id="5" name="TextBox 4"/>
          <p:cNvSpPr txBox="1"/>
          <p:nvPr/>
        </p:nvSpPr>
        <p:spPr>
          <a:xfrm>
            <a:off x="2771800" y="188640"/>
            <a:ext cx="5976664" cy="1200329"/>
          </a:xfrm>
          <a:prstGeom prst="rect">
            <a:avLst/>
          </a:prstGeom>
          <a:noFill/>
        </p:spPr>
        <p:txBody>
          <a:bodyPr wrap="square" rtlCol="0">
            <a:spAutoFit/>
          </a:bodyPr>
          <a:lstStyle/>
          <a:p>
            <a:r>
              <a:rPr lang="ru-RU" sz="2400" dirty="0" smtClean="0">
                <a:solidFill>
                  <a:schemeClr val="bg1"/>
                </a:solidFill>
              </a:rPr>
              <a:t>«Мы всегда что-нибудь придумываем, Диди, чтобы сделать вид, что мы живем»</a:t>
            </a:r>
            <a:endParaRPr lang="en-US" sz="2400" dirty="0">
              <a:solidFill>
                <a:schemeClr val="bg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692696"/>
            <a:ext cx="8229600" cy="1066800"/>
          </a:xfrm>
        </p:spPr>
        <p:txBody>
          <a:bodyPr>
            <a:normAutofit fontScale="90000"/>
          </a:bodyPr>
          <a:lstStyle/>
          <a:p>
            <a:r>
              <a:rPr lang="ru-RU" dirty="0" smtClean="0"/>
              <a:t>«В ожидании Годо»: система образов</a:t>
            </a:r>
            <a:endParaRPr lang="en-US" dirty="0"/>
          </a:p>
        </p:txBody>
      </p:sp>
      <p:graphicFrame>
        <p:nvGraphicFramePr>
          <p:cNvPr id="6" name="Content Placeholder 5"/>
          <p:cNvGraphicFramePr>
            <a:graphicFrameLocks noGrp="1"/>
          </p:cNvGraphicFramePr>
          <p:nvPr>
            <p:ph idx="1"/>
          </p:nvPr>
        </p:nvGraphicFramePr>
        <p:xfrm>
          <a:off x="457200" y="1772816"/>
          <a:ext cx="8229600" cy="48010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1442" name="Picture 2" descr="https://theoghamstoneul.files.wordpress.com/2014/12/1311984754_740215_0000000000_noticia_normal.jpg"/>
          <p:cNvPicPr>
            <a:picLocks noChangeAspect="1" noChangeArrowheads="1"/>
          </p:cNvPicPr>
          <p:nvPr/>
        </p:nvPicPr>
        <p:blipFill>
          <a:blip r:embed="rId2" cstate="print">
            <a:lum bright="-14000"/>
          </a:blip>
          <a:srcRect r="10445"/>
          <a:stretch>
            <a:fillRect/>
          </a:stretch>
        </p:blipFill>
        <p:spPr bwMode="auto">
          <a:xfrm>
            <a:off x="-1" y="0"/>
            <a:ext cx="9175087" cy="6858000"/>
          </a:xfrm>
          <a:prstGeom prst="rect">
            <a:avLst/>
          </a:prstGeom>
          <a:noFill/>
        </p:spPr>
      </p:pic>
      <p:sp>
        <p:nvSpPr>
          <p:cNvPr id="5" name="TextBox 4"/>
          <p:cNvSpPr txBox="1"/>
          <p:nvPr/>
        </p:nvSpPr>
        <p:spPr>
          <a:xfrm>
            <a:off x="179512" y="188640"/>
            <a:ext cx="6840760" cy="2246769"/>
          </a:xfrm>
          <a:prstGeom prst="rect">
            <a:avLst/>
          </a:prstGeom>
          <a:noFill/>
        </p:spPr>
        <p:txBody>
          <a:bodyPr wrap="square" rtlCol="0">
            <a:spAutoFit/>
          </a:bodyPr>
          <a:lstStyle/>
          <a:p>
            <a:r>
              <a:rPr lang="ru-RU" sz="2000" dirty="0">
                <a:solidFill>
                  <a:schemeClr val="bg1"/>
                </a:solidFill>
              </a:rPr>
              <a:t>Мера слез в мироздании всегда неизменна. Если кто-то заплачет в одном месте, значит кто-то успокоился в другом. То же самое можно сказать и о смехе. </a:t>
            </a:r>
            <a:r>
              <a:rPr lang="ru-RU" sz="2000" dirty="0" smtClean="0">
                <a:solidFill>
                  <a:schemeClr val="bg1"/>
                </a:solidFill>
              </a:rPr>
              <a:t>Так </a:t>
            </a:r>
            <a:r>
              <a:rPr lang="ru-RU" sz="2000" dirty="0">
                <a:solidFill>
                  <a:schemeClr val="bg1"/>
                </a:solidFill>
              </a:rPr>
              <a:t>что не будем поносить нашу эпоху - она ничуть не трагичнее, чем все предыдущие.  Но и восхвалять ее не будем.  О ней вообще лучше помолчать. </a:t>
            </a:r>
            <a:r>
              <a:rPr lang="ru-RU" sz="2000" dirty="0" smtClean="0">
                <a:solidFill>
                  <a:schemeClr val="bg1"/>
                </a:solidFill>
              </a:rPr>
              <a:t>Впрочем</a:t>
            </a:r>
            <a:r>
              <a:rPr lang="ru-RU" sz="2000" dirty="0">
                <a:solidFill>
                  <a:schemeClr val="bg1"/>
                </a:solidFill>
              </a:rPr>
              <a:t>, народонаселение значительно выросло.</a:t>
            </a:r>
            <a:endParaRPr lang="en-US" sz="2000" dirty="0">
              <a:solidFill>
                <a:schemeClr val="bg1"/>
              </a:solidFill>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Urb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Urban">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1195</TotalTime>
  <Words>2287</Words>
  <Application>Microsoft Office PowerPoint</Application>
  <PresentationFormat>On-screen Show (4:3)</PresentationFormat>
  <Paragraphs>230</Paragraphs>
  <Slides>52</Slides>
  <Notes>0</Notes>
  <HiddenSlides>0</HiddenSlides>
  <MMClips>0</MMClips>
  <ScaleCrop>false</ScaleCrop>
  <HeadingPairs>
    <vt:vector size="4" baseType="variant">
      <vt:variant>
        <vt:lpstr>Theme</vt:lpstr>
      </vt:variant>
      <vt:variant>
        <vt:i4>1</vt:i4>
      </vt:variant>
      <vt:variant>
        <vt:lpstr>Slide Titles</vt:lpstr>
      </vt:variant>
      <vt:variant>
        <vt:i4>52</vt:i4>
      </vt:variant>
    </vt:vector>
  </HeadingPairs>
  <TitlesOfParts>
    <vt:vector size="53" baseType="lpstr">
      <vt:lpstr>Urban</vt:lpstr>
      <vt:lpstr>Литература ІІ пол. ХХ века: время экспериментов</vt:lpstr>
      <vt:lpstr>«Театр абсурда»</vt:lpstr>
      <vt:lpstr>Поэтика театра абсурда</vt:lpstr>
      <vt:lpstr>Slide 4</vt:lpstr>
      <vt:lpstr>«В ожидании Годо»:  тематика и проблематика</vt:lpstr>
      <vt:lpstr>Slide 6</vt:lpstr>
      <vt:lpstr>Slide 7</vt:lpstr>
      <vt:lpstr>«В ожидании Годо»: система образов</vt:lpstr>
      <vt:lpstr>Slide 9</vt:lpstr>
      <vt:lpstr>«В ожидании Годо»: символы</vt:lpstr>
      <vt:lpstr>Slide 11</vt:lpstr>
      <vt:lpstr>Slide 12</vt:lpstr>
      <vt:lpstr>«Носороги»:  тематика и проблематика</vt:lpstr>
      <vt:lpstr>Slide 14</vt:lpstr>
      <vt:lpstr>Slide 15</vt:lpstr>
      <vt:lpstr>Slide 16</vt:lpstr>
      <vt:lpstr>«Визит старой дамы»:  тематика и проблематика</vt:lpstr>
      <vt:lpstr>Slide 18</vt:lpstr>
      <vt:lpstr>Slide 19</vt:lpstr>
      <vt:lpstr>«Школа нового романа»</vt:lpstr>
      <vt:lpstr>Эстетическая программа  «школы нового романа»</vt:lpstr>
      <vt:lpstr>Поэтика «нового романа»</vt:lpstr>
      <vt:lpstr>Slide 23</vt:lpstr>
      <vt:lpstr>«Тропизмы» Натали Саррот</vt:lpstr>
      <vt:lpstr>Поэтика суггестивности</vt:lpstr>
      <vt:lpstr>Slide 26</vt:lpstr>
      <vt:lpstr>«Золотые плоды»</vt:lpstr>
      <vt:lpstr>Slide 28</vt:lpstr>
      <vt:lpstr>Slide 29</vt:lpstr>
      <vt:lpstr>«Шозизмы» Алена Роб-Грийе</vt:lpstr>
      <vt:lpstr>Поэтика шозизма</vt:lpstr>
      <vt:lpstr>«В лабиринте»</vt:lpstr>
      <vt:lpstr>Slide 33</vt:lpstr>
      <vt:lpstr>Slide 34</vt:lpstr>
      <vt:lpstr>Движение битников</vt:lpstr>
      <vt:lpstr>Slide 36</vt:lpstr>
      <vt:lpstr>Slide 37</vt:lpstr>
      <vt:lpstr>Основные характеристики  бит-поколения:</vt:lpstr>
      <vt:lpstr>Slide 39</vt:lpstr>
      <vt:lpstr>Поэтика  литературы «разбитого поколения»</vt:lpstr>
      <vt:lpstr>«Метод нарезок»</vt:lpstr>
      <vt:lpstr>Спонтанная проза</vt:lpstr>
      <vt:lpstr>Джек Керуак</vt:lpstr>
      <vt:lpstr>Slide 44</vt:lpstr>
      <vt:lpstr>«В дороге»</vt:lpstr>
      <vt:lpstr>Slide 46</vt:lpstr>
      <vt:lpstr>Slide 47</vt:lpstr>
      <vt:lpstr>Slide 48</vt:lpstr>
      <vt:lpstr>Slide 49</vt:lpstr>
      <vt:lpstr>Темы эссе</vt:lpstr>
      <vt:lpstr>Essay Writing Tips:  стратегии убеждения</vt:lpstr>
      <vt:lpstr>Фигуры убеждения</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Литература ІІ пол. ХХ века: время экспериментов</dc:title>
  <dc:creator>the_mockturtle</dc:creator>
  <cp:lastModifiedBy>the_mockturtle</cp:lastModifiedBy>
  <cp:revision>78</cp:revision>
  <dcterms:created xsi:type="dcterms:W3CDTF">2016-04-03T16:28:32Z</dcterms:created>
  <dcterms:modified xsi:type="dcterms:W3CDTF">2017-02-15T11:57:31Z</dcterms:modified>
</cp:coreProperties>
</file>