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sldIdLst>
    <p:sldId id="256" r:id="rId2"/>
    <p:sldId id="257" r:id="rId3"/>
    <p:sldId id="258" r:id="rId4"/>
    <p:sldId id="277" r:id="rId5"/>
    <p:sldId id="278" r:id="rId6"/>
    <p:sldId id="279" r:id="rId7"/>
    <p:sldId id="280" r:id="rId8"/>
    <p:sldId id="283" r:id="rId9"/>
    <p:sldId id="284" r:id="rId10"/>
    <p:sldId id="285" r:id="rId11"/>
    <p:sldId id="265" r:id="rId12"/>
    <p:sldId id="262" r:id="rId13"/>
    <p:sldId id="281" r:id="rId14"/>
    <p:sldId id="282" r:id="rId15"/>
    <p:sldId id="263" r:id="rId16"/>
    <p:sldId id="266" r:id="rId17"/>
    <p:sldId id="297" r:id="rId18"/>
    <p:sldId id="275" r:id="rId19"/>
    <p:sldId id="286" r:id="rId20"/>
    <p:sldId id="287" r:id="rId21"/>
    <p:sldId id="276" r:id="rId22"/>
    <p:sldId id="259" r:id="rId23"/>
    <p:sldId id="261" r:id="rId24"/>
    <p:sldId id="288" r:id="rId25"/>
    <p:sldId id="270" r:id="rId26"/>
    <p:sldId id="298" r:id="rId27"/>
    <p:sldId id="299" r:id="rId28"/>
    <p:sldId id="300" r:id="rId29"/>
    <p:sldId id="301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302" r:id="rId38"/>
    <p:sldId id="303" r:id="rId39"/>
    <p:sldId id="271" r:id="rId40"/>
    <p:sldId id="304" r:id="rId41"/>
    <p:sldId id="305" r:id="rId42"/>
    <p:sldId id="307" r:id="rId43"/>
    <p:sldId id="272" r:id="rId44"/>
    <p:sldId id="274" r:id="rId4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2" autoAdjust="0"/>
    <p:restoredTop sz="94712" autoAdjust="0"/>
  </p:normalViewPr>
  <p:slideViewPr>
    <p:cSldViewPr snapToGrid="0">
      <p:cViewPr varScale="1">
        <p:scale>
          <a:sx n="104" d="100"/>
          <a:sy n="104" d="100"/>
        </p:scale>
        <p:origin x="-65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AD0B8-A58E-4FB8-B712-6F1D7913CC11}" type="datetimeFigureOut">
              <a:rPr lang="ru-RU"/>
              <a:pPr>
                <a:defRPr/>
              </a:pPr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7CDEC-6D2D-43E3-9EC2-CD29B2AECA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CA9D6-10BC-48CC-955E-08AC33148B74}" type="datetimeFigureOut">
              <a:rPr lang="ru-RU"/>
              <a:pPr>
                <a:defRPr/>
              </a:pPr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1981A2-A7D9-4270-81A4-39E41200DB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35C7C-C264-4F56-858E-5DD5C0408C58}" type="datetimeFigureOut">
              <a:rPr lang="ru-RU"/>
              <a:pPr>
                <a:defRPr/>
              </a:pPr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89E6E7-223F-4FBA-A3B9-AD6A66FDFC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D91D8-2B3D-4DC2-915D-AF70A431378C}" type="datetimeFigureOut">
              <a:rPr lang="ru-RU"/>
              <a:pPr>
                <a:defRPr/>
              </a:pPr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158F3-72A9-4CEF-BD9B-9EC06F47CB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EBC23-8E55-4538-8EF9-BF2CC5633427}" type="datetimeFigureOut">
              <a:rPr lang="ru-RU"/>
              <a:pPr>
                <a:defRPr/>
              </a:pPr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1F40E-1148-4CC2-86CD-B6E5091002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B371D-5AB5-4ECE-BCC2-643AFD5F8169}" type="datetimeFigureOut">
              <a:rPr lang="ru-RU"/>
              <a:pPr>
                <a:defRPr/>
              </a:pPr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D55F0-B5B9-4B4F-8D2C-BFBFE4B1AA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C3734-40C3-43EF-9868-6CFA3349E767}" type="datetimeFigureOut">
              <a:rPr lang="ru-RU"/>
              <a:pPr>
                <a:defRPr/>
              </a:pPr>
              <a:t>19.02.2020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B5156-A311-4151-91CA-25FA75EB66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A38711-5B61-45A3-B96D-1F71947585A6}" type="datetimeFigureOut">
              <a:rPr lang="ru-RU"/>
              <a:pPr>
                <a:defRPr/>
              </a:pPr>
              <a:t>19.02.2020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04059-F971-4FCB-A302-3F43D4B0DA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F2A3F-996C-4EC0-AB5C-365F8D71388E}" type="datetimeFigureOut">
              <a:rPr lang="ru-RU"/>
              <a:pPr>
                <a:defRPr/>
              </a:pPr>
              <a:t>19.02.2020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D1B22-01C0-4E41-A325-055A8B252B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F806A5-F386-4172-9CFE-F53D34C87EDC}" type="datetimeFigureOut">
              <a:rPr lang="ru-RU"/>
              <a:pPr>
                <a:defRPr/>
              </a:pPr>
              <a:t>19.02.2020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68CB6-B6A4-4E92-9023-B60EB415A9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0B6AF-2041-452D-A001-C7C8CCCBB303}" type="datetimeFigureOut">
              <a:rPr lang="ru-RU"/>
              <a:pPr>
                <a:defRPr/>
              </a:pPr>
              <a:t>19.02.2020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F3105-79E3-416B-B46A-22A9412F46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8F72A-453C-40ED-9F36-B5C80E2F2618}" type="datetimeFigureOut">
              <a:rPr lang="ru-RU"/>
              <a:pPr>
                <a:defRPr/>
              </a:pPr>
              <a:t>19.02.2020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41404-CC7E-4436-A7CD-E8A718C6A0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8678F90-7235-4E4E-B672-3598835DB074}" type="datetimeFigureOut">
              <a:rPr lang="ru-RU"/>
              <a:pPr>
                <a:defRPr/>
              </a:pPr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80B977E-78C6-4E21-B122-B742BF4941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4" r:id="rId2"/>
    <p:sldLayoutId id="2147483673" r:id="rId3"/>
    <p:sldLayoutId id="2147483672" r:id="rId4"/>
    <p:sldLayoutId id="2147483671" r:id="rId5"/>
    <p:sldLayoutId id="2147483670" r:id="rId6"/>
    <p:sldLayoutId id="2147483669" r:id="rId7"/>
    <p:sldLayoutId id="2147483668" r:id="rId8"/>
    <p:sldLayoutId id="2147483667" r:id="rId9"/>
    <p:sldLayoutId id="2147483666" r:id="rId10"/>
    <p:sldLayoutId id="2147483665" r:id="rId11"/>
    <p:sldLayoutId id="2147483664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wirpx.com/file/176148/" TargetMode="Externa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m.ua/url?sa=t&amp;rct=j&amp;q=&amp;esrc=s&amp;source=web&amp;cd=4&amp;ved=0ahUKEwi_jOmg_LHWAhWmHJoKHW27CWMQFgg_MAM&amp;url=http://dnaop.com/html/32507/doc-%D0%94%D0%91%D0%9D_%D0%92.2.2-9-2009&amp;usg=AFQjCNFlLOngufgmdxJlF8AGdfVr9OEYzg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36525" y="261938"/>
            <a:ext cx="8770938" cy="836612"/>
          </a:xfrm>
        </p:spPr>
        <p:txBody>
          <a:bodyPr anchor="b"/>
          <a:lstStyle/>
          <a:p>
            <a:pPr algn="ctr" eaLnBrk="1" hangingPunct="1">
              <a:lnSpc>
                <a:spcPct val="75000"/>
              </a:lnSpc>
            </a:pPr>
            <a:r>
              <a:rPr lang="uk-UA" sz="4800" b="1" smtClean="0"/>
              <a:t>Основи комунальної гігієни</a:t>
            </a:r>
            <a:r>
              <a:rPr lang="uk-UA" smtClean="0"/>
              <a:t> </a:t>
            </a:r>
            <a:endParaRPr lang="ru-RU" smtClean="0"/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93675" y="111125"/>
            <a:ext cx="2944813" cy="42863"/>
          </a:xfrm>
        </p:spPr>
        <p:txBody>
          <a:bodyPr/>
          <a:lstStyle/>
          <a:p>
            <a:pPr marL="0" indent="0" algn="ctr">
              <a:lnSpc>
                <a:spcPct val="70000"/>
              </a:lnSpc>
              <a:buFont typeface="Arial" charset="0"/>
              <a:buNone/>
            </a:pPr>
            <a:endParaRPr lang="ru-RU" sz="800" smtClean="0"/>
          </a:p>
        </p:txBody>
      </p:sp>
      <p:sp>
        <p:nvSpPr>
          <p:cNvPr id="14339" name="Rectangle 9"/>
          <p:cNvSpPr>
            <a:spLocks noChangeArrowheads="1"/>
          </p:cNvSpPr>
          <p:nvPr/>
        </p:nvSpPr>
        <p:spPr bwMode="auto">
          <a:xfrm>
            <a:off x="0" y="3276600"/>
            <a:ext cx="69500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 algn="ctr"/>
            <a:endParaRPr lang="uk-UA" sz="2800">
              <a:solidFill>
                <a:schemeClr val="tx1"/>
              </a:solidFill>
            </a:endParaRPr>
          </a:p>
          <a:p>
            <a:pPr indent="449263" algn="ctr"/>
            <a:endParaRPr lang="ru-RU" sz="3200">
              <a:solidFill>
                <a:schemeClr val="tx1"/>
              </a:solidFill>
            </a:endParaRPr>
          </a:p>
        </p:txBody>
      </p:sp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277813" y="1611313"/>
            <a:ext cx="4386262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ctr"/>
            <a:r>
              <a:rPr lang="uk-UA" sz="3200">
                <a:solidFill>
                  <a:schemeClr val="tx1"/>
                </a:solidFill>
              </a:rPr>
              <a:t>План</a:t>
            </a:r>
            <a:r>
              <a:rPr lang="ru-RU" sz="3200">
                <a:solidFill>
                  <a:schemeClr val="tx1"/>
                </a:solidFill>
              </a:rPr>
              <a:t>:</a:t>
            </a:r>
          </a:p>
          <a:p>
            <a:pPr marL="342900" indent="-342900">
              <a:buFontTx/>
              <a:buAutoNum type="arabicPeriod"/>
            </a:pPr>
            <a:r>
              <a:rPr lang="uk-UA" sz="3200">
                <a:solidFill>
                  <a:schemeClr val="tx1"/>
                </a:solidFill>
              </a:rPr>
              <a:t>Гігієна грунту</a:t>
            </a:r>
            <a:r>
              <a:rPr lang="ru-RU" sz="3200">
                <a:solidFill>
                  <a:schemeClr val="tx1"/>
                </a:solidFill>
              </a:rPr>
              <a:t>. </a:t>
            </a:r>
          </a:p>
          <a:p>
            <a:pPr marL="342900" indent="-342900">
              <a:buFontTx/>
              <a:buAutoNum type="arabicPeriod"/>
            </a:pPr>
            <a:r>
              <a:rPr lang="uk-UA" sz="3200">
                <a:solidFill>
                  <a:schemeClr val="tx1"/>
                </a:solidFill>
              </a:rPr>
              <a:t>Гігієна повітря.</a:t>
            </a:r>
            <a:endParaRPr lang="ru-RU" sz="3200">
              <a:solidFill>
                <a:schemeClr val="tx1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uk-UA" sz="3200">
                <a:solidFill>
                  <a:schemeClr val="tx1"/>
                </a:solidFill>
              </a:rPr>
              <a:t>Гігієна води та водопостачання.</a:t>
            </a:r>
          </a:p>
          <a:p>
            <a:pPr marL="342900" indent="-342900">
              <a:buFontTx/>
              <a:buAutoNum type="arabicPeriod"/>
            </a:pPr>
            <a:r>
              <a:rPr lang="uk-UA" sz="3200">
                <a:solidFill>
                  <a:schemeClr val="tx1"/>
                </a:solidFill>
              </a:rPr>
              <a:t>Гігієна населених пунктів, будинків, приміщень.</a:t>
            </a:r>
            <a:r>
              <a:rPr lang="ru-RU" sz="320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1434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45000" y="1063625"/>
            <a:ext cx="4699000" cy="579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/>
          </p:cNvSpPr>
          <p:nvPr>
            <p:ph type="title"/>
          </p:nvPr>
        </p:nvSpPr>
        <p:spPr>
          <a:xfrm>
            <a:off x="538163" y="219075"/>
            <a:ext cx="8605837" cy="2403475"/>
          </a:xfrm>
        </p:spPr>
        <p:txBody>
          <a:bodyPr/>
          <a:lstStyle/>
          <a:p>
            <a:pPr>
              <a:lnSpc>
                <a:spcPct val="75000"/>
              </a:lnSpc>
            </a:pPr>
            <a:r>
              <a:rPr lang="ru-RU" sz="3200" b="1" u="sng" smtClean="0"/>
              <a:t>ВОДА</a:t>
            </a:r>
            <a:r>
              <a:rPr lang="uk-UA" sz="3200" b="1" smtClean="0"/>
              <a:t> - </a:t>
            </a:r>
            <a:r>
              <a:rPr lang="ru-RU" sz="3200" b="1" smtClean="0"/>
              <a:t>фактор жи</a:t>
            </a:r>
            <a:r>
              <a:rPr lang="uk-UA" sz="3200" b="1" smtClean="0"/>
              <a:t>ттєза</a:t>
            </a:r>
            <a:r>
              <a:rPr lang="ru-RU" sz="3200" b="1" smtClean="0"/>
              <a:t>бе</a:t>
            </a:r>
            <a:r>
              <a:rPr lang="uk-UA" sz="3200" b="1" smtClean="0"/>
              <a:t>з</a:t>
            </a:r>
            <a:r>
              <a:rPr lang="ru-RU" sz="3200" b="1" smtClean="0"/>
              <a:t>печен</a:t>
            </a:r>
            <a:r>
              <a:rPr lang="uk-UA" sz="3200" b="1" smtClean="0"/>
              <a:t>н</a:t>
            </a:r>
            <a:r>
              <a:rPr lang="ru-RU" sz="3200" b="1" smtClean="0"/>
              <a:t>я, показ</a:t>
            </a:r>
            <a:r>
              <a:rPr lang="uk-UA" sz="3200" b="1" smtClean="0"/>
              <a:t>ник</a:t>
            </a:r>
            <a:r>
              <a:rPr lang="ru-RU" sz="3200" b="1" smtClean="0"/>
              <a:t> сан</a:t>
            </a:r>
            <a:r>
              <a:rPr lang="uk-UA" sz="3200" b="1" smtClean="0"/>
              <a:t>і</a:t>
            </a:r>
            <a:r>
              <a:rPr lang="ru-RU" sz="3200" b="1" smtClean="0"/>
              <a:t>тарного благополуч</a:t>
            </a:r>
            <a:r>
              <a:rPr lang="uk-UA" sz="3200" b="1" smtClean="0"/>
              <a:t>ч</a:t>
            </a:r>
            <a:r>
              <a:rPr lang="ru-RU" sz="3200" b="1" smtClean="0"/>
              <a:t>я населения, фактор ри</a:t>
            </a:r>
            <a:r>
              <a:rPr lang="uk-UA" sz="3200" b="1" smtClean="0"/>
              <a:t>зи</a:t>
            </a:r>
            <a:r>
              <a:rPr lang="ru-RU" sz="3200" b="1" smtClean="0"/>
              <a:t>к</a:t>
            </a:r>
            <a:r>
              <a:rPr lang="uk-UA" sz="3200" b="1" smtClean="0"/>
              <a:t>у</a:t>
            </a:r>
            <a:r>
              <a:rPr lang="ru-RU" sz="3200" b="1" smtClean="0"/>
              <a:t> зм</a:t>
            </a:r>
            <a:r>
              <a:rPr lang="uk-UA" sz="3200" b="1" smtClean="0"/>
              <a:t>і</a:t>
            </a:r>
            <a:r>
              <a:rPr lang="ru-RU" sz="3200" b="1" smtClean="0"/>
              <a:t>н ст</a:t>
            </a:r>
            <a:r>
              <a:rPr lang="uk-UA" sz="3200" b="1" smtClean="0"/>
              <a:t>а</a:t>
            </a:r>
            <a:r>
              <a:rPr lang="ru-RU" sz="3200" b="1" smtClean="0"/>
              <a:t>н</a:t>
            </a:r>
            <a:r>
              <a:rPr lang="uk-UA" sz="3200" b="1" smtClean="0"/>
              <a:t>у</a:t>
            </a:r>
            <a:r>
              <a:rPr lang="ru-RU" sz="3200" b="1" smtClean="0"/>
              <a:t> здоровя.</a:t>
            </a:r>
            <a:br>
              <a:rPr lang="ru-RU" sz="3200" b="1" smtClean="0"/>
            </a:br>
            <a:r>
              <a:rPr lang="ru-RU" sz="3200" b="1" u="sng" smtClean="0"/>
              <a:t>Запас</a:t>
            </a:r>
            <a:r>
              <a:rPr lang="uk-UA" sz="3200" b="1" u="sng" smtClean="0"/>
              <a:t>и</a:t>
            </a:r>
            <a:r>
              <a:rPr lang="ru-RU" sz="3200" b="1" u="sng" smtClean="0"/>
              <a:t> вод</a:t>
            </a:r>
            <a:r>
              <a:rPr lang="uk-UA" sz="3200" b="1" u="sng" smtClean="0"/>
              <a:t>и</a:t>
            </a:r>
            <a:r>
              <a:rPr lang="ru-RU" sz="3200" b="1" u="sng" smtClean="0"/>
              <a:t> Земл</a:t>
            </a:r>
            <a:r>
              <a:rPr lang="uk-UA" sz="3200" b="1" u="sng" smtClean="0"/>
              <a:t>і</a:t>
            </a:r>
            <a:r>
              <a:rPr lang="ru-RU" sz="3200" b="1" smtClean="0"/>
              <a:t> – 1,5 млрд км3 (пит</a:t>
            </a:r>
            <a:r>
              <a:rPr lang="uk-UA" sz="3200" b="1" smtClean="0"/>
              <a:t>на</a:t>
            </a:r>
            <a:r>
              <a:rPr lang="ru-RU" sz="3200" b="1" smtClean="0"/>
              <a:t> – 0,2-0,3%)</a:t>
            </a:r>
          </a:p>
        </p:txBody>
      </p:sp>
      <p:sp>
        <p:nvSpPr>
          <p:cNvPr id="23554" name="Rectangle 3"/>
          <p:cNvSpPr>
            <a:spLocks noGrp="1"/>
          </p:cNvSpPr>
          <p:nvPr>
            <p:ph type="body" idx="1"/>
          </p:nvPr>
        </p:nvSpPr>
        <p:spPr>
          <a:xfrm>
            <a:off x="144463" y="2620963"/>
            <a:ext cx="8999537" cy="4049712"/>
          </a:xfrm>
        </p:spPr>
        <p:txBody>
          <a:bodyPr/>
          <a:lstStyle/>
          <a:p>
            <a:pPr marL="533400" indent="-533400">
              <a:lnSpc>
                <a:spcPct val="75000"/>
              </a:lnSpc>
              <a:spcBef>
                <a:spcPts val="700"/>
              </a:spcBef>
              <a:buFont typeface="Arial" charset="0"/>
              <a:buNone/>
            </a:pPr>
            <a:r>
              <a:rPr lang="ru-RU" sz="3200" b="1" u="sng" smtClean="0"/>
              <a:t>ФУНКЦ</a:t>
            </a:r>
            <a:r>
              <a:rPr lang="uk-UA" sz="3200" b="1" u="sng" smtClean="0"/>
              <a:t>І</a:t>
            </a:r>
            <a:r>
              <a:rPr lang="ru-RU" sz="3200" b="1" u="sng" smtClean="0"/>
              <a:t>Ї</a:t>
            </a:r>
            <a:r>
              <a:rPr lang="ru-RU" sz="3200" b="1" smtClean="0"/>
              <a:t>: </a:t>
            </a:r>
            <a:endParaRPr lang="uk-UA" sz="3200" b="1" smtClean="0"/>
          </a:p>
          <a:p>
            <a:pPr marL="533400" indent="-533400">
              <a:lnSpc>
                <a:spcPct val="75000"/>
              </a:lnSpc>
              <a:spcBef>
                <a:spcPts val="700"/>
              </a:spcBef>
            </a:pPr>
            <a:r>
              <a:rPr lang="uk-UA" sz="3200" b="1" smtClean="0"/>
              <a:t>за</a:t>
            </a:r>
            <a:r>
              <a:rPr lang="ru-RU" sz="3200" b="1" smtClean="0"/>
              <a:t>дов</a:t>
            </a:r>
            <a:r>
              <a:rPr lang="uk-UA" sz="3200" b="1" smtClean="0"/>
              <a:t>о</a:t>
            </a:r>
            <a:r>
              <a:rPr lang="ru-RU" sz="3200" b="1" smtClean="0"/>
              <a:t>ле</a:t>
            </a:r>
            <a:r>
              <a:rPr lang="uk-UA" sz="3200" b="1" smtClean="0"/>
              <a:t>н</a:t>
            </a:r>
            <a:r>
              <a:rPr lang="ru-RU" sz="3200" b="1" smtClean="0"/>
              <a:t>ни</a:t>
            </a:r>
            <a:r>
              <a:rPr lang="uk-UA" sz="3200" b="1" smtClean="0"/>
              <a:t>я</a:t>
            </a:r>
            <a:r>
              <a:rPr lang="ru-RU" sz="3200" b="1" smtClean="0"/>
              <a:t> ф</a:t>
            </a:r>
            <a:r>
              <a:rPr lang="uk-UA" sz="3200" b="1" smtClean="0"/>
              <a:t>і</a:t>
            </a:r>
            <a:r>
              <a:rPr lang="ru-RU" sz="3200" b="1" smtClean="0"/>
              <a:t>з</a:t>
            </a:r>
            <a:r>
              <a:rPr lang="uk-UA" sz="3200" b="1" smtClean="0"/>
              <a:t>і</a:t>
            </a:r>
            <a:r>
              <a:rPr lang="ru-RU" sz="3200" b="1" smtClean="0"/>
              <a:t>олог</a:t>
            </a:r>
            <a:r>
              <a:rPr lang="uk-UA" sz="3200" b="1" smtClean="0"/>
              <a:t>і</a:t>
            </a:r>
            <a:r>
              <a:rPr lang="ru-RU" sz="3200" b="1" smtClean="0"/>
              <a:t>ч</a:t>
            </a:r>
            <a:r>
              <a:rPr lang="uk-UA" sz="3200" b="1" smtClean="0"/>
              <a:t>н</a:t>
            </a:r>
            <a:r>
              <a:rPr lang="ru-RU" sz="3200" b="1" smtClean="0"/>
              <a:t>их потреб (~2-2,5 л/добу);</a:t>
            </a:r>
          </a:p>
          <a:p>
            <a:pPr marL="533400" indent="-533400">
              <a:lnSpc>
                <a:spcPct val="75000"/>
              </a:lnSpc>
              <a:spcBef>
                <a:spcPts val="700"/>
              </a:spcBef>
            </a:pPr>
            <a:r>
              <a:rPr lang="ru-RU" sz="3200" b="1" smtClean="0"/>
              <a:t>г</a:t>
            </a:r>
            <a:r>
              <a:rPr lang="uk-UA" sz="3200" b="1" smtClean="0"/>
              <a:t>і</a:t>
            </a:r>
            <a:r>
              <a:rPr lang="ru-RU" sz="3200" b="1" smtClean="0"/>
              <a:t>г</a:t>
            </a:r>
            <a:r>
              <a:rPr lang="uk-UA" sz="3200" b="1" smtClean="0"/>
              <a:t>іє</a:t>
            </a:r>
            <a:r>
              <a:rPr lang="ru-RU" sz="3200" b="1" smtClean="0"/>
              <a:t>на жи</a:t>
            </a:r>
            <a:r>
              <a:rPr lang="uk-UA" sz="3200" b="1" smtClean="0"/>
              <a:t>тл</a:t>
            </a:r>
            <a:r>
              <a:rPr lang="ru-RU" sz="3200" b="1" smtClean="0"/>
              <a:t>а </a:t>
            </a:r>
            <a:r>
              <a:rPr lang="uk-UA" sz="3200" b="1" smtClean="0"/>
              <a:t>і особиста</a:t>
            </a:r>
            <a:r>
              <a:rPr lang="ru-RU" sz="3200" b="1" smtClean="0"/>
              <a:t> г</a:t>
            </a:r>
            <a:r>
              <a:rPr lang="uk-UA" sz="3200" b="1" smtClean="0"/>
              <a:t>і</a:t>
            </a:r>
            <a:r>
              <a:rPr lang="ru-RU" sz="3200" b="1" smtClean="0"/>
              <a:t>г</a:t>
            </a:r>
            <a:r>
              <a:rPr lang="uk-UA" sz="3200" b="1" smtClean="0"/>
              <a:t>іє</a:t>
            </a:r>
            <a:r>
              <a:rPr lang="ru-RU" sz="3200" b="1" smtClean="0"/>
              <a:t>на;</a:t>
            </a:r>
            <a:endParaRPr lang="uk-UA" sz="3200" b="1" smtClean="0"/>
          </a:p>
          <a:p>
            <a:pPr marL="533400" indent="-533400">
              <a:lnSpc>
                <a:spcPct val="75000"/>
              </a:lnSpc>
              <a:spcBef>
                <a:spcPts val="700"/>
              </a:spcBef>
            </a:pPr>
            <a:r>
              <a:rPr lang="uk-UA" sz="3200" b="1" smtClean="0"/>
              <a:t>використання</a:t>
            </a:r>
            <a:r>
              <a:rPr lang="ru-RU" sz="3200" b="1" smtClean="0"/>
              <a:t> у пром</a:t>
            </a:r>
            <a:r>
              <a:rPr lang="uk-UA" sz="3200" b="1" smtClean="0"/>
              <a:t>ислов</a:t>
            </a:r>
            <a:r>
              <a:rPr lang="ru-RU" sz="3200" b="1" smtClean="0"/>
              <a:t>ост</a:t>
            </a:r>
            <a:r>
              <a:rPr lang="uk-UA" sz="3200" b="1" smtClean="0"/>
              <a:t>і і</a:t>
            </a:r>
            <a:r>
              <a:rPr lang="ru-RU" sz="3200" b="1" smtClean="0"/>
              <a:t> с</a:t>
            </a:r>
            <a:r>
              <a:rPr lang="uk-UA" sz="3200" b="1" smtClean="0"/>
              <a:t>/г</a:t>
            </a:r>
            <a:r>
              <a:rPr lang="ru-RU" sz="3200" b="1" smtClean="0"/>
              <a:t>, </a:t>
            </a:r>
            <a:r>
              <a:rPr lang="uk-UA" sz="3200" b="1" smtClean="0"/>
              <a:t>харчові</a:t>
            </a:r>
            <a:r>
              <a:rPr lang="ru-RU" sz="3200" b="1" smtClean="0"/>
              <a:t> потреби;</a:t>
            </a:r>
          </a:p>
          <a:p>
            <a:pPr marL="533400" indent="-533400">
              <a:lnSpc>
                <a:spcPct val="75000"/>
              </a:lnSpc>
              <a:spcBef>
                <a:spcPts val="700"/>
              </a:spcBef>
            </a:pPr>
            <a:r>
              <a:rPr lang="ru-RU" sz="3200" b="1" smtClean="0"/>
              <a:t>фактор передачи </a:t>
            </a:r>
            <a:r>
              <a:rPr lang="uk-UA" sz="3200" b="1" smtClean="0"/>
              <a:t>і</a:t>
            </a:r>
            <a:r>
              <a:rPr lang="ru-RU" sz="3200" b="1" smtClean="0"/>
              <a:t>нфекц</a:t>
            </a:r>
            <a:r>
              <a:rPr lang="uk-UA" sz="3200" b="1" smtClean="0"/>
              <a:t>ій</a:t>
            </a:r>
            <a:r>
              <a:rPr lang="ru-RU" sz="3200" b="1" smtClean="0"/>
              <a:t>н</a:t>
            </a:r>
            <a:r>
              <a:rPr lang="uk-UA" sz="3200" b="1" smtClean="0"/>
              <a:t>и</a:t>
            </a:r>
            <a:r>
              <a:rPr lang="ru-RU" sz="3200" b="1" smtClean="0"/>
              <a:t>х за</a:t>
            </a:r>
            <a:r>
              <a:rPr lang="uk-UA" sz="3200" b="1" smtClean="0"/>
              <a:t>хворювань</a:t>
            </a:r>
            <a:r>
              <a:rPr lang="ru-RU" sz="3200" b="1" smtClean="0"/>
              <a:t> ЖКТ;</a:t>
            </a:r>
          </a:p>
          <a:p>
            <a:pPr marL="533400" indent="-533400">
              <a:lnSpc>
                <a:spcPct val="75000"/>
              </a:lnSpc>
              <a:spcBef>
                <a:spcPts val="700"/>
              </a:spcBef>
            </a:pPr>
            <a:r>
              <a:rPr lang="ru-RU" sz="3200" b="1" smtClean="0"/>
              <a:t>рекреац</a:t>
            </a:r>
            <a:r>
              <a:rPr lang="uk-UA" sz="3200" b="1" smtClean="0"/>
              <a:t>ій</a:t>
            </a:r>
            <a:r>
              <a:rPr lang="ru-RU" sz="3200" b="1" smtClean="0"/>
              <a:t>н</a:t>
            </a:r>
            <a:r>
              <a:rPr lang="uk-UA" sz="3200" b="1" smtClean="0"/>
              <a:t>і</a:t>
            </a:r>
            <a:r>
              <a:rPr lang="ru-RU" sz="3200" b="1" smtClean="0"/>
              <a:t> ц</a:t>
            </a:r>
            <a:r>
              <a:rPr lang="uk-UA" sz="3200" b="1" smtClean="0"/>
              <a:t>і</a:t>
            </a:r>
            <a:r>
              <a:rPr lang="ru-RU" sz="3200" b="1" smtClean="0"/>
              <a:t>л</a:t>
            </a:r>
            <a:r>
              <a:rPr lang="uk-UA" sz="3200" b="1" smtClean="0"/>
              <a:t>і. </a:t>
            </a:r>
            <a:endParaRPr lang="ru-RU" sz="3200" b="1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4"/>
          <p:cNvSpPr>
            <a:spLocks noGrp="1"/>
          </p:cNvSpPr>
          <p:nvPr>
            <p:ph type="title"/>
          </p:nvPr>
        </p:nvSpPr>
        <p:spPr>
          <a:xfrm>
            <a:off x="230188" y="365125"/>
            <a:ext cx="8637587" cy="6015038"/>
          </a:xfrm>
        </p:spPr>
        <p:txBody>
          <a:bodyPr/>
          <a:lstStyle/>
          <a:p>
            <a:r>
              <a:rPr lang="uk-UA" sz="4000" b="1" u="sng" smtClean="0"/>
              <a:t>Фактори, що формують якість води, можна розділити на 3 великі групи</a:t>
            </a:r>
            <a:r>
              <a:rPr lang="uk-UA" sz="4000" b="1" smtClean="0"/>
              <a:t>:</a:t>
            </a:r>
            <a:br>
              <a:rPr lang="uk-UA" sz="4000" b="1" smtClean="0"/>
            </a:br>
            <a:r>
              <a:rPr lang="uk-UA" sz="4000" b="1" smtClean="0"/>
              <a:t>1) фактори, що визначають органолептичні властивості води;</a:t>
            </a:r>
            <a:br>
              <a:rPr lang="uk-UA" sz="4000" b="1" smtClean="0"/>
            </a:br>
            <a:r>
              <a:rPr lang="uk-UA" sz="4000" b="1" smtClean="0"/>
              <a:t>2) фактори, що визначають хімічні властивості води;</a:t>
            </a:r>
            <a:br>
              <a:rPr lang="uk-UA" sz="4000" b="1" smtClean="0"/>
            </a:br>
            <a:r>
              <a:rPr lang="uk-UA" sz="4000" b="1" smtClean="0"/>
              <a:t>3) фактори, що визначають епідеміологічну небезпеку води.</a:t>
            </a:r>
            <a:r>
              <a:rPr lang="ru-RU" sz="4000" smtClean="0"/>
              <a:t>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4"/>
          <p:cNvSpPr>
            <a:spLocks noGrp="1"/>
          </p:cNvSpPr>
          <p:nvPr>
            <p:ph type="title"/>
          </p:nvPr>
        </p:nvSpPr>
        <p:spPr>
          <a:xfrm>
            <a:off x="0" y="365125"/>
            <a:ext cx="9144000" cy="5873750"/>
          </a:xfrm>
        </p:spPr>
        <p:txBody>
          <a:bodyPr/>
          <a:lstStyle/>
          <a:p>
            <a:pPr algn="ctr"/>
            <a:r>
              <a:rPr lang="ru-RU" sz="4000" smtClean="0">
                <a:hlinkClick r:id="rId2"/>
              </a:rPr>
              <a:t>ДСанПіН №400 від 12.05.2010</a:t>
            </a:r>
            <a:r>
              <a:rPr lang="uk-UA" sz="4000" smtClean="0"/>
              <a:t>    </a:t>
            </a:r>
            <a:r>
              <a:rPr lang="ru-RU" sz="4000" b="1" smtClean="0"/>
              <a:t>Державні санітарні правила і норми</a:t>
            </a:r>
            <a:br>
              <a:rPr lang="ru-RU" sz="4000" b="1" smtClean="0"/>
            </a:br>
            <a:r>
              <a:rPr lang="ru-RU" sz="4000" b="1" smtClean="0"/>
              <a:t>«</a:t>
            </a:r>
            <a:r>
              <a:rPr lang="ru-RU" sz="4000" b="1" u="sng" smtClean="0"/>
              <a:t>Вода питна. Гігієнічні вимоги до якості води централізованого</a:t>
            </a:r>
            <a:br>
              <a:rPr lang="ru-RU" sz="4000" b="1" u="sng" smtClean="0"/>
            </a:br>
            <a:r>
              <a:rPr lang="ru-RU" sz="4000" b="1" u="sng" smtClean="0"/>
              <a:t>господарсько-питного водопостачання</a:t>
            </a:r>
            <a:r>
              <a:rPr lang="ru-RU" sz="4000" b="1" smtClean="0"/>
              <a:t>» </a:t>
            </a:r>
            <a:br>
              <a:rPr lang="ru-RU" sz="4000" b="1" smtClean="0"/>
            </a:br>
            <a:r>
              <a:rPr lang="ru-RU" sz="4000" b="1" smtClean="0"/>
              <a:t>ЗАТВЕРДЖЕНО</a:t>
            </a:r>
            <a:r>
              <a:rPr lang="uk-UA" sz="4000" b="1" smtClean="0"/>
              <a:t> </a:t>
            </a:r>
            <a:br>
              <a:rPr lang="uk-UA" sz="4000" b="1" smtClean="0"/>
            </a:br>
            <a:r>
              <a:rPr lang="ru-RU" sz="4000" b="1" smtClean="0"/>
              <a:t>наказом </a:t>
            </a:r>
            <a:br>
              <a:rPr lang="ru-RU" sz="4000" b="1" smtClean="0"/>
            </a:br>
            <a:r>
              <a:rPr lang="ru-RU" sz="4000" b="1" smtClean="0"/>
              <a:t>Міністерства </a:t>
            </a:r>
            <a:br>
              <a:rPr lang="ru-RU" sz="4000" b="1" smtClean="0"/>
            </a:br>
            <a:r>
              <a:rPr lang="ru-RU" sz="4000" b="1" smtClean="0"/>
              <a:t>охорони здоров'я України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/>
          </p:nvPr>
        </p:nvSpPr>
        <p:spPr>
          <a:xfrm>
            <a:off x="134938" y="365125"/>
            <a:ext cx="8864600" cy="1050925"/>
          </a:xfrm>
        </p:spPr>
        <p:txBody>
          <a:bodyPr/>
          <a:lstStyle/>
          <a:p>
            <a:pPr>
              <a:lnSpc>
                <a:spcPct val="75000"/>
              </a:lnSpc>
            </a:pPr>
            <a:r>
              <a:rPr lang="uk-UA" sz="4000" smtClean="0"/>
              <a:t>Згідно з вимогами </a:t>
            </a:r>
            <a:r>
              <a:rPr lang="uk-UA" sz="4000" b="1" smtClean="0"/>
              <a:t>доброякісна питна вода повинна</a:t>
            </a:r>
            <a:r>
              <a:rPr lang="uk-UA" sz="4000" smtClean="0"/>
              <a:t>: </a:t>
            </a:r>
            <a:endParaRPr lang="ru-RU" sz="4000" smtClean="0"/>
          </a:p>
        </p:txBody>
      </p:sp>
      <p:sp>
        <p:nvSpPr>
          <p:cNvPr id="26626" name="Rectangle 3"/>
          <p:cNvSpPr>
            <a:spLocks noGrp="1"/>
          </p:cNvSpPr>
          <p:nvPr>
            <p:ph type="body" idx="1"/>
          </p:nvPr>
        </p:nvSpPr>
        <p:spPr>
          <a:xfrm>
            <a:off x="180975" y="1504950"/>
            <a:ext cx="8755063" cy="5230813"/>
          </a:xfrm>
        </p:spPr>
        <p:txBody>
          <a:bodyPr/>
          <a:lstStyle/>
          <a:p>
            <a:pPr>
              <a:lnSpc>
                <a:spcPct val="75000"/>
              </a:lnSpc>
              <a:spcBef>
                <a:spcPts val="700"/>
              </a:spcBef>
            </a:pPr>
            <a:r>
              <a:rPr lang="uk-UA" sz="3200" b="1" smtClean="0"/>
              <a:t>мати сприятливі органолептичні властивості, тобто бути прозорою, безбарвною, без присмаку й запаху, мати освіжаючу температуру.</a:t>
            </a:r>
          </a:p>
          <a:p>
            <a:pPr>
              <a:lnSpc>
                <a:spcPct val="75000"/>
              </a:lnSpc>
              <a:spcBef>
                <a:spcPts val="700"/>
              </a:spcBef>
            </a:pPr>
            <a:r>
              <a:rPr lang="uk-UA" sz="3200" b="1" smtClean="0"/>
              <a:t>бути безпечною за своїм хімічним складом, тобто концентрація токсичних хімічних речовин не повинна перевищувати ГДК.</a:t>
            </a:r>
          </a:p>
          <a:p>
            <a:pPr>
              <a:lnSpc>
                <a:spcPct val="75000"/>
              </a:lnSpc>
              <a:spcBef>
                <a:spcPts val="700"/>
              </a:spcBef>
            </a:pPr>
            <a:r>
              <a:rPr lang="uk-UA" sz="3200" b="1" smtClean="0"/>
              <a:t>бути безпечною в епідеміологічному відношенні, тобто не містити патогенних найпростіших, бактерій, вірусів, яєць гельмінтів.</a:t>
            </a:r>
          </a:p>
          <a:p>
            <a:pPr>
              <a:lnSpc>
                <a:spcPct val="75000"/>
              </a:lnSpc>
              <a:spcBef>
                <a:spcPts val="700"/>
              </a:spcBef>
            </a:pPr>
            <a:r>
              <a:rPr lang="uk-UA" sz="3200" b="1" smtClean="0"/>
              <a:t>бути безпечною у радіаційному відношенні.</a:t>
            </a:r>
            <a:endParaRPr lang="ru-RU" sz="3200" b="1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4"/>
          <p:cNvSpPr>
            <a:spLocks noGrp="1"/>
          </p:cNvSpPr>
          <p:nvPr>
            <p:ph type="title"/>
          </p:nvPr>
        </p:nvSpPr>
        <p:spPr>
          <a:xfrm>
            <a:off x="201613" y="365125"/>
            <a:ext cx="8942387" cy="831850"/>
          </a:xfrm>
        </p:spPr>
        <p:txBody>
          <a:bodyPr/>
          <a:lstStyle/>
          <a:p>
            <a:r>
              <a:rPr lang="uk-UA" b="1" smtClean="0">
                <a:latin typeface="Times New Roman" pitchFamily="18" charset="0"/>
              </a:rPr>
              <a:t>Мікробіологічні показники води</a:t>
            </a:r>
            <a:endParaRPr lang="ru-RU" b="1" smtClean="0">
              <a:latin typeface="Times New Roman" pitchFamily="18" charset="0"/>
            </a:endParaRPr>
          </a:p>
        </p:txBody>
      </p:sp>
      <p:graphicFrame>
        <p:nvGraphicFramePr>
          <p:cNvPr id="39987" name="Group 51"/>
          <p:cNvGraphicFramePr>
            <a:graphicFrameLocks noGrp="1"/>
          </p:cNvGraphicFramePr>
          <p:nvPr>
            <p:ph idx="1"/>
          </p:nvPr>
        </p:nvGraphicFramePr>
        <p:xfrm>
          <a:off x="244475" y="1825625"/>
          <a:ext cx="8775700" cy="2578100"/>
        </p:xfrm>
        <a:graphic>
          <a:graphicData uri="http://schemas.openxmlformats.org/drawingml/2006/table">
            <a:tbl>
              <a:tblPr/>
              <a:tblGrid>
                <a:gridCol w="7196138"/>
                <a:gridCol w="1579562"/>
              </a:tblGrid>
              <a:tr h="403225"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Показник</a:t>
                      </a: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</a:t>
                      </a: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5963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Кількість мікроорганізмів у </a:t>
                      </a: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kumimoji="0" lang="uk-UA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 води</a:t>
                      </a:r>
                      <a:endParaRPr kumimoji="0" lang="uk-UA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</a:t>
                      </a: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5663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Кількість бактерій групи кишкової палички у 1 </a:t>
                      </a: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 </a:t>
                      </a:r>
                      <a:r>
                        <a:rPr kumimoji="0" lang="uk-UA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води (колі-індекс)</a:t>
                      </a:r>
                      <a:endParaRPr kumimoji="0" lang="uk-UA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3</a:t>
                      </a:r>
                      <a:endParaRPr kumimoji="0" lang="ru-RU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>
            <a:spLocks noGrp="1"/>
          </p:cNvSpPr>
          <p:nvPr>
            <p:ph type="title"/>
          </p:nvPr>
        </p:nvSpPr>
        <p:spPr>
          <a:xfrm>
            <a:off x="128588" y="249238"/>
            <a:ext cx="9015412" cy="2133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uk-UA" sz="2800" b="1" u="sng" smtClean="0"/>
              <a:t>Якість питної води залежить від її складу і властивостей</a:t>
            </a:r>
            <a:r>
              <a:rPr lang="uk-UA" sz="2800" b="1" smtClean="0"/>
              <a:t>:</a:t>
            </a:r>
            <a:br>
              <a:rPr lang="uk-UA" sz="2800" b="1" smtClean="0"/>
            </a:br>
            <a:r>
              <a:rPr lang="uk-UA" sz="2800" b="1" smtClean="0"/>
              <a:t> - біля вододжерела;</a:t>
            </a:r>
            <a:br>
              <a:rPr lang="uk-UA" sz="2800" b="1" smtClean="0"/>
            </a:br>
            <a:r>
              <a:rPr lang="uk-UA" sz="2800" b="1" smtClean="0"/>
              <a:t> - при надходженні у водопровідну мережу;</a:t>
            </a:r>
            <a:br>
              <a:rPr lang="uk-UA" sz="2800" b="1" smtClean="0"/>
            </a:br>
            <a:r>
              <a:rPr lang="uk-UA" sz="2800" b="1" smtClean="0"/>
              <a:t> - в точках водорозбору.</a:t>
            </a:r>
            <a:br>
              <a:rPr lang="uk-UA" sz="2800" b="1" smtClean="0"/>
            </a:br>
            <a:r>
              <a:rPr lang="uk-UA" sz="1000" b="1" smtClean="0"/>
              <a:t/>
            </a:r>
            <a:br>
              <a:rPr lang="uk-UA" sz="1000" b="1" smtClean="0"/>
            </a:br>
            <a:r>
              <a:rPr lang="uk-UA" sz="1000" b="1" smtClean="0"/>
              <a:t>                     </a:t>
            </a:r>
            <a:r>
              <a:rPr lang="uk-UA" sz="2800" b="1" u="sng" smtClean="0"/>
              <a:t>Методи очистки і знезаражування води</a:t>
            </a:r>
            <a:endParaRPr lang="ru-RU" sz="2800" b="1" u="sng" smtClean="0"/>
          </a:p>
        </p:txBody>
      </p:sp>
      <p:graphicFrame>
        <p:nvGraphicFramePr>
          <p:cNvPr id="26638" name="Group 14"/>
          <p:cNvGraphicFramePr>
            <a:graphicFrameLocks noGrp="1"/>
          </p:cNvGraphicFramePr>
          <p:nvPr>
            <p:ph idx="1"/>
          </p:nvPr>
        </p:nvGraphicFramePr>
        <p:xfrm>
          <a:off x="242888" y="2600325"/>
          <a:ext cx="8272462" cy="3624263"/>
        </p:xfrm>
        <a:graphic>
          <a:graphicData uri="http://schemas.openxmlformats.org/drawingml/2006/table">
            <a:tbl>
              <a:tblPr/>
              <a:tblGrid>
                <a:gridCol w="3649662"/>
                <a:gridCol w="4622800"/>
              </a:tblGrid>
              <a:tr h="606425">
                <a:tc>
                  <a:txBody>
                    <a:bodyPr/>
                    <a:lstStyle/>
                    <a:p>
                      <a:pPr marL="228600" marR="0" lvl="0" indent="-2286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29425" algn="r"/>
                        </a:tabLst>
                      </a:pPr>
                      <a:r>
                        <a:rPr kumimoji="0" lang="uk-UA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Очистка води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829425" algn="r"/>
                        </a:tabLst>
                      </a:pPr>
                      <a:r>
                        <a:rPr kumimoji="0" lang="uk-UA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Знезаражування води</a:t>
                      </a:r>
                      <a:endParaRPr kumimoji="0" lang="uk-UA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70213">
                <a:tc>
                  <a:txBody>
                    <a:bodyPr/>
                    <a:lstStyle/>
                    <a:p>
                      <a:pPr marL="228600" marR="0" lvl="0" indent="220663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>
                          <a:tab pos="6829425" algn="r"/>
                        </a:tabLst>
                      </a:pPr>
                      <a:r>
                        <a:rPr kumimoji="0" lang="uk-UA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Відстоювання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marR="0" lvl="0" indent="2206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6829425" algn="r"/>
                        </a:tabLst>
                      </a:pPr>
                      <a:r>
                        <a:rPr kumimoji="0" lang="uk-UA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Фільтрація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marR="0" lvl="0" indent="220663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6829425" algn="r"/>
                        </a:tabLst>
                      </a:pPr>
                      <a:r>
                        <a:rPr kumimoji="0" lang="uk-UA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Коагуляція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>
                          <a:tab pos="6829425" algn="r"/>
                        </a:tabLst>
                      </a:pPr>
                      <a:r>
                        <a:rPr kumimoji="0" lang="uk-UA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Кип'ятіння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6829425" algn="r"/>
                        </a:tabLst>
                      </a:pPr>
                      <a:r>
                        <a:rPr kumimoji="0" lang="uk-UA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Хлорування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6829425" algn="r"/>
                        </a:tabLst>
                      </a:pPr>
                      <a:r>
                        <a:rPr kumimoji="0" lang="uk-UA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Бромування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6829425" algn="r"/>
                        </a:tabLst>
                      </a:pPr>
                      <a:r>
                        <a:rPr kumimoji="0" lang="uk-UA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Озонування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6829425" algn="r"/>
                        </a:tabLst>
                      </a:pPr>
                      <a:r>
                        <a:rPr kumimoji="0" lang="uk-UA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Обробка сріблом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itchFamily="18" charset="2"/>
                        <a:buChar char=""/>
                        <a:tabLst>
                          <a:tab pos="6829425" algn="r"/>
                        </a:tabLst>
                      </a:pPr>
                      <a:r>
                        <a:rPr kumimoji="0" lang="uk-UA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Обробка УФ</a:t>
                      </a:r>
                      <a:endParaRPr kumimoji="0" lang="ru-RU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4"/>
          <p:cNvSpPr>
            <a:spLocks noGrp="1"/>
          </p:cNvSpPr>
          <p:nvPr>
            <p:ph type="title"/>
          </p:nvPr>
        </p:nvSpPr>
        <p:spPr>
          <a:xfrm>
            <a:off x="119063" y="0"/>
            <a:ext cx="9024937" cy="6858000"/>
          </a:xfrm>
        </p:spPr>
        <p:txBody>
          <a:bodyPr/>
          <a:lstStyle/>
          <a:p>
            <a:pPr>
              <a:lnSpc>
                <a:spcPct val="75000"/>
              </a:lnSpc>
            </a:pPr>
            <a:r>
              <a:rPr lang="uk-UA" sz="3600" b="1" u="sng" smtClean="0"/>
              <a:t>Норми водоспоживання визначаються</a:t>
            </a:r>
            <a:r>
              <a:rPr lang="uk-UA" sz="3600" b="1" smtClean="0"/>
              <a:t>:</a:t>
            </a:r>
            <a:br>
              <a:rPr lang="uk-UA" sz="3600" b="1" smtClean="0"/>
            </a:br>
            <a:r>
              <a:rPr lang="uk-UA" sz="3600" b="1" smtClean="0"/>
              <a:t>1) якістю води;</a:t>
            </a:r>
            <a:br>
              <a:rPr lang="uk-UA" sz="3600" b="1" smtClean="0"/>
            </a:br>
            <a:r>
              <a:rPr lang="uk-UA" sz="3600" b="1" smtClean="0"/>
              <a:t>2) характером водопостачання;</a:t>
            </a:r>
            <a:br>
              <a:rPr lang="uk-UA" sz="3600" b="1" smtClean="0"/>
            </a:br>
            <a:r>
              <a:rPr lang="uk-UA" sz="3600" b="1" smtClean="0"/>
              <a:t>3) станом організму;</a:t>
            </a:r>
            <a:br>
              <a:rPr lang="uk-UA" sz="3600" b="1" smtClean="0"/>
            </a:br>
            <a:r>
              <a:rPr lang="uk-UA" sz="3600" b="1" smtClean="0"/>
              <a:t>4) характером навколишнього середовища, і в першу чергу, режимом температури і вологості;</a:t>
            </a:r>
            <a:br>
              <a:rPr lang="uk-UA" sz="3600" b="1" smtClean="0"/>
            </a:br>
            <a:r>
              <a:rPr lang="uk-UA" sz="3600" b="1" smtClean="0"/>
              <a:t>5) характером роботи.</a:t>
            </a:r>
            <a:br>
              <a:rPr lang="uk-UA" sz="3600" b="1" smtClean="0"/>
            </a:br>
            <a:r>
              <a:rPr lang="uk-UA" sz="1200" b="1" smtClean="0"/>
              <a:t/>
            </a:r>
            <a:br>
              <a:rPr lang="uk-UA" sz="1200" b="1" smtClean="0"/>
            </a:br>
            <a:r>
              <a:rPr lang="uk-UA" sz="3600" b="1" u="sng" smtClean="0"/>
              <a:t>Норми водоспоживання складаються </a:t>
            </a:r>
            <a:r>
              <a:rPr lang="uk-UA" sz="3600" b="1" smtClean="0"/>
              <a:t>*з фізіологічних потреб організму для підтримки життєдіяльності </a:t>
            </a:r>
            <a:r>
              <a:rPr lang="uk-UA" sz="2800" b="1" smtClean="0"/>
              <a:t>(2,5-5 л на добу для відправлення фізіологічних функцій),</a:t>
            </a:r>
            <a:r>
              <a:rPr lang="uk-UA" sz="3600" b="1" smtClean="0"/>
              <a:t> </a:t>
            </a:r>
            <a:br>
              <a:rPr lang="uk-UA" sz="3600" b="1" smtClean="0"/>
            </a:br>
            <a:r>
              <a:rPr lang="uk-UA" sz="3600" b="1" smtClean="0"/>
              <a:t>*води, необхідної для господарсько-комунальних цілей.</a:t>
            </a:r>
            <a:r>
              <a:rPr lang="uk-UA" sz="4000" smtClean="0"/>
              <a:t> </a:t>
            </a:r>
            <a:r>
              <a:rPr lang="ru-RU" sz="4000" smtClean="0"/>
              <a:t>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5"/>
          <p:cNvSpPr>
            <a:spLocks noGrp="1"/>
          </p:cNvSpPr>
          <p:nvPr>
            <p:ph type="title" idx="4294967295"/>
          </p:nvPr>
        </p:nvSpPr>
        <p:spPr>
          <a:xfrm>
            <a:off x="161925" y="192088"/>
            <a:ext cx="8982075" cy="1233487"/>
          </a:xfrm>
        </p:spPr>
        <p:txBody>
          <a:bodyPr/>
          <a:lstStyle/>
          <a:p>
            <a:pPr>
              <a:lnSpc>
                <a:spcPct val="75000"/>
              </a:lnSpc>
            </a:pPr>
            <a:r>
              <a:rPr lang="ru-RU" sz="3200" b="1" smtClean="0"/>
              <a:t>Згідно ДБН В.2.5-74:2013 </a:t>
            </a:r>
            <a:r>
              <a:rPr lang="ru-RU" sz="2800" b="1" smtClean="0">
                <a:latin typeface="Calibri" pitchFamily="34" charset="0"/>
              </a:rPr>
              <a:t>«ВОДОПОСТАЧАННЯ ЗОВНІШНІ МЕРЕЖІ ТА СПОРУДИ»</a:t>
            </a:r>
            <a:r>
              <a:rPr lang="ru-RU" sz="2800" smtClean="0"/>
              <a:t> </a:t>
            </a:r>
            <a:r>
              <a:rPr lang="ru-RU" sz="3200" b="1" smtClean="0"/>
              <a:t>, допускається приймати середньодобові (за рік) норми споживання питної води</a:t>
            </a:r>
            <a:r>
              <a:rPr lang="ru-RU" sz="3200" smtClean="0"/>
              <a:t> </a:t>
            </a:r>
          </a:p>
        </p:txBody>
      </p:sp>
      <p:pic>
        <p:nvPicPr>
          <p:cNvPr id="30722" name="Picture 6" descr="a2a2676ddd94e6c1d7528f98569ca258_500_0_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150" y="1465263"/>
            <a:ext cx="8750300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192088" y="5927725"/>
            <a:ext cx="8686800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70000"/>
              </a:lnSpc>
            </a:pPr>
            <a:r>
              <a:rPr lang="ru-RU">
                <a:solidFill>
                  <a:schemeClr val="tx1"/>
                </a:solidFill>
              </a:rPr>
              <a:t>Примітка 2. Для районів забудови будинками з водокористуванням із водорозбірних колонок середньодобова норма питного водоспоживання на одного жителя приймається від 25 л/добу до 60 л/добу.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/>
          </p:cNvSpPr>
          <p:nvPr>
            <p:ph type="title"/>
          </p:nvPr>
        </p:nvSpPr>
        <p:spPr>
          <a:xfrm>
            <a:off x="612775" y="119063"/>
            <a:ext cx="8531225" cy="611187"/>
          </a:xfrm>
        </p:spPr>
        <p:txBody>
          <a:bodyPr/>
          <a:lstStyle/>
          <a:p>
            <a:r>
              <a:rPr lang="ru-RU" sz="3600" b="1" u="sng" smtClean="0"/>
              <a:t>Нормальний склад пов</a:t>
            </a:r>
            <a:r>
              <a:rPr lang="uk-UA" sz="3600" b="1" u="sng" smtClean="0"/>
              <a:t>і</a:t>
            </a:r>
            <a:r>
              <a:rPr lang="ru-RU" sz="3600" b="1" u="sng" smtClean="0"/>
              <a:t>тря:</a:t>
            </a:r>
            <a:r>
              <a:rPr lang="ru-RU" sz="4000" smtClean="0"/>
              <a:t> </a:t>
            </a:r>
          </a:p>
        </p:txBody>
      </p:sp>
      <p:sp>
        <p:nvSpPr>
          <p:cNvPr id="31746" name="Rectangle 3"/>
          <p:cNvSpPr>
            <a:spLocks noGrp="1"/>
          </p:cNvSpPr>
          <p:nvPr>
            <p:ph type="body" idx="1"/>
          </p:nvPr>
        </p:nvSpPr>
        <p:spPr>
          <a:xfrm>
            <a:off x="0" y="676275"/>
            <a:ext cx="9144000" cy="61817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b="1" i="1" smtClean="0"/>
              <a:t>N</a:t>
            </a:r>
            <a:r>
              <a:rPr lang="ru-RU" smtClean="0"/>
              <a:t> - 78,1% </a:t>
            </a:r>
            <a:endParaRPr lang="ru-RU" b="1" i="1" smtClean="0"/>
          </a:p>
          <a:p>
            <a:pPr>
              <a:lnSpc>
                <a:spcPct val="80000"/>
              </a:lnSpc>
            </a:pPr>
            <a:r>
              <a:rPr lang="ru-RU" b="1" i="1" smtClean="0"/>
              <a:t>О</a:t>
            </a:r>
            <a:r>
              <a:rPr lang="ru-RU" b="1" i="1" baseline="-20000" smtClean="0"/>
              <a:t>2 </a:t>
            </a:r>
            <a:r>
              <a:rPr lang="ru-RU" smtClean="0"/>
              <a:t>- </a:t>
            </a:r>
            <a:r>
              <a:rPr lang="uk-UA" smtClean="0"/>
              <a:t>2</a:t>
            </a:r>
            <a:r>
              <a:rPr lang="ru-RU" smtClean="0"/>
              <a:t>0,93% </a:t>
            </a:r>
            <a:endParaRPr lang="ru-RU" b="1" i="1" baseline="-20000" smtClean="0"/>
          </a:p>
          <a:p>
            <a:pPr>
              <a:lnSpc>
                <a:spcPct val="80000"/>
              </a:lnSpc>
            </a:pPr>
            <a:r>
              <a:rPr lang="ru-RU" b="1" i="1" smtClean="0"/>
              <a:t>СО</a:t>
            </a:r>
            <a:r>
              <a:rPr lang="ru-RU" b="1" i="1" baseline="-20000" smtClean="0"/>
              <a:t>2</a:t>
            </a:r>
            <a:r>
              <a:rPr lang="ru-RU" smtClean="0"/>
              <a:t> – 0,03-0,04%; в пром</a:t>
            </a:r>
            <a:r>
              <a:rPr lang="uk-UA" smtClean="0"/>
              <a:t>ис</a:t>
            </a:r>
            <a:r>
              <a:rPr lang="ru-RU" smtClean="0"/>
              <a:t>л</a:t>
            </a:r>
            <a:r>
              <a:rPr lang="uk-UA" smtClean="0"/>
              <a:t>ови</a:t>
            </a:r>
            <a:r>
              <a:rPr lang="ru-RU" smtClean="0"/>
              <a:t>х </a:t>
            </a:r>
            <a:r>
              <a:rPr lang="uk-UA" smtClean="0"/>
              <a:t>міст</a:t>
            </a:r>
            <a:r>
              <a:rPr lang="ru-RU" smtClean="0"/>
              <a:t>ах – до 1%</a:t>
            </a:r>
          </a:p>
          <a:p>
            <a:pPr lvl="1">
              <a:lnSpc>
                <a:spcPct val="80000"/>
              </a:lnSpc>
            </a:pPr>
            <a:r>
              <a:rPr lang="ru-RU" smtClean="0"/>
              <a:t>Регулятор фотосинтез</a:t>
            </a:r>
            <a:r>
              <a:rPr lang="uk-UA" smtClean="0"/>
              <a:t>у</a:t>
            </a:r>
            <a:r>
              <a:rPr lang="ru-RU" smtClean="0"/>
              <a:t>(&gt;0,1% → </a:t>
            </a:r>
            <a:r>
              <a:rPr lang="uk-UA" smtClean="0"/>
              <a:t>збільшення</a:t>
            </a:r>
            <a:r>
              <a:rPr lang="ru-RU" smtClean="0"/>
              <a:t> синтез</a:t>
            </a:r>
            <a:r>
              <a:rPr lang="uk-UA" smtClean="0"/>
              <a:t>у</a:t>
            </a:r>
            <a:r>
              <a:rPr lang="ru-RU" smtClean="0"/>
              <a:t> О</a:t>
            </a:r>
            <a:r>
              <a:rPr lang="ru-RU" baseline="-20000" smtClean="0"/>
              <a:t>2</a:t>
            </a:r>
            <a:r>
              <a:rPr lang="ru-RU" smtClean="0"/>
              <a:t>)</a:t>
            </a:r>
          </a:p>
          <a:p>
            <a:pPr lvl="1">
              <a:lnSpc>
                <a:spcPct val="80000"/>
              </a:lnSpc>
            </a:pPr>
            <a:r>
              <a:rPr lang="ru-RU" smtClean="0"/>
              <a:t>Парников</a:t>
            </a:r>
            <a:r>
              <a:rPr lang="uk-UA" smtClean="0"/>
              <a:t>и</a:t>
            </a:r>
            <a:r>
              <a:rPr lang="ru-RU" smtClean="0"/>
              <a:t>й эфект (</a:t>
            </a:r>
            <a:r>
              <a:rPr lang="ru-RU" smtClean="0">
                <a:cs typeface="Calibri" pitchFamily="34" charset="0"/>
              </a:rPr>
              <a:t>↑</a:t>
            </a:r>
            <a:r>
              <a:rPr lang="ru-RU" smtClean="0"/>
              <a:t> температур</a:t>
            </a:r>
            <a:r>
              <a:rPr lang="uk-UA" smtClean="0"/>
              <a:t>и</a:t>
            </a:r>
            <a:r>
              <a:rPr lang="ru-RU" smtClean="0"/>
              <a:t>, в</a:t>
            </a:r>
            <a:r>
              <a:rPr lang="uk-UA" smtClean="0"/>
              <a:t>о</a:t>
            </a:r>
            <a:r>
              <a:rPr lang="ru-RU" smtClean="0"/>
              <a:t>л</a:t>
            </a:r>
            <a:r>
              <a:rPr lang="uk-UA" smtClean="0"/>
              <a:t>ог</a:t>
            </a:r>
            <a:r>
              <a:rPr lang="ru-RU" smtClean="0"/>
              <a:t>ост</a:t>
            </a:r>
            <a:r>
              <a:rPr lang="uk-UA" smtClean="0"/>
              <a:t>і</a:t>
            </a:r>
            <a:r>
              <a:rPr lang="ru-RU" smtClean="0"/>
              <a:t>)</a:t>
            </a:r>
          </a:p>
          <a:p>
            <a:pPr lvl="1">
              <a:lnSpc>
                <a:spcPct val="80000"/>
              </a:lnSpc>
            </a:pPr>
            <a:r>
              <a:rPr lang="ru-RU" smtClean="0"/>
              <a:t>Д</a:t>
            </a:r>
            <a:r>
              <a:rPr lang="uk-UA" smtClean="0"/>
              <a:t>ія</a:t>
            </a:r>
            <a:r>
              <a:rPr lang="ru-RU" smtClean="0"/>
              <a:t> на </a:t>
            </a:r>
            <a:r>
              <a:rPr lang="uk-UA" smtClean="0"/>
              <a:t>людину</a:t>
            </a:r>
            <a:r>
              <a:rPr lang="ru-RU" smtClean="0"/>
              <a:t> (&lt;2% не </a:t>
            </a:r>
            <a:r>
              <a:rPr lang="uk-UA" smtClean="0"/>
              <a:t>відч</a:t>
            </a:r>
            <a:r>
              <a:rPr lang="ru-RU" smtClean="0"/>
              <a:t>у</a:t>
            </a:r>
            <a:r>
              <a:rPr lang="uk-UA" smtClean="0"/>
              <a:t>в</a:t>
            </a:r>
            <a:r>
              <a:rPr lang="ru-RU" smtClean="0"/>
              <a:t>а</a:t>
            </a:r>
            <a:r>
              <a:rPr lang="uk-UA" smtClean="0"/>
              <a:t>є</a:t>
            </a:r>
            <a:r>
              <a:rPr lang="ru-RU" smtClean="0"/>
              <a:t>т</a:t>
            </a:r>
            <a:r>
              <a:rPr lang="uk-UA" smtClean="0"/>
              <a:t>ь</a:t>
            </a:r>
            <a:r>
              <a:rPr lang="ru-RU" smtClean="0"/>
              <a:t>ся, </a:t>
            </a:r>
            <a:r>
              <a:rPr lang="uk-UA" smtClean="0"/>
              <a:t>Г</a:t>
            </a:r>
            <a:r>
              <a:rPr lang="ru-RU" smtClean="0"/>
              <a:t>ДК – 0,1 %, 3% - од</a:t>
            </a:r>
            <a:r>
              <a:rPr lang="uk-UA" smtClean="0"/>
              <a:t>и</a:t>
            </a:r>
            <a:r>
              <a:rPr lang="ru-RU" smtClean="0"/>
              <a:t>шка, 5% в</a:t>
            </a:r>
            <a:r>
              <a:rPr lang="uk-UA" smtClean="0"/>
              <a:t>и</a:t>
            </a:r>
            <a:r>
              <a:rPr lang="ru-RU" smtClean="0"/>
              <a:t>кл</a:t>
            </a:r>
            <a:r>
              <a:rPr lang="uk-UA" smtClean="0"/>
              <a:t>и</a:t>
            </a:r>
            <a:r>
              <a:rPr lang="ru-RU" smtClean="0"/>
              <a:t>ка</a:t>
            </a:r>
            <a:r>
              <a:rPr lang="uk-UA" smtClean="0"/>
              <a:t>є тривожність</a:t>
            </a:r>
            <a:r>
              <a:rPr lang="ru-RU" smtClean="0"/>
              <a:t>, 7-8% - </a:t>
            </a:r>
            <a:r>
              <a:rPr lang="uk-UA" smtClean="0"/>
              <a:t>за</a:t>
            </a:r>
            <a:r>
              <a:rPr lang="ru-RU" smtClean="0"/>
              <a:t>гибель)</a:t>
            </a:r>
          </a:p>
          <a:p>
            <a:pPr lvl="1">
              <a:lnSpc>
                <a:spcPct val="80000"/>
              </a:lnSpc>
            </a:pPr>
            <a:r>
              <a:rPr lang="ru-RU" smtClean="0"/>
              <a:t>Стимулятор д</a:t>
            </a:r>
            <a:r>
              <a:rPr lang="uk-UA" smtClean="0"/>
              <a:t>и</a:t>
            </a:r>
            <a:r>
              <a:rPr lang="ru-RU" smtClean="0"/>
              <a:t>хального центр</a:t>
            </a:r>
            <a:r>
              <a:rPr lang="uk-UA" smtClean="0"/>
              <a:t>у.</a:t>
            </a:r>
          </a:p>
          <a:p>
            <a:pPr>
              <a:lnSpc>
                <a:spcPct val="80000"/>
              </a:lnSpc>
            </a:pPr>
            <a:r>
              <a:rPr lang="uk-UA" b="1" i="1" smtClean="0"/>
              <a:t>І</a:t>
            </a:r>
            <a:r>
              <a:rPr lang="ru-RU" b="1" i="1" smtClean="0"/>
              <a:t>нертн</a:t>
            </a:r>
            <a:r>
              <a:rPr lang="uk-UA" b="1" i="1" smtClean="0"/>
              <a:t>і</a:t>
            </a:r>
            <a:r>
              <a:rPr lang="ru-RU" b="1" i="1" smtClean="0"/>
              <a:t> газ</a:t>
            </a:r>
            <a:r>
              <a:rPr lang="uk-UA" b="1" i="1" smtClean="0"/>
              <a:t>и</a:t>
            </a:r>
            <a:r>
              <a:rPr lang="uk-UA" smtClean="0"/>
              <a:t> (</a:t>
            </a:r>
            <a:r>
              <a:rPr lang="ru-RU" smtClean="0"/>
              <a:t>Гелій (Не), Неон (Ne), Аргон (Аr), Криптон (Kr), Ксенон (Хе), Радон (Rn) – до 1%.</a:t>
            </a:r>
          </a:p>
          <a:p>
            <a:pPr>
              <a:lnSpc>
                <a:spcPct val="80000"/>
              </a:lnSpc>
            </a:pPr>
            <a:r>
              <a:rPr lang="uk-UA" b="1" i="1" smtClean="0"/>
              <a:t>Ізотопи р</a:t>
            </a:r>
            <a:r>
              <a:rPr lang="ru-RU" b="1" i="1" smtClean="0"/>
              <a:t>адон, терон, акт</a:t>
            </a:r>
            <a:r>
              <a:rPr lang="uk-UA" b="1" i="1" smtClean="0"/>
              <a:t>і</a:t>
            </a:r>
            <a:r>
              <a:rPr lang="ru-RU" b="1" i="1" smtClean="0"/>
              <a:t>нон</a:t>
            </a:r>
            <a:r>
              <a:rPr lang="ru-RU" smtClean="0"/>
              <a:t> (із </a:t>
            </a:r>
            <a:r>
              <a:rPr lang="uk-UA" smtClean="0"/>
              <a:t>грунту</a:t>
            </a:r>
            <a:r>
              <a:rPr lang="ru-RU" smtClean="0"/>
              <a:t> – </a:t>
            </a:r>
            <a:r>
              <a:rPr lang="en-US" smtClean="0"/>
              <a:t>Ra</a:t>
            </a:r>
            <a:r>
              <a:rPr lang="ru-RU" smtClean="0"/>
              <a:t>, </a:t>
            </a:r>
            <a:r>
              <a:rPr lang="en-US" smtClean="0"/>
              <a:t>Ac</a:t>
            </a:r>
            <a:r>
              <a:rPr lang="ru-RU" smtClean="0"/>
              <a:t>, </a:t>
            </a:r>
            <a:r>
              <a:rPr lang="en-US" smtClean="0"/>
              <a:t>Th</a:t>
            </a:r>
            <a:r>
              <a:rPr lang="ru-RU" smtClean="0"/>
              <a:t>)→ рак лег</a:t>
            </a:r>
            <a:r>
              <a:rPr lang="uk-UA" smtClean="0"/>
              <a:t>ень</a:t>
            </a:r>
            <a:r>
              <a:rPr lang="ru-RU" smtClean="0"/>
              <a:t> – тератогенн</a:t>
            </a:r>
            <a:r>
              <a:rPr lang="uk-UA" smtClean="0"/>
              <a:t>и</a:t>
            </a:r>
            <a:r>
              <a:rPr lang="ru-RU" smtClean="0"/>
              <a:t>й эффект</a:t>
            </a:r>
            <a:r>
              <a:rPr lang="uk-UA" smtClean="0"/>
              <a:t> </a:t>
            </a:r>
            <a:r>
              <a:rPr lang="ru-RU" smtClean="0"/>
              <a:t>(</a:t>
            </a:r>
            <a:r>
              <a:rPr lang="uk-UA" smtClean="0"/>
              <a:t>здат</a:t>
            </a:r>
            <a:r>
              <a:rPr lang="ru-RU" smtClean="0"/>
              <a:t>н</a:t>
            </a:r>
            <a:r>
              <a:rPr lang="uk-UA" smtClean="0"/>
              <a:t>і</a:t>
            </a:r>
            <a:r>
              <a:rPr lang="ru-RU" smtClean="0"/>
              <a:t>сть в</a:t>
            </a:r>
            <a:r>
              <a:rPr lang="uk-UA" smtClean="0"/>
              <a:t>иклик</a:t>
            </a:r>
            <a:r>
              <a:rPr lang="ru-RU" smtClean="0"/>
              <a:t>ат</a:t>
            </a:r>
            <a:r>
              <a:rPr lang="uk-UA" smtClean="0"/>
              <a:t>и</a:t>
            </a:r>
            <a:r>
              <a:rPr lang="ru-RU" smtClean="0"/>
              <a:t> р</a:t>
            </a:r>
            <a:r>
              <a:rPr lang="uk-UA" smtClean="0"/>
              <a:t>о</a:t>
            </a:r>
            <a:r>
              <a:rPr lang="ru-RU" smtClean="0"/>
              <a:t>звит</a:t>
            </a:r>
            <a:r>
              <a:rPr lang="uk-UA" smtClean="0"/>
              <a:t>ок</a:t>
            </a:r>
            <a:r>
              <a:rPr lang="ru-RU" smtClean="0"/>
              <a:t> врожден</a:t>
            </a:r>
            <a:r>
              <a:rPr lang="uk-UA" smtClean="0"/>
              <a:t>и</a:t>
            </a:r>
            <a:r>
              <a:rPr lang="ru-RU" smtClean="0"/>
              <a:t>х </a:t>
            </a:r>
            <a:r>
              <a:rPr lang="uk-UA" smtClean="0"/>
              <a:t>дефектів</a:t>
            </a:r>
            <a:r>
              <a:rPr lang="ru-RU" smtClean="0"/>
              <a:t>).</a:t>
            </a:r>
          </a:p>
          <a:p>
            <a:pPr>
              <a:lnSpc>
                <a:spcPct val="80000"/>
              </a:lnSpc>
            </a:pPr>
            <a:r>
              <a:rPr lang="ru-RU" b="1" i="1" smtClean="0"/>
              <a:t>О</a:t>
            </a:r>
            <a:r>
              <a:rPr lang="ru-RU" b="1" i="1" baseline="-20000" smtClean="0"/>
              <a:t>3</a:t>
            </a:r>
            <a:r>
              <a:rPr lang="ru-RU" smtClean="0"/>
              <a:t> – окис</a:t>
            </a:r>
            <a:r>
              <a:rPr lang="uk-UA" smtClean="0"/>
              <a:t>н</a:t>
            </a:r>
            <a:r>
              <a:rPr lang="ru-RU" smtClean="0"/>
              <a:t>и</a:t>
            </a:r>
            <a:r>
              <a:rPr lang="uk-UA" smtClean="0"/>
              <a:t>к</a:t>
            </a:r>
            <a:r>
              <a:rPr lang="ru-RU" smtClean="0"/>
              <a:t>, стимул</a:t>
            </a:r>
            <a:r>
              <a:rPr lang="uk-UA" smtClean="0"/>
              <a:t>ює</a:t>
            </a:r>
            <a:r>
              <a:rPr lang="ru-RU" smtClean="0"/>
              <a:t> окислен</a:t>
            </a:r>
            <a:r>
              <a:rPr lang="uk-UA" smtClean="0"/>
              <a:t>ня</a:t>
            </a:r>
            <a:r>
              <a:rPr lang="ru-RU" smtClean="0"/>
              <a:t> О</a:t>
            </a:r>
            <a:r>
              <a:rPr lang="ru-RU" baseline="-22000" smtClean="0"/>
              <a:t>2</a:t>
            </a:r>
            <a:r>
              <a:rPr lang="ru-RU" smtClean="0"/>
              <a:t>, за</a:t>
            </a:r>
            <a:r>
              <a:rPr lang="uk-UA" smtClean="0"/>
              <a:t>х</a:t>
            </a:r>
            <a:r>
              <a:rPr lang="ru-RU" smtClean="0"/>
              <a:t>ища</a:t>
            </a:r>
            <a:r>
              <a:rPr lang="uk-UA" smtClean="0"/>
              <a:t>є від</a:t>
            </a:r>
            <a:r>
              <a:rPr lang="ru-RU" smtClean="0"/>
              <a:t> ультраф</a:t>
            </a:r>
            <a:r>
              <a:rPr lang="uk-UA" smtClean="0"/>
              <a:t>і</a:t>
            </a:r>
            <a:r>
              <a:rPr lang="ru-RU" smtClean="0"/>
              <a:t>олет</a:t>
            </a:r>
            <a:r>
              <a:rPr lang="uk-UA" smtClean="0"/>
              <a:t>у</a:t>
            </a:r>
            <a:r>
              <a:rPr lang="ru-RU" smtClean="0"/>
              <a:t>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963" y="223838"/>
            <a:ext cx="8799512" cy="630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4"/>
          <p:cNvSpPr>
            <a:spLocks noGrp="1"/>
          </p:cNvSpPr>
          <p:nvPr>
            <p:ph type="title"/>
          </p:nvPr>
        </p:nvSpPr>
        <p:spPr>
          <a:xfrm>
            <a:off x="128588" y="0"/>
            <a:ext cx="9015412" cy="672941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Char char="•"/>
            </a:pPr>
            <a:r>
              <a:rPr lang="uk-UA" sz="4000" b="1" i="1" u="sng" smtClean="0"/>
              <a:t>Комунальна гігієна</a:t>
            </a:r>
            <a:r>
              <a:rPr lang="uk-UA" sz="4000" b="1" smtClean="0"/>
              <a:t> вивчає вплив на організм природних і соціальних факторів в умовах населених пунктів і розробляє гігієнічні нормативи і заходи для створення оптимальних умов проживання.</a:t>
            </a:r>
            <a:br>
              <a:rPr lang="uk-UA" sz="4000" b="1" smtClean="0"/>
            </a:br>
            <a:r>
              <a:rPr lang="uk-UA" sz="1400" b="1" smtClean="0"/>
              <a:t> </a:t>
            </a:r>
            <a:r>
              <a:rPr lang="uk-UA" sz="4000" b="1" smtClean="0"/>
              <a:t/>
            </a:r>
            <a:br>
              <a:rPr lang="uk-UA" sz="4000" b="1" smtClean="0"/>
            </a:br>
            <a:r>
              <a:rPr lang="uk-UA" sz="4000" b="1" u="sng" smtClean="0"/>
              <a:t>Включає теми</a:t>
            </a:r>
            <a:r>
              <a:rPr lang="uk-UA" sz="4000" b="1" smtClean="0"/>
              <a:t>: </a:t>
            </a:r>
            <a:r>
              <a:rPr lang="ru-RU" sz="4000" b="1" smtClean="0"/>
              <a:t/>
            </a:r>
            <a:br>
              <a:rPr lang="ru-RU" sz="4000" b="1" smtClean="0"/>
            </a:br>
            <a:r>
              <a:rPr lang="ru-RU" sz="4000" b="1" smtClean="0"/>
              <a:t>* </a:t>
            </a:r>
            <a:r>
              <a:rPr lang="uk-UA" sz="4000" b="1" smtClean="0"/>
              <a:t>гігієна повітря, </a:t>
            </a:r>
            <a:r>
              <a:rPr lang="ru-RU" sz="4000" b="1" smtClean="0"/>
              <a:t/>
            </a:r>
            <a:br>
              <a:rPr lang="ru-RU" sz="4000" b="1" smtClean="0"/>
            </a:br>
            <a:r>
              <a:rPr lang="ru-RU" sz="4000" b="1" smtClean="0"/>
              <a:t>* </a:t>
            </a:r>
            <a:r>
              <a:rPr lang="uk-UA" sz="4000" b="1" smtClean="0"/>
              <a:t>гігієна води та водопостачання, </a:t>
            </a:r>
            <a:r>
              <a:rPr lang="ru-RU" sz="4000" b="1" smtClean="0"/>
              <a:t/>
            </a:r>
            <a:br>
              <a:rPr lang="ru-RU" sz="4000" b="1" smtClean="0"/>
            </a:br>
            <a:r>
              <a:rPr lang="ru-RU" sz="4000" b="1" smtClean="0"/>
              <a:t>* </a:t>
            </a:r>
            <a:r>
              <a:rPr lang="uk-UA" sz="4000" b="1" smtClean="0"/>
              <a:t>гігієна грунту, </a:t>
            </a:r>
            <a:r>
              <a:rPr lang="ru-RU" sz="4000" b="1" smtClean="0"/>
              <a:t/>
            </a:r>
            <a:br>
              <a:rPr lang="ru-RU" sz="4000" b="1" smtClean="0"/>
            </a:br>
            <a:r>
              <a:rPr lang="ru-RU" sz="4000" b="1" smtClean="0"/>
              <a:t>* </a:t>
            </a:r>
            <a:r>
              <a:rPr lang="uk-UA" sz="4000" b="1" smtClean="0"/>
              <a:t>гігієна населених пунктів, будинків, приміщень.</a:t>
            </a:r>
            <a:endParaRPr lang="ru-RU" sz="4000" b="1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9713" y="249238"/>
            <a:ext cx="8620125" cy="634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/>
          </p:cNvSpPr>
          <p:nvPr>
            <p:ph type="title"/>
          </p:nvPr>
        </p:nvSpPr>
        <p:spPr>
          <a:xfrm>
            <a:off x="628650" y="109538"/>
            <a:ext cx="7886700" cy="393700"/>
          </a:xfrm>
        </p:spPr>
        <p:txBody>
          <a:bodyPr/>
          <a:lstStyle/>
          <a:p>
            <a:r>
              <a:rPr lang="ru-RU" sz="3600" b="1" u="sng" smtClean="0"/>
              <a:t>За</a:t>
            </a:r>
            <a:r>
              <a:rPr lang="uk-UA" sz="3600" b="1" u="sng" smtClean="0"/>
              <a:t>б</a:t>
            </a:r>
            <a:r>
              <a:rPr lang="ru-RU" sz="3600" b="1" u="sng" smtClean="0"/>
              <a:t>р</a:t>
            </a:r>
            <a:r>
              <a:rPr lang="uk-UA" sz="3600" b="1" u="sng" smtClean="0"/>
              <a:t>уд</a:t>
            </a:r>
            <a:r>
              <a:rPr lang="ru-RU" sz="3600" b="1" u="sng" smtClean="0"/>
              <a:t>нен</a:t>
            </a:r>
            <a:r>
              <a:rPr lang="uk-UA" sz="3600" b="1" u="sng" smtClean="0"/>
              <a:t>н</a:t>
            </a:r>
            <a:r>
              <a:rPr lang="ru-RU" sz="3600" b="1" u="sng" smtClean="0"/>
              <a:t>я:</a:t>
            </a:r>
          </a:p>
        </p:txBody>
      </p:sp>
      <p:sp>
        <p:nvSpPr>
          <p:cNvPr id="34818" name="Rectangle 3"/>
          <p:cNvSpPr>
            <a:spLocks noGrp="1"/>
          </p:cNvSpPr>
          <p:nvPr>
            <p:ph type="body" idx="1"/>
          </p:nvPr>
        </p:nvSpPr>
        <p:spPr>
          <a:xfrm>
            <a:off x="0" y="573088"/>
            <a:ext cx="9144000" cy="6284912"/>
          </a:xfrm>
        </p:spPr>
        <p:txBody>
          <a:bodyPr/>
          <a:lstStyle/>
          <a:p>
            <a:pPr>
              <a:lnSpc>
                <a:spcPct val="70000"/>
              </a:lnSpc>
              <a:spcBef>
                <a:spcPct val="5000"/>
              </a:spcBef>
            </a:pPr>
            <a:r>
              <a:rPr lang="ru-RU" sz="2400" b="1" i="1" smtClean="0"/>
              <a:t>СО</a:t>
            </a:r>
            <a:r>
              <a:rPr lang="ru-RU" sz="2400" smtClean="0"/>
              <a:t>:</a:t>
            </a:r>
            <a:endParaRPr lang="en-US" sz="2400" smtClean="0"/>
          </a:p>
          <a:p>
            <a:pPr lvl="1">
              <a:lnSpc>
                <a:spcPct val="70000"/>
              </a:lnSpc>
              <a:spcBef>
                <a:spcPct val="5000"/>
              </a:spcBef>
            </a:pPr>
            <a:r>
              <a:rPr lang="en-US" smtClean="0"/>
              <a:t>Hb</a:t>
            </a:r>
            <a:r>
              <a:rPr lang="ru-RU" smtClean="0"/>
              <a:t>→карбокси</a:t>
            </a:r>
            <a:r>
              <a:rPr lang="en-US" smtClean="0"/>
              <a:t>Hb</a:t>
            </a:r>
            <a:r>
              <a:rPr lang="ru-RU" smtClean="0"/>
              <a:t>(</a:t>
            </a:r>
            <a:r>
              <a:rPr lang="uk-UA" smtClean="0"/>
              <a:t>відч</a:t>
            </a:r>
            <a:r>
              <a:rPr lang="ru-RU" smtClean="0"/>
              <a:t>у</a:t>
            </a:r>
            <a:r>
              <a:rPr lang="uk-UA" smtClean="0"/>
              <a:t>в</a:t>
            </a:r>
            <a:r>
              <a:rPr lang="ru-RU" smtClean="0"/>
              <a:t>а</a:t>
            </a:r>
            <a:r>
              <a:rPr lang="uk-UA" smtClean="0"/>
              <a:t>є</a:t>
            </a:r>
            <a:r>
              <a:rPr lang="ru-RU" smtClean="0"/>
              <a:t>т</a:t>
            </a:r>
            <a:r>
              <a:rPr lang="uk-UA" smtClean="0"/>
              <a:t>ь</a:t>
            </a:r>
            <a:r>
              <a:rPr lang="ru-RU" smtClean="0"/>
              <a:t>ся при &gt;40% </a:t>
            </a:r>
            <a:r>
              <a:rPr lang="en-US" smtClean="0"/>
              <a:t>HbCO</a:t>
            </a:r>
            <a:r>
              <a:rPr lang="ru-RU" smtClean="0"/>
              <a:t>; 70% - </a:t>
            </a:r>
            <a:r>
              <a:rPr lang="uk-UA" smtClean="0"/>
              <a:t>за</a:t>
            </a:r>
            <a:r>
              <a:rPr lang="ru-RU" smtClean="0"/>
              <a:t>гибель)</a:t>
            </a:r>
          </a:p>
          <a:p>
            <a:pPr lvl="1">
              <a:lnSpc>
                <a:spcPct val="70000"/>
              </a:lnSpc>
              <a:spcBef>
                <a:spcPct val="5000"/>
              </a:spcBef>
            </a:pPr>
            <a:r>
              <a:rPr lang="ru-RU" smtClean="0"/>
              <a:t>Хрон</a:t>
            </a:r>
            <a:r>
              <a:rPr lang="uk-UA" smtClean="0"/>
              <a:t>і</a:t>
            </a:r>
            <a:r>
              <a:rPr lang="ru-RU" smtClean="0"/>
              <a:t>ч</a:t>
            </a:r>
            <a:r>
              <a:rPr lang="uk-UA" smtClean="0"/>
              <a:t>н</a:t>
            </a:r>
            <a:r>
              <a:rPr lang="ru-RU" smtClean="0"/>
              <a:t>е отр</a:t>
            </a:r>
            <a:r>
              <a:rPr lang="uk-UA" smtClean="0"/>
              <a:t>уєн</a:t>
            </a:r>
            <a:r>
              <a:rPr lang="ru-RU" smtClean="0"/>
              <a:t>н</a:t>
            </a:r>
            <a:r>
              <a:rPr lang="uk-UA" smtClean="0"/>
              <a:t>я</a:t>
            </a:r>
            <a:r>
              <a:rPr lang="ru-RU" smtClean="0"/>
              <a:t> (</a:t>
            </a:r>
            <a:r>
              <a:rPr lang="uk-UA" smtClean="0"/>
              <a:t>місто</a:t>
            </a:r>
            <a:r>
              <a:rPr lang="ru-RU" smtClean="0"/>
              <a:t>) </a:t>
            </a:r>
            <a:r>
              <a:rPr lang="en-US" smtClean="0"/>
              <a:t>HbCO</a:t>
            </a:r>
            <a:r>
              <a:rPr lang="ru-RU" smtClean="0"/>
              <a:t>→голод кор</a:t>
            </a:r>
            <a:r>
              <a:rPr lang="uk-UA" smtClean="0"/>
              <a:t>и</a:t>
            </a:r>
            <a:r>
              <a:rPr lang="ru-RU" smtClean="0"/>
              <a:t> головного мозку (раздра</a:t>
            </a:r>
            <a:r>
              <a:rPr lang="uk-UA" smtClean="0"/>
              <a:t>т</a:t>
            </a:r>
            <a:r>
              <a:rPr lang="ru-RU" smtClean="0"/>
              <a:t>о</a:t>
            </a:r>
            <a:r>
              <a:rPr lang="uk-UA" smtClean="0"/>
              <a:t>вані</a:t>
            </a:r>
            <a:r>
              <a:rPr lang="ru-RU" smtClean="0"/>
              <a:t>сть, </a:t>
            </a:r>
            <a:r>
              <a:rPr lang="uk-UA" smtClean="0"/>
              <a:t>в</a:t>
            </a:r>
            <a:r>
              <a:rPr lang="ru-RU" smtClean="0"/>
              <a:t>томл</a:t>
            </a:r>
            <a:r>
              <a:rPr lang="uk-UA" smtClean="0"/>
              <a:t>ювані</a:t>
            </a:r>
            <a:r>
              <a:rPr lang="ru-RU" smtClean="0"/>
              <a:t>сть); </a:t>
            </a:r>
            <a:endParaRPr lang="en-US" smtClean="0"/>
          </a:p>
          <a:p>
            <a:pPr>
              <a:lnSpc>
                <a:spcPct val="70000"/>
              </a:lnSpc>
              <a:spcBef>
                <a:spcPct val="5000"/>
              </a:spcBef>
            </a:pPr>
            <a:r>
              <a:rPr lang="en-US" sz="2400" b="1" i="1" smtClean="0"/>
              <a:t>SO</a:t>
            </a:r>
            <a:r>
              <a:rPr lang="ru-RU" sz="2400" b="1" i="1" baseline="-22000" smtClean="0"/>
              <a:t>2</a:t>
            </a:r>
            <a:r>
              <a:rPr lang="ru-RU" sz="2400" smtClean="0"/>
              <a:t>:</a:t>
            </a:r>
            <a:endParaRPr lang="uk-UA" sz="2400" smtClean="0"/>
          </a:p>
          <a:p>
            <a:pPr>
              <a:lnSpc>
                <a:spcPct val="70000"/>
              </a:lnSpc>
              <a:spcBef>
                <a:spcPct val="5000"/>
              </a:spcBef>
              <a:buFont typeface="Arial" charset="0"/>
              <a:buNone/>
            </a:pPr>
            <a:r>
              <a:rPr lang="uk-UA" sz="2400" smtClean="0"/>
              <a:t>*   Згорання па</a:t>
            </a:r>
            <a:r>
              <a:rPr lang="ru-RU" sz="2400" smtClean="0"/>
              <a:t>лива, </a:t>
            </a:r>
            <a:r>
              <a:rPr lang="uk-UA" sz="2400" smtClean="0"/>
              <a:t>виробництво </a:t>
            </a:r>
            <a:r>
              <a:rPr lang="en-US" sz="2400" smtClean="0"/>
              <a:t>H</a:t>
            </a:r>
            <a:r>
              <a:rPr lang="ru-RU" sz="1600" smtClean="0"/>
              <a:t>2</a:t>
            </a:r>
            <a:r>
              <a:rPr lang="en-US" sz="2400" smtClean="0"/>
              <a:t>SO</a:t>
            </a:r>
            <a:r>
              <a:rPr lang="ru-RU" sz="1800" smtClean="0"/>
              <a:t>4</a:t>
            </a:r>
            <a:r>
              <a:rPr lang="ru-RU" sz="2400" smtClean="0"/>
              <a:t>.</a:t>
            </a:r>
            <a:endParaRPr lang="uk-UA" sz="2400" smtClean="0"/>
          </a:p>
          <a:p>
            <a:pPr>
              <a:lnSpc>
                <a:spcPct val="70000"/>
              </a:lnSpc>
              <a:spcBef>
                <a:spcPct val="5000"/>
              </a:spcBef>
              <a:buFont typeface="Arial" charset="0"/>
              <a:buNone/>
            </a:pPr>
            <a:r>
              <a:rPr lang="uk-UA" sz="2400" smtClean="0"/>
              <a:t>*   Го</a:t>
            </a:r>
            <a:r>
              <a:rPr lang="ru-RU" sz="2400" smtClean="0"/>
              <a:t>стре отр</a:t>
            </a:r>
            <a:r>
              <a:rPr lang="uk-UA" sz="2400" smtClean="0"/>
              <a:t>уєн</a:t>
            </a:r>
            <a:r>
              <a:rPr lang="ru-RU" sz="2400" smtClean="0"/>
              <a:t>н</a:t>
            </a:r>
            <a:r>
              <a:rPr lang="uk-UA" sz="2400" smtClean="0"/>
              <a:t>я</a:t>
            </a:r>
            <a:r>
              <a:rPr lang="ru-RU" sz="2400" smtClean="0"/>
              <a:t>: бронх</a:t>
            </a:r>
            <a:r>
              <a:rPr lang="uk-UA" sz="2400" smtClean="0"/>
              <a:t>і</a:t>
            </a:r>
            <a:r>
              <a:rPr lang="ru-RU" sz="2400" smtClean="0"/>
              <a:t>т</a:t>
            </a:r>
            <a:r>
              <a:rPr lang="uk-UA" sz="2400" smtClean="0"/>
              <a:t>и</a:t>
            </a:r>
            <a:r>
              <a:rPr lang="ru-RU" sz="2400" smtClean="0"/>
              <a:t>, патолог</a:t>
            </a:r>
            <a:r>
              <a:rPr lang="uk-UA" sz="2400" smtClean="0"/>
              <a:t>і</a:t>
            </a:r>
            <a:r>
              <a:rPr lang="ru-RU" sz="2400" smtClean="0"/>
              <a:t>я </a:t>
            </a:r>
            <a:r>
              <a:rPr lang="uk-UA" sz="2400" smtClean="0"/>
              <a:t>очей.</a:t>
            </a:r>
            <a:endParaRPr lang="ru-RU" sz="2400" smtClean="0"/>
          </a:p>
          <a:p>
            <a:pPr>
              <a:lnSpc>
                <a:spcPct val="70000"/>
              </a:lnSpc>
              <a:spcBef>
                <a:spcPct val="5000"/>
              </a:spcBef>
              <a:buFont typeface="Arial" charset="0"/>
              <a:buNone/>
            </a:pPr>
            <a:r>
              <a:rPr lang="ru-RU" sz="2400" smtClean="0"/>
              <a:t>*   Хрон</a:t>
            </a:r>
            <a:r>
              <a:rPr lang="uk-UA" sz="2400" smtClean="0"/>
              <a:t>і</a:t>
            </a:r>
            <a:r>
              <a:rPr lang="ru-RU" sz="2400" smtClean="0"/>
              <a:t>ч</a:t>
            </a:r>
            <a:r>
              <a:rPr lang="uk-UA" sz="2400" smtClean="0"/>
              <a:t>н</a:t>
            </a:r>
            <a:r>
              <a:rPr lang="ru-RU" sz="2400" smtClean="0"/>
              <a:t>е отр</a:t>
            </a:r>
            <a:r>
              <a:rPr lang="uk-UA" sz="2400" smtClean="0"/>
              <a:t>уєн</a:t>
            </a:r>
            <a:r>
              <a:rPr lang="ru-RU" sz="2400" smtClean="0"/>
              <a:t>н</a:t>
            </a:r>
            <a:r>
              <a:rPr lang="uk-UA" sz="2400" smtClean="0"/>
              <a:t>я</a:t>
            </a:r>
            <a:r>
              <a:rPr lang="ru-RU" sz="2400" smtClean="0"/>
              <a:t>: </a:t>
            </a:r>
            <a:r>
              <a:rPr lang="uk-UA" sz="2400" smtClean="0"/>
              <a:t>з</a:t>
            </a:r>
            <a:r>
              <a:rPr lang="ru-RU" sz="2400" smtClean="0"/>
              <a:t>м</a:t>
            </a:r>
            <a:r>
              <a:rPr lang="uk-UA" sz="2400" smtClean="0"/>
              <a:t>і</a:t>
            </a:r>
            <a:r>
              <a:rPr lang="ru-RU" sz="2400" smtClean="0"/>
              <a:t>щен</a:t>
            </a:r>
            <a:r>
              <a:rPr lang="uk-UA" sz="2400" smtClean="0"/>
              <a:t>ня </a:t>
            </a:r>
            <a:r>
              <a:rPr lang="en-US" sz="2400" smtClean="0"/>
              <a:t>pH</a:t>
            </a:r>
            <a:r>
              <a:rPr lang="ru-RU" sz="2400" smtClean="0"/>
              <a:t> кров</a:t>
            </a:r>
            <a:r>
              <a:rPr lang="uk-UA" sz="2400" smtClean="0"/>
              <a:t>і</a:t>
            </a:r>
            <a:r>
              <a:rPr lang="ru-RU" sz="2400" smtClean="0"/>
              <a:t>, ШКТ, ру</a:t>
            </a:r>
            <a:r>
              <a:rPr lang="uk-UA" sz="2400" smtClean="0"/>
              <a:t>йнування</a:t>
            </a:r>
            <a:r>
              <a:rPr lang="ru-RU" sz="2400" smtClean="0"/>
              <a:t> зуб</a:t>
            </a:r>
            <a:r>
              <a:rPr lang="uk-UA" sz="2400" smtClean="0"/>
              <a:t>і</a:t>
            </a:r>
            <a:r>
              <a:rPr lang="ru-RU" sz="2400" smtClean="0"/>
              <a:t>в, </a:t>
            </a:r>
            <a:r>
              <a:rPr lang="uk-UA" sz="2400" smtClean="0"/>
              <a:t>з</a:t>
            </a:r>
            <a:r>
              <a:rPr lang="ru-RU" sz="2400" smtClean="0"/>
              <a:t>нижен</a:t>
            </a:r>
            <a:r>
              <a:rPr lang="uk-UA" sz="2400" smtClean="0"/>
              <a:t>ня і</a:t>
            </a:r>
            <a:r>
              <a:rPr lang="ru-RU" sz="2400" smtClean="0"/>
              <a:t>мун</a:t>
            </a:r>
            <a:r>
              <a:rPr lang="uk-UA" sz="2400" smtClean="0"/>
              <a:t>і</a:t>
            </a:r>
            <a:r>
              <a:rPr lang="ru-RU" sz="2400" smtClean="0"/>
              <a:t>тет</a:t>
            </a:r>
            <a:r>
              <a:rPr lang="uk-UA" sz="2400" smtClean="0"/>
              <a:t>у</a:t>
            </a:r>
            <a:r>
              <a:rPr lang="ru-RU" sz="2400" smtClean="0"/>
              <a:t>).</a:t>
            </a:r>
            <a:endParaRPr lang="uk-UA" sz="2400" smtClean="0"/>
          </a:p>
          <a:p>
            <a:pPr>
              <a:lnSpc>
                <a:spcPct val="70000"/>
              </a:lnSpc>
              <a:spcBef>
                <a:spcPct val="5000"/>
              </a:spcBef>
              <a:buFont typeface="Arial" charset="0"/>
              <a:buNone/>
            </a:pPr>
            <a:r>
              <a:rPr lang="uk-UA" sz="2400" smtClean="0"/>
              <a:t>*   Утворення</a:t>
            </a:r>
            <a:r>
              <a:rPr lang="ru-RU" sz="2400" smtClean="0"/>
              <a:t> смогу (фототоксичн</a:t>
            </a:r>
            <a:r>
              <a:rPr lang="uk-UA" sz="2400" smtClean="0"/>
              <a:t>и</a:t>
            </a:r>
            <a:r>
              <a:rPr lang="ru-RU" sz="2400" smtClean="0"/>
              <a:t>й туман, сух</a:t>
            </a:r>
            <a:r>
              <a:rPr lang="uk-UA" sz="2400" smtClean="0"/>
              <a:t>и</a:t>
            </a:r>
            <a:r>
              <a:rPr lang="ru-RU" sz="2400" smtClean="0"/>
              <a:t>й, </a:t>
            </a:r>
            <a:r>
              <a:rPr lang="uk-UA" sz="2400" smtClean="0"/>
              <a:t>що містить </a:t>
            </a:r>
            <a:r>
              <a:rPr lang="en-US" sz="2400" smtClean="0"/>
              <a:t>SO</a:t>
            </a:r>
            <a:r>
              <a:rPr lang="ru-RU" sz="2400" baseline="-22000" smtClean="0"/>
              <a:t>2</a:t>
            </a:r>
            <a:r>
              <a:rPr lang="ru-RU" sz="2400" smtClean="0"/>
              <a:t>, </a:t>
            </a:r>
            <a:r>
              <a:rPr lang="en-US" sz="2400" smtClean="0"/>
              <a:t>SxOy</a:t>
            </a:r>
            <a:r>
              <a:rPr lang="ru-RU" sz="2400" smtClean="0"/>
              <a:t>, </a:t>
            </a:r>
            <a:r>
              <a:rPr lang="en-US" sz="2400" smtClean="0"/>
              <a:t>CxHy</a:t>
            </a:r>
            <a:r>
              <a:rPr lang="uk-UA" sz="2400" smtClean="0"/>
              <a:t>(вуглеводні), </a:t>
            </a:r>
            <a:r>
              <a:rPr lang="en-US" sz="2400" smtClean="0"/>
              <a:t>O</a:t>
            </a:r>
            <a:r>
              <a:rPr lang="ru-RU" sz="2400" baseline="-22000" smtClean="0"/>
              <a:t>3</a:t>
            </a:r>
            <a:r>
              <a:rPr lang="ru-RU" sz="2400" smtClean="0"/>
              <a:t> – бронх</a:t>
            </a:r>
            <a:r>
              <a:rPr lang="uk-UA" sz="2400" smtClean="0"/>
              <a:t>і</a:t>
            </a:r>
            <a:r>
              <a:rPr lang="ru-RU" sz="2400" smtClean="0"/>
              <a:t>альна астма!)</a:t>
            </a:r>
            <a:r>
              <a:rPr lang="ru-RU" smtClean="0"/>
              <a:t>;</a:t>
            </a:r>
            <a:endParaRPr lang="en-US" sz="2400" smtClean="0"/>
          </a:p>
          <a:p>
            <a:pPr lvl="1">
              <a:lnSpc>
                <a:spcPct val="70000"/>
              </a:lnSpc>
              <a:spcBef>
                <a:spcPct val="5000"/>
              </a:spcBef>
            </a:pPr>
            <a:r>
              <a:rPr lang="en-US" b="1" i="1" smtClean="0"/>
              <a:t>NxOy:</a:t>
            </a:r>
            <a:endParaRPr lang="ru-RU" b="1" i="1" smtClean="0"/>
          </a:p>
          <a:p>
            <a:pPr>
              <a:lnSpc>
                <a:spcPct val="70000"/>
              </a:lnSpc>
              <a:spcBef>
                <a:spcPct val="5000"/>
              </a:spcBef>
              <a:buFont typeface="Arial" charset="0"/>
              <a:buNone/>
            </a:pPr>
            <a:r>
              <a:rPr lang="ru-RU" sz="2400" smtClean="0"/>
              <a:t>*  Ж</a:t>
            </a:r>
            <a:r>
              <a:rPr lang="uk-UA" sz="2400" smtClean="0"/>
              <a:t>ов</a:t>
            </a:r>
            <a:r>
              <a:rPr lang="ru-RU" sz="2400" smtClean="0"/>
              <a:t>т</a:t>
            </a:r>
            <a:r>
              <a:rPr lang="uk-UA" sz="2400" smtClean="0"/>
              <a:t>и</a:t>
            </a:r>
            <a:r>
              <a:rPr lang="ru-RU" sz="2400" smtClean="0"/>
              <a:t>й </a:t>
            </a:r>
            <a:r>
              <a:rPr lang="uk-UA" sz="2400" smtClean="0"/>
              <a:t>колір</a:t>
            </a:r>
            <a:r>
              <a:rPr lang="ru-RU" sz="2400" smtClean="0"/>
              <a:t>, непри</a:t>
            </a:r>
            <a:r>
              <a:rPr lang="uk-UA" sz="2400" smtClean="0"/>
              <a:t>єм</a:t>
            </a:r>
            <a:r>
              <a:rPr lang="ru-RU" sz="2400" smtClean="0"/>
              <a:t>н</a:t>
            </a:r>
            <a:r>
              <a:rPr lang="uk-UA" sz="2400" smtClean="0"/>
              <a:t>и</a:t>
            </a:r>
            <a:r>
              <a:rPr lang="ru-RU" sz="2400" smtClean="0"/>
              <a:t>й запах.</a:t>
            </a:r>
            <a:endParaRPr lang="uk-UA" sz="2400" smtClean="0"/>
          </a:p>
          <a:p>
            <a:pPr>
              <a:lnSpc>
                <a:spcPct val="70000"/>
              </a:lnSpc>
              <a:spcBef>
                <a:spcPct val="5000"/>
              </a:spcBef>
              <a:buFont typeface="Arial" charset="0"/>
              <a:buNone/>
            </a:pPr>
            <a:r>
              <a:rPr lang="uk-UA" sz="2400" smtClean="0"/>
              <a:t>*  Подразнююча</a:t>
            </a:r>
            <a:r>
              <a:rPr lang="ru-RU" sz="2400" smtClean="0"/>
              <a:t> д</a:t>
            </a:r>
            <a:r>
              <a:rPr lang="uk-UA" sz="2400" smtClean="0"/>
              <a:t>ія</a:t>
            </a:r>
            <a:r>
              <a:rPr lang="ru-RU" sz="2400" smtClean="0"/>
              <a:t> на слиз</a:t>
            </a:r>
            <a:r>
              <a:rPr lang="uk-UA" sz="2400" smtClean="0"/>
              <a:t>ов</a:t>
            </a:r>
            <a:r>
              <a:rPr lang="ru-RU" sz="2400" smtClean="0"/>
              <a:t>у.</a:t>
            </a:r>
            <a:endParaRPr lang="uk-UA" sz="2400" smtClean="0"/>
          </a:p>
          <a:p>
            <a:pPr>
              <a:lnSpc>
                <a:spcPct val="70000"/>
              </a:lnSpc>
              <a:spcBef>
                <a:spcPct val="5000"/>
              </a:spcBef>
              <a:buFont typeface="Arial" charset="0"/>
              <a:buNone/>
            </a:pPr>
            <a:r>
              <a:rPr lang="uk-UA" sz="2400" smtClean="0"/>
              <a:t>*  Го</a:t>
            </a:r>
            <a:r>
              <a:rPr lang="ru-RU" sz="2400" smtClean="0"/>
              <a:t>стр</a:t>
            </a:r>
            <a:r>
              <a:rPr lang="uk-UA" sz="2400" smtClean="0"/>
              <a:t>а</a:t>
            </a:r>
            <a:r>
              <a:rPr lang="ru-RU" sz="2400" smtClean="0"/>
              <a:t> д</a:t>
            </a:r>
            <a:r>
              <a:rPr lang="uk-UA" sz="2400" smtClean="0"/>
              <a:t>ія</a:t>
            </a:r>
            <a:r>
              <a:rPr lang="ru-RU" sz="2400" smtClean="0"/>
              <a:t>: </a:t>
            </a:r>
            <a:r>
              <a:rPr lang="uk-UA" sz="2400" smtClean="0"/>
              <a:t>г</a:t>
            </a:r>
            <a:r>
              <a:rPr lang="ru-RU" sz="2400" smtClean="0"/>
              <a:t>остр</a:t>
            </a:r>
            <a:r>
              <a:rPr lang="uk-UA" sz="2400" smtClean="0"/>
              <a:t>и</a:t>
            </a:r>
            <a:r>
              <a:rPr lang="ru-RU" sz="2400" smtClean="0"/>
              <a:t>й </a:t>
            </a:r>
            <a:r>
              <a:rPr lang="uk-UA" sz="2400" smtClean="0"/>
              <a:t>набря</a:t>
            </a:r>
            <a:r>
              <a:rPr lang="ru-RU" sz="2400" smtClean="0"/>
              <a:t>к лег</a:t>
            </a:r>
            <a:r>
              <a:rPr lang="uk-UA" sz="2400" smtClean="0"/>
              <a:t>ень</a:t>
            </a:r>
            <a:r>
              <a:rPr lang="ru-RU" sz="2400" smtClean="0"/>
              <a:t> п</a:t>
            </a:r>
            <a:r>
              <a:rPr lang="uk-UA" sz="2400" smtClean="0"/>
              <a:t>і</a:t>
            </a:r>
            <a:r>
              <a:rPr lang="ru-RU" sz="2400" smtClean="0"/>
              <a:t>сл</a:t>
            </a:r>
            <a:r>
              <a:rPr lang="uk-UA" sz="2400" smtClean="0"/>
              <a:t>я</a:t>
            </a:r>
            <a:r>
              <a:rPr lang="ru-RU" sz="2400" smtClean="0"/>
              <a:t> латентного пер</a:t>
            </a:r>
            <a:r>
              <a:rPr lang="uk-UA" sz="2400" smtClean="0"/>
              <a:t>і</a:t>
            </a:r>
            <a:r>
              <a:rPr lang="ru-RU" sz="2400" smtClean="0"/>
              <a:t>од</a:t>
            </a:r>
            <a:r>
              <a:rPr lang="uk-UA" sz="2400" smtClean="0"/>
              <a:t>у.</a:t>
            </a:r>
            <a:endParaRPr lang="ru-RU" sz="2400" smtClean="0"/>
          </a:p>
          <a:p>
            <a:pPr>
              <a:lnSpc>
                <a:spcPct val="70000"/>
              </a:lnSpc>
              <a:spcBef>
                <a:spcPct val="5000"/>
              </a:spcBef>
              <a:buFont typeface="Arial" charset="0"/>
              <a:buNone/>
            </a:pPr>
            <a:r>
              <a:rPr lang="ru-RU" sz="2400" smtClean="0"/>
              <a:t>*  Канцероген: </a:t>
            </a:r>
          </a:p>
          <a:p>
            <a:pPr>
              <a:lnSpc>
                <a:spcPct val="70000"/>
              </a:lnSpc>
              <a:spcBef>
                <a:spcPct val="5000"/>
              </a:spcBef>
              <a:buFont typeface="Arial" charset="0"/>
              <a:buNone/>
            </a:pPr>
            <a:r>
              <a:rPr lang="ru-RU" sz="2400" smtClean="0"/>
              <a:t>-Блоку</a:t>
            </a:r>
            <a:r>
              <a:rPr lang="uk-UA" sz="2400" smtClean="0"/>
              <a:t>є певні </a:t>
            </a:r>
            <a:r>
              <a:rPr lang="ru-RU" sz="2400" smtClean="0"/>
              <a:t>фермент</a:t>
            </a:r>
            <a:r>
              <a:rPr lang="uk-UA" sz="2400" smtClean="0"/>
              <a:t>и;</a:t>
            </a:r>
            <a:endParaRPr lang="ru-RU" sz="2400" smtClean="0"/>
          </a:p>
          <a:p>
            <a:pPr>
              <a:lnSpc>
                <a:spcPct val="70000"/>
              </a:lnSpc>
              <a:spcBef>
                <a:spcPct val="5000"/>
              </a:spcBef>
              <a:buFont typeface="Arial" charset="0"/>
              <a:buNone/>
            </a:pPr>
            <a:r>
              <a:rPr lang="ru-RU" sz="2400" smtClean="0"/>
              <a:t>-Ру</a:t>
            </a:r>
            <a:r>
              <a:rPr lang="uk-UA" sz="2400" smtClean="0"/>
              <a:t>йнує</a:t>
            </a:r>
            <a:r>
              <a:rPr lang="ru-RU" sz="2400" smtClean="0"/>
              <a:t> слиз</a:t>
            </a:r>
            <a:r>
              <a:rPr lang="uk-UA" sz="2400" smtClean="0"/>
              <a:t>ові</a:t>
            </a:r>
            <a:r>
              <a:rPr lang="ru-RU" sz="2400" smtClean="0"/>
              <a:t> – адсорбц</a:t>
            </a:r>
            <a:r>
              <a:rPr lang="uk-UA" sz="2400" smtClean="0"/>
              <a:t>і</a:t>
            </a:r>
            <a:r>
              <a:rPr lang="ru-RU" sz="2400" smtClean="0"/>
              <a:t>я </a:t>
            </a:r>
            <a:r>
              <a:rPr lang="en-US" sz="2400" smtClean="0"/>
              <a:t>CxHy</a:t>
            </a:r>
            <a:r>
              <a:rPr lang="ru-RU" sz="2400" smtClean="0"/>
              <a:t>(вуглеводні</a:t>
            </a:r>
            <a:r>
              <a:rPr lang="uk-UA" sz="2400" smtClean="0"/>
              <a:t>)</a:t>
            </a:r>
            <a:r>
              <a:rPr lang="en-US" sz="2400" smtClean="0"/>
              <a:t> </a:t>
            </a:r>
            <a:r>
              <a:rPr lang="ru-RU" smtClean="0"/>
              <a:t>;</a:t>
            </a:r>
            <a:endParaRPr lang="ru-RU" sz="2400" smtClean="0"/>
          </a:p>
          <a:p>
            <a:pPr lvl="1">
              <a:lnSpc>
                <a:spcPct val="70000"/>
              </a:lnSpc>
              <a:spcBef>
                <a:spcPct val="5000"/>
              </a:spcBef>
            </a:pPr>
            <a:r>
              <a:rPr lang="ru-RU" b="1" i="1" smtClean="0"/>
              <a:t>Канцероген</a:t>
            </a:r>
            <a:r>
              <a:rPr lang="uk-UA" b="1" i="1" smtClean="0"/>
              <a:t>и</a:t>
            </a:r>
            <a:r>
              <a:rPr lang="ru-RU" smtClean="0"/>
              <a:t>:</a:t>
            </a:r>
          </a:p>
          <a:p>
            <a:pPr>
              <a:lnSpc>
                <a:spcPct val="70000"/>
              </a:lnSpc>
              <a:spcBef>
                <a:spcPct val="5000"/>
              </a:spcBef>
              <a:buFont typeface="Arial" charset="0"/>
              <a:buNone/>
            </a:pPr>
            <a:r>
              <a:rPr lang="ru-RU" sz="2400" smtClean="0"/>
              <a:t>*   Зола – м</a:t>
            </a:r>
            <a:r>
              <a:rPr lang="uk-UA" sz="2400" smtClean="0"/>
              <a:t>і</a:t>
            </a:r>
            <a:r>
              <a:rPr lang="ru-RU" sz="2400" smtClean="0"/>
              <a:t>неральн</a:t>
            </a:r>
            <a:r>
              <a:rPr lang="uk-UA" sz="2400" smtClean="0"/>
              <a:t>і речовини.</a:t>
            </a:r>
            <a:endParaRPr lang="ru-RU" sz="2400" smtClean="0"/>
          </a:p>
          <a:p>
            <a:pPr>
              <a:lnSpc>
                <a:spcPct val="70000"/>
              </a:lnSpc>
              <a:spcBef>
                <a:spcPct val="5000"/>
              </a:spcBef>
              <a:buFont typeface="Arial" charset="0"/>
              <a:buNone/>
            </a:pPr>
            <a:r>
              <a:rPr lang="ru-RU" sz="2400" smtClean="0"/>
              <a:t>*   Сажа – недогор</a:t>
            </a:r>
            <a:r>
              <a:rPr lang="uk-UA" sz="2400" smtClean="0"/>
              <a:t>і</a:t>
            </a:r>
            <a:r>
              <a:rPr lang="ru-RU" sz="2400" smtClean="0"/>
              <a:t>вша орган</a:t>
            </a:r>
            <a:r>
              <a:rPr lang="uk-UA" sz="2400" smtClean="0"/>
              <a:t>і</a:t>
            </a:r>
            <a:r>
              <a:rPr lang="ru-RU" sz="2400" smtClean="0"/>
              <a:t>ка.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4"/>
          <p:cNvSpPr>
            <a:spLocks noGrp="1"/>
          </p:cNvSpPr>
          <p:nvPr>
            <p:ph type="title"/>
          </p:nvPr>
        </p:nvSpPr>
        <p:spPr>
          <a:xfrm>
            <a:off x="109538" y="0"/>
            <a:ext cx="9034462" cy="6858000"/>
          </a:xfrm>
        </p:spPr>
        <p:txBody>
          <a:bodyPr/>
          <a:lstStyle/>
          <a:p>
            <a:r>
              <a:rPr lang="uk-UA" sz="3600" b="1" u="sng" smtClean="0"/>
              <a:t>При гігієнічній оцінці повітря враховуються</a:t>
            </a:r>
            <a:r>
              <a:rPr lang="uk-UA" sz="3600" b="1" smtClean="0"/>
              <a:t>:</a:t>
            </a:r>
            <a:br>
              <a:rPr lang="uk-UA" sz="3600" b="1" smtClean="0"/>
            </a:br>
            <a:r>
              <a:rPr lang="uk-UA" sz="3600" b="1" smtClean="0"/>
              <a:t>1) </a:t>
            </a:r>
            <a:r>
              <a:rPr lang="uk-UA" sz="3600" b="1" i="1" smtClean="0"/>
              <a:t>хімічний склад</a:t>
            </a:r>
            <a:r>
              <a:rPr lang="uk-UA" sz="3600" b="1" smtClean="0"/>
              <a:t> (</a:t>
            </a:r>
            <a:r>
              <a:rPr lang="uk-UA" sz="3200" b="1" smtClean="0"/>
              <a:t>постійні складові частини повітря і сторонні</a:t>
            </a:r>
            <a:r>
              <a:rPr lang="uk-UA" sz="3600" b="1" smtClean="0"/>
              <a:t>);</a:t>
            </a:r>
            <a:br>
              <a:rPr lang="uk-UA" sz="3600" b="1" smtClean="0"/>
            </a:br>
            <a:r>
              <a:rPr lang="uk-UA" sz="3600" b="1" smtClean="0"/>
              <a:t>2) </a:t>
            </a:r>
            <a:r>
              <a:rPr lang="uk-UA" sz="3600" b="1" i="1" smtClean="0"/>
              <a:t>механічні домішки</a:t>
            </a:r>
            <a:r>
              <a:rPr lang="uk-UA" sz="3600" b="1" smtClean="0"/>
              <a:t> </a:t>
            </a:r>
            <a:r>
              <a:rPr lang="uk-UA" sz="3200" b="1" smtClean="0"/>
              <a:t>(вміст пилу, диму, сажі та ін.);</a:t>
            </a:r>
            <a:r>
              <a:rPr lang="uk-UA" sz="3600" b="1" smtClean="0"/>
              <a:t/>
            </a:r>
            <a:br>
              <a:rPr lang="uk-UA" sz="3600" b="1" smtClean="0"/>
            </a:br>
            <a:r>
              <a:rPr lang="uk-UA" sz="3600" b="1" smtClean="0"/>
              <a:t>3) </a:t>
            </a:r>
            <a:r>
              <a:rPr lang="uk-UA" sz="3600" b="1" i="1" smtClean="0"/>
              <a:t>бактеріальна забрудненість</a:t>
            </a:r>
            <a:r>
              <a:rPr lang="uk-UA" sz="3600" b="1" smtClean="0"/>
              <a:t> </a:t>
            </a:r>
            <a:r>
              <a:rPr lang="uk-UA" sz="3200" b="1" smtClean="0"/>
              <a:t>(наявність мікробів в повітрі).</a:t>
            </a:r>
            <a:r>
              <a:rPr lang="uk-UA" sz="3600" b="1" smtClean="0"/>
              <a:t/>
            </a:r>
            <a:br>
              <a:rPr lang="uk-UA" sz="3600" b="1" smtClean="0"/>
            </a:br>
            <a:r>
              <a:rPr lang="uk-UA" sz="3600" b="1" smtClean="0"/>
              <a:t>4) </a:t>
            </a:r>
            <a:r>
              <a:rPr lang="uk-UA" sz="3600" b="1" i="1" smtClean="0"/>
              <a:t>фізичні властивості</a:t>
            </a:r>
            <a:r>
              <a:rPr lang="uk-UA" sz="3600" b="1" smtClean="0"/>
              <a:t> </a:t>
            </a:r>
            <a:r>
              <a:rPr lang="uk-UA" sz="3200" b="1" smtClean="0"/>
              <a:t>(атмосферний тиск, температура, вологість, швидкість та напрямок руху, електричний стан, радіоактивність і ін.)</a:t>
            </a:r>
            <a:endParaRPr lang="ru-RU" sz="3200" b="1" smtClean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5"/>
          <p:cNvSpPr>
            <a:spLocks noGrp="1"/>
          </p:cNvSpPr>
          <p:nvPr>
            <p:ph type="ctrTitle"/>
          </p:nvPr>
        </p:nvSpPr>
        <p:spPr>
          <a:xfrm>
            <a:off x="0" y="192088"/>
            <a:ext cx="9144000" cy="3511550"/>
          </a:xfrm>
        </p:spPr>
        <p:txBody>
          <a:bodyPr/>
          <a:lstStyle/>
          <a:p>
            <a:pPr>
              <a:lnSpc>
                <a:spcPct val="75000"/>
              </a:lnSpc>
            </a:pPr>
            <a:r>
              <a:rPr lang="ru-RU" sz="2800" b="1" i="1" u="sng" smtClean="0"/>
              <a:t>Погода</a:t>
            </a:r>
            <a:r>
              <a:rPr lang="ru-RU" sz="2800" b="1" u="sng" smtClean="0"/>
              <a:t> </a:t>
            </a:r>
            <a:r>
              <a:rPr lang="ru-RU" sz="2800" b="1" smtClean="0"/>
              <a:t>- це сукупність фізичних властивостей приземного шару атмосфери за відносно короткий проміжок часу. Виділяють погоду моменту, погоду години, погоду доби і тд.</a:t>
            </a:r>
            <a:br>
              <a:rPr lang="ru-RU" sz="2800" b="1" smtClean="0"/>
            </a:br>
            <a:r>
              <a:rPr lang="ru-RU" sz="1000" b="1" i="1" smtClean="0"/>
              <a:t/>
            </a:r>
            <a:br>
              <a:rPr lang="ru-RU" sz="1000" b="1" i="1" smtClean="0"/>
            </a:br>
            <a:r>
              <a:rPr lang="ru-RU" sz="2800" b="1" i="1" u="sng" smtClean="0"/>
              <a:t>Клімат</a:t>
            </a:r>
            <a:r>
              <a:rPr lang="ru-RU" sz="2800" b="1" smtClean="0"/>
              <a:t> - багаторічний, закономірно повторюваний режим погоди, властивий даній місцевості.</a:t>
            </a:r>
            <a:r>
              <a:rPr lang="ru-RU" sz="2800" smtClean="0"/>
              <a:t> </a:t>
            </a:r>
            <a:br>
              <a:rPr lang="ru-RU" sz="2800" smtClean="0"/>
            </a:br>
            <a:r>
              <a:rPr lang="ru-RU" sz="2800" b="1" u="sng" smtClean="0"/>
              <a:t>Акліматизація</a:t>
            </a:r>
            <a:r>
              <a:rPr lang="ru-RU" sz="2800" b="1" smtClean="0"/>
              <a:t> – це складний соціально-біологічний процес активного пристосування до нових кліматичних умов.</a:t>
            </a:r>
          </a:p>
        </p:txBody>
      </p:sp>
      <p:sp>
        <p:nvSpPr>
          <p:cNvPr id="36866" name="Rectangle 6"/>
          <p:cNvSpPr>
            <a:spLocks noGrp="1"/>
          </p:cNvSpPr>
          <p:nvPr>
            <p:ph type="subTitle" idx="1"/>
          </p:nvPr>
        </p:nvSpPr>
        <p:spPr>
          <a:xfrm>
            <a:off x="0" y="3743325"/>
            <a:ext cx="9144000" cy="2940050"/>
          </a:xfrm>
        </p:spPr>
        <p:txBody>
          <a:bodyPr/>
          <a:lstStyle/>
          <a:p>
            <a:pPr algn="l">
              <a:lnSpc>
                <a:spcPct val="75000"/>
              </a:lnSpc>
              <a:spcBef>
                <a:spcPts val="700"/>
              </a:spcBef>
            </a:pPr>
            <a:r>
              <a:rPr lang="uk-UA" sz="3200" b="1" smtClean="0"/>
              <a:t>При значних коливаннях метеорологічних умов відбувається перенапруження і зрив механізмів пристосування (</a:t>
            </a:r>
            <a:r>
              <a:rPr lang="uk-UA" sz="3200" b="1" i="1" u="sng" smtClean="0"/>
              <a:t>дезадаптаційний синдром</a:t>
            </a:r>
            <a:r>
              <a:rPr lang="uk-UA" sz="3200" b="1" smtClean="0"/>
              <a:t>), які проявляються </a:t>
            </a:r>
            <a:r>
              <a:rPr lang="uk-UA" sz="3200" b="1" i="1" u="sng" smtClean="0"/>
              <a:t>метеотропними реакціями </a:t>
            </a:r>
            <a:r>
              <a:rPr lang="uk-UA" sz="3200" b="1" smtClean="0"/>
              <a:t>(</a:t>
            </a:r>
            <a:r>
              <a:rPr lang="uk-UA" sz="2400" b="1" i="1" smtClean="0"/>
              <a:t>порушення сну, тривога, головні болі, зниження працездатності, швидка стомлюваність, різкі стрибки артеріального тиску, </a:t>
            </a:r>
            <a:r>
              <a:rPr lang="ru-RU" sz="2400" b="1" i="1" smtClean="0"/>
              <a:t>відчуття болю в серці і ін.)</a:t>
            </a:r>
          </a:p>
          <a:p>
            <a:pPr algn="l">
              <a:lnSpc>
                <a:spcPct val="80000"/>
              </a:lnSpc>
            </a:pPr>
            <a:r>
              <a:rPr lang="ru-RU" b="1" u="sng" smtClean="0"/>
              <a:t>Виділяють 3 ступеня тяжкості метеотропних реакцій.</a:t>
            </a:r>
            <a:r>
              <a:rPr lang="ru-RU" smtClean="0"/>
              <a:t> </a:t>
            </a:r>
            <a:endParaRPr lang="ru-RU" sz="2400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4"/>
          <p:cNvSpPr>
            <a:spLocks noGrp="1"/>
          </p:cNvSpPr>
          <p:nvPr>
            <p:ph type="title"/>
          </p:nvPr>
        </p:nvSpPr>
        <p:spPr>
          <a:xfrm>
            <a:off x="363538" y="365125"/>
            <a:ext cx="8582025" cy="804863"/>
          </a:xfrm>
        </p:spPr>
        <p:txBody>
          <a:bodyPr/>
          <a:lstStyle/>
          <a:p>
            <a:pPr algn="ctr">
              <a:lnSpc>
                <a:spcPct val="75000"/>
              </a:lnSpc>
            </a:pPr>
            <a:r>
              <a:rPr lang="uk-UA" sz="3200" b="1" smtClean="0"/>
              <a:t>Медична класифікація погоди </a:t>
            </a:r>
            <a:br>
              <a:rPr lang="uk-UA" sz="3200" b="1" smtClean="0"/>
            </a:br>
            <a:r>
              <a:rPr lang="uk-UA" sz="3200" b="1" smtClean="0"/>
              <a:t>за І.І. Григор’євим</a:t>
            </a:r>
            <a:r>
              <a:rPr lang="uk-UA" sz="2800" smtClean="0"/>
              <a:t> </a:t>
            </a:r>
            <a:endParaRPr lang="ru-RU" sz="2800" smtClean="0"/>
          </a:p>
        </p:txBody>
      </p:sp>
      <p:graphicFrame>
        <p:nvGraphicFramePr>
          <p:cNvPr id="43085" name="Group 77"/>
          <p:cNvGraphicFramePr>
            <a:graphicFrameLocks noGrp="1"/>
          </p:cNvGraphicFramePr>
          <p:nvPr>
            <p:ph idx="1"/>
          </p:nvPr>
        </p:nvGraphicFramePr>
        <p:xfrm>
          <a:off x="171450" y="1249363"/>
          <a:ext cx="8818563" cy="5521325"/>
        </p:xfrm>
        <a:graphic>
          <a:graphicData uri="http://schemas.openxmlformats.org/drawingml/2006/table">
            <a:tbl>
              <a:tblPr/>
              <a:tblGrid>
                <a:gridCol w="2465388"/>
                <a:gridCol w="6353175"/>
              </a:tblGrid>
              <a:tr h="355600">
                <a:tc>
                  <a:txBody>
                    <a:bodyPr/>
                    <a:lstStyle/>
                    <a:p>
                      <a:pPr marL="228600" marR="0" lvl="0" indent="-228600" algn="just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Типи погоди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just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Характеристика погоди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2650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Вельми сприятливий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just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Стійка погода, частіше зумовлена антициклоном, відсутність істотної хмарності, опадів. Атмосферний тиск </a:t>
                      </a: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–</a:t>
                      </a: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не більше 5 мм.рт.ст., вміст кисню </a:t>
                      </a: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–</a:t>
                      </a: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понад 315 мг/л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3788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Сприятливий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just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Незначні зміни погоди місцевого характеру, короткочасні опади та змінна хмарність. Атмосферний тиск 760-755 мм.рт.ст., вітер 4,0-7,0 м/с, перепад тиску </a:t>
                      </a: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–</a:t>
                      </a: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6-8 мм.рт.ст., перепад температури </a:t>
                      </a: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–</a:t>
                      </a: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не більше 5°С, вміст кисню понад 315 мг/л.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9663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Погода, що потребує посиленого медичного контролю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just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Хмарна, нестійка погода, опади, нерідко зумовлені помірним циклоном, грози місцевого походження. Атмосферний тиск </a:t>
                      </a: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–</a:t>
                      </a: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754-745 мм.рт.ст., вітер 8,0-10,0 м/с, перепад тиску 9,0-14,0 мм.рт.ст., перепад температури </a:t>
                      </a: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–</a:t>
                      </a: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6,0-9,0°С, вміст кисню </a:t>
                      </a: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–</a:t>
                      </a: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260-289 мг/л.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3788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Погода, що потребує суворого медичного контролю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just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Погода зумовлена глибоким циклоном. Грози. Інтенсивні опади. Атмосферний тиск менше 745 мм.рт.ст., перепад тиску </a:t>
                      </a: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–</a:t>
                      </a: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більше ніж 14,0 мм.рт.ст., перепад температури </a:t>
                      </a: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–</a:t>
                      </a: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понад 10°С, вміст кисню менше 260 мг/л.</a:t>
                      </a:r>
                      <a:endParaRPr kumimoji="0" lang="uk-UA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4"/>
          <p:cNvSpPr>
            <a:spLocks noGrp="1"/>
          </p:cNvSpPr>
          <p:nvPr>
            <p:ph type="title"/>
          </p:nvPr>
        </p:nvSpPr>
        <p:spPr>
          <a:xfrm>
            <a:off x="0" y="282575"/>
            <a:ext cx="8983663" cy="6284913"/>
          </a:xfrm>
        </p:spPr>
        <p:txBody>
          <a:bodyPr/>
          <a:lstStyle/>
          <a:p>
            <a:r>
              <a:rPr lang="ru-RU" sz="4000" b="1" u="sng" smtClean="0"/>
              <a:t>Гігієна населених </a:t>
            </a:r>
            <a:r>
              <a:rPr lang="uk-UA" sz="4000" b="1" u="sng" smtClean="0"/>
              <a:t>пунктів</a:t>
            </a:r>
            <a:r>
              <a:rPr lang="ru-RU" sz="4000" b="1" u="sng" smtClean="0"/>
              <a:t>, будівель та приміщень передбачає</a:t>
            </a:r>
            <a:r>
              <a:rPr lang="uk-UA" sz="4000" b="1" smtClean="0"/>
              <a:t>:</a:t>
            </a:r>
            <a:r>
              <a:rPr lang="ru-RU" sz="4000" b="1" smtClean="0"/>
              <a:t/>
            </a:r>
            <a:br>
              <a:rPr lang="ru-RU" sz="4000" b="1" smtClean="0"/>
            </a:br>
            <a:r>
              <a:rPr lang="ru-RU" sz="4000" b="1" smtClean="0"/>
              <a:t>** Вибір території для забудови населених пунктів, гігієнічні принципи їх планування.</a:t>
            </a:r>
            <a:br>
              <a:rPr lang="ru-RU" sz="4000" b="1" smtClean="0"/>
            </a:br>
            <a:r>
              <a:rPr lang="ru-RU" sz="4000" b="1" smtClean="0"/>
              <a:t>** </a:t>
            </a:r>
            <a:r>
              <a:rPr lang="uk-UA" sz="4000" b="1" smtClean="0"/>
              <a:t>Загальні вимоги до споруд та приміщень (орієнтація, будівельні матеріали, мікрокліматичні умови, освітлення, вентиляція, опалення).</a:t>
            </a:r>
            <a:endParaRPr lang="ru-RU" sz="4000" b="1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4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lnSpc>
                <a:spcPct val="85000"/>
              </a:lnSpc>
            </a:pPr>
            <a:r>
              <a:rPr lang="uk-UA" sz="3200" b="1" u="sng" smtClean="0"/>
              <a:t>Гігієнічні нормативи і санітарні вимоги, що враховуються при плануванні населених місць</a:t>
            </a:r>
            <a:r>
              <a:rPr lang="uk-UA" sz="3200" b="1" smtClean="0"/>
              <a:t>, стосуються таких основних питань:</a:t>
            </a:r>
            <a:br>
              <a:rPr lang="uk-UA" sz="3200" b="1" smtClean="0"/>
            </a:br>
            <a:r>
              <a:rPr lang="uk-UA" sz="1000" b="1" smtClean="0"/>
              <a:t> </a:t>
            </a:r>
            <a:r>
              <a:rPr lang="uk-UA" sz="3200" b="1" smtClean="0"/>
              <a:t/>
            </a:r>
            <a:br>
              <a:rPr lang="uk-UA" sz="3200" b="1" smtClean="0"/>
            </a:br>
            <a:r>
              <a:rPr lang="uk-UA" sz="3200" b="1" smtClean="0"/>
              <a:t>**  </a:t>
            </a:r>
            <a:r>
              <a:rPr lang="uk-UA" sz="2800" b="1" smtClean="0"/>
              <a:t>вибір території для розвитку існуючих і будівництва нових міст і селищ; </a:t>
            </a:r>
            <a:br>
              <a:rPr lang="uk-UA" sz="2800" b="1" smtClean="0"/>
            </a:br>
            <a:r>
              <a:rPr lang="uk-UA" sz="2800" b="1" smtClean="0"/>
              <a:t>**  функціональне зонування та організація території житлових районів і мікрорайонів, промислової та комунально-складської зони; </a:t>
            </a:r>
            <a:br>
              <a:rPr lang="uk-UA" sz="2800" b="1" smtClean="0"/>
            </a:br>
            <a:r>
              <a:rPr lang="uk-UA" sz="2800" b="1" smtClean="0"/>
              <a:t>**  створення санітарно-захисних зон; </a:t>
            </a:r>
            <a:br>
              <a:rPr lang="uk-UA" sz="2800" b="1" smtClean="0"/>
            </a:br>
            <a:r>
              <a:rPr lang="uk-UA" sz="2800" b="1" smtClean="0"/>
              <a:t>**  устрій централізованого господарсько-питного водопостачання та водовідведення; </a:t>
            </a:r>
            <a:br>
              <a:rPr lang="uk-UA" sz="2800" b="1" smtClean="0"/>
            </a:br>
            <a:r>
              <a:rPr lang="uk-UA" sz="2800" b="1" smtClean="0"/>
              <a:t>**  санітарна очистка території; </a:t>
            </a:r>
            <a:br>
              <a:rPr lang="uk-UA" sz="2800" b="1" smtClean="0"/>
            </a:br>
            <a:r>
              <a:rPr lang="uk-UA" sz="2800" b="1" smtClean="0"/>
              <a:t>**  охорона навколишнього середовища; </a:t>
            </a:r>
            <a:br>
              <a:rPr lang="uk-UA" sz="2800" b="1" smtClean="0"/>
            </a:br>
            <a:r>
              <a:rPr lang="uk-UA" sz="2800" b="1" smtClean="0"/>
              <a:t>**  створення мережі культурно-побутових та лікувально-профілактичних закладів; </a:t>
            </a:r>
            <a:br>
              <a:rPr lang="uk-UA" sz="2800" b="1" smtClean="0"/>
            </a:br>
            <a:r>
              <a:rPr lang="uk-UA" sz="2800" b="1" smtClean="0"/>
              <a:t>**  інженерний благоустрій та озеленення.</a:t>
            </a:r>
            <a:r>
              <a:rPr lang="uk-UA" sz="2800" smtClean="0"/>
              <a:t> </a:t>
            </a:r>
            <a:endParaRPr lang="ru-RU" sz="2800" smtClean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/>
          </p:cNvSpPr>
          <p:nvPr>
            <p:ph type="title" idx="4294967295"/>
          </p:nvPr>
        </p:nvSpPr>
        <p:spPr>
          <a:xfrm>
            <a:off x="134938" y="146050"/>
            <a:ext cx="9009062" cy="987425"/>
          </a:xfrm>
        </p:spPr>
        <p:txBody>
          <a:bodyPr/>
          <a:lstStyle/>
          <a:p>
            <a:pPr algn="ctr">
              <a:lnSpc>
                <a:spcPct val="70000"/>
              </a:lnSpc>
            </a:pPr>
            <a:r>
              <a:rPr lang="uk-UA" sz="3200" b="1" smtClean="0"/>
              <a:t>Основні гігієнічні питання планування та благоустрою населених місць</a:t>
            </a:r>
            <a:endParaRPr lang="ru-RU" sz="3200" b="1" smtClean="0"/>
          </a:p>
        </p:txBody>
      </p:sp>
      <p:sp>
        <p:nvSpPr>
          <p:cNvPr id="40962" name="Rectangle 3"/>
          <p:cNvSpPr>
            <a:spLocks noGrp="1"/>
          </p:cNvSpPr>
          <p:nvPr>
            <p:ph type="body" idx="4294967295"/>
          </p:nvPr>
        </p:nvSpPr>
        <p:spPr>
          <a:xfrm>
            <a:off x="117475" y="1139825"/>
            <a:ext cx="9026525" cy="5603875"/>
          </a:xfrm>
        </p:spPr>
        <p:txBody>
          <a:bodyPr/>
          <a:lstStyle/>
          <a:p>
            <a:pPr>
              <a:spcBef>
                <a:spcPts val="700"/>
              </a:spcBef>
              <a:buFont typeface="Arial" charset="0"/>
              <a:buNone/>
            </a:pPr>
            <a:r>
              <a:rPr lang="uk-UA" sz="3200" b="1" i="1" u="sng" smtClean="0"/>
              <a:t>Вибір місця під населений пункт</a:t>
            </a:r>
            <a:r>
              <a:rPr lang="uk-UA" sz="3200" i="1" smtClean="0"/>
              <a:t>. </a:t>
            </a:r>
          </a:p>
          <a:p>
            <a:pPr>
              <a:spcBef>
                <a:spcPts val="700"/>
              </a:spcBef>
              <a:buFont typeface="Arial" charset="0"/>
              <a:buNone/>
            </a:pPr>
            <a:r>
              <a:rPr lang="uk-UA" sz="3200" i="1" u="sng" smtClean="0"/>
              <a:t>Вимоги до ділянки для будівництва населеного пункту</a:t>
            </a:r>
            <a:r>
              <a:rPr lang="uk-UA" sz="3200" i="1" smtClean="0"/>
              <a:t>: </a:t>
            </a:r>
            <a:endParaRPr lang="uk-UA" sz="3200" smtClean="0"/>
          </a:p>
          <a:p>
            <a:pPr>
              <a:spcBef>
                <a:spcPts val="700"/>
              </a:spcBef>
              <a:buFont typeface="Arial" charset="0"/>
              <a:buNone/>
            </a:pPr>
            <a:r>
              <a:rPr lang="uk-UA" sz="3200" b="1" smtClean="0"/>
              <a:t>1. Сухий, незабруднений. </a:t>
            </a:r>
          </a:p>
          <a:p>
            <a:pPr>
              <a:spcBef>
                <a:spcPts val="700"/>
              </a:spcBef>
              <a:buFont typeface="Arial" charset="0"/>
              <a:buNone/>
            </a:pPr>
            <a:r>
              <a:rPr lang="uk-UA" sz="3200" b="1" smtClean="0"/>
              <a:t>2. Трохи піднесений (пологий схил) для забезпечення стоку атмосферних вод. </a:t>
            </a:r>
          </a:p>
          <a:p>
            <a:pPr>
              <a:spcBef>
                <a:spcPts val="700"/>
              </a:spcBef>
              <a:buFont typeface="Arial" charset="0"/>
              <a:buNone/>
            </a:pPr>
            <a:r>
              <a:rPr lang="uk-UA" sz="3200" b="1" smtClean="0"/>
              <a:t>3. Висота стояння грунтових вод не менше 1.5 м. </a:t>
            </a:r>
          </a:p>
          <a:p>
            <a:pPr>
              <a:spcBef>
                <a:spcPts val="700"/>
              </a:spcBef>
              <a:buFont typeface="Arial" charset="0"/>
              <a:buNone/>
            </a:pPr>
            <a:r>
              <a:rPr lang="uk-UA" sz="3200" b="1" smtClean="0"/>
              <a:t>4. Міцний, стійкий до опадів грунт, придатний для капітального будівництва (міста). </a:t>
            </a:r>
          </a:p>
          <a:p>
            <a:pPr>
              <a:spcBef>
                <a:spcPts val="700"/>
              </a:spcBef>
              <a:buFont typeface="Arial" charset="0"/>
              <a:buNone/>
            </a:pPr>
            <a:r>
              <a:rPr lang="uk-UA" sz="3200" b="1" smtClean="0"/>
              <a:t>5. Бажано наявність річки чи озера, лісового масиву, відсутність заболочених місць.</a:t>
            </a:r>
            <a:r>
              <a:rPr lang="ru-RU" sz="3200" smtClean="0"/>
              <a:t> 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/>
          </p:cNvSpPr>
          <p:nvPr>
            <p:ph type="title" idx="4294967295"/>
          </p:nvPr>
        </p:nvSpPr>
        <p:spPr>
          <a:xfrm>
            <a:off x="628650" y="119063"/>
            <a:ext cx="7886700" cy="71437"/>
          </a:xfrm>
        </p:spPr>
        <p:txBody>
          <a:bodyPr/>
          <a:lstStyle/>
          <a:p>
            <a:endParaRPr lang="ru-RU" sz="4000" smtClean="0"/>
          </a:p>
        </p:txBody>
      </p:sp>
      <p:sp>
        <p:nvSpPr>
          <p:cNvPr id="41986" name="Rectangle 3"/>
          <p:cNvSpPr>
            <a:spLocks noGrp="1"/>
          </p:cNvSpPr>
          <p:nvPr>
            <p:ph type="body" idx="4294967295"/>
          </p:nvPr>
        </p:nvSpPr>
        <p:spPr>
          <a:xfrm>
            <a:off x="317500" y="188913"/>
            <a:ext cx="8645525" cy="6510337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z="3600" b="1" i="1" u="sng" smtClean="0"/>
              <a:t>Планування</a:t>
            </a:r>
            <a:r>
              <a:rPr lang="uk-UA" sz="3600" b="1" i="1" smtClean="0"/>
              <a:t>.</a:t>
            </a:r>
            <a:r>
              <a:rPr lang="uk-UA" sz="3600" i="1" smtClean="0"/>
              <a:t> </a:t>
            </a:r>
          </a:p>
          <a:p>
            <a:pPr>
              <a:buFont typeface="Arial" charset="0"/>
              <a:buNone/>
            </a:pPr>
            <a:r>
              <a:rPr lang="uk-UA" sz="3600" i="1" u="sng" smtClean="0"/>
              <a:t>Основні гігієнічні вимоги</a:t>
            </a:r>
            <a:r>
              <a:rPr lang="uk-UA" sz="3600" i="1" smtClean="0"/>
              <a:t>: </a:t>
            </a:r>
            <a:endParaRPr lang="uk-UA" sz="3600" smtClean="0"/>
          </a:p>
          <a:p>
            <a:pPr>
              <a:buFont typeface="Arial" charset="0"/>
              <a:buNone/>
            </a:pPr>
            <a:r>
              <a:rPr lang="uk-UA" sz="3600" smtClean="0"/>
              <a:t>• </a:t>
            </a:r>
            <a:r>
              <a:rPr lang="uk-UA" sz="3600" b="1" smtClean="0"/>
              <a:t>1. Добре провітрювання території і проникнення сонячної радіації (забудова повинна бути відкритою, вільною). </a:t>
            </a:r>
          </a:p>
          <a:p>
            <a:pPr>
              <a:buFont typeface="Arial" charset="0"/>
              <a:buNone/>
            </a:pPr>
            <a:r>
              <a:rPr lang="uk-UA" sz="3600" b="1" smtClean="0"/>
              <a:t>• 2. Наявність зелених насаджень. </a:t>
            </a:r>
          </a:p>
          <a:p>
            <a:pPr>
              <a:buFont typeface="Arial" charset="0"/>
              <a:buNone/>
            </a:pPr>
            <a:r>
              <a:rPr lang="uk-UA" sz="3600" b="1" smtClean="0"/>
              <a:t>• 3. Правильне розміщення об'єктів відносно один одного (промислових підприємств і житлових будинків, шкіл, лікарень і т.д.) з метою зменшення забруднення та рівня шуму.</a:t>
            </a:r>
            <a:r>
              <a:rPr lang="uk-UA" sz="3600" smtClean="0"/>
              <a:t> </a:t>
            </a:r>
            <a:endParaRPr lang="ru-RU" sz="3600" smtClean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/>
          </p:cNvSpPr>
          <p:nvPr>
            <p:ph type="title" idx="4294967295"/>
          </p:nvPr>
        </p:nvSpPr>
        <p:spPr>
          <a:xfrm>
            <a:off x="153988" y="365125"/>
            <a:ext cx="8810625" cy="695325"/>
          </a:xfrm>
        </p:spPr>
        <p:txBody>
          <a:bodyPr/>
          <a:lstStyle/>
          <a:p>
            <a:pPr>
              <a:lnSpc>
                <a:spcPct val="75000"/>
              </a:lnSpc>
            </a:pPr>
            <a:r>
              <a:rPr lang="uk-UA" sz="3200" b="1" i="1" u="sng" smtClean="0"/>
              <a:t>У містах земельну ділянку ділять на 4 зони</a:t>
            </a:r>
            <a:r>
              <a:rPr lang="uk-UA" sz="3200" i="1" u="sng" smtClean="0"/>
              <a:t>:</a:t>
            </a:r>
            <a:r>
              <a:rPr lang="uk-UA" sz="3200" smtClean="0"/>
              <a:t> </a:t>
            </a:r>
            <a:endParaRPr lang="ru-RU" sz="3200" smtClean="0"/>
          </a:p>
        </p:txBody>
      </p:sp>
      <p:sp>
        <p:nvSpPr>
          <p:cNvPr id="54275" name="Rectangle 3"/>
          <p:cNvSpPr>
            <a:spLocks noGrp="1"/>
          </p:cNvSpPr>
          <p:nvPr>
            <p:ph type="body" idx="4294967295"/>
          </p:nvPr>
        </p:nvSpPr>
        <p:spPr>
          <a:xfrm>
            <a:off x="252413" y="1157288"/>
            <a:ext cx="8647112" cy="5476875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ts val="700"/>
              </a:spcBef>
              <a:buFont typeface="Arial" charset="0"/>
              <a:buNone/>
              <a:defRPr/>
            </a:pPr>
            <a:r>
              <a:rPr lang="uk-UA" sz="2400" smtClean="0"/>
              <a:t>• </a:t>
            </a:r>
            <a:r>
              <a:rPr lang="uk-UA" sz="3200" b="1" smtClean="0"/>
              <a:t>1) </a:t>
            </a:r>
            <a:r>
              <a:rPr lang="uk-UA" sz="3200" b="1" i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Житлова</a:t>
            </a:r>
            <a:r>
              <a:rPr lang="uk-UA" sz="3200" b="1" smtClean="0"/>
              <a:t> (житлові, громадські, адміністративні будівлі, зелені насадження громадського користування). </a:t>
            </a:r>
          </a:p>
          <a:p>
            <a:pPr>
              <a:lnSpc>
                <a:spcPct val="80000"/>
              </a:lnSpc>
              <a:spcBef>
                <a:spcPts val="700"/>
              </a:spcBef>
              <a:buFont typeface="Arial" charset="0"/>
              <a:buNone/>
              <a:defRPr/>
            </a:pPr>
            <a:r>
              <a:rPr lang="uk-UA" sz="3200" b="1" smtClean="0"/>
              <a:t>• 2) </a:t>
            </a:r>
            <a:r>
              <a:rPr lang="uk-UA" sz="3200" b="1" i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Промислова</a:t>
            </a:r>
            <a:r>
              <a:rPr lang="uk-UA" sz="3200" b="1" smtClean="0"/>
              <a:t> (промислові підприємства). </a:t>
            </a:r>
          </a:p>
          <a:p>
            <a:pPr>
              <a:lnSpc>
                <a:spcPct val="80000"/>
              </a:lnSpc>
              <a:spcBef>
                <a:spcPts val="700"/>
              </a:spcBef>
              <a:buFont typeface="Arial" charset="0"/>
              <a:buNone/>
              <a:defRPr/>
            </a:pPr>
            <a:r>
              <a:rPr lang="uk-UA" sz="3200" b="1" smtClean="0"/>
              <a:t>• 3) </a:t>
            </a:r>
            <a:r>
              <a:rPr lang="uk-UA" sz="3200" b="1" i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Комунально-складська</a:t>
            </a:r>
            <a:r>
              <a:rPr lang="uk-UA" sz="3200" b="1" smtClean="0"/>
              <a:t> (бази, склади, парки громадського транспорту, гаражі та ін.). </a:t>
            </a:r>
          </a:p>
          <a:p>
            <a:pPr>
              <a:lnSpc>
                <a:spcPct val="80000"/>
              </a:lnSpc>
              <a:spcBef>
                <a:spcPts val="700"/>
              </a:spcBef>
              <a:buFont typeface="Arial" charset="0"/>
              <a:buNone/>
              <a:defRPr/>
            </a:pPr>
            <a:r>
              <a:rPr lang="uk-UA" sz="3200" b="1" smtClean="0"/>
              <a:t>• 4) </a:t>
            </a:r>
            <a:r>
              <a:rPr lang="uk-UA" sz="3200" b="1" i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Зона зовнішнього транспорту</a:t>
            </a:r>
            <a:r>
              <a:rPr lang="uk-UA" sz="3200" b="1" smtClean="0"/>
              <a:t> (залізничні станції, порти, пристані і т.п.). </a:t>
            </a:r>
          </a:p>
          <a:p>
            <a:pPr>
              <a:lnSpc>
                <a:spcPct val="80000"/>
              </a:lnSpc>
              <a:spcBef>
                <a:spcPts val="700"/>
              </a:spcBef>
              <a:buFont typeface="Arial" charset="0"/>
              <a:buNone/>
              <a:defRPr/>
            </a:pPr>
            <a:r>
              <a:rPr lang="uk-UA" sz="3200" b="1" smtClean="0"/>
              <a:t>Крім того, передбачається </a:t>
            </a:r>
            <a:r>
              <a:rPr lang="uk-UA" sz="3200" b="1" i="1" u="sng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приміська зона</a:t>
            </a:r>
            <a:r>
              <a:rPr lang="uk-UA" sz="3200" b="1" smtClean="0"/>
              <a:t> (як резерв для розвитку міст, для розміщення об'єктів господарського обслуговування міста, зелених зон та ін.). </a:t>
            </a:r>
            <a:endParaRPr lang="ru-RU" sz="3200" b="1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5"/>
          <p:cNvSpPr>
            <a:spLocks noGrp="1"/>
          </p:cNvSpPr>
          <p:nvPr>
            <p:ph type="ctrTitle"/>
          </p:nvPr>
        </p:nvSpPr>
        <p:spPr>
          <a:xfrm>
            <a:off x="119063" y="163513"/>
            <a:ext cx="9024937" cy="3201987"/>
          </a:xfrm>
        </p:spPr>
        <p:txBody>
          <a:bodyPr/>
          <a:lstStyle/>
          <a:p>
            <a:pPr>
              <a:lnSpc>
                <a:spcPct val="75000"/>
              </a:lnSpc>
            </a:pPr>
            <a:r>
              <a:rPr lang="uk-UA" sz="3200" b="1" smtClean="0"/>
              <a:t>	З гігієнічних позицій всі </a:t>
            </a:r>
            <a:r>
              <a:rPr lang="uk-UA" sz="3200" b="1" u="sng" smtClean="0"/>
              <a:t>грунти</a:t>
            </a:r>
            <a:r>
              <a:rPr lang="uk-UA" sz="3200" b="1" smtClean="0"/>
              <a:t> за призначенням умовно ділять на </a:t>
            </a:r>
            <a:r>
              <a:rPr lang="uk-UA" sz="3200" b="1" u="sng" smtClean="0"/>
              <a:t>3 види</a:t>
            </a:r>
            <a:r>
              <a:rPr lang="uk-UA" sz="3200" b="1" smtClean="0"/>
              <a:t>: </a:t>
            </a:r>
            <a:br>
              <a:rPr lang="uk-UA" sz="3200" b="1" smtClean="0"/>
            </a:br>
            <a:r>
              <a:rPr lang="uk-UA" sz="3200" b="1" smtClean="0"/>
              <a:t>* </a:t>
            </a:r>
            <a:r>
              <a:rPr lang="uk-UA" sz="3200" b="1" i="1" u="sng" smtClean="0"/>
              <a:t>природний грунт</a:t>
            </a:r>
            <a:r>
              <a:rPr lang="uk-UA" sz="3200" b="1" smtClean="0"/>
              <a:t> (</a:t>
            </a:r>
            <a:r>
              <a:rPr lang="uk-UA" sz="2800" b="1" smtClean="0"/>
              <a:t>поза населеними пунктами</a:t>
            </a:r>
            <a:r>
              <a:rPr lang="uk-UA" sz="3200" b="1" smtClean="0"/>
              <a:t>); </a:t>
            </a:r>
            <a:br>
              <a:rPr lang="uk-UA" sz="3200" b="1" smtClean="0"/>
            </a:br>
            <a:r>
              <a:rPr lang="uk-UA" sz="3200" b="1" smtClean="0"/>
              <a:t>* </a:t>
            </a:r>
            <a:r>
              <a:rPr lang="uk-UA" sz="3200" b="1" i="1" u="sng" smtClean="0"/>
              <a:t>штучно створений</a:t>
            </a:r>
            <a:r>
              <a:rPr lang="uk-UA" sz="3200" b="1" smtClean="0"/>
              <a:t> грунт населених місць (</a:t>
            </a:r>
            <a:r>
              <a:rPr lang="uk-UA" sz="2800" b="1" smtClean="0"/>
              <a:t>змішаний з відходами промисловості та життєдіяльності людини</a:t>
            </a:r>
            <a:r>
              <a:rPr lang="uk-UA" sz="3200" b="1" smtClean="0"/>
              <a:t>); </a:t>
            </a:r>
            <a:br>
              <a:rPr lang="uk-UA" sz="3200" b="1" smtClean="0"/>
            </a:br>
            <a:r>
              <a:rPr lang="uk-UA" sz="3200" b="1" smtClean="0"/>
              <a:t>* </a:t>
            </a:r>
            <a:r>
              <a:rPr lang="uk-UA" sz="3200" b="1" i="1" u="sng" smtClean="0"/>
              <a:t>штучні покриття грунту</a:t>
            </a:r>
            <a:r>
              <a:rPr lang="uk-UA" sz="3200" b="1" smtClean="0"/>
              <a:t> </a:t>
            </a:r>
            <a:r>
              <a:rPr lang="uk-UA" sz="2800" b="1" smtClean="0"/>
              <a:t>(асфальтові, щебеневі, бетоновані та ін.)</a:t>
            </a:r>
            <a:endParaRPr lang="ru-RU" sz="2800" b="1" smtClean="0"/>
          </a:p>
        </p:txBody>
      </p:sp>
      <p:sp>
        <p:nvSpPr>
          <p:cNvPr id="16386" name="Rectangle 6"/>
          <p:cNvSpPr>
            <a:spLocks noGrp="1"/>
          </p:cNvSpPr>
          <p:nvPr>
            <p:ph type="subTitle" idx="1"/>
          </p:nvPr>
        </p:nvSpPr>
        <p:spPr>
          <a:xfrm>
            <a:off x="119063" y="3357563"/>
            <a:ext cx="9144000" cy="3500437"/>
          </a:xfrm>
        </p:spPr>
        <p:txBody>
          <a:bodyPr/>
          <a:lstStyle/>
          <a:p>
            <a:pPr algn="l">
              <a:lnSpc>
                <a:spcPct val="75000"/>
              </a:lnSpc>
              <a:spcBef>
                <a:spcPts val="500"/>
              </a:spcBef>
            </a:pPr>
            <a:r>
              <a:rPr lang="uk-UA" sz="3200" b="1" i="1" u="sng" smtClean="0"/>
              <a:t>Грунт характеризується властивостями</a:t>
            </a:r>
            <a:r>
              <a:rPr lang="uk-UA" sz="3200" b="1" smtClean="0"/>
              <a:t>:</a:t>
            </a:r>
          </a:p>
          <a:p>
            <a:pPr algn="l">
              <a:lnSpc>
                <a:spcPct val="75000"/>
              </a:lnSpc>
              <a:spcBef>
                <a:spcPts val="500"/>
              </a:spcBef>
            </a:pPr>
            <a:r>
              <a:rPr lang="uk-UA" sz="3200" b="1" smtClean="0"/>
              <a:t>* механічними (розміри складових грунту); </a:t>
            </a:r>
          </a:p>
          <a:p>
            <a:pPr algn="l">
              <a:lnSpc>
                <a:spcPct val="75000"/>
              </a:lnSpc>
              <a:spcBef>
                <a:spcPts val="500"/>
              </a:spcBef>
            </a:pPr>
            <a:r>
              <a:rPr lang="uk-UA" sz="3200" b="1" smtClean="0"/>
              <a:t>* фізичними (</a:t>
            </a:r>
            <a:r>
              <a:rPr lang="uk-UA" b="1" smtClean="0"/>
              <a:t>гігроскопічність, радіоактивність</a:t>
            </a:r>
            <a:r>
              <a:rPr lang="uk-UA" sz="3200" b="1" smtClean="0"/>
              <a:t>, </a:t>
            </a:r>
            <a:r>
              <a:rPr lang="uk-UA" b="1" smtClean="0"/>
              <a:t>пористість, фільтраційна здатність, повітропроникність </a:t>
            </a:r>
            <a:r>
              <a:rPr lang="ru-RU" b="1" smtClean="0"/>
              <a:t>і ін.)</a:t>
            </a:r>
            <a:r>
              <a:rPr lang="uk-UA" sz="3200" b="1" smtClean="0"/>
              <a:t>;</a:t>
            </a:r>
          </a:p>
          <a:p>
            <a:pPr algn="l">
              <a:lnSpc>
                <a:spcPct val="75000"/>
              </a:lnSpc>
              <a:spcBef>
                <a:spcPts val="500"/>
              </a:spcBef>
            </a:pPr>
            <a:r>
              <a:rPr lang="uk-UA" sz="3200" b="1" smtClean="0"/>
              <a:t>* хімічними; </a:t>
            </a:r>
          </a:p>
          <a:p>
            <a:pPr algn="l">
              <a:lnSpc>
                <a:spcPct val="75000"/>
              </a:lnSpc>
              <a:spcBef>
                <a:spcPts val="500"/>
              </a:spcBef>
            </a:pPr>
            <a:r>
              <a:rPr lang="uk-UA" sz="3200" b="1" smtClean="0"/>
              <a:t>* токсикологічними; </a:t>
            </a:r>
          </a:p>
          <a:p>
            <a:pPr algn="l">
              <a:lnSpc>
                <a:spcPct val="75000"/>
              </a:lnSpc>
              <a:spcBef>
                <a:spcPts val="500"/>
              </a:spcBef>
            </a:pPr>
            <a:r>
              <a:rPr lang="uk-UA" sz="3200" b="1" smtClean="0"/>
              <a:t>* епідеміологічними (наявність мікроорганізмів).</a:t>
            </a:r>
            <a:endParaRPr lang="ru-RU" sz="3200" b="1" smtClean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938" y="206375"/>
            <a:ext cx="8383587" cy="649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223838"/>
            <a:ext cx="8529638" cy="650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8913" y="133350"/>
            <a:ext cx="8729662" cy="661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5" y="0"/>
            <a:ext cx="84201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15888"/>
            <a:ext cx="8664575" cy="674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8" y="120650"/>
            <a:ext cx="8315325" cy="661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5425" y="142875"/>
            <a:ext cx="8604250" cy="658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2"/>
          <p:cNvSpPr>
            <a:spLocks noGrp="1"/>
          </p:cNvSpPr>
          <p:nvPr>
            <p:ph type="title" idx="4294967295"/>
          </p:nvPr>
        </p:nvSpPr>
        <p:spPr>
          <a:xfrm>
            <a:off x="628650" y="365125"/>
            <a:ext cx="7886700" cy="92075"/>
          </a:xfrm>
        </p:spPr>
        <p:txBody>
          <a:bodyPr/>
          <a:lstStyle/>
          <a:p>
            <a:endParaRPr lang="ru-RU" sz="4000" smtClean="0"/>
          </a:p>
        </p:txBody>
      </p:sp>
      <p:sp>
        <p:nvSpPr>
          <p:cNvPr id="51202" name="Rectangle 3"/>
          <p:cNvSpPr>
            <a:spLocks noGrp="1"/>
          </p:cNvSpPr>
          <p:nvPr>
            <p:ph type="body" idx="4294967295"/>
          </p:nvPr>
        </p:nvSpPr>
        <p:spPr>
          <a:xfrm>
            <a:off x="263525" y="517525"/>
            <a:ext cx="8880475" cy="6116638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uk-UA" sz="4400" b="1" i="1" u="sng" smtClean="0"/>
              <a:t>Благоустрій населеного пункту</a:t>
            </a:r>
            <a:r>
              <a:rPr lang="uk-UA" sz="4000" b="1" u="sng" smtClean="0"/>
              <a:t> </a:t>
            </a:r>
          </a:p>
          <a:p>
            <a:pPr>
              <a:buFont typeface="Arial" charset="0"/>
              <a:buNone/>
            </a:pPr>
            <a:r>
              <a:rPr lang="uk-UA" sz="4000" u="sng" smtClean="0"/>
              <a:t>Включає в себе</a:t>
            </a:r>
            <a:r>
              <a:rPr lang="uk-UA" sz="4000" smtClean="0"/>
              <a:t>:</a:t>
            </a:r>
            <a:r>
              <a:rPr lang="uk-UA" sz="4000" b="1" smtClean="0"/>
              <a:t> </a:t>
            </a:r>
          </a:p>
          <a:p>
            <a:pPr>
              <a:buFont typeface="Arial" charset="0"/>
              <a:buNone/>
            </a:pPr>
            <a:r>
              <a:rPr lang="uk-UA" sz="4000" b="1" smtClean="0"/>
              <a:t>1. Устрій водопроводу, каналізації. </a:t>
            </a:r>
          </a:p>
          <a:p>
            <a:pPr>
              <a:buFont typeface="Arial" charset="0"/>
              <a:buNone/>
            </a:pPr>
            <a:r>
              <a:rPr lang="uk-UA" sz="4000" b="1" smtClean="0"/>
              <a:t>2. Організація очистки населеного пункту. </a:t>
            </a:r>
          </a:p>
          <a:p>
            <a:pPr>
              <a:buFont typeface="Arial" charset="0"/>
              <a:buNone/>
            </a:pPr>
            <a:r>
              <a:rPr lang="uk-UA" sz="4000" b="1" smtClean="0"/>
              <a:t>3. Озеленення населеного пункту та ін.</a:t>
            </a:r>
            <a:endParaRPr lang="ru-RU" sz="4000" b="1" smtClean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/>
          </p:cNvSpPr>
          <p:nvPr>
            <p:ph type="title" idx="4294967295"/>
          </p:nvPr>
        </p:nvSpPr>
        <p:spPr>
          <a:xfrm>
            <a:off x="227013" y="190500"/>
            <a:ext cx="8736012" cy="511175"/>
          </a:xfrm>
        </p:spPr>
        <p:txBody>
          <a:bodyPr/>
          <a:lstStyle/>
          <a:p>
            <a:pPr algn="ctr"/>
            <a:r>
              <a:rPr lang="ru-RU" sz="3600" b="1" u="sng" smtClean="0"/>
              <a:t>Гігієнічне значення озеленення:</a:t>
            </a:r>
            <a:r>
              <a:rPr lang="ru-RU" sz="4000" smtClean="0"/>
              <a:t> </a:t>
            </a:r>
          </a:p>
        </p:txBody>
      </p:sp>
      <p:sp>
        <p:nvSpPr>
          <p:cNvPr id="52226" name="Rectangle 3"/>
          <p:cNvSpPr>
            <a:spLocks noGrp="1"/>
          </p:cNvSpPr>
          <p:nvPr>
            <p:ph type="body" idx="4294967295"/>
          </p:nvPr>
        </p:nvSpPr>
        <p:spPr>
          <a:xfrm>
            <a:off x="144463" y="757238"/>
            <a:ext cx="8818562" cy="5921375"/>
          </a:xfrm>
        </p:spPr>
        <p:txBody>
          <a:bodyPr/>
          <a:lstStyle/>
          <a:p>
            <a:pPr>
              <a:lnSpc>
                <a:spcPct val="70000"/>
              </a:lnSpc>
            </a:pPr>
            <a:r>
              <a:rPr lang="ru-RU" sz="2400" b="1" smtClean="0"/>
              <a:t>сприяє </a:t>
            </a:r>
            <a:r>
              <a:rPr lang="ru-RU" b="1" u="sng" smtClean="0"/>
              <a:t>зменшенню</a:t>
            </a:r>
            <a:r>
              <a:rPr lang="ru-RU" sz="2400" b="1" smtClean="0"/>
              <a:t> ступеня </a:t>
            </a:r>
            <a:r>
              <a:rPr lang="ru-RU" b="1" u="sng" smtClean="0"/>
              <a:t>забрудненн</a:t>
            </a:r>
            <a:r>
              <a:rPr lang="ru-RU" sz="2400" b="1" u="sng" smtClean="0"/>
              <a:t>я</a:t>
            </a:r>
            <a:r>
              <a:rPr lang="ru-RU" sz="2400" b="1" smtClean="0"/>
              <a:t> повітря </a:t>
            </a:r>
            <a:r>
              <a:rPr lang="ru-RU" sz="2400" b="1" u="sng" smtClean="0"/>
              <a:t>пилом і різними хімічними речовинами</a:t>
            </a:r>
            <a:r>
              <a:rPr lang="ru-RU" sz="2400" b="1" smtClean="0"/>
              <a:t> (</a:t>
            </a:r>
            <a:r>
              <a:rPr lang="uk-UA" sz="2400" b="1" smtClean="0"/>
              <a:t>липа, бузок, в’яз і клен, що мають листя з нерівною поверхнею); </a:t>
            </a:r>
            <a:endParaRPr lang="ru-RU" sz="2400" b="1" smtClean="0"/>
          </a:p>
          <a:p>
            <a:pPr>
              <a:lnSpc>
                <a:spcPct val="70000"/>
              </a:lnSpc>
            </a:pPr>
            <a:r>
              <a:rPr lang="ru-RU" b="1" u="sng" smtClean="0"/>
              <a:t>покращує мікроклімат</a:t>
            </a:r>
            <a:r>
              <a:rPr lang="ru-RU" sz="2400" b="1" smtClean="0"/>
              <a:t> (</a:t>
            </a:r>
            <a:r>
              <a:rPr lang="en-US" sz="2400" b="1" smtClean="0"/>
              <a:t>t</a:t>
            </a:r>
            <a:r>
              <a:rPr lang="ru-RU" sz="2400" b="1" smtClean="0"/>
              <a:t>° повітря в зеленому масиві приблизно на 3°С нижче, ніж на відкритих місцях, відносна вологість в озеленених кварталах </a:t>
            </a:r>
            <a:r>
              <a:rPr lang="uk-UA" sz="2400" b="1" smtClean="0"/>
              <a:t>у спекотні</a:t>
            </a:r>
            <a:r>
              <a:rPr lang="ru-RU" sz="2400" b="1" smtClean="0"/>
              <a:t> дні на 7-40% вище</a:t>
            </a:r>
            <a:r>
              <a:rPr lang="uk-UA" sz="2400" b="1" smtClean="0"/>
              <a:t>, </a:t>
            </a:r>
            <a:r>
              <a:rPr lang="ru-RU" sz="2400" b="1" smtClean="0"/>
              <a:t>вітрозахисн</a:t>
            </a:r>
            <a:r>
              <a:rPr lang="uk-UA" sz="2400" b="1" smtClean="0"/>
              <a:t>а</a:t>
            </a:r>
            <a:r>
              <a:rPr lang="ru-RU" sz="2400" b="1" smtClean="0"/>
              <a:t> здатність</a:t>
            </a:r>
            <a:r>
              <a:rPr lang="uk-UA" sz="2400" b="1" smtClean="0"/>
              <a:t>);</a:t>
            </a:r>
          </a:p>
          <a:p>
            <a:pPr>
              <a:lnSpc>
                <a:spcPct val="70000"/>
              </a:lnSpc>
            </a:pPr>
            <a:r>
              <a:rPr lang="uk-UA" sz="2400" b="1" smtClean="0"/>
              <a:t>впливає на </a:t>
            </a:r>
            <a:r>
              <a:rPr lang="uk-UA" b="1" u="sng" smtClean="0"/>
              <a:t>аероіонізаційній режим</a:t>
            </a:r>
            <a:r>
              <a:rPr lang="uk-UA" b="1" smtClean="0"/>
              <a:t>, </a:t>
            </a:r>
            <a:r>
              <a:rPr lang="ru-RU" b="1" u="sng" smtClean="0"/>
              <a:t>збагачує повітря киснем і фітонцидами</a:t>
            </a:r>
            <a:r>
              <a:rPr lang="uk-UA" sz="2400" b="1" smtClean="0"/>
              <a:t> (кількість легких іонів значно ↑ береза, дуб, сосна, горобина, бузок, бактеріальне забруднення повітря в змішаному лісопарку з переважанням сосни вдвічі менше, ніж в листяному, 1 га насаджень ялівцю за добу виділяє у повітря 30 кг летючих фітонцидів);</a:t>
            </a:r>
            <a:endParaRPr lang="ru-RU" sz="2400" b="1" smtClean="0"/>
          </a:p>
          <a:p>
            <a:pPr>
              <a:lnSpc>
                <a:spcPct val="70000"/>
              </a:lnSpc>
            </a:pPr>
            <a:r>
              <a:rPr lang="ru-RU" sz="2400" b="1" smtClean="0"/>
              <a:t>створює </a:t>
            </a:r>
            <a:r>
              <a:rPr lang="ru-RU" b="1" u="sng" smtClean="0"/>
              <a:t>сприятливі </a:t>
            </a:r>
            <a:r>
              <a:rPr lang="uk-UA" b="1" u="sng" smtClean="0"/>
              <a:t>у </a:t>
            </a:r>
            <a:r>
              <a:rPr lang="ru-RU" b="1" u="sng" smtClean="0"/>
              <a:t>психог</a:t>
            </a:r>
            <a:r>
              <a:rPr lang="uk-UA" b="1" u="sng" smtClean="0"/>
              <a:t>і</a:t>
            </a:r>
            <a:r>
              <a:rPr lang="ru-RU" b="1" u="sng" smtClean="0"/>
              <a:t>г</a:t>
            </a:r>
            <a:r>
              <a:rPr lang="uk-UA" b="1" u="sng" smtClean="0"/>
              <a:t>іє</a:t>
            </a:r>
            <a:r>
              <a:rPr lang="ru-RU" b="1" u="sng" smtClean="0"/>
              <a:t>н</a:t>
            </a:r>
            <a:r>
              <a:rPr lang="uk-UA" b="1" u="sng" smtClean="0"/>
              <a:t>і</a:t>
            </a:r>
            <a:r>
              <a:rPr lang="ru-RU" b="1" u="sng" smtClean="0"/>
              <a:t>ч</a:t>
            </a:r>
            <a:r>
              <a:rPr lang="uk-UA" b="1" u="sng" smtClean="0"/>
              <a:t>ному</a:t>
            </a:r>
            <a:r>
              <a:rPr lang="ru-RU" b="1" u="sng" smtClean="0"/>
              <a:t> відношенні</a:t>
            </a:r>
            <a:r>
              <a:rPr lang="ru-RU" sz="2400" b="1" smtClean="0"/>
              <a:t> ландшафтні </a:t>
            </a:r>
            <a:r>
              <a:rPr lang="ru-RU" b="1" u="sng" smtClean="0"/>
              <a:t>умови</a:t>
            </a:r>
            <a:r>
              <a:rPr lang="ru-RU" sz="2400" b="1" smtClean="0"/>
              <a:t> навколишнього середовища; </a:t>
            </a:r>
          </a:p>
          <a:p>
            <a:pPr>
              <a:lnSpc>
                <a:spcPct val="70000"/>
              </a:lnSpc>
            </a:pPr>
            <a:r>
              <a:rPr lang="ru-RU" sz="2400" b="1" u="sng" smtClean="0"/>
              <a:t>сприяє </a:t>
            </a:r>
            <a:r>
              <a:rPr lang="ru-RU" b="1" u="sng" smtClean="0"/>
              <a:t>відпочинку</a:t>
            </a:r>
            <a:r>
              <a:rPr lang="ru-RU" sz="2400" b="1" smtClean="0"/>
              <a:t>, занять </a:t>
            </a:r>
            <a:r>
              <a:rPr lang="uk-UA" sz="2400" b="1" smtClean="0"/>
              <a:t>ФК і</a:t>
            </a:r>
            <a:r>
              <a:rPr lang="ru-RU" sz="2400" b="1" smtClean="0"/>
              <a:t> спортом і т.д.</a:t>
            </a:r>
            <a:r>
              <a:rPr lang="uk-UA" sz="2400" b="1" smtClean="0"/>
              <a:t> (зелені насадження кущів і дерев шириною 10-14 м ↓ рівень шуму на 4-5 дБ, навіть газон, ліани, що вкривать будинки). </a:t>
            </a:r>
            <a:endParaRPr lang="ru-RU" sz="2400" b="1" smtClean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4"/>
          <p:cNvSpPr>
            <a:spLocks noGrp="1"/>
          </p:cNvSpPr>
          <p:nvPr>
            <p:ph type="title"/>
          </p:nvPr>
        </p:nvSpPr>
        <p:spPr>
          <a:xfrm>
            <a:off x="128588" y="177800"/>
            <a:ext cx="9015412" cy="6494463"/>
          </a:xfrm>
        </p:spPr>
        <p:txBody>
          <a:bodyPr/>
          <a:lstStyle/>
          <a:p>
            <a:pPr>
              <a:lnSpc>
                <a:spcPct val="75000"/>
              </a:lnSpc>
            </a:pPr>
            <a:r>
              <a:rPr lang="ru-RU" sz="2800" b="1" u="sng" smtClean="0"/>
              <a:t>Виконання санітарно-гігієнічних вимог при проектуванні житл</a:t>
            </a:r>
            <a:r>
              <a:rPr lang="uk-UA" sz="2800" b="1" u="sng" smtClean="0"/>
              <a:t>ових та громадських будівель</a:t>
            </a:r>
            <a:r>
              <a:rPr lang="uk-UA" sz="2800" b="1" smtClean="0"/>
              <a:t> проводи</a:t>
            </a:r>
            <a:r>
              <a:rPr lang="ru-RU" sz="2800" b="1" smtClean="0"/>
              <a:t>т</a:t>
            </a:r>
            <a:r>
              <a:rPr lang="uk-UA" sz="2800" b="1" smtClean="0"/>
              <a:t>ь</a:t>
            </a:r>
            <a:r>
              <a:rPr lang="ru-RU" sz="2800" b="1" smtClean="0"/>
              <a:t>ся відповідно до умов фізико-географічного районування території Укра</a:t>
            </a:r>
            <a:r>
              <a:rPr lang="uk-UA" sz="2800" b="1" smtClean="0"/>
              <a:t>ї</a:t>
            </a:r>
            <a:r>
              <a:rPr lang="ru-RU" sz="2800" b="1" smtClean="0"/>
              <a:t>ни і включає в себе вимоги: </a:t>
            </a:r>
            <a:br>
              <a:rPr lang="ru-RU" sz="2800" b="1" smtClean="0"/>
            </a:br>
            <a:r>
              <a:rPr lang="ru-RU" sz="2800" b="1" smtClean="0"/>
              <a:t>**</a:t>
            </a:r>
            <a:r>
              <a:rPr lang="uk-UA" sz="2800" b="1" smtClean="0"/>
              <a:t>до інсоляції, </a:t>
            </a:r>
            <a:r>
              <a:rPr lang="ru-RU" sz="2800" b="1" smtClean="0"/>
              <a:t/>
            </a:r>
            <a:br>
              <a:rPr lang="ru-RU" sz="2800" b="1" smtClean="0"/>
            </a:br>
            <a:r>
              <a:rPr lang="ru-RU" sz="2800" b="1" smtClean="0"/>
              <a:t>**</a:t>
            </a:r>
            <a:r>
              <a:rPr lang="uk-UA" sz="2800" b="1" smtClean="0"/>
              <a:t>природного освітлення, </a:t>
            </a:r>
            <a:r>
              <a:rPr lang="ru-RU" sz="2800" b="1" smtClean="0"/>
              <a:t/>
            </a:r>
            <a:br>
              <a:rPr lang="ru-RU" sz="2800" b="1" smtClean="0"/>
            </a:br>
            <a:r>
              <a:rPr lang="ru-RU" sz="2800" b="1" smtClean="0"/>
              <a:t>**</a:t>
            </a:r>
            <a:r>
              <a:rPr lang="uk-UA" sz="2800" b="1" smtClean="0"/>
              <a:t>провітрювання, </a:t>
            </a:r>
            <a:r>
              <a:rPr lang="ru-RU" sz="2800" b="1" smtClean="0"/>
              <a:t/>
            </a:r>
            <a:br>
              <a:rPr lang="ru-RU" sz="2800" b="1" smtClean="0"/>
            </a:br>
            <a:r>
              <a:rPr lang="ru-RU" sz="2800" b="1" smtClean="0"/>
              <a:t>**</a:t>
            </a:r>
            <a:r>
              <a:rPr lang="uk-UA" sz="2800" b="1" smtClean="0"/>
              <a:t>іонізації та мікроклімату приміщень житлових будинків, </a:t>
            </a:r>
            <a:r>
              <a:rPr lang="ru-RU" sz="2800" b="1" smtClean="0"/>
              <a:t/>
            </a:r>
            <a:br>
              <a:rPr lang="ru-RU" sz="2800" b="1" smtClean="0"/>
            </a:br>
            <a:r>
              <a:rPr lang="ru-RU" sz="2800" b="1" smtClean="0"/>
              <a:t>**</a:t>
            </a:r>
            <a:r>
              <a:rPr lang="uk-UA" sz="2800" b="1" smtClean="0"/>
              <a:t>захисту їх від шуму, вібрації, **електромагнітного і радіоактивного випромінювання </a:t>
            </a:r>
            <a:r>
              <a:rPr lang="ru-RU" sz="2800" b="1" smtClean="0"/>
              <a:t/>
            </a:r>
            <a:br>
              <a:rPr lang="ru-RU" sz="2800" b="1" smtClean="0"/>
            </a:br>
            <a:r>
              <a:rPr lang="ru-RU" sz="1400" b="1" smtClean="0"/>
              <a:t/>
            </a:r>
            <a:br>
              <a:rPr lang="ru-RU" sz="1400" b="1" smtClean="0"/>
            </a:br>
            <a:r>
              <a:rPr lang="uk-UA" sz="2800" b="1" smtClean="0"/>
              <a:t>згідно</a:t>
            </a:r>
            <a:r>
              <a:rPr lang="uk-UA" sz="2400" smtClean="0"/>
              <a:t> </a:t>
            </a:r>
            <a:r>
              <a:rPr lang="uk-UA" sz="2800" smtClean="0"/>
              <a:t>«</a:t>
            </a:r>
            <a:r>
              <a:rPr lang="ru-RU" sz="2800" b="1" smtClean="0"/>
              <a:t>ДЕРЖАВНІ БУДІВЕЛЬНІ НОРМИ УКРАЇНИ</a:t>
            </a:r>
            <a:r>
              <a:rPr lang="uk-UA" sz="2800" smtClean="0"/>
              <a:t>»</a:t>
            </a:r>
            <a:r>
              <a:rPr lang="uk-UA" sz="4000" smtClean="0"/>
              <a:t/>
            </a:r>
            <a:br>
              <a:rPr lang="uk-UA" sz="4000" smtClean="0"/>
            </a:br>
            <a:r>
              <a:rPr lang="uk-UA" sz="4000" smtClean="0"/>
              <a:t> </a:t>
            </a:r>
            <a:r>
              <a:rPr lang="ru-RU" sz="3200" b="1" u="sng" smtClean="0">
                <a:solidFill>
                  <a:schemeClr val="hlink"/>
                </a:solidFill>
              </a:rPr>
              <a:t>ДБН В.2.2-9:2018</a:t>
            </a:r>
            <a:r>
              <a:rPr lang="ru-RU" sz="3200" b="1" smtClean="0">
                <a:hlinkClick r:id="rId2"/>
              </a:rPr>
              <a:t>. Громадські будинки та споруди</a:t>
            </a:r>
            <a:r>
              <a:rPr lang="uk-UA" sz="3200" b="1" smtClean="0">
                <a:hlinkClick r:id="rId2"/>
              </a:rPr>
              <a:t>. О</a:t>
            </a:r>
            <a:r>
              <a:rPr lang="ru-RU" sz="3200" b="1" smtClean="0">
                <a:hlinkClick r:id="rId2"/>
              </a:rPr>
              <a:t>сновні положення</a:t>
            </a:r>
            <a:r>
              <a:rPr lang="ru-RU" sz="3200" b="1" smtClean="0"/>
              <a:t>.</a:t>
            </a:r>
            <a:r>
              <a:rPr lang="ru-RU" sz="4000" smtClean="0"/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>
          <a:xfrm>
            <a:off x="134938" y="228600"/>
            <a:ext cx="8893175" cy="520700"/>
          </a:xfrm>
        </p:spPr>
        <p:txBody>
          <a:bodyPr/>
          <a:lstStyle/>
          <a:p>
            <a:r>
              <a:rPr lang="ru-RU" sz="3600" b="1" smtClean="0"/>
              <a:t>Показники санітарного стану ґрунту</a:t>
            </a:r>
            <a:r>
              <a:rPr lang="ru-RU" sz="4000" smtClean="0"/>
              <a:t> </a:t>
            </a:r>
          </a:p>
        </p:txBody>
      </p:sp>
      <p:graphicFrame>
        <p:nvGraphicFramePr>
          <p:cNvPr id="31831" name="Group 87"/>
          <p:cNvGraphicFramePr>
            <a:graphicFrameLocks noGrp="1"/>
          </p:cNvGraphicFramePr>
          <p:nvPr>
            <p:ph idx="1"/>
          </p:nvPr>
        </p:nvGraphicFramePr>
        <p:xfrm>
          <a:off x="125413" y="857250"/>
          <a:ext cx="8883650" cy="5314950"/>
        </p:xfrm>
        <a:graphic>
          <a:graphicData uri="http://schemas.openxmlformats.org/drawingml/2006/table">
            <a:tbl>
              <a:tblPr/>
              <a:tblGrid>
                <a:gridCol w="2597150"/>
                <a:gridCol w="182562"/>
                <a:gridCol w="6103938"/>
              </a:tblGrid>
              <a:tr h="404813"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Група показників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Показники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77888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Санітарно-фізичні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Механічний склад, коефіцієнт</a:t>
                      </a:r>
                      <a:r>
                        <a:rPr kumimoji="0" lang="uk-UA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фільтрації, повітропроникність, вологопроникність, капілярність, вологоємність, загальна та гігроскопічна вологість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6263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Фізико-хімічні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Активна реакція (рН), ємність поглинання, сума поглинутих основ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4813">
                <a:tc gridSpan="3"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Показники хімічної безпеки: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31850">
                <a:tc gridSpan="2"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хімічні речовини природного походження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Фоновий вміст валових та рухомих форм макро- та мікроелементів незабрудненого ґрунту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62125">
                <a:tc gridSpan="2"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хімічні речовини антропогенного походження (показники забруднення ґрунту ЕХР)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marR="0" lvl="0" indent="-228600" algn="just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Залишкові кількості пестицидів, валовий вміст важких металів та миш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’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яку, вміст рухомих форм важких металів, вміст нафти та нафтопродуктів, вміст сірчаних сполук, вміст канцерогенних речовин (бенз[a]пірену) тощо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5" descr="DREAMDIM_silenc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92100"/>
            <a:ext cx="9144000" cy="564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Rectangle 6"/>
          <p:cNvSpPr>
            <a:spLocks noChangeArrowheads="1"/>
          </p:cNvSpPr>
          <p:nvPr/>
        </p:nvSpPr>
        <p:spPr bwMode="auto">
          <a:xfrm>
            <a:off x="201613" y="6043613"/>
            <a:ext cx="876935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75000"/>
              </a:lnSpc>
            </a:pPr>
            <a:r>
              <a:rPr lang="ru-RU" i="1"/>
              <a:t>Допустимі рівні шуму на територіях різного господарського призначення не повинні перевищувати показників санітарних норм, значення яких наведені у </a:t>
            </a:r>
            <a:r>
              <a:rPr lang="ru-RU" i="1" u="sng"/>
              <a:t>ДБН 360-92</a:t>
            </a:r>
            <a:r>
              <a:rPr lang="ru-RU" i="1">
                <a:solidFill>
                  <a:schemeClr val="tx1"/>
                </a:solidFill>
              </a:rPr>
              <a:t>.</a:t>
            </a:r>
            <a:r>
              <a:rPr lang="ru-RU"/>
              <a:t> 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6" descr="865414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800" y="165100"/>
            <a:ext cx="8824913" cy="657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950" y="179388"/>
            <a:ext cx="8591550" cy="644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4"/>
          <p:cNvSpPr>
            <a:spLocks noGrp="1"/>
          </p:cNvSpPr>
          <p:nvPr>
            <p:ph type="title"/>
          </p:nvPr>
        </p:nvSpPr>
        <p:spPr>
          <a:xfrm>
            <a:off x="628650" y="0"/>
            <a:ext cx="8515350" cy="6858000"/>
          </a:xfrm>
        </p:spPr>
        <p:txBody>
          <a:bodyPr/>
          <a:lstStyle/>
          <a:p>
            <a:r>
              <a:rPr lang="uk-UA" sz="4000" b="1" u="sng" smtClean="0"/>
              <a:t>Основні гігієнічні вимоги до житла</a:t>
            </a:r>
            <a:r>
              <a:rPr lang="uk-UA" sz="4000" b="1" smtClean="0"/>
              <a:t>:</a:t>
            </a:r>
            <a:br>
              <a:rPr lang="uk-UA" sz="4000" b="1" smtClean="0"/>
            </a:br>
            <a:r>
              <a:rPr lang="uk-UA" sz="4000" b="1" smtClean="0"/>
              <a:t>**дотримання гігієнічних вимог до загальної та житлової площі;</a:t>
            </a:r>
            <a:br>
              <a:rPr lang="uk-UA" sz="4000" b="1" smtClean="0"/>
            </a:br>
            <a:r>
              <a:rPr lang="uk-UA" sz="4000" b="1" smtClean="0"/>
              <a:t>**планування житла;</a:t>
            </a:r>
            <a:br>
              <a:rPr lang="uk-UA" sz="4000" b="1" smtClean="0"/>
            </a:br>
            <a:r>
              <a:rPr lang="uk-UA" sz="4000" b="1" smtClean="0"/>
              <a:t>**необхідний обсяг повітря і вентиляція;</a:t>
            </a:r>
            <a:br>
              <a:rPr lang="uk-UA" sz="4000" b="1" smtClean="0"/>
            </a:br>
            <a:r>
              <a:rPr lang="uk-UA" sz="4000" b="1" smtClean="0"/>
              <a:t>**тепловий комфорт;</a:t>
            </a:r>
            <a:br>
              <a:rPr lang="uk-UA" sz="4000" b="1" smtClean="0"/>
            </a:br>
            <a:r>
              <a:rPr lang="uk-UA" sz="4000" b="1" smtClean="0"/>
              <a:t>**раціональне освітлення;</a:t>
            </a:r>
            <a:br>
              <a:rPr lang="uk-UA" sz="4000" b="1" smtClean="0"/>
            </a:br>
            <a:r>
              <a:rPr lang="uk-UA" sz="4000" b="1" smtClean="0"/>
              <a:t>**звукоізоляція;</a:t>
            </a:r>
            <a:br>
              <a:rPr lang="uk-UA" sz="4000" b="1" smtClean="0"/>
            </a:br>
            <a:r>
              <a:rPr lang="uk-UA" sz="4000" b="1" smtClean="0"/>
              <a:t>**чистота.</a:t>
            </a:r>
            <a:endParaRPr lang="ru-RU" sz="4000" b="1" smtClean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4"/>
          <p:cNvSpPr>
            <a:spLocks noGrp="1"/>
          </p:cNvSpPr>
          <p:nvPr>
            <p:ph type="title"/>
          </p:nvPr>
        </p:nvSpPr>
        <p:spPr>
          <a:xfrm>
            <a:off x="195263" y="212725"/>
            <a:ext cx="8683625" cy="6484938"/>
          </a:xfrm>
        </p:spPr>
        <p:txBody>
          <a:bodyPr/>
          <a:lstStyle/>
          <a:p>
            <a:r>
              <a:rPr lang="ru-RU" b="1" u="sng" smtClean="0"/>
              <a:t>Найважливішими гігієнічними показниками якості будівельних матеріалів є</a:t>
            </a:r>
            <a:r>
              <a:rPr lang="ru-RU" b="1" smtClean="0"/>
              <a:t>: </a:t>
            </a:r>
            <a:br>
              <a:rPr lang="ru-RU" b="1" smtClean="0"/>
            </a:br>
            <a:r>
              <a:rPr lang="ru-RU" b="1" smtClean="0"/>
              <a:t>**теплопровідність, </a:t>
            </a:r>
            <a:br>
              <a:rPr lang="ru-RU" b="1" smtClean="0"/>
            </a:br>
            <a:r>
              <a:rPr lang="ru-RU" b="1" smtClean="0"/>
              <a:t>**теплоємність, </a:t>
            </a:r>
            <a:br>
              <a:rPr lang="ru-RU" b="1" smtClean="0"/>
            </a:br>
            <a:r>
              <a:rPr lang="ru-RU" b="1" smtClean="0"/>
              <a:t>**повітропроникність, </a:t>
            </a:r>
            <a:br>
              <a:rPr lang="ru-RU" b="1" smtClean="0"/>
            </a:br>
            <a:r>
              <a:rPr lang="ru-RU" b="1" smtClean="0"/>
              <a:t>**водопоглинання, </a:t>
            </a:r>
            <a:br>
              <a:rPr lang="ru-RU" b="1" smtClean="0"/>
            </a:br>
            <a:r>
              <a:rPr lang="ru-RU" b="1" smtClean="0"/>
              <a:t>**гігроскопічність, </a:t>
            </a:r>
            <a:br>
              <a:rPr lang="ru-RU" b="1" smtClean="0"/>
            </a:br>
            <a:r>
              <a:rPr lang="ru-RU" b="1" smtClean="0"/>
              <a:t>**звукопроникність.</a:t>
            </a:r>
            <a:r>
              <a:rPr lang="ru-RU" smtClean="0"/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885" name="Group 93"/>
          <p:cNvGraphicFramePr>
            <a:graphicFrameLocks noGrp="1"/>
          </p:cNvGraphicFramePr>
          <p:nvPr/>
        </p:nvGraphicFramePr>
        <p:xfrm>
          <a:off x="188913" y="388938"/>
          <a:ext cx="8785225" cy="5975350"/>
        </p:xfrm>
        <a:graphic>
          <a:graphicData uri="http://schemas.openxmlformats.org/drawingml/2006/table">
            <a:tbl>
              <a:tblPr/>
              <a:tblGrid>
                <a:gridCol w="2933700"/>
                <a:gridCol w="5851525"/>
              </a:tblGrid>
              <a:tr h="35242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Показники епідемічної безпеки: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77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санітарно-хімічні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Загальний органічний азот, санітарне число Хлєбнікова, азот аміаку, азот нітритів, азот нітратів, органічний вуглець, хлориди, окисність ґрунту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1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санітарно-мікробіологічні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Загальне число ґрунтових мікроорганізмів, мікробне число, титр бактерій групи кишкової палички (колі-титр), титр анаеробів (перфрингенс-титр), патогенні бактерії та віруси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6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санітарно-гельмінтологічні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яєць гельмінтів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санітарно-ентомологічні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личинок та лялечок мух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Показники радіаційної безпеки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Активність ґрунту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1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Показники самоочищення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ґрунту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Титр та індекс термофільних бактерій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4"/>
          <p:cNvSpPr>
            <a:spLocks noGrp="1"/>
          </p:cNvSpPr>
          <p:nvPr>
            <p:ph type="title"/>
          </p:nvPr>
        </p:nvSpPr>
        <p:spPr>
          <a:xfrm>
            <a:off x="565150" y="200025"/>
            <a:ext cx="8397875" cy="493713"/>
          </a:xfrm>
        </p:spPr>
        <p:txBody>
          <a:bodyPr/>
          <a:lstStyle/>
          <a:p>
            <a:pPr>
              <a:lnSpc>
                <a:spcPct val="70000"/>
              </a:lnSpc>
            </a:pPr>
            <a:r>
              <a:rPr lang="uk-UA" sz="3200" b="1" smtClean="0"/>
              <a:t>Шкала оцінки санітарного стану ґрунту</a:t>
            </a:r>
            <a:endParaRPr lang="ru-RU" sz="3200" b="1" smtClean="0"/>
          </a:p>
        </p:txBody>
      </p:sp>
      <p:graphicFrame>
        <p:nvGraphicFramePr>
          <p:cNvPr id="19535" name="Group 79"/>
          <p:cNvGraphicFramePr>
            <a:graphicFrameLocks noGrp="1"/>
          </p:cNvGraphicFramePr>
          <p:nvPr>
            <p:ph idx="1"/>
          </p:nvPr>
        </p:nvGraphicFramePr>
        <p:xfrm>
          <a:off x="115888" y="692150"/>
          <a:ext cx="8902700" cy="5486400"/>
        </p:xfrm>
        <a:graphic>
          <a:graphicData uri="http://schemas.openxmlformats.org/drawingml/2006/table">
            <a:tbl>
              <a:tblPr/>
              <a:tblGrid>
                <a:gridCol w="612775"/>
                <a:gridCol w="2289175"/>
                <a:gridCol w="1243012"/>
                <a:gridCol w="1663700"/>
                <a:gridCol w="1546225"/>
                <a:gridCol w="1547813"/>
              </a:tblGrid>
              <a:tr h="274638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Ступінь небезпечності</a:t>
                      </a:r>
                      <a:endParaRPr kumimoji="0" lang="uk-UA" sz="16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Безпечний</a:t>
                      </a:r>
                      <a:endParaRPr kumimoji="0" lang="uk-UA" sz="16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Відносно безпечний</a:t>
                      </a:r>
                      <a:endParaRPr kumimoji="0" lang="uk-UA" sz="16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Небезпечний</a:t>
                      </a:r>
                      <a:endParaRPr kumimoji="0" lang="uk-UA" sz="16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Надзвичайно</a:t>
                      </a:r>
                    </a:p>
                    <a:p>
                      <a:pPr marL="228600" marR="0" lvl="0" indent="-22860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небезпечний</a:t>
                      </a:r>
                      <a:endParaRPr kumimoji="0" lang="uk-UA" sz="1600" b="1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9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Ступінь</a:t>
                      </a: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забруднення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Чистий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Слабо</a:t>
                      </a:r>
                    </a:p>
                    <a:p>
                      <a:pPr marL="228600" marR="0" lvl="0" indent="-228600" algn="ctr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забруднений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Забруднений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Сильно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marR="0" lvl="0" indent="-228600" algn="ctr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забруднений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9400">
                <a:tc rowSpan="5"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Показники </a:t>
                      </a: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епід безпеки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Колі-титр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  <a:p>
                      <a:pPr marL="228600" marR="0" lvl="0" indent="-228600" algn="ctr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і вище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1,0-0,01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0,01-0,001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0,001</a:t>
                      </a:r>
                    </a:p>
                    <a:p>
                      <a:pPr marL="228600" marR="0" lvl="0" indent="-228600" algn="ctr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і ни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жче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9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Титр анаеробів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  <a:p>
                      <a:pPr marL="228600" marR="0" lvl="0" indent="-228600" algn="ctr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і вище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0,1-0,01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0,01-0,0001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0,0001</a:t>
                      </a:r>
                    </a:p>
                    <a:p>
                      <a:pPr marL="228600" marR="0" lvl="0" indent="-228600" algn="ctr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і нижче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05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яєць гельмінтів </a:t>
                      </a: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1кг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10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11-100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Більше</a:t>
                      </a:r>
                    </a:p>
                    <a:p>
                      <a:pPr marL="228600" marR="0" lvl="0" indent="-228600" algn="ctr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личинок і лялечок мух на 0,25м</a:t>
                      </a:r>
                      <a:r>
                        <a:rPr kumimoji="0" lang="uk-UA" sz="16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Одиничні</a:t>
                      </a:r>
                    </a:p>
                    <a:p>
                      <a:pPr marL="228600" marR="0" lvl="0" indent="-228600" algn="ctr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екземпляри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10-25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 і більще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Санітарне число</a:t>
                      </a: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Хлєбнікова (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гум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/N</a:t>
                      </a: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загал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0,98-1,0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0,86-0,98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0,70-0,86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&lt;0,70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Показник</a:t>
                      </a: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забруднення ЕХР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кратність перевищення ГДК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1-10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11-100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&gt;100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9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Показник</a:t>
                      </a: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радіаційної безпеки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активність ґрунту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Природній рівень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Перевищення </a:t>
                      </a: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природнього </a:t>
                      </a: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рівня в 1,5 рази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Перевищення</a:t>
                      </a: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природнього</a:t>
                      </a: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рівня в 2 рази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Перевищення</a:t>
                      </a:r>
                    </a:p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природнього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рівня в 3 рази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Показник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самоочи-</a:t>
                      </a: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щення 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титр термофілів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0,01 -</a:t>
                      </a:r>
                    </a:p>
                    <a:p>
                      <a:pPr marL="228600" marR="0" lvl="0" indent="-228600" algn="l" defTabSz="914400" rtl="0" eaLnBrk="0" fontAlgn="base" latinLnBrk="0" hangingPunct="0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0,001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0,001-0,00002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0,00002 -0,00001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&lt;0,00001</a:t>
                      </a:r>
                      <a:endParaRPr kumimoji="0" lang="uk-UA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4"/>
          <p:cNvSpPr>
            <a:spLocks noGrp="1"/>
          </p:cNvSpPr>
          <p:nvPr>
            <p:ph type="title"/>
          </p:nvPr>
        </p:nvSpPr>
        <p:spPr>
          <a:xfrm>
            <a:off x="153988" y="173038"/>
            <a:ext cx="8990012" cy="922337"/>
          </a:xfrm>
        </p:spPr>
        <p:txBody>
          <a:bodyPr/>
          <a:lstStyle/>
          <a:p>
            <a:pPr>
              <a:lnSpc>
                <a:spcPct val="70000"/>
              </a:lnSpc>
            </a:pPr>
            <a:r>
              <a:rPr lang="uk-UA" sz="3600" b="1" smtClean="0">
                <a:latin typeface="Times New Roman" pitchFamily="18" charset="0"/>
              </a:rPr>
              <a:t>Виживання патогенних мікробів у грунті</a:t>
            </a:r>
            <a:endParaRPr lang="ru-RU" sz="3600" b="1" smtClean="0">
              <a:latin typeface="Times New Roman" pitchFamily="18" charset="0"/>
            </a:endParaRPr>
          </a:p>
        </p:txBody>
      </p:sp>
      <p:graphicFrame>
        <p:nvGraphicFramePr>
          <p:cNvPr id="34963" name="Group 147"/>
          <p:cNvGraphicFramePr>
            <a:graphicFrameLocks noGrp="1"/>
          </p:cNvGraphicFramePr>
          <p:nvPr>
            <p:ph idx="1"/>
          </p:nvPr>
        </p:nvGraphicFramePr>
        <p:xfrm>
          <a:off x="201613" y="1230313"/>
          <a:ext cx="8770937" cy="4705350"/>
        </p:xfrm>
        <a:graphic>
          <a:graphicData uri="http://schemas.openxmlformats.org/drawingml/2006/table">
            <a:tbl>
              <a:tblPr/>
              <a:tblGrid>
                <a:gridCol w="3940175"/>
                <a:gridCol w="2368550"/>
                <a:gridCol w="2462212"/>
              </a:tblGrid>
              <a:tr h="635000"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Збудники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 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хвороб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11430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Середній 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термін(тижд.)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Максимальний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термін (міс.)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228600" marR="0" lvl="0" indent="-228600" algn="just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Тифо-паратифозної групи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2-3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Понад 12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650">
                <a:tc>
                  <a:txBody>
                    <a:bodyPr/>
                    <a:lstStyle/>
                    <a:p>
                      <a:pPr marL="228600" marR="0" lvl="0" indent="-228600" algn="just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Дизентерійної групи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1,5-5,0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Близько 9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228600" marR="0" lvl="0" indent="-228600" algn="just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Холерний вібріон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1-2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228600" marR="0" lvl="0" indent="-228600" algn="just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Паличка бруцельозу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0,5-3,0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2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228600" marR="0" lvl="0" indent="-228600" algn="just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Паличка туляремії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1-2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2,5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marL="228600" marR="0" lvl="0" indent="-228600" algn="just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Паличка чуми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Близько 0,5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1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228600" marR="0" lvl="0" indent="-228600" algn="just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Паличка туберкульозу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7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/>
                    <a:p>
                      <a:pPr marL="228600" marR="0" lvl="0" indent="-22860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Віруси поліомієліту, Коксакі, ЕСНО</a:t>
                      </a:r>
                      <a:r>
                        <a:rPr kumimoji="0" lang="uk-UA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(ентеровіруси)</a:t>
                      </a:r>
                      <a:endParaRPr kumimoji="0" lang="uk-UA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0" indent="-22860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 3-6</a:t>
                      </a: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/>
          </p:nvPr>
        </p:nvSpPr>
        <p:spPr>
          <a:xfrm>
            <a:off x="134938" y="173038"/>
            <a:ext cx="9009062" cy="2138362"/>
          </a:xfrm>
        </p:spPr>
        <p:txBody>
          <a:bodyPr/>
          <a:lstStyle/>
          <a:p>
            <a:pPr>
              <a:lnSpc>
                <a:spcPct val="70000"/>
              </a:lnSpc>
            </a:pPr>
            <a:r>
              <a:rPr lang="ru-RU" sz="4000" b="1" u="sng" smtClean="0"/>
              <a:t>Гігієнічне значення грунту в створенні оптимальних санітарних умов життя населення:</a:t>
            </a:r>
            <a:r>
              <a:rPr lang="ru-RU" smtClean="0"/>
              <a:t> </a:t>
            </a:r>
          </a:p>
        </p:txBody>
      </p:sp>
      <p:sp>
        <p:nvSpPr>
          <p:cNvPr id="21506" name="Rectangle 3"/>
          <p:cNvSpPr>
            <a:spLocks noGrp="1"/>
          </p:cNvSpPr>
          <p:nvPr>
            <p:ph type="body" idx="1"/>
          </p:nvPr>
        </p:nvSpPr>
        <p:spPr>
          <a:xfrm>
            <a:off x="152400" y="2457450"/>
            <a:ext cx="8793163" cy="4232275"/>
          </a:xfrm>
        </p:spPr>
        <p:txBody>
          <a:bodyPr/>
          <a:lstStyle/>
          <a:p>
            <a:r>
              <a:rPr lang="ru-RU" sz="4400" b="1" smtClean="0"/>
              <a:t>розміщення населених пунктів;</a:t>
            </a:r>
          </a:p>
          <a:p>
            <a:r>
              <a:rPr lang="ru-RU" sz="4400" b="1" smtClean="0"/>
              <a:t>використання великих земельних масивів для різноманітних сфер людської діяльності.</a:t>
            </a:r>
            <a:r>
              <a:rPr lang="ru-RU" smtClean="0"/>
              <a:t>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/>
          </p:nvPr>
        </p:nvSpPr>
        <p:spPr>
          <a:xfrm>
            <a:off x="134938" y="365125"/>
            <a:ext cx="8893175" cy="1325563"/>
          </a:xfrm>
        </p:spPr>
        <p:txBody>
          <a:bodyPr/>
          <a:lstStyle/>
          <a:p>
            <a:pPr>
              <a:lnSpc>
                <a:spcPct val="70000"/>
              </a:lnSpc>
            </a:pPr>
            <a:r>
              <a:rPr lang="ru-RU" sz="4000" smtClean="0"/>
              <a:t>  </a:t>
            </a:r>
            <a:r>
              <a:rPr lang="ru-RU" sz="3600" b="1" u="sng" smtClean="0"/>
              <a:t>З метою запобігання негативному впливу грунту на здоров’я людей</a:t>
            </a:r>
            <a:r>
              <a:rPr lang="ru-RU" sz="3600" b="1" smtClean="0"/>
              <a:t> вирішальне значення мають:</a:t>
            </a:r>
          </a:p>
        </p:txBody>
      </p:sp>
      <p:sp>
        <p:nvSpPr>
          <p:cNvPr id="22530" name="Rectangle 3"/>
          <p:cNvSpPr>
            <a:spLocks noGrp="1"/>
          </p:cNvSpPr>
          <p:nvPr>
            <p:ph type="body" idx="1"/>
          </p:nvPr>
        </p:nvSpPr>
        <p:spPr>
          <a:xfrm>
            <a:off x="134938" y="1825625"/>
            <a:ext cx="8791575" cy="4827588"/>
          </a:xfrm>
        </p:spPr>
        <p:txBody>
          <a:bodyPr/>
          <a:lstStyle/>
          <a:p>
            <a:pPr>
              <a:spcBef>
                <a:spcPts val="700"/>
              </a:spcBef>
            </a:pPr>
            <a:r>
              <a:rPr lang="ru-RU" sz="3600" b="1" smtClean="0"/>
              <a:t>благоустрій і утримання населених пунктів;</a:t>
            </a:r>
          </a:p>
          <a:p>
            <a:pPr>
              <a:spcBef>
                <a:spcPts val="700"/>
              </a:spcBef>
            </a:pPr>
            <a:r>
              <a:rPr lang="uk-UA" sz="3600" b="1" smtClean="0"/>
              <a:t>улаштування каналізації, брукування; </a:t>
            </a:r>
          </a:p>
          <a:p>
            <a:pPr>
              <a:spcBef>
                <a:spcPts val="700"/>
              </a:spcBef>
            </a:pPr>
            <a:r>
              <a:rPr lang="uk-UA" sz="3600" b="1" smtClean="0"/>
              <a:t>озеленення; </a:t>
            </a:r>
          </a:p>
          <a:p>
            <a:pPr>
              <a:spcBef>
                <a:spcPts val="700"/>
              </a:spcBef>
            </a:pPr>
            <a:r>
              <a:rPr lang="uk-UA" sz="3600" b="1" smtClean="0"/>
              <a:t>систематичне прибирання і поливання вулиць та дворів; </a:t>
            </a:r>
          </a:p>
          <a:p>
            <a:pPr>
              <a:spcBef>
                <a:spcPts val="700"/>
              </a:spcBef>
            </a:pPr>
            <a:r>
              <a:rPr lang="uk-UA" sz="3600" b="1" smtClean="0"/>
              <a:t>санітарна охорона грунту і раціонально організована очистка територій від</a:t>
            </a:r>
            <a:r>
              <a:rPr lang="ru-RU" sz="3600" b="1" smtClean="0"/>
              <a:t> </a:t>
            </a:r>
            <a:r>
              <a:rPr lang="uk-UA" sz="3600" b="1" smtClean="0"/>
              <a:t>відходів.</a:t>
            </a:r>
            <a:endParaRPr lang="ru-RU" sz="3600" b="1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1310</TotalTime>
  <Words>2044</Words>
  <Application>Microsoft Office PowerPoint</Application>
  <PresentationFormat>Экран (4:3)</PresentationFormat>
  <Paragraphs>270</Paragraphs>
  <Slides>44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50" baseType="lpstr">
      <vt:lpstr>Arial</vt:lpstr>
      <vt:lpstr>Calibri Light</vt:lpstr>
      <vt:lpstr>Calibri</vt:lpstr>
      <vt:lpstr>Times New Roman</vt:lpstr>
      <vt:lpstr>Symbol</vt:lpstr>
      <vt:lpstr>Тема Office</vt:lpstr>
      <vt:lpstr>Основи комунальної гігієни </vt:lpstr>
      <vt:lpstr>Комунальна гігієна вивчає вплив на організм природних і соціальних факторів в умовах населених пунктів і розробляє гігієнічні нормативи і заходи для створення оптимальних умов проживання.   Включає теми:  * гігієна повітря,  * гігієна води та водопостачання,  * гігієна грунту,  * гігієна населених пунктів, будинків, приміщень.</vt:lpstr>
      <vt:lpstr> З гігієнічних позицій всі грунти за призначенням умовно ділять на 3 види:  * природний грунт (поза населеними пунктами);  * штучно створений грунт населених місць (змішаний з відходами промисловості та життєдіяльності людини);  * штучні покриття грунту (асфальтові, щебеневі, бетоновані та ін.)</vt:lpstr>
      <vt:lpstr>Показники санітарного стану ґрунту </vt:lpstr>
      <vt:lpstr>Слайд 5</vt:lpstr>
      <vt:lpstr>Шкала оцінки санітарного стану ґрунту</vt:lpstr>
      <vt:lpstr>Виживання патогенних мікробів у грунті</vt:lpstr>
      <vt:lpstr>Гігієнічне значення грунту в створенні оптимальних санітарних умов життя населення: </vt:lpstr>
      <vt:lpstr>  З метою запобігання негативному впливу грунту на здоров’я людей вирішальне значення мають:</vt:lpstr>
      <vt:lpstr>ВОДА - фактор життєзабезпечення, показник санітарного благополуччя населения, фактор ризику змін стану здоровя. Запаси води Землі – 1,5 млрд км3 (питна – 0,2-0,3%)</vt:lpstr>
      <vt:lpstr>Фактори, що формують якість води, можна розділити на 3 великі групи: 1) фактори, що визначають органолептичні властивості води; 2) фактори, що визначають хімічні властивості води; 3) фактори, що визначають епідеміологічну небезпеку води. </vt:lpstr>
      <vt:lpstr>ДСанПіН №400 від 12.05.2010    Державні санітарні правила і норми «Вода питна. Гігієнічні вимоги до якості води централізованого господарсько-питного водопостачання»  ЗАТВЕРДЖЕНО  наказом  Міністерства  охорони здоров'я України</vt:lpstr>
      <vt:lpstr>Згідно з вимогами доброякісна питна вода повинна: </vt:lpstr>
      <vt:lpstr>Мікробіологічні показники води</vt:lpstr>
      <vt:lpstr>Якість питної води залежить від її складу і властивостей:  - біля вододжерела;  - при надходженні у водопровідну мережу;  - в точках водорозбору.                       Методи очистки і знезаражування води</vt:lpstr>
      <vt:lpstr>Норми водоспоживання визначаються: 1) якістю води; 2) характером водопостачання; 3) станом організму; 4) характером навколишнього середовища, і в першу чергу, режимом температури і вологості; 5) характером роботи.  Норми водоспоживання складаються *з фізіологічних потреб організму для підтримки життєдіяльності (2,5-5 л на добу для відправлення фізіологічних функцій),  *води, необхідної для господарсько-комунальних цілей.  </vt:lpstr>
      <vt:lpstr>Згідно ДБН В.2.5-74:2013 «ВОДОПОСТАЧАННЯ ЗОВНІШНІ МЕРЕЖІ ТА СПОРУДИ» , допускається приймати середньодобові (за рік) норми споживання питної води </vt:lpstr>
      <vt:lpstr>Нормальний склад повітря: </vt:lpstr>
      <vt:lpstr>Слайд 19</vt:lpstr>
      <vt:lpstr>Слайд 20</vt:lpstr>
      <vt:lpstr>Забруднення:</vt:lpstr>
      <vt:lpstr>При гігієнічній оцінці повітря враховуються: 1) хімічний склад (постійні складові частини повітря і сторонні); 2) механічні домішки (вміст пилу, диму, сажі та ін.); 3) бактеріальна забрудненість (наявність мікробів в повітрі). 4) фізичні властивості (атмосферний тиск, температура, вологість, швидкість та напрямок руху, електричний стан, радіоактивність і ін.)</vt:lpstr>
      <vt:lpstr>Погода - це сукупність фізичних властивостей приземного шару атмосфери за відносно короткий проміжок часу. Виділяють погоду моменту, погоду години, погоду доби і тд.  Клімат - багаторічний, закономірно повторюваний режим погоди, властивий даній місцевості.  Акліматизація – це складний соціально-біологічний процес активного пристосування до нових кліматичних умов.</vt:lpstr>
      <vt:lpstr>Медична класифікація погоди  за І.І. Григор’євим </vt:lpstr>
      <vt:lpstr>Гігієна населених пунктів, будівель та приміщень передбачає: ** Вибір території для забудови населених пунктів, гігієнічні принципи їх планування. ** Загальні вимоги до споруд та приміщень (орієнтація, будівельні матеріали, мікрокліматичні умови, освітлення, вентиляція, опалення).</vt:lpstr>
      <vt:lpstr>Гігієнічні нормативи і санітарні вимоги, що враховуються при плануванні населених місць, стосуються таких основних питань:   **  вибір території для розвитку існуючих і будівництва нових міст і селищ;  **  функціональне зонування та організація території житлових районів і мікрорайонів, промислової та комунально-складської зони;  **  створення санітарно-захисних зон;  **  устрій централізованого господарсько-питного водопостачання та водовідведення;  **  санітарна очистка території;  **  охорона навколишнього середовища;  **  створення мережі культурно-побутових та лікувально-профілактичних закладів;  **  інженерний благоустрій та озеленення. </vt:lpstr>
      <vt:lpstr>Основні гігієнічні питання планування та благоустрою населених місць</vt:lpstr>
      <vt:lpstr>Слайд 28</vt:lpstr>
      <vt:lpstr>У містах земельну ділянку ділять на 4 зони: 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Гігієнічне значення озеленення: </vt:lpstr>
      <vt:lpstr>Виконання санітарно-гігієнічних вимог при проектуванні житлових та громадських будівель проводиться відповідно до умов фізико-географічного районування території України і включає в себе вимоги:  **до інсоляції,  **природного освітлення,  **провітрювання,  **іонізації та мікроклімату приміщень житлових будинків,  **захисту їх від шуму, вібрації, **електромагнітного і радіоактивного випромінювання   згідно «ДЕРЖАВНІ БУДІВЕЛЬНІ НОРМИ УКРАЇНИ»  ДБН В.2.2-9:2018. Громадські будинки та споруди. Основні положення. </vt:lpstr>
      <vt:lpstr>Слайд 40</vt:lpstr>
      <vt:lpstr>Слайд 41</vt:lpstr>
      <vt:lpstr>Слайд 42</vt:lpstr>
      <vt:lpstr>Основні гігієнічні вимоги до житла: **дотримання гігієнічних вимог до загальної та житлової площі; **планування житла; **необхідний обсяг повітря і вентиляція; **тепловий комфорт; **раціональне освітлення; **звукоізоляція; **чистота.</vt:lpstr>
      <vt:lpstr>Найважливішими гігієнічними показниками якості будівельних матеріалів є:  **теплопровідність,  **теплоємність,  **повітропроникність,  **водопоглинання,  **гігроскопічність,  **звукопроникність.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1</cp:lastModifiedBy>
  <cp:revision>35</cp:revision>
  <dcterms:created xsi:type="dcterms:W3CDTF">2016-11-12T15:02:45Z</dcterms:created>
  <dcterms:modified xsi:type="dcterms:W3CDTF">2020-02-19T17:30:45Z</dcterms:modified>
</cp:coreProperties>
</file>