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7" d="100"/>
          <a:sy n="87" d="100"/>
        </p:scale>
        <p:origin x="66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3B64E-28EC-40CB-8AB6-00FB7381B556}" type="datetimeFigureOut">
              <a:rPr lang="ru-RU" smtClean="0"/>
              <a:t>19.12.2016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0359CB-AD21-40AD-93D2-903262C3E4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77962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3B64E-28EC-40CB-8AB6-00FB7381B556}" type="datetimeFigureOut">
              <a:rPr lang="ru-RU" smtClean="0"/>
              <a:t>19.12.2016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0359CB-AD21-40AD-93D2-903262C3E4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32244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3B64E-28EC-40CB-8AB6-00FB7381B556}" type="datetimeFigureOut">
              <a:rPr lang="ru-RU" smtClean="0"/>
              <a:t>19.12.2016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0359CB-AD21-40AD-93D2-903262C3E4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78139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3B64E-28EC-40CB-8AB6-00FB7381B556}" type="datetimeFigureOut">
              <a:rPr lang="ru-RU" smtClean="0"/>
              <a:t>19.12.2016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0359CB-AD21-40AD-93D2-903262C3E442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7579624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3B64E-28EC-40CB-8AB6-00FB7381B556}" type="datetimeFigureOut">
              <a:rPr lang="ru-RU" smtClean="0"/>
              <a:t>19.12.2016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0359CB-AD21-40AD-93D2-903262C3E4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538678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3B64E-28EC-40CB-8AB6-00FB7381B556}" type="datetimeFigureOut">
              <a:rPr lang="ru-RU" smtClean="0"/>
              <a:t>19.12.2016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0359CB-AD21-40AD-93D2-903262C3E4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285953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3B64E-28EC-40CB-8AB6-00FB7381B556}" type="datetimeFigureOut">
              <a:rPr lang="ru-RU" smtClean="0"/>
              <a:t>19.12.2016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0359CB-AD21-40AD-93D2-903262C3E4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30581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3B64E-28EC-40CB-8AB6-00FB7381B556}" type="datetimeFigureOut">
              <a:rPr lang="ru-RU" smtClean="0"/>
              <a:t>19.12.2016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0359CB-AD21-40AD-93D2-903262C3E4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995515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3B64E-28EC-40CB-8AB6-00FB7381B556}" type="datetimeFigureOut">
              <a:rPr lang="ru-RU" smtClean="0"/>
              <a:t>19.12.2016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0359CB-AD21-40AD-93D2-903262C3E4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54759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3B64E-28EC-40CB-8AB6-00FB7381B556}" type="datetimeFigureOut">
              <a:rPr lang="ru-RU" smtClean="0"/>
              <a:t>19.12.2016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0359CB-AD21-40AD-93D2-903262C3E4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49817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3B64E-28EC-40CB-8AB6-00FB7381B556}" type="datetimeFigureOut">
              <a:rPr lang="ru-RU" smtClean="0"/>
              <a:t>19.12.2016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0359CB-AD21-40AD-93D2-903262C3E4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47959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3B64E-28EC-40CB-8AB6-00FB7381B556}" type="datetimeFigureOut">
              <a:rPr lang="ru-RU" smtClean="0"/>
              <a:t>19.12.2016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0359CB-AD21-40AD-93D2-903262C3E4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67614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3B64E-28EC-40CB-8AB6-00FB7381B556}" type="datetimeFigureOut">
              <a:rPr lang="ru-RU" smtClean="0"/>
              <a:t>19.12.2016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0359CB-AD21-40AD-93D2-903262C3E4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94278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3B64E-28EC-40CB-8AB6-00FB7381B556}" type="datetimeFigureOut">
              <a:rPr lang="ru-RU" smtClean="0"/>
              <a:t>19.12.2016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0359CB-AD21-40AD-93D2-903262C3E4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92890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3B64E-28EC-40CB-8AB6-00FB7381B556}" type="datetimeFigureOut">
              <a:rPr lang="ru-RU" smtClean="0"/>
              <a:t>19.12.2016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0359CB-AD21-40AD-93D2-903262C3E4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21418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3B64E-28EC-40CB-8AB6-00FB7381B556}" type="datetimeFigureOut">
              <a:rPr lang="ru-RU" smtClean="0"/>
              <a:t>19.12.2016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0359CB-AD21-40AD-93D2-903262C3E4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04506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3B64E-28EC-40CB-8AB6-00FB7381B556}" type="datetimeFigureOut">
              <a:rPr lang="ru-RU" smtClean="0"/>
              <a:t>19.12.2016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0359CB-AD21-40AD-93D2-903262C3E4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53267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81E3B64E-28EC-40CB-8AB6-00FB7381B556}" type="datetimeFigureOut">
              <a:rPr lang="ru-RU" smtClean="0"/>
              <a:t>19.12.2016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0359CB-AD21-40AD-93D2-903262C3E4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451161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uk-UA" dirty="0" smtClean="0"/>
              <a:t>Комерційне товарознавство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96549" y="1759830"/>
            <a:ext cx="3048000" cy="2038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44207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8136" y="77118"/>
            <a:ext cx="12103864" cy="6621137"/>
          </a:xfrm>
        </p:spPr>
        <p:txBody>
          <a:bodyPr>
            <a:normAutofit/>
          </a:bodyPr>
          <a:lstStyle/>
          <a:p>
            <a:r>
              <a:rPr lang="ru-RU" dirty="0" err="1"/>
              <a:t>Однією</a:t>
            </a:r>
            <a:r>
              <a:rPr lang="ru-RU" dirty="0"/>
              <a:t> з умов </a:t>
            </a:r>
            <a:r>
              <a:rPr lang="ru-RU" dirty="0" err="1"/>
              <a:t>досягнення</a:t>
            </a:r>
            <a:r>
              <a:rPr lang="ru-RU" dirty="0"/>
              <a:t> </a:t>
            </a:r>
            <a:r>
              <a:rPr lang="ru-RU" dirty="0" err="1"/>
              <a:t>успіху</a:t>
            </a:r>
            <a:r>
              <a:rPr lang="ru-RU" dirty="0"/>
              <a:t> в </a:t>
            </a:r>
            <a:r>
              <a:rPr lang="ru-RU" dirty="0" err="1"/>
              <a:t>комерційній</a:t>
            </a:r>
            <a:r>
              <a:rPr lang="ru-RU" dirty="0"/>
              <a:t> </a:t>
            </a:r>
            <a:r>
              <a:rPr lang="ru-RU" dirty="0" err="1"/>
              <a:t>діяльності</a:t>
            </a:r>
            <a:r>
              <a:rPr lang="ru-RU" dirty="0"/>
              <a:t> є </a:t>
            </a:r>
            <a:r>
              <a:rPr lang="ru-RU" dirty="0" err="1"/>
              <a:t>отримання</a:t>
            </a:r>
            <a:r>
              <a:rPr lang="ru-RU" dirty="0"/>
              <a:t> </a:t>
            </a:r>
            <a:r>
              <a:rPr lang="ru-RU" dirty="0" err="1"/>
              <a:t>необхідних</a:t>
            </a:r>
            <a:r>
              <a:rPr lang="ru-RU" dirty="0"/>
              <a:t> </a:t>
            </a:r>
            <a:r>
              <a:rPr lang="ru-RU" dirty="0" err="1"/>
              <a:t>знань</a:t>
            </a:r>
            <a:r>
              <a:rPr lang="ru-RU" dirty="0"/>
              <a:t> про </a:t>
            </a:r>
            <a:r>
              <a:rPr lang="ru-RU" dirty="0" err="1"/>
              <a:t>організацію</a:t>
            </a:r>
            <a:r>
              <a:rPr lang="ru-RU" dirty="0"/>
              <a:t>, </a:t>
            </a:r>
            <a:r>
              <a:rPr lang="ru-RU" dirty="0" err="1"/>
              <a:t>принципи</a:t>
            </a:r>
            <a:r>
              <a:rPr lang="ru-RU" dirty="0"/>
              <a:t>, </a:t>
            </a:r>
            <a:r>
              <a:rPr lang="ru-RU" dirty="0" err="1"/>
              <a:t>форми</a:t>
            </a:r>
            <a:r>
              <a:rPr lang="ru-RU" dirty="0"/>
              <a:t> і </a:t>
            </a:r>
            <a:r>
              <a:rPr lang="ru-RU" dirty="0" err="1"/>
              <a:t>методи</a:t>
            </a:r>
            <a:r>
              <a:rPr lang="ru-RU" dirty="0"/>
              <a:t> </a:t>
            </a:r>
            <a:r>
              <a:rPr lang="ru-RU" dirty="0" err="1"/>
              <a:t>роботи</a:t>
            </a:r>
            <a:r>
              <a:rPr lang="ru-RU" dirty="0"/>
              <a:t>, </a:t>
            </a:r>
            <a:r>
              <a:rPr lang="ru-RU" dirty="0" err="1"/>
              <a:t>оцінку</a:t>
            </a:r>
            <a:r>
              <a:rPr lang="ru-RU" dirty="0"/>
              <a:t> </a:t>
            </a:r>
            <a:r>
              <a:rPr lang="ru-RU" dirty="0" err="1"/>
              <a:t>її</a:t>
            </a:r>
            <a:r>
              <a:rPr lang="ru-RU" dirty="0"/>
              <a:t> </a:t>
            </a:r>
            <a:r>
              <a:rPr lang="ru-RU" dirty="0" err="1"/>
              <a:t>результатів</a:t>
            </a:r>
            <a:r>
              <a:rPr lang="ru-RU" dirty="0"/>
              <a:t>. </a:t>
            </a:r>
            <a:r>
              <a:rPr lang="ru-RU" dirty="0" err="1"/>
              <a:t>Навчальна</a:t>
            </a:r>
            <a:r>
              <a:rPr lang="ru-RU" dirty="0"/>
              <a:t> </a:t>
            </a:r>
            <a:r>
              <a:rPr lang="ru-RU" dirty="0" err="1"/>
              <a:t>дисципліна</a:t>
            </a:r>
            <a:r>
              <a:rPr lang="ru-RU" dirty="0"/>
              <a:t> «</a:t>
            </a:r>
            <a:r>
              <a:rPr lang="ru-RU" dirty="0" err="1"/>
              <a:t>Комерц</a:t>
            </a:r>
            <a:r>
              <a:rPr lang="uk-UA" dirty="0"/>
              <a:t>і</a:t>
            </a:r>
            <a:r>
              <a:rPr lang="ru-RU" dirty="0" err="1"/>
              <a:t>йне</a:t>
            </a:r>
            <a:r>
              <a:rPr lang="ru-RU" dirty="0"/>
              <a:t> </a:t>
            </a:r>
            <a:r>
              <a:rPr lang="ru-RU" dirty="0" err="1"/>
              <a:t>товарознавство</a:t>
            </a:r>
            <a:r>
              <a:rPr lang="ru-RU" dirty="0"/>
              <a:t>» </a:t>
            </a:r>
            <a:r>
              <a:rPr lang="ru-RU" dirty="0" err="1"/>
              <a:t>вивчає</a:t>
            </a:r>
            <a:r>
              <a:rPr lang="ru-RU" dirty="0"/>
              <a:t> </a:t>
            </a:r>
            <a:r>
              <a:rPr lang="ru-RU" dirty="0" err="1"/>
              <a:t>теорію</a:t>
            </a:r>
            <a:r>
              <a:rPr lang="ru-RU" dirty="0"/>
              <a:t> і практику </a:t>
            </a:r>
            <a:r>
              <a:rPr lang="ru-RU" dirty="0" err="1"/>
              <a:t>здійснення</a:t>
            </a:r>
            <a:r>
              <a:rPr lang="ru-RU" dirty="0"/>
              <a:t> </a:t>
            </a:r>
            <a:r>
              <a:rPr lang="ru-RU" dirty="0" err="1"/>
              <a:t>комерційної</a:t>
            </a:r>
            <a:r>
              <a:rPr lang="ru-RU" dirty="0"/>
              <a:t> </a:t>
            </a:r>
            <a:r>
              <a:rPr lang="ru-RU" dirty="0" err="1"/>
              <a:t>діяльності</a:t>
            </a:r>
            <a:r>
              <a:rPr lang="ru-RU" dirty="0"/>
              <a:t> в </a:t>
            </a:r>
            <a:r>
              <a:rPr lang="ru-RU" dirty="0" err="1"/>
              <a:t>умовах</a:t>
            </a:r>
            <a:r>
              <a:rPr lang="ru-RU" dirty="0"/>
              <a:t> </a:t>
            </a:r>
            <a:r>
              <a:rPr lang="ru-RU" dirty="0" err="1"/>
              <a:t>ринкової</a:t>
            </a:r>
            <a:r>
              <a:rPr lang="ru-RU" dirty="0"/>
              <a:t> </a:t>
            </a:r>
            <a:r>
              <a:rPr lang="ru-RU" dirty="0" err="1"/>
              <a:t>економіки</a:t>
            </a:r>
            <a:r>
              <a:rPr lang="ru-RU" dirty="0"/>
              <a:t>. </a:t>
            </a:r>
            <a:r>
              <a:rPr lang="ru-RU" dirty="0" err="1"/>
              <a:t>Завданням</a:t>
            </a:r>
            <a:r>
              <a:rPr lang="ru-RU" dirty="0"/>
              <a:t> </a:t>
            </a:r>
            <a:r>
              <a:rPr lang="ru-RU" dirty="0" err="1"/>
              <a:t>дисципліни</a:t>
            </a:r>
            <a:r>
              <a:rPr lang="ru-RU" dirty="0"/>
              <a:t> є </a:t>
            </a:r>
            <a:r>
              <a:rPr lang="ru-RU" dirty="0" err="1"/>
              <a:t>вивчення</a:t>
            </a:r>
            <a:r>
              <a:rPr lang="ru-RU" dirty="0"/>
              <a:t> </a:t>
            </a:r>
            <a:r>
              <a:rPr lang="ru-RU" dirty="0" err="1"/>
              <a:t>системи</a:t>
            </a:r>
            <a:r>
              <a:rPr lang="ru-RU" dirty="0"/>
              <a:t> </a:t>
            </a:r>
            <a:r>
              <a:rPr lang="ru-RU" dirty="0" err="1"/>
              <a:t>взаємовідносин</a:t>
            </a:r>
            <a:r>
              <a:rPr lang="ru-RU" dirty="0"/>
              <a:t> </a:t>
            </a:r>
            <a:r>
              <a:rPr lang="ru-RU" dirty="0" err="1"/>
              <a:t>посередницьких</a:t>
            </a:r>
            <a:r>
              <a:rPr lang="ru-RU" dirty="0"/>
              <a:t> структур з </a:t>
            </a:r>
            <a:r>
              <a:rPr lang="ru-RU" dirty="0" err="1"/>
              <a:t>виробниками</a:t>
            </a:r>
            <a:r>
              <a:rPr lang="ru-RU" dirty="0"/>
              <a:t> і </a:t>
            </a:r>
            <a:r>
              <a:rPr lang="ru-RU" dirty="0" err="1"/>
              <a:t>споживачами</a:t>
            </a:r>
            <a:r>
              <a:rPr lang="ru-RU" dirty="0"/>
              <a:t> </a:t>
            </a:r>
            <a:r>
              <a:rPr lang="ru-RU" dirty="0" err="1"/>
              <a:t>товарів</a:t>
            </a:r>
            <a:r>
              <a:rPr lang="ru-RU" dirty="0"/>
              <a:t> і </a:t>
            </a:r>
            <a:r>
              <a:rPr lang="ru-RU" dirty="0" err="1"/>
              <a:t>послуг</a:t>
            </a:r>
            <a:r>
              <a:rPr lang="ru-RU" dirty="0"/>
              <a:t>; </a:t>
            </a:r>
            <a:r>
              <a:rPr lang="ru-RU" dirty="0" err="1"/>
              <a:t>набуття</a:t>
            </a:r>
            <a:r>
              <a:rPr lang="ru-RU" dirty="0"/>
              <a:t> </a:t>
            </a:r>
            <a:r>
              <a:rPr lang="ru-RU" dirty="0" err="1"/>
              <a:t>вмінь</a:t>
            </a:r>
            <a:r>
              <a:rPr lang="ru-RU" dirty="0"/>
              <a:t> і </a:t>
            </a:r>
            <a:r>
              <a:rPr lang="ru-RU" dirty="0" err="1"/>
              <a:t>навичок</a:t>
            </a:r>
            <a:r>
              <a:rPr lang="ru-RU" dirty="0"/>
              <a:t> </a:t>
            </a:r>
            <a:r>
              <a:rPr lang="ru-RU" dirty="0" err="1"/>
              <a:t>творчого</a:t>
            </a:r>
            <a:r>
              <a:rPr lang="ru-RU" dirty="0"/>
              <a:t> </a:t>
            </a:r>
            <a:r>
              <a:rPr lang="ru-RU" dirty="0" err="1"/>
              <a:t>пошуку</a:t>
            </a:r>
            <a:r>
              <a:rPr lang="ru-RU" dirty="0"/>
              <a:t> </a:t>
            </a:r>
            <a:r>
              <a:rPr lang="ru-RU" dirty="0" err="1"/>
              <a:t>резервів</a:t>
            </a:r>
            <a:r>
              <a:rPr lang="ru-RU" dirty="0"/>
              <a:t> і </a:t>
            </a:r>
            <a:r>
              <a:rPr lang="ru-RU" dirty="0" err="1"/>
              <a:t>способів</a:t>
            </a:r>
            <a:r>
              <a:rPr lang="ru-RU" dirty="0"/>
              <a:t> </a:t>
            </a:r>
            <a:r>
              <a:rPr lang="ru-RU" dirty="0" err="1"/>
              <a:t>підвищення</a:t>
            </a:r>
            <a:r>
              <a:rPr lang="ru-RU" dirty="0"/>
              <a:t> </a:t>
            </a:r>
            <a:r>
              <a:rPr lang="ru-RU" dirty="0" err="1"/>
              <a:t>ефективності</a:t>
            </a:r>
            <a:r>
              <a:rPr lang="ru-RU" dirty="0"/>
              <a:t> </a:t>
            </a:r>
            <a:r>
              <a:rPr lang="ru-RU" dirty="0" err="1"/>
              <a:t>діяльності</a:t>
            </a:r>
            <a:r>
              <a:rPr lang="ru-RU" dirty="0"/>
              <a:t> </a:t>
            </a:r>
            <a:r>
              <a:rPr lang="ru-RU" dirty="0" err="1"/>
              <a:t>торгових</a:t>
            </a:r>
            <a:r>
              <a:rPr lang="ru-RU" dirty="0"/>
              <a:t> </a:t>
            </a:r>
            <a:r>
              <a:rPr lang="ru-RU" dirty="0" err="1"/>
              <a:t>посередників</a:t>
            </a:r>
            <a:r>
              <a:rPr lang="ru-RU" dirty="0"/>
              <a:t>. Предметом </a:t>
            </a:r>
            <a:r>
              <a:rPr lang="ru-RU" dirty="0" err="1"/>
              <a:t>дисципліни</a:t>
            </a:r>
            <a:r>
              <a:rPr lang="ru-RU" dirty="0"/>
              <a:t> є </a:t>
            </a:r>
            <a:r>
              <a:rPr lang="ru-RU" dirty="0" err="1"/>
              <a:t>взаємовідносини</a:t>
            </a:r>
            <a:r>
              <a:rPr lang="ru-RU" dirty="0"/>
              <a:t> </a:t>
            </a:r>
            <a:r>
              <a:rPr lang="ru-RU" dirty="0" err="1"/>
              <a:t>посередницьких</a:t>
            </a:r>
            <a:r>
              <a:rPr lang="ru-RU" dirty="0"/>
              <a:t> </a:t>
            </a:r>
            <a:r>
              <a:rPr lang="ru-RU" dirty="0" err="1"/>
              <a:t>підприємств</a:t>
            </a:r>
            <a:r>
              <a:rPr lang="ru-RU" dirty="0"/>
              <a:t> </a:t>
            </a:r>
            <a:r>
              <a:rPr lang="ru-RU" dirty="0" err="1"/>
              <a:t>із</a:t>
            </a:r>
            <a:r>
              <a:rPr lang="ru-RU" dirty="0"/>
              <a:t> </a:t>
            </a:r>
            <a:r>
              <a:rPr lang="ru-RU" dirty="0" err="1"/>
              <a:t>суб’єктами</a:t>
            </a:r>
            <a:r>
              <a:rPr lang="ru-RU" dirty="0"/>
              <a:t> товарного ринку.</a:t>
            </a:r>
          </a:p>
          <a:p>
            <a:pPr marL="0" indent="0">
              <a:buNone/>
            </a:pPr>
            <a:r>
              <a:rPr lang="ru-RU" b="1" dirty="0"/>
              <a:t>ЦІЛІ КУРСУ </a:t>
            </a:r>
            <a:endParaRPr lang="ru-RU" dirty="0"/>
          </a:p>
          <a:p>
            <a:r>
              <a:rPr lang="ru-RU" dirty="0"/>
              <a:t>У </a:t>
            </a:r>
            <a:r>
              <a:rPr lang="ru-RU" dirty="0" err="1"/>
              <a:t>процесі</a:t>
            </a:r>
            <a:r>
              <a:rPr lang="ru-RU" dirty="0"/>
              <a:t> </a:t>
            </a:r>
            <a:r>
              <a:rPr lang="ru-RU" dirty="0" err="1"/>
              <a:t>вивчення</a:t>
            </a:r>
            <a:r>
              <a:rPr lang="ru-RU" dirty="0"/>
              <a:t> курсу </a:t>
            </a:r>
            <a:r>
              <a:rPr lang="ru-RU" dirty="0" err="1"/>
              <a:t>передбачається</a:t>
            </a:r>
            <a:r>
              <a:rPr lang="ru-RU" dirty="0"/>
              <a:t> </a:t>
            </a:r>
            <a:r>
              <a:rPr lang="ru-RU" dirty="0" err="1"/>
              <a:t>досягти</a:t>
            </a:r>
            <a:r>
              <a:rPr lang="ru-RU" dirty="0"/>
              <a:t> таких </a:t>
            </a:r>
            <a:r>
              <a:rPr lang="ru-RU" dirty="0" err="1"/>
              <a:t>цілей</a:t>
            </a:r>
            <a:r>
              <a:rPr lang="ru-RU" dirty="0"/>
              <a:t>:</a:t>
            </a:r>
          </a:p>
          <a:p>
            <a:r>
              <a:rPr lang="ru-RU" dirty="0"/>
              <a:t> – </a:t>
            </a:r>
            <a:r>
              <a:rPr lang="ru-RU" dirty="0" err="1"/>
              <a:t>надання</a:t>
            </a:r>
            <a:r>
              <a:rPr lang="ru-RU" dirty="0"/>
              <a:t> </a:t>
            </a:r>
            <a:r>
              <a:rPr lang="ru-RU" dirty="0" err="1"/>
              <a:t>знань</a:t>
            </a:r>
            <a:r>
              <a:rPr lang="ru-RU" dirty="0"/>
              <a:t> про мету і </a:t>
            </a:r>
            <a:r>
              <a:rPr lang="ru-RU" dirty="0" err="1"/>
              <a:t>зміст</a:t>
            </a:r>
            <a:r>
              <a:rPr lang="ru-RU" dirty="0"/>
              <a:t> </a:t>
            </a:r>
            <a:r>
              <a:rPr lang="ru-RU" dirty="0" err="1"/>
              <a:t>діяльності</a:t>
            </a:r>
            <a:r>
              <a:rPr lang="ru-RU" dirty="0"/>
              <a:t> </a:t>
            </a:r>
            <a:r>
              <a:rPr lang="ru-RU" dirty="0" err="1"/>
              <a:t>торгових</a:t>
            </a:r>
            <a:r>
              <a:rPr lang="ru-RU" dirty="0"/>
              <a:t> </a:t>
            </a:r>
            <a:r>
              <a:rPr lang="ru-RU" dirty="0" err="1"/>
              <a:t>посередників</a:t>
            </a:r>
            <a:r>
              <a:rPr lang="ru-RU" dirty="0"/>
              <a:t>;</a:t>
            </a:r>
          </a:p>
          <a:p>
            <a:r>
              <a:rPr lang="ru-RU" dirty="0"/>
              <a:t> – </a:t>
            </a:r>
            <a:r>
              <a:rPr lang="ru-RU" dirty="0" err="1"/>
              <a:t>забезпечення</a:t>
            </a:r>
            <a:r>
              <a:rPr lang="ru-RU" dirty="0"/>
              <a:t> студентам </a:t>
            </a:r>
            <a:r>
              <a:rPr lang="ru-RU" dirty="0" err="1"/>
              <a:t>можливості</a:t>
            </a:r>
            <a:r>
              <a:rPr lang="ru-RU" dirty="0"/>
              <a:t> </a:t>
            </a:r>
            <a:r>
              <a:rPr lang="ru-RU" dirty="0" err="1"/>
              <a:t>інтегрувати</a:t>
            </a:r>
            <a:r>
              <a:rPr lang="ru-RU" dirty="0"/>
              <a:t> </a:t>
            </a:r>
            <a:r>
              <a:rPr lang="ru-RU" dirty="0" err="1"/>
              <a:t>отримані</a:t>
            </a:r>
            <a:r>
              <a:rPr lang="ru-RU" dirty="0"/>
              <a:t> </a:t>
            </a:r>
            <a:r>
              <a:rPr lang="ru-RU" dirty="0" err="1"/>
              <a:t>знання</a:t>
            </a:r>
            <a:r>
              <a:rPr lang="ru-RU" dirty="0"/>
              <a:t> з практикою </a:t>
            </a:r>
            <a:r>
              <a:rPr lang="ru-RU" dirty="0" err="1"/>
              <a:t>діяльності</a:t>
            </a:r>
            <a:r>
              <a:rPr lang="ru-RU" dirty="0"/>
              <a:t> </a:t>
            </a:r>
            <a:r>
              <a:rPr lang="ru-RU" dirty="0" err="1"/>
              <a:t>посередницьких</a:t>
            </a:r>
            <a:r>
              <a:rPr lang="ru-RU" dirty="0"/>
              <a:t> </a:t>
            </a:r>
            <a:r>
              <a:rPr lang="ru-RU" dirty="0" err="1"/>
              <a:t>підприємств</a:t>
            </a:r>
            <a:r>
              <a:rPr lang="ru-RU" dirty="0"/>
              <a:t>; </a:t>
            </a:r>
          </a:p>
          <a:p>
            <a:r>
              <a:rPr lang="ru-RU" dirty="0"/>
              <a:t>– </a:t>
            </a:r>
            <a:r>
              <a:rPr lang="ru-RU" dirty="0" err="1"/>
              <a:t>здобути</a:t>
            </a:r>
            <a:r>
              <a:rPr lang="ru-RU" dirty="0"/>
              <a:t> </a:t>
            </a:r>
            <a:r>
              <a:rPr lang="ru-RU" dirty="0" err="1"/>
              <a:t>навички</a:t>
            </a:r>
            <a:r>
              <a:rPr lang="ru-RU" dirty="0"/>
              <a:t> у </a:t>
            </a:r>
            <a:r>
              <a:rPr lang="ru-RU" dirty="0" err="1"/>
              <a:t>формуванні</a:t>
            </a:r>
            <a:r>
              <a:rPr lang="ru-RU" dirty="0"/>
              <a:t> </a:t>
            </a:r>
            <a:r>
              <a:rPr lang="ru-RU" dirty="0" err="1"/>
              <a:t>комерційних</a:t>
            </a:r>
            <a:r>
              <a:rPr lang="ru-RU" dirty="0"/>
              <a:t> </a:t>
            </a:r>
            <a:r>
              <a:rPr lang="ru-RU" dirty="0" err="1"/>
              <a:t>цілей</a:t>
            </a:r>
            <a:r>
              <a:rPr lang="ru-RU" dirty="0"/>
              <a:t> та </a:t>
            </a:r>
            <a:r>
              <a:rPr lang="ru-RU" dirty="0" err="1"/>
              <a:t>творчого</a:t>
            </a:r>
            <a:r>
              <a:rPr lang="ru-RU" dirty="0"/>
              <a:t> </a:t>
            </a:r>
            <a:r>
              <a:rPr lang="ru-RU" dirty="0" err="1"/>
              <a:t>пошуку</a:t>
            </a:r>
            <a:r>
              <a:rPr lang="ru-RU" dirty="0"/>
              <a:t> </a:t>
            </a:r>
            <a:r>
              <a:rPr lang="ru-RU" dirty="0" err="1"/>
              <a:t>вирішення</a:t>
            </a:r>
            <a:r>
              <a:rPr lang="ru-RU" dirty="0"/>
              <a:t> </a:t>
            </a:r>
            <a:r>
              <a:rPr lang="ru-RU" dirty="0" err="1"/>
              <a:t>запланованих</a:t>
            </a:r>
            <a:r>
              <a:rPr lang="ru-RU" dirty="0"/>
              <a:t> </a:t>
            </a:r>
            <a:r>
              <a:rPr lang="ru-RU" dirty="0" err="1"/>
              <a:t>завдань</a:t>
            </a:r>
            <a:r>
              <a:rPr lang="ru-RU" dirty="0"/>
              <a:t>, </a:t>
            </a:r>
            <a:r>
              <a:rPr lang="ru-RU" dirty="0" err="1"/>
              <a:t>проведення</a:t>
            </a:r>
            <a:r>
              <a:rPr lang="ru-RU" dirty="0"/>
              <a:t> </a:t>
            </a:r>
            <a:r>
              <a:rPr lang="ru-RU" dirty="0" err="1"/>
              <a:t>аналізу</a:t>
            </a:r>
            <a:r>
              <a:rPr lang="ru-RU" dirty="0"/>
              <a:t> стану і контролю </a:t>
            </a:r>
            <a:r>
              <a:rPr lang="ru-RU" dirty="0" err="1"/>
              <a:t>комерційної</a:t>
            </a:r>
            <a:r>
              <a:rPr lang="ru-RU" dirty="0"/>
              <a:t> </a:t>
            </a:r>
            <a:r>
              <a:rPr lang="ru-RU" dirty="0" err="1"/>
              <a:t>діяльності</a:t>
            </a:r>
            <a:r>
              <a:rPr lang="ru-RU" dirty="0"/>
              <a:t> </a:t>
            </a:r>
            <a:r>
              <a:rPr lang="ru-RU" dirty="0" err="1"/>
              <a:t>посередницьких</a:t>
            </a:r>
            <a:r>
              <a:rPr lang="ru-RU" dirty="0"/>
              <a:t> </a:t>
            </a:r>
            <a:r>
              <a:rPr lang="ru-RU" dirty="0" err="1"/>
              <a:t>підприємств</a:t>
            </a:r>
            <a:r>
              <a:rPr lang="ru-RU" dirty="0"/>
              <a:t>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822026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4236" y="297455"/>
            <a:ext cx="11898217" cy="6466901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dirty="0" err="1"/>
              <a:t>Після</a:t>
            </a:r>
            <a:r>
              <a:rPr lang="ru-RU" dirty="0"/>
              <a:t> </a:t>
            </a:r>
            <a:r>
              <a:rPr lang="ru-RU" dirty="0" err="1"/>
              <a:t>вивчення</a:t>
            </a:r>
            <a:r>
              <a:rPr lang="ru-RU" dirty="0"/>
              <a:t> курсу </a:t>
            </a:r>
            <a:r>
              <a:rPr lang="ru-RU" dirty="0" err="1"/>
              <a:t>студенти</a:t>
            </a:r>
            <a:r>
              <a:rPr lang="ru-RU" dirty="0"/>
              <a:t> </a:t>
            </a:r>
            <a:r>
              <a:rPr lang="ru-RU" dirty="0" err="1"/>
              <a:t>повинні</a:t>
            </a:r>
            <a:r>
              <a:rPr lang="ru-RU" dirty="0"/>
              <a:t>: </a:t>
            </a:r>
          </a:p>
          <a:p>
            <a:pPr marL="0" indent="0">
              <a:buNone/>
            </a:pPr>
            <a:r>
              <a:rPr lang="ru-RU" b="1" dirty="0"/>
              <a:t>знати:</a:t>
            </a:r>
            <a:endParaRPr lang="ru-RU" dirty="0"/>
          </a:p>
          <a:p>
            <a:r>
              <a:rPr lang="ru-RU" dirty="0"/>
              <a:t> – </a:t>
            </a:r>
            <a:r>
              <a:rPr lang="ru-RU" dirty="0" err="1"/>
              <a:t>теоретичні</a:t>
            </a:r>
            <a:r>
              <a:rPr lang="ru-RU" dirty="0"/>
              <a:t> </a:t>
            </a:r>
            <a:r>
              <a:rPr lang="ru-RU" dirty="0" err="1"/>
              <a:t>основи</a:t>
            </a:r>
            <a:r>
              <a:rPr lang="ru-RU" dirty="0"/>
              <a:t> </a:t>
            </a:r>
            <a:r>
              <a:rPr lang="ru-RU" dirty="0" err="1"/>
              <a:t>комерційної</a:t>
            </a:r>
            <a:r>
              <a:rPr lang="ru-RU" dirty="0"/>
              <a:t> </a:t>
            </a:r>
            <a:r>
              <a:rPr lang="ru-RU" dirty="0" err="1"/>
              <a:t>діяльності</a:t>
            </a:r>
            <a:r>
              <a:rPr lang="ru-RU" dirty="0"/>
              <a:t>;</a:t>
            </a:r>
          </a:p>
          <a:p>
            <a:r>
              <a:rPr lang="ru-RU" dirty="0"/>
              <a:t> – </a:t>
            </a:r>
            <a:r>
              <a:rPr lang="ru-RU" dirty="0" err="1"/>
              <a:t>сутність</a:t>
            </a:r>
            <a:r>
              <a:rPr lang="ru-RU" dirty="0"/>
              <a:t> </a:t>
            </a:r>
            <a:r>
              <a:rPr lang="ru-RU" dirty="0" err="1"/>
              <a:t>зміст</a:t>
            </a:r>
            <a:r>
              <a:rPr lang="ru-RU" dirty="0"/>
              <a:t> і </a:t>
            </a:r>
            <a:r>
              <a:rPr lang="ru-RU" dirty="0" err="1"/>
              <a:t>задачі</a:t>
            </a:r>
            <a:r>
              <a:rPr lang="ru-RU" dirty="0"/>
              <a:t> </a:t>
            </a:r>
            <a:r>
              <a:rPr lang="ru-RU" dirty="0" err="1"/>
              <a:t>комерційної</a:t>
            </a:r>
            <a:r>
              <a:rPr lang="ru-RU" dirty="0"/>
              <a:t> </a:t>
            </a:r>
            <a:r>
              <a:rPr lang="ru-RU" dirty="0" err="1"/>
              <a:t>діяльності</a:t>
            </a:r>
            <a:r>
              <a:rPr lang="ru-RU" dirty="0"/>
              <a:t>;</a:t>
            </a:r>
          </a:p>
          <a:p>
            <a:r>
              <a:rPr lang="ru-RU" dirty="0"/>
              <a:t> – </a:t>
            </a:r>
            <a:r>
              <a:rPr lang="ru-RU" dirty="0" err="1"/>
              <a:t>сучасну</a:t>
            </a:r>
            <a:r>
              <a:rPr lang="ru-RU" dirty="0"/>
              <a:t> </a:t>
            </a:r>
            <a:r>
              <a:rPr lang="ru-RU" dirty="0" err="1"/>
              <a:t>організацію</a:t>
            </a:r>
            <a:r>
              <a:rPr lang="ru-RU" dirty="0"/>
              <a:t> </a:t>
            </a:r>
            <a:r>
              <a:rPr lang="ru-RU" dirty="0" err="1"/>
              <a:t>комерційної</a:t>
            </a:r>
            <a:r>
              <a:rPr lang="ru-RU" dirty="0"/>
              <a:t> </a:t>
            </a:r>
            <a:r>
              <a:rPr lang="ru-RU" dirty="0" err="1"/>
              <a:t>діяльності</a:t>
            </a:r>
            <a:r>
              <a:rPr lang="ru-RU" dirty="0"/>
              <a:t> </a:t>
            </a:r>
            <a:r>
              <a:rPr lang="ru-RU" dirty="0" err="1"/>
              <a:t>посередницьких</a:t>
            </a:r>
            <a:r>
              <a:rPr lang="ru-RU" dirty="0"/>
              <a:t> структур; </a:t>
            </a:r>
          </a:p>
          <a:p>
            <a:r>
              <a:rPr lang="ru-RU" dirty="0"/>
              <a:t>– </a:t>
            </a:r>
            <a:r>
              <a:rPr lang="ru-RU" dirty="0" err="1"/>
              <a:t>досвід</a:t>
            </a:r>
            <a:r>
              <a:rPr lang="ru-RU" dirty="0"/>
              <a:t> </a:t>
            </a:r>
            <a:r>
              <a:rPr lang="ru-RU" dirty="0" err="1"/>
              <a:t>організації</a:t>
            </a:r>
            <a:r>
              <a:rPr lang="ru-RU" dirty="0"/>
              <a:t> </a:t>
            </a:r>
            <a:r>
              <a:rPr lang="ru-RU" dirty="0" err="1"/>
              <a:t>комерційної</a:t>
            </a:r>
            <a:r>
              <a:rPr lang="ru-RU" dirty="0"/>
              <a:t> </a:t>
            </a:r>
            <a:r>
              <a:rPr lang="ru-RU" dirty="0" err="1"/>
              <a:t>діяльності</a:t>
            </a:r>
            <a:r>
              <a:rPr lang="ru-RU" dirty="0"/>
              <a:t> на </a:t>
            </a:r>
            <a:r>
              <a:rPr lang="ru-RU" dirty="0" err="1"/>
              <a:t>підприємствах</a:t>
            </a:r>
            <a:r>
              <a:rPr lang="ru-RU" dirty="0"/>
              <a:t>; </a:t>
            </a:r>
          </a:p>
          <a:p>
            <a:r>
              <a:rPr lang="ru-RU" dirty="0"/>
              <a:t>– </a:t>
            </a:r>
            <a:r>
              <a:rPr lang="ru-RU" dirty="0" err="1"/>
              <a:t>основні</a:t>
            </a:r>
            <a:r>
              <a:rPr lang="ru-RU" dirty="0"/>
              <a:t> </a:t>
            </a:r>
            <a:r>
              <a:rPr lang="ru-RU" dirty="0" err="1"/>
              <a:t>форми</a:t>
            </a:r>
            <a:r>
              <a:rPr lang="ru-RU" dirty="0"/>
              <a:t> </a:t>
            </a:r>
            <a:r>
              <a:rPr lang="ru-RU" dirty="0" err="1"/>
              <a:t>комерційних</a:t>
            </a:r>
            <a:r>
              <a:rPr lang="ru-RU" dirty="0"/>
              <a:t> </a:t>
            </a:r>
            <a:r>
              <a:rPr lang="ru-RU" dirty="0" err="1"/>
              <a:t>зв’язків</a:t>
            </a:r>
            <a:r>
              <a:rPr lang="ru-RU" dirty="0"/>
              <a:t> та </a:t>
            </a:r>
            <a:r>
              <a:rPr lang="ru-RU" dirty="0" err="1"/>
              <a:t>договірних</a:t>
            </a:r>
            <a:r>
              <a:rPr lang="ru-RU" dirty="0"/>
              <a:t> </a:t>
            </a:r>
            <a:r>
              <a:rPr lang="ru-RU" dirty="0" err="1"/>
              <a:t>відносин</a:t>
            </a:r>
            <a:r>
              <a:rPr lang="ru-RU" dirty="0"/>
              <a:t> </a:t>
            </a:r>
            <a:r>
              <a:rPr lang="ru-RU" dirty="0" err="1"/>
              <a:t>між</a:t>
            </a:r>
            <a:r>
              <a:rPr lang="ru-RU" dirty="0"/>
              <a:t> </a:t>
            </a:r>
            <a:r>
              <a:rPr lang="ru-RU" dirty="0" err="1"/>
              <a:t>посередницькими</a:t>
            </a:r>
            <a:r>
              <a:rPr lang="ru-RU" dirty="0"/>
              <a:t> </a:t>
            </a:r>
            <a:r>
              <a:rPr lang="ru-RU" dirty="0" err="1"/>
              <a:t>організаціями</a:t>
            </a:r>
            <a:r>
              <a:rPr lang="ru-RU" dirty="0"/>
              <a:t>; </a:t>
            </a:r>
          </a:p>
          <a:p>
            <a:r>
              <a:rPr lang="ru-RU" dirty="0"/>
              <a:t>– </a:t>
            </a:r>
            <a:r>
              <a:rPr lang="ru-RU" dirty="0" err="1"/>
              <a:t>комерційні</a:t>
            </a:r>
            <a:r>
              <a:rPr lang="ru-RU" dirty="0"/>
              <a:t> засади </a:t>
            </a:r>
            <a:r>
              <a:rPr lang="ru-RU" dirty="0" err="1"/>
              <a:t>організації</a:t>
            </a:r>
            <a:r>
              <a:rPr lang="ru-RU" dirty="0"/>
              <a:t> </a:t>
            </a:r>
            <a:r>
              <a:rPr lang="ru-RU" dirty="0" err="1"/>
              <a:t>закупівлі</a:t>
            </a:r>
            <a:r>
              <a:rPr lang="ru-RU" dirty="0"/>
              <a:t> та </a:t>
            </a:r>
            <a:r>
              <a:rPr lang="ru-RU" dirty="0" err="1"/>
              <a:t>реалізації</a:t>
            </a:r>
            <a:r>
              <a:rPr lang="ru-RU" dirty="0"/>
              <a:t> </a:t>
            </a:r>
            <a:r>
              <a:rPr lang="ru-RU" dirty="0" err="1"/>
              <a:t>продукції</a:t>
            </a:r>
            <a:r>
              <a:rPr lang="ru-RU" dirty="0"/>
              <a:t> та </a:t>
            </a:r>
            <a:r>
              <a:rPr lang="ru-RU" dirty="0" err="1"/>
              <a:t>послуг</a:t>
            </a:r>
            <a:r>
              <a:rPr lang="ru-RU" dirty="0"/>
              <a:t>;</a:t>
            </a:r>
          </a:p>
          <a:p>
            <a:r>
              <a:rPr lang="ru-RU" dirty="0"/>
              <a:t>– </a:t>
            </a:r>
            <a:r>
              <a:rPr lang="ru-RU" dirty="0" err="1"/>
              <a:t>визначення</a:t>
            </a:r>
            <a:r>
              <a:rPr lang="ru-RU" dirty="0"/>
              <a:t> </a:t>
            </a:r>
            <a:r>
              <a:rPr lang="ru-RU" dirty="0" err="1"/>
              <a:t>основних</a:t>
            </a:r>
            <a:r>
              <a:rPr lang="ru-RU" dirty="0"/>
              <a:t> </a:t>
            </a:r>
            <a:r>
              <a:rPr lang="ru-RU" dirty="0" err="1"/>
              <a:t>термінів</a:t>
            </a:r>
            <a:r>
              <a:rPr lang="ru-RU" dirty="0"/>
              <a:t> </a:t>
            </a:r>
            <a:r>
              <a:rPr lang="ru-RU" dirty="0" err="1"/>
              <a:t>комерційної</a:t>
            </a:r>
            <a:r>
              <a:rPr lang="ru-RU" dirty="0"/>
              <a:t> </a:t>
            </a:r>
            <a:r>
              <a:rPr lang="ru-RU" dirty="0" err="1"/>
              <a:t>діяльності</a:t>
            </a:r>
            <a:r>
              <a:rPr lang="ru-RU" dirty="0"/>
              <a:t> (</a:t>
            </a:r>
            <a:r>
              <a:rPr lang="ru-RU" dirty="0" err="1"/>
              <a:t>ринок</a:t>
            </a:r>
            <a:r>
              <a:rPr lang="ru-RU" dirty="0"/>
              <a:t>, </a:t>
            </a:r>
            <a:r>
              <a:rPr lang="ru-RU" dirty="0" err="1"/>
              <a:t>конкуренція</a:t>
            </a:r>
            <a:r>
              <a:rPr lang="ru-RU" dirty="0"/>
              <a:t>, попит, </a:t>
            </a:r>
            <a:r>
              <a:rPr lang="ru-RU" dirty="0" err="1"/>
              <a:t>пропозиція</a:t>
            </a:r>
            <a:r>
              <a:rPr lang="ru-RU" dirty="0"/>
              <a:t>, </a:t>
            </a:r>
            <a:r>
              <a:rPr lang="ru-RU" dirty="0" err="1"/>
              <a:t>обмін</a:t>
            </a:r>
            <a:r>
              <a:rPr lang="ru-RU" dirty="0"/>
              <a:t>, товар, </a:t>
            </a:r>
            <a:r>
              <a:rPr lang="ru-RU" dirty="0" err="1"/>
              <a:t>послуга</a:t>
            </a:r>
            <a:r>
              <a:rPr lang="ru-RU" dirty="0"/>
              <a:t>, </a:t>
            </a:r>
            <a:r>
              <a:rPr lang="ru-RU" dirty="0" err="1"/>
              <a:t>посередництво</a:t>
            </a:r>
            <a:r>
              <a:rPr lang="ru-RU" dirty="0"/>
              <a:t>, </a:t>
            </a:r>
            <a:r>
              <a:rPr lang="ru-RU" dirty="0" err="1"/>
              <a:t>підприємництво</a:t>
            </a:r>
            <a:r>
              <a:rPr lang="ru-RU" dirty="0"/>
              <a:t>, </a:t>
            </a:r>
            <a:r>
              <a:rPr lang="ru-RU" dirty="0" err="1"/>
              <a:t>комерція</a:t>
            </a:r>
            <a:r>
              <a:rPr lang="ru-RU" dirty="0"/>
              <a:t>, </a:t>
            </a:r>
            <a:r>
              <a:rPr lang="ru-RU" dirty="0" err="1"/>
              <a:t>бізнес</a:t>
            </a:r>
            <a:r>
              <a:rPr lang="ru-RU" dirty="0"/>
              <a:t>, </a:t>
            </a:r>
            <a:r>
              <a:rPr lang="ru-RU" dirty="0" err="1"/>
              <a:t>торгові</a:t>
            </a:r>
            <a:r>
              <a:rPr lang="ru-RU" dirty="0"/>
              <a:t> </a:t>
            </a:r>
            <a:r>
              <a:rPr lang="ru-RU" dirty="0" err="1"/>
              <a:t>посередники</a:t>
            </a:r>
            <a:r>
              <a:rPr lang="ru-RU" dirty="0"/>
              <a:t> </a:t>
            </a:r>
            <a:r>
              <a:rPr lang="ru-RU" dirty="0" err="1"/>
              <a:t>тощо</a:t>
            </a:r>
            <a:r>
              <a:rPr lang="ru-RU" dirty="0"/>
              <a:t>); </a:t>
            </a:r>
          </a:p>
          <a:p>
            <a:r>
              <a:rPr lang="ru-RU" dirty="0"/>
              <a:t>– засади </a:t>
            </a:r>
            <a:r>
              <a:rPr lang="ru-RU" dirty="0" err="1"/>
              <a:t>планування</a:t>
            </a:r>
            <a:r>
              <a:rPr lang="ru-RU" dirty="0"/>
              <a:t>, </a:t>
            </a:r>
            <a:r>
              <a:rPr lang="ru-RU" dirty="0" err="1"/>
              <a:t>ціноутворення</a:t>
            </a:r>
            <a:r>
              <a:rPr lang="ru-RU" dirty="0"/>
              <a:t>, </a:t>
            </a:r>
            <a:r>
              <a:rPr lang="ru-RU" dirty="0" err="1"/>
              <a:t>формування</a:t>
            </a:r>
            <a:r>
              <a:rPr lang="ru-RU" dirty="0"/>
              <a:t> </a:t>
            </a:r>
            <a:r>
              <a:rPr lang="ru-RU" dirty="0" err="1"/>
              <a:t>прибутку</a:t>
            </a:r>
            <a:r>
              <a:rPr lang="ru-RU" dirty="0"/>
              <a:t>, </a:t>
            </a:r>
            <a:r>
              <a:rPr lang="ru-RU" dirty="0" err="1"/>
              <a:t>забез</a:t>
            </a:r>
            <a:r>
              <a:rPr lang="ru-RU" dirty="0"/>
              <a:t>- </a:t>
            </a:r>
            <a:r>
              <a:rPr lang="ru-RU" dirty="0" err="1"/>
              <a:t>печення</a:t>
            </a:r>
            <a:r>
              <a:rPr lang="ru-RU" dirty="0"/>
              <a:t> </a:t>
            </a:r>
            <a:r>
              <a:rPr lang="ru-RU" dirty="0" err="1"/>
              <a:t>вигідності</a:t>
            </a:r>
            <a:r>
              <a:rPr lang="ru-RU" dirty="0"/>
              <a:t> </a:t>
            </a:r>
            <a:r>
              <a:rPr lang="ru-RU" dirty="0" err="1"/>
              <a:t>комерційних</a:t>
            </a:r>
            <a:r>
              <a:rPr lang="ru-RU" dirty="0"/>
              <a:t> </a:t>
            </a:r>
            <a:r>
              <a:rPr lang="ru-RU" dirty="0" err="1"/>
              <a:t>угод</a:t>
            </a:r>
            <a:r>
              <a:rPr lang="ru-RU" dirty="0"/>
              <a:t>; </a:t>
            </a:r>
          </a:p>
          <a:p>
            <a:r>
              <a:rPr lang="ru-RU" dirty="0"/>
              <a:t>– </a:t>
            </a:r>
            <a:r>
              <a:rPr lang="ru-RU" dirty="0" err="1"/>
              <a:t>сучасні</a:t>
            </a:r>
            <a:r>
              <a:rPr lang="ru-RU" dirty="0"/>
              <a:t> </a:t>
            </a:r>
            <a:r>
              <a:rPr lang="ru-RU" dirty="0" err="1"/>
              <a:t>напрями</a:t>
            </a:r>
            <a:r>
              <a:rPr lang="ru-RU" dirty="0"/>
              <a:t> </a:t>
            </a:r>
            <a:r>
              <a:rPr lang="ru-RU" dirty="0" err="1"/>
              <a:t>розвитку</a:t>
            </a:r>
            <a:r>
              <a:rPr lang="ru-RU" dirty="0"/>
              <a:t> </a:t>
            </a:r>
            <a:r>
              <a:rPr lang="ru-RU" dirty="0" err="1"/>
              <a:t>комерційної</a:t>
            </a:r>
            <a:r>
              <a:rPr lang="ru-RU" dirty="0"/>
              <a:t> </a:t>
            </a:r>
            <a:r>
              <a:rPr lang="ru-RU" dirty="0" err="1"/>
              <a:t>діяльності</a:t>
            </a:r>
            <a:r>
              <a:rPr lang="ru-RU" dirty="0"/>
              <a:t>; </a:t>
            </a:r>
          </a:p>
          <a:p>
            <a:pPr marL="0" indent="0">
              <a:buNone/>
            </a:pPr>
            <a:r>
              <a:rPr lang="ru-RU" b="1" dirty="0" err="1"/>
              <a:t>вміти</a:t>
            </a:r>
            <a:r>
              <a:rPr lang="ru-RU" b="1" dirty="0"/>
              <a:t>:</a:t>
            </a:r>
            <a:endParaRPr lang="ru-RU" dirty="0"/>
          </a:p>
          <a:p>
            <a:r>
              <a:rPr lang="ru-RU" dirty="0"/>
              <a:t> – </a:t>
            </a:r>
            <a:r>
              <a:rPr lang="ru-RU" dirty="0" err="1"/>
              <a:t>аналізувати</a:t>
            </a:r>
            <a:r>
              <a:rPr lang="ru-RU" dirty="0"/>
              <a:t> </a:t>
            </a:r>
            <a:r>
              <a:rPr lang="ru-RU" dirty="0" err="1"/>
              <a:t>результати</a:t>
            </a:r>
            <a:r>
              <a:rPr lang="ru-RU" dirty="0"/>
              <a:t> </a:t>
            </a:r>
            <a:r>
              <a:rPr lang="ru-RU" dirty="0" err="1"/>
              <a:t>комерційної</a:t>
            </a:r>
            <a:r>
              <a:rPr lang="ru-RU" dirty="0"/>
              <a:t> </a:t>
            </a:r>
            <a:r>
              <a:rPr lang="ru-RU" dirty="0" err="1"/>
              <a:t>діяльності</a:t>
            </a:r>
            <a:r>
              <a:rPr lang="ru-RU" dirty="0"/>
              <a:t> та </a:t>
            </a:r>
            <a:r>
              <a:rPr lang="ru-RU" dirty="0" err="1"/>
              <a:t>розробляти</a:t>
            </a:r>
            <a:r>
              <a:rPr lang="ru-RU" dirty="0"/>
              <a:t> </a:t>
            </a:r>
            <a:r>
              <a:rPr lang="ru-RU" dirty="0" err="1"/>
              <a:t>необхідні</a:t>
            </a:r>
            <a:r>
              <a:rPr lang="ru-RU" dirty="0"/>
              <a:t> заходи для </a:t>
            </a:r>
            <a:r>
              <a:rPr lang="ru-RU" dirty="0" err="1"/>
              <a:t>підвищення</a:t>
            </a:r>
            <a:r>
              <a:rPr lang="ru-RU" dirty="0"/>
              <a:t> </a:t>
            </a:r>
            <a:r>
              <a:rPr lang="ru-RU" dirty="0" err="1"/>
              <a:t>її</a:t>
            </a:r>
            <a:r>
              <a:rPr lang="ru-RU" dirty="0"/>
              <a:t> </a:t>
            </a:r>
            <a:r>
              <a:rPr lang="ru-RU" dirty="0" err="1"/>
              <a:t>ефективності</a:t>
            </a:r>
            <a:r>
              <a:rPr lang="ru-RU" dirty="0"/>
              <a:t>; </a:t>
            </a:r>
            <a:endParaRPr lang="ru-RU" dirty="0" smtClean="0"/>
          </a:p>
          <a:p>
            <a:r>
              <a:rPr lang="ru-RU" dirty="0" smtClean="0"/>
              <a:t>– </a:t>
            </a:r>
            <a:r>
              <a:rPr lang="ru-RU" dirty="0" err="1"/>
              <a:t>організовувати</a:t>
            </a:r>
            <a:r>
              <a:rPr lang="ru-RU" dirty="0"/>
              <a:t> </a:t>
            </a:r>
            <a:r>
              <a:rPr lang="ru-RU" dirty="0" err="1"/>
              <a:t>закупівлю</a:t>
            </a:r>
            <a:r>
              <a:rPr lang="ru-RU" dirty="0"/>
              <a:t>, продаж </a:t>
            </a:r>
            <a:r>
              <a:rPr lang="ru-RU" dirty="0" err="1"/>
              <a:t>товарів</a:t>
            </a:r>
            <a:r>
              <a:rPr lang="ru-RU" dirty="0"/>
              <a:t> та </a:t>
            </a:r>
            <a:r>
              <a:rPr lang="ru-RU" dirty="0" err="1"/>
              <a:t>послуг</a:t>
            </a:r>
            <a:r>
              <a:rPr lang="ru-RU" dirty="0"/>
              <a:t>; </a:t>
            </a:r>
            <a:endParaRPr lang="ru-RU" dirty="0" smtClean="0"/>
          </a:p>
          <a:p>
            <a:r>
              <a:rPr lang="ru-RU" dirty="0" smtClean="0"/>
              <a:t>– </a:t>
            </a:r>
            <a:r>
              <a:rPr lang="ru-RU" dirty="0" err="1"/>
              <a:t>розбиратися</a:t>
            </a:r>
            <a:r>
              <a:rPr lang="ru-RU" dirty="0"/>
              <a:t> у договорах </a:t>
            </a:r>
            <a:r>
              <a:rPr lang="ru-RU" dirty="0" err="1"/>
              <a:t>купівлі</a:t>
            </a:r>
            <a:r>
              <a:rPr lang="ru-RU" dirty="0"/>
              <a:t>-продажу, </a:t>
            </a:r>
            <a:r>
              <a:rPr lang="ru-RU" dirty="0" err="1"/>
              <a:t>постачання</a:t>
            </a:r>
            <a:r>
              <a:rPr lang="ru-RU" dirty="0"/>
              <a:t>, </a:t>
            </a:r>
            <a:r>
              <a:rPr lang="ru-RU" dirty="0" err="1" smtClean="0"/>
              <a:t>консигнації</a:t>
            </a:r>
            <a:r>
              <a:rPr lang="ru-RU" dirty="0" smtClean="0"/>
              <a:t> </a:t>
            </a:r>
            <a:r>
              <a:rPr lang="ru-RU" dirty="0" err="1"/>
              <a:t>тощо</a:t>
            </a:r>
            <a:r>
              <a:rPr lang="ru-RU" dirty="0"/>
              <a:t>, </a:t>
            </a:r>
            <a:endParaRPr lang="ru-RU" dirty="0" smtClean="0"/>
          </a:p>
          <a:p>
            <a:r>
              <a:rPr lang="ru-RU" dirty="0" smtClean="0"/>
              <a:t>– </a:t>
            </a:r>
            <a:r>
              <a:rPr lang="ru-RU" dirty="0" err="1"/>
              <a:t>обґрунтувати</a:t>
            </a:r>
            <a:r>
              <a:rPr lang="ru-RU" dirty="0"/>
              <a:t> </a:t>
            </a:r>
            <a:r>
              <a:rPr lang="ru-RU" dirty="0" err="1"/>
              <a:t>вибір</a:t>
            </a:r>
            <a:r>
              <a:rPr lang="ru-RU" dirty="0"/>
              <a:t> </a:t>
            </a:r>
            <a:r>
              <a:rPr lang="ru-RU" dirty="0" err="1"/>
              <a:t>відповідного</a:t>
            </a:r>
            <a:r>
              <a:rPr lang="ru-RU" dirty="0"/>
              <a:t> </a:t>
            </a:r>
            <a:r>
              <a:rPr lang="ru-RU" dirty="0" err="1"/>
              <a:t>рішення</a:t>
            </a:r>
            <a:r>
              <a:rPr lang="ru-RU" dirty="0"/>
              <a:t> </a:t>
            </a:r>
            <a:r>
              <a:rPr lang="ru-RU" dirty="0" err="1"/>
              <a:t>щодо</a:t>
            </a:r>
            <a:r>
              <a:rPr lang="ru-RU" dirty="0"/>
              <a:t> </a:t>
            </a:r>
            <a:r>
              <a:rPr lang="ru-RU" dirty="0" err="1"/>
              <a:t>здійснення</a:t>
            </a:r>
            <a:r>
              <a:rPr lang="ru-RU" dirty="0"/>
              <a:t> </a:t>
            </a:r>
            <a:r>
              <a:rPr lang="ru-RU" dirty="0" err="1"/>
              <a:t>комерційної</a:t>
            </a:r>
            <a:r>
              <a:rPr lang="ru-RU" dirty="0"/>
              <a:t> угоди</a:t>
            </a:r>
            <a:r>
              <a:rPr lang="ru-RU" dirty="0" smtClean="0"/>
              <a:t>;</a:t>
            </a:r>
          </a:p>
          <a:p>
            <a:r>
              <a:rPr lang="ru-RU" dirty="0" smtClean="0"/>
              <a:t> </a:t>
            </a:r>
            <a:r>
              <a:rPr lang="ru-RU" dirty="0"/>
              <a:t>– </a:t>
            </a:r>
            <a:r>
              <a:rPr lang="ru-RU" dirty="0" err="1"/>
              <a:t>визначити</a:t>
            </a:r>
            <a:r>
              <a:rPr lang="ru-RU" dirty="0"/>
              <a:t> </a:t>
            </a:r>
            <a:r>
              <a:rPr lang="ru-RU" dirty="0" err="1"/>
              <a:t>основні</a:t>
            </a:r>
            <a:r>
              <a:rPr lang="ru-RU" dirty="0"/>
              <a:t> </a:t>
            </a:r>
            <a:r>
              <a:rPr lang="ru-RU" dirty="0" err="1"/>
              <a:t>напрями</a:t>
            </a:r>
            <a:r>
              <a:rPr lang="ru-RU" dirty="0"/>
              <a:t> та мету </a:t>
            </a:r>
            <a:r>
              <a:rPr lang="ru-RU" dirty="0" err="1"/>
              <a:t>кон’юнктурного</a:t>
            </a:r>
            <a:r>
              <a:rPr lang="ru-RU" dirty="0"/>
              <a:t> </a:t>
            </a:r>
            <a:r>
              <a:rPr lang="ru-RU" dirty="0" err="1"/>
              <a:t>дослід</a:t>
            </a:r>
            <a:r>
              <a:rPr lang="ru-RU" dirty="0"/>
              <a:t>- </a:t>
            </a:r>
            <a:r>
              <a:rPr lang="ru-RU" dirty="0" err="1"/>
              <a:t>ження</a:t>
            </a:r>
            <a:r>
              <a:rPr lang="ru-RU" dirty="0"/>
              <a:t> ринку</a:t>
            </a:r>
            <a:r>
              <a:rPr lang="ru-RU" dirty="0" smtClean="0"/>
              <a:t>;</a:t>
            </a:r>
          </a:p>
          <a:p>
            <a:r>
              <a:rPr lang="ru-RU" dirty="0" smtClean="0"/>
              <a:t> </a:t>
            </a:r>
            <a:r>
              <a:rPr lang="ru-RU" dirty="0"/>
              <a:t>– </a:t>
            </a:r>
            <a:r>
              <a:rPr lang="ru-RU" dirty="0" err="1"/>
              <a:t>виявити</a:t>
            </a:r>
            <a:r>
              <a:rPr lang="ru-RU" dirty="0"/>
              <a:t> й </a:t>
            </a:r>
            <a:r>
              <a:rPr lang="ru-RU" dirty="0" err="1"/>
              <a:t>проаналізувати</a:t>
            </a:r>
            <a:r>
              <a:rPr lang="ru-RU" dirty="0"/>
              <a:t> </a:t>
            </a:r>
            <a:r>
              <a:rPr lang="ru-RU" dirty="0" err="1"/>
              <a:t>сильні</a:t>
            </a:r>
            <a:r>
              <a:rPr lang="ru-RU" dirty="0"/>
              <a:t> та </a:t>
            </a:r>
            <a:r>
              <a:rPr lang="ru-RU" dirty="0" err="1"/>
              <a:t>слабкі</a:t>
            </a:r>
            <a:r>
              <a:rPr lang="ru-RU" dirty="0"/>
              <a:t> </a:t>
            </a:r>
            <a:r>
              <a:rPr lang="ru-RU" dirty="0" err="1"/>
              <a:t>сторони</a:t>
            </a:r>
            <a:r>
              <a:rPr lang="ru-RU" dirty="0"/>
              <a:t> </a:t>
            </a:r>
            <a:r>
              <a:rPr lang="ru-RU" dirty="0" err="1"/>
              <a:t>підприємств</a:t>
            </a:r>
            <a:r>
              <a:rPr lang="ru-RU" dirty="0"/>
              <a:t>- </a:t>
            </a:r>
            <a:r>
              <a:rPr lang="ru-RU" dirty="0" err="1"/>
              <a:t>партнерів</a:t>
            </a:r>
            <a:r>
              <a:rPr lang="ru-RU" dirty="0" smtClean="0"/>
              <a:t>;</a:t>
            </a:r>
          </a:p>
          <a:p>
            <a:r>
              <a:rPr lang="ru-RU" dirty="0" smtClean="0"/>
              <a:t> </a:t>
            </a:r>
            <a:r>
              <a:rPr lang="ru-RU" dirty="0"/>
              <a:t>– </a:t>
            </a:r>
            <a:r>
              <a:rPr lang="ru-RU" dirty="0" err="1"/>
              <a:t>визначити</a:t>
            </a:r>
            <a:r>
              <a:rPr lang="ru-RU" dirty="0"/>
              <a:t> </a:t>
            </a:r>
            <a:r>
              <a:rPr lang="ru-RU" dirty="0" err="1"/>
              <a:t>зовнішні</a:t>
            </a:r>
            <a:r>
              <a:rPr lang="ru-RU" dirty="0"/>
              <a:t> та </a:t>
            </a:r>
            <a:r>
              <a:rPr lang="ru-RU" dirty="0" err="1"/>
              <a:t>внутрішні</a:t>
            </a:r>
            <a:r>
              <a:rPr lang="ru-RU" dirty="0"/>
              <a:t> </a:t>
            </a:r>
            <a:r>
              <a:rPr lang="ru-RU" dirty="0" err="1"/>
              <a:t>фактори</a:t>
            </a:r>
            <a:r>
              <a:rPr lang="ru-RU" dirty="0"/>
              <a:t>, </a:t>
            </a:r>
            <a:r>
              <a:rPr lang="ru-RU" dirty="0" err="1"/>
              <a:t>які</a:t>
            </a:r>
            <a:r>
              <a:rPr lang="ru-RU" dirty="0"/>
              <a:t> </a:t>
            </a:r>
            <a:r>
              <a:rPr lang="ru-RU" dirty="0" err="1"/>
              <a:t>впливають</a:t>
            </a:r>
            <a:r>
              <a:rPr lang="ru-RU" dirty="0"/>
              <a:t> на </a:t>
            </a:r>
            <a:r>
              <a:rPr lang="ru-RU" dirty="0" err="1"/>
              <a:t>комерційну</a:t>
            </a:r>
            <a:r>
              <a:rPr lang="ru-RU" dirty="0"/>
              <a:t> </a:t>
            </a:r>
            <a:r>
              <a:rPr lang="ru-RU" dirty="0" err="1"/>
              <a:t>діяльність</a:t>
            </a:r>
            <a:r>
              <a:rPr lang="ru-RU" dirty="0"/>
              <a:t>; </a:t>
            </a:r>
            <a:endParaRPr lang="ru-RU" dirty="0" smtClean="0"/>
          </a:p>
          <a:p>
            <a:r>
              <a:rPr lang="ru-RU" dirty="0" smtClean="0"/>
              <a:t>– </a:t>
            </a:r>
            <a:r>
              <a:rPr lang="ru-RU" dirty="0"/>
              <a:t>провести </a:t>
            </a:r>
            <a:r>
              <a:rPr lang="ru-RU" dirty="0" err="1"/>
              <a:t>аналіз</a:t>
            </a:r>
            <a:r>
              <a:rPr lang="ru-RU" dirty="0"/>
              <a:t> </a:t>
            </a:r>
            <a:r>
              <a:rPr lang="ru-RU" dirty="0" err="1"/>
              <a:t>комерційної</a:t>
            </a:r>
            <a:r>
              <a:rPr lang="ru-RU" dirty="0"/>
              <a:t> </a:t>
            </a:r>
            <a:r>
              <a:rPr lang="ru-RU" dirty="0" err="1"/>
              <a:t>діяльності</a:t>
            </a:r>
            <a:r>
              <a:rPr lang="ru-RU" dirty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074726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Рекомендована література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/>
            <a:r>
              <a:rPr lang="ru-RU" dirty="0"/>
              <a:t>Бланк И.А. Торговый менеджмент. – К.: УФИМБ, 1997. – 405с. </a:t>
            </a:r>
          </a:p>
          <a:p>
            <a:pPr lvl="0"/>
            <a:r>
              <a:rPr lang="ru-RU" dirty="0" err="1"/>
              <a:t>Варналій</a:t>
            </a:r>
            <a:r>
              <a:rPr lang="ru-RU" dirty="0"/>
              <a:t> З.С. </a:t>
            </a:r>
            <a:r>
              <a:rPr lang="ru-RU" dirty="0" err="1"/>
              <a:t>Основи</a:t>
            </a:r>
            <a:r>
              <a:rPr lang="ru-RU" dirty="0"/>
              <a:t> </a:t>
            </a:r>
            <a:r>
              <a:rPr lang="ru-RU" dirty="0" err="1"/>
              <a:t>підприємництва</a:t>
            </a:r>
            <a:r>
              <a:rPr lang="ru-RU" dirty="0"/>
              <a:t>: </a:t>
            </a:r>
            <a:r>
              <a:rPr lang="ru-RU" dirty="0" err="1"/>
              <a:t>Навч</a:t>
            </a:r>
            <a:r>
              <a:rPr lang="ru-RU" dirty="0"/>
              <a:t>. </a:t>
            </a:r>
            <a:r>
              <a:rPr lang="ru-RU" dirty="0" err="1"/>
              <a:t>Посіб</a:t>
            </a:r>
            <a:r>
              <a:rPr lang="ru-RU" dirty="0"/>
              <a:t>. – 2-е вид., </a:t>
            </a:r>
            <a:r>
              <a:rPr lang="ru-RU" dirty="0" err="1"/>
              <a:t>випр</a:t>
            </a:r>
            <a:r>
              <a:rPr lang="ru-RU" dirty="0"/>
              <a:t>. І доп. – К.: </a:t>
            </a:r>
            <a:r>
              <a:rPr lang="ru-RU" dirty="0" err="1"/>
              <a:t>Знання</a:t>
            </a:r>
            <a:r>
              <a:rPr lang="ru-RU" dirty="0"/>
              <a:t> – </a:t>
            </a:r>
            <a:r>
              <a:rPr lang="ru-RU" dirty="0" err="1"/>
              <a:t>Прес</a:t>
            </a:r>
            <a:r>
              <a:rPr lang="ru-RU" dirty="0"/>
              <a:t>, 2003, -285с. </a:t>
            </a:r>
          </a:p>
          <a:p>
            <a:pPr lvl="0"/>
            <a:r>
              <a:rPr lang="ru-RU" dirty="0" err="1"/>
              <a:t>Виноградська</a:t>
            </a:r>
            <a:r>
              <a:rPr lang="ru-RU" dirty="0"/>
              <a:t> А.М. </a:t>
            </a:r>
            <a:r>
              <a:rPr lang="ru-RU" dirty="0" err="1"/>
              <a:t>Комерційне</a:t>
            </a:r>
            <a:r>
              <a:rPr lang="ru-RU" dirty="0"/>
              <a:t> </a:t>
            </a:r>
            <a:r>
              <a:rPr lang="ru-RU" dirty="0" err="1"/>
              <a:t>підприємництво</a:t>
            </a:r>
            <a:r>
              <a:rPr lang="ru-RU" dirty="0"/>
              <a:t>: </a:t>
            </a:r>
            <a:r>
              <a:rPr lang="ru-RU" dirty="0" err="1"/>
              <a:t>сучасний</a:t>
            </a:r>
            <a:r>
              <a:rPr lang="ru-RU" dirty="0"/>
              <a:t> стан, </a:t>
            </a:r>
            <a:r>
              <a:rPr lang="ru-RU" dirty="0" err="1"/>
              <a:t>стратегії</a:t>
            </a:r>
            <a:r>
              <a:rPr lang="ru-RU" dirty="0"/>
              <a:t> </a:t>
            </a:r>
            <a:r>
              <a:rPr lang="ru-RU" dirty="0" err="1"/>
              <a:t>розвитку</a:t>
            </a:r>
            <a:r>
              <a:rPr lang="ru-RU" dirty="0"/>
              <a:t>: </a:t>
            </a:r>
            <a:r>
              <a:rPr lang="ru-RU" dirty="0" err="1"/>
              <a:t>монографія</a:t>
            </a:r>
            <a:r>
              <a:rPr lang="ru-RU" dirty="0"/>
              <a:t>. – </a:t>
            </a:r>
            <a:r>
              <a:rPr lang="ru-RU" dirty="0" err="1"/>
              <a:t>Київ</a:t>
            </a:r>
            <a:r>
              <a:rPr lang="ru-RU" dirty="0"/>
              <a:t>: Центра </a:t>
            </a:r>
            <a:r>
              <a:rPr lang="ru-RU" dirty="0" err="1"/>
              <a:t>навчальної</a:t>
            </a:r>
            <a:r>
              <a:rPr lang="ru-RU" dirty="0"/>
              <a:t> </a:t>
            </a:r>
            <a:r>
              <a:rPr lang="ru-RU" dirty="0" err="1"/>
              <a:t>літератури</a:t>
            </a:r>
            <a:r>
              <a:rPr lang="ru-RU" dirty="0"/>
              <a:t>, 2004. – 807 с. </a:t>
            </a:r>
          </a:p>
          <a:p>
            <a:pPr lvl="0"/>
            <a:r>
              <a:rPr lang="ru-RU" dirty="0" err="1"/>
              <a:t>Войчак</a:t>
            </a:r>
            <a:r>
              <a:rPr lang="ru-RU" dirty="0"/>
              <a:t> А. В. </a:t>
            </a:r>
            <a:r>
              <a:rPr lang="ru-RU" dirty="0" err="1"/>
              <a:t>Маркетинговий</a:t>
            </a:r>
            <a:r>
              <a:rPr lang="ru-RU" dirty="0"/>
              <a:t> менеджмент: </a:t>
            </a:r>
            <a:r>
              <a:rPr lang="ru-RU" dirty="0" err="1"/>
              <a:t>Підруч</a:t>
            </a:r>
            <a:r>
              <a:rPr lang="ru-RU" dirty="0"/>
              <a:t>. – К.: КНЕУ, 1998. – 268 с. </a:t>
            </a:r>
          </a:p>
          <a:p>
            <a:pPr lvl="0"/>
            <a:r>
              <a:rPr lang="ru-RU" dirty="0"/>
              <a:t>Г. А. Черчилль Маркетинговые исследования. – СПб.: Питер, 2002. – 752 с. </a:t>
            </a:r>
          </a:p>
          <a:p>
            <a:pPr lvl="0"/>
            <a:r>
              <a:rPr lang="ru-RU" dirty="0" err="1"/>
              <a:t>Котлер</a:t>
            </a:r>
            <a:r>
              <a:rPr lang="ru-RU" dirty="0"/>
              <a:t> Ф., </a:t>
            </a:r>
            <a:r>
              <a:rPr lang="ru-RU" dirty="0" err="1"/>
              <a:t>Армстронг</a:t>
            </a:r>
            <a:r>
              <a:rPr lang="ru-RU" dirty="0"/>
              <a:t> Г., </a:t>
            </a:r>
            <a:r>
              <a:rPr lang="ru-RU" dirty="0" err="1"/>
              <a:t>Сондерс</a:t>
            </a:r>
            <a:r>
              <a:rPr lang="ru-RU" dirty="0"/>
              <a:t> Дж., Вонг В. Основы маркетинга: Пер. с англ. – 2-е </a:t>
            </a:r>
            <a:r>
              <a:rPr lang="ru-RU" dirty="0" err="1"/>
              <a:t>европ</a:t>
            </a:r>
            <a:r>
              <a:rPr lang="ru-RU" dirty="0"/>
              <a:t>. изд. – Киев; М.; СПб.: </a:t>
            </a:r>
            <a:r>
              <a:rPr lang="ru-RU" dirty="0" err="1"/>
              <a:t>Издат</a:t>
            </a:r>
            <a:r>
              <a:rPr lang="ru-RU" dirty="0"/>
              <a:t>. дом “Вильямс”, 1998. – 1056 с.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5603155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6</TotalTime>
  <Words>522</Words>
  <Application>Microsoft Office PowerPoint</Application>
  <PresentationFormat>Широкоэкранный</PresentationFormat>
  <Paragraphs>34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8" baseType="lpstr">
      <vt:lpstr>Arial</vt:lpstr>
      <vt:lpstr>Century Gothic</vt:lpstr>
      <vt:lpstr>Wingdings 3</vt:lpstr>
      <vt:lpstr>Ион</vt:lpstr>
      <vt:lpstr>Комерційне товарознавство</vt:lpstr>
      <vt:lpstr>Презентация PowerPoint</vt:lpstr>
      <vt:lpstr>Презентация PowerPoint</vt:lpstr>
      <vt:lpstr>Рекомендована література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Комерційне товарознавство</dc:title>
  <dc:creator>user</dc:creator>
  <cp:lastModifiedBy>user</cp:lastModifiedBy>
  <cp:revision>1</cp:revision>
  <dcterms:created xsi:type="dcterms:W3CDTF">2016-12-19T18:41:35Z</dcterms:created>
  <dcterms:modified xsi:type="dcterms:W3CDTF">2016-12-19T18:48:28Z</dcterms:modified>
</cp:coreProperties>
</file>