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1" autoAdjust="0"/>
    <p:restoredTop sz="94595" autoAdjust="0"/>
  </p:normalViewPr>
  <p:slideViewPr>
    <p:cSldViewPr>
      <p:cViewPr>
        <p:scale>
          <a:sx n="80" d="100"/>
          <a:sy n="80" d="100"/>
        </p:scale>
        <p:origin x="-71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6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514B0-741E-459B-8BA5-A31409246C50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67A57-3970-4E3F-B205-967C7438E0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67A57-3970-4E3F-B205-967C7438E00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61DBC-151D-4F55-ADC7-C35CFEE7CE5A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3D20A-2875-463F-AA7B-840B7EFEBF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stpravda.com.ua/digest/2011/01/1/11850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643074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ЛЕКЦІЯ № 2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ЕТАПИ РОЗВИТКУ СПІЧРАЙТИНГУ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358246" cy="5072098"/>
          </a:xfrm>
        </p:spPr>
        <p:txBody>
          <a:bodyPr>
            <a:noAutofit/>
          </a:bodyPr>
          <a:lstStyle/>
          <a:p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Російські фахівці, а саме Андрій Колесников у книзі </a:t>
            </a:r>
            <a:r>
              <a:rPr lang="uk-UA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“Спичрайтери”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(М., 2007) виділяють чотири етапи становлення вітчизняного </a:t>
            </a:r>
            <a:r>
              <a:rPr lang="uk-UA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спічрайтингу</a:t>
            </a: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зі своїми характерними рисами та особливостями, які залежали від особистості лідера, так і історичної ситуації в країні та світі. </a:t>
            </a:r>
          </a:p>
          <a:p>
            <a:endParaRPr lang="uk-UA" sz="1400" dirty="0" smtClean="0">
              <a:solidFill>
                <a:schemeClr val="tx1"/>
              </a:solidFill>
            </a:endParaRPr>
          </a:p>
          <a:p>
            <a:endParaRPr lang="uk-UA" sz="1400" dirty="0" smtClean="0">
              <a:solidFill>
                <a:schemeClr val="tx1"/>
              </a:solidFill>
            </a:endParaRPr>
          </a:p>
          <a:p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allo\Desktop\3d5c44e2f3a01a01f2c271113ff4b4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428868"/>
            <a:ext cx="5796237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1991: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Горбачов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оголошує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про свою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відставку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кінець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СРСР. - 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https://www.istpravda.com.ua/videos/2011/12/25/66361/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6766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грудня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1991 року о 19-00 по Центральному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телебаченню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СРСР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востаннє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виступив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Президент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Радянського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Союзу Михайло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Сергійович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Горбачов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повідомив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свою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відставку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 19-38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куполі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Кремлівського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палацу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спущено прапор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Радянського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Союзу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70-и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СРСР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припинив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своє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існування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uk-UA" sz="20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https://www.youtube.com/watch?v=XgRcw8MzdII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Третій період “ЄЛЬЦИНСЬКО-ЧЕРНОМИРДІНСЬКИЙ”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614354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Борис Єльцин (1931)</a:t>
            </a:r>
          </a:p>
          <a:p>
            <a:pPr>
              <a:buNone/>
            </a:pPr>
            <a:endParaRPr lang="uk-UA" dirty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971543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Віктор Черномирдін (1938-2010)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allo\Desktop\225px-Борис_Николаевич_Ельцин-1_(cropped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3116"/>
            <a:ext cx="3429024" cy="4572032"/>
          </a:xfrm>
          <a:prstGeom prst="rect">
            <a:avLst/>
          </a:prstGeom>
          <a:noFill/>
        </p:spPr>
      </p:pic>
      <p:pic>
        <p:nvPicPr>
          <p:cNvPr id="7172" name="Picture 4" descr="C:\Users\allo\Desktop\untitl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500306"/>
            <a:ext cx="3571900" cy="4045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>
            <a:norm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Промова Єльцина 31.12.1999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р.Єльцин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робить президентом Путіна.</a:t>
            </a:r>
            <a:r>
              <a:rPr lang="uk-UA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https://www.youtube.com/watch?v=yvSpiFvPUP4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143380"/>
            <a:ext cx="7929618" cy="2000264"/>
          </a:xfrm>
        </p:spPr>
        <p:txBody>
          <a:bodyPr>
            <a:normAutofit fontScale="92500" lnSpcReduction="20000"/>
          </a:bodyPr>
          <a:lstStyle/>
          <a:p>
            <a:endParaRPr lang="uk-UA" dirty="0" smtClean="0"/>
          </a:p>
          <a:p>
            <a:r>
              <a:rPr lang="uk-UA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Зустріч В. Черномирдіна з Дмитром Гордоном. - </a:t>
            </a:r>
            <a:endParaRPr lang="uk-UA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https://www.youtube.com/watch?v=iL6XmHReyCk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143272"/>
          </a:xfrm>
        </p:spPr>
        <p:txBody>
          <a:bodyPr>
            <a:no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 президента Росії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Єльцина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 голови його уряду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Черномирдіна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змінилися кілька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спічрайтерів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Політики часто вдавалися до експромтів під час своїх виступів, проте в роботі над текстами участі не брали.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000768"/>
            <a:ext cx="4038600" cy="125395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000768"/>
            <a:ext cx="4038600" cy="12539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00042"/>
            <a:ext cx="4040188" cy="1714511"/>
          </a:xfrm>
        </p:spPr>
        <p:txBody>
          <a:bodyPr>
            <a:normAutofit fontScale="62500" lnSpcReduction="20000"/>
          </a:bodyPr>
          <a:lstStyle/>
          <a:p>
            <a:r>
              <a:rPr lang="uk-UA" sz="3200" b="0" dirty="0" err="1" smtClean="0">
                <a:latin typeface="Times New Roman" pitchFamily="18" charset="0"/>
                <a:cs typeface="Times New Roman" pitchFamily="18" charset="0"/>
              </a:rPr>
              <a:t>Спічрайтери</a:t>
            </a:r>
            <a:r>
              <a:rPr lang="uk-UA" sz="3200" b="0" dirty="0" smtClean="0">
                <a:latin typeface="Times New Roman" pitchFamily="18" charset="0"/>
                <a:cs typeface="Times New Roman" pitchFamily="18" charset="0"/>
              </a:rPr>
              <a:t> Єльцина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– Валентин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Юмашев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(що </a:t>
            </a:r>
            <a:r>
              <a:rPr lang="uk-UA" sz="5100" dirty="0" smtClean="0">
                <a:latin typeface="Times New Roman" pitchFamily="18" charset="0"/>
                <a:cs typeface="Times New Roman" pitchFamily="18" charset="0"/>
              </a:rPr>
              <a:t>згодом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став його зятем), Андрій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Вавра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Людмила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Піхоя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Олександр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Шторх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14554"/>
            <a:ext cx="8329642" cy="1643074"/>
          </a:xfrm>
        </p:spPr>
        <p:txBody>
          <a:bodyPr/>
          <a:lstStyle/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 зізнається Андрій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Шторх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що завідував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референтурою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президента Єльцина в останні роки його президентства активну участь у редагуванні текстів виступів Єльцина приймала його дочка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Тетяна Дьяченко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28604"/>
            <a:ext cx="4041775" cy="1785949"/>
          </a:xfrm>
        </p:spPr>
        <p:txBody>
          <a:bodyPr>
            <a:normAutofit lnSpcReduction="10000"/>
          </a:bodyPr>
          <a:lstStyle/>
          <a:p>
            <a:r>
              <a:rPr lang="uk-UA" b="0" dirty="0" err="1" smtClean="0">
                <a:latin typeface="Times New Roman" pitchFamily="18" charset="0"/>
                <a:cs typeface="Times New Roman" pitchFamily="18" charset="0"/>
              </a:rPr>
              <a:t>Спічрайтери</a:t>
            </a:r>
            <a:r>
              <a:rPr lang="uk-UA" b="0" dirty="0" smtClean="0">
                <a:latin typeface="Times New Roman" pitchFamily="18" charset="0"/>
                <a:cs typeface="Times New Roman" pitchFamily="18" charset="0"/>
              </a:rPr>
              <a:t> Черномирдіна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Сергій Колесников (рідний брат відомого журналіста Андрія Колесникова), Микита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Масленников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8641081" y="2174875"/>
            <a:ext cx="45719" cy="18255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allo\Desktop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714752"/>
            <a:ext cx="4508792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Четвертий етап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спічрайтингу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“ПУТІН-МЕДВЕДЄВ”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(1952)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(1965)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allo\Desktop\untitled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3341273" cy="4286280"/>
          </a:xfrm>
          <a:prstGeom prst="rect">
            <a:avLst/>
          </a:prstGeom>
          <a:noFill/>
        </p:spPr>
      </p:pic>
      <p:pic>
        <p:nvPicPr>
          <p:cNvPr id="9219" name="Picture 3" descr="C:\Users\allo\Desktop\untitled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143116"/>
            <a:ext cx="3286148" cy="4404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85831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 адміністрації Путіна служило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лизько 40 референтів (старших і молодших). На чолі стояла особистий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спічрайтер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-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Джахан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Поллієва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Був також відомий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спічрайтер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Симон </a:t>
            </a:r>
            <a:r>
              <a:rPr lang="uk-UA" sz="2200" b="1" dirty="0" err="1" smtClean="0">
                <a:latin typeface="Times New Roman" pitchFamily="18" charset="0"/>
                <a:cs typeface="Times New Roman" pitchFamily="18" charset="0"/>
              </a:rPr>
              <a:t>Кордонський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allo\Desktop\untitled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4186735" cy="3286148"/>
          </a:xfrm>
          <a:prstGeom prst="rect">
            <a:avLst/>
          </a:prstGeom>
          <a:noFill/>
        </p:spPr>
      </p:pic>
      <p:pic>
        <p:nvPicPr>
          <p:cNvPr id="10243" name="Picture 3" descr="C:\Users\allo\Desktop\speech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143116"/>
            <a:ext cx="4352956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 жовтня 2009 року по 2013 рік головним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спічрайтером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(начальником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референтури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 Дмитра Медведєва була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Єва Василевська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allo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500306"/>
            <a:ext cx="5357850" cy="4086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Перший етап він називає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ХРУЩОВСЬКО-БРЕЖНЄВСЬКИЙ</a:t>
            </a:r>
            <a:br>
              <a:rPr lang="uk-UA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Хрущов Микита (1894-1971)                              Брежнєв Леонід (1906-1982)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lo\Desktop\250px-Nikita_Khruchchev_Colou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3359154" cy="4286280"/>
          </a:xfrm>
          <a:prstGeom prst="rect">
            <a:avLst/>
          </a:prstGeom>
          <a:noFill/>
        </p:spPr>
      </p:pic>
      <p:pic>
        <p:nvPicPr>
          <p:cNvPr id="2051" name="Picture 3" descr="C:\Users\allo\Desktop\Brezhnev-col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714488"/>
            <a:ext cx="3143272" cy="4291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28575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МИКИТА ХРУЩОВ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За радянських часів деякі з </a:t>
            </a:r>
            <a:r>
              <a:rPr lang="uk-UA" sz="3800" dirty="0" err="1" smtClean="0">
                <a:latin typeface="Times New Roman" pitchFamily="18" charset="0"/>
                <a:cs typeface="Times New Roman" pitchFamily="18" charset="0"/>
              </a:rPr>
              <a:t>спічрайтерів</a:t>
            </a:r>
            <a:r>
              <a:rPr lang="uk-UA" sz="3800" dirty="0" smtClean="0">
                <a:latin typeface="Times New Roman" pitchFamily="18" charset="0"/>
                <a:cs typeface="Times New Roman" pitchFamily="18" charset="0"/>
              </a:rPr>
              <a:t> генеральних секретарів ЦК КПРС були журналістами центральних партійних газет або Держтелерадіо.</a:t>
            </a:r>
          </a:p>
          <a:p>
            <a:pPr algn="just">
              <a:buNone/>
            </a:pPr>
            <a:r>
              <a:rPr lang="uk-UA" sz="4200" dirty="0" err="1" smtClean="0">
                <a:latin typeface="Times New Roman" pitchFamily="18" charset="0"/>
                <a:cs typeface="Times New Roman" pitchFamily="18" charset="0"/>
              </a:rPr>
              <a:t>Спічрайтером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 М. Хрущова був його зять, журналіст і редактор газети </a:t>
            </a:r>
            <a:r>
              <a:rPr lang="uk-UA" sz="4200" dirty="0" err="1" smtClean="0">
                <a:latin typeface="Times New Roman" pitchFamily="18" charset="0"/>
                <a:cs typeface="Times New Roman" pitchFamily="18" charset="0"/>
              </a:rPr>
              <a:t>“Известия”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Алексей 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Аджубей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4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uk-UA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Хрущов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виступав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на 20-му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з'їзді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Комуністичної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партії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25 лютого 1956 року в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Москві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Промову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Хрущова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називають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одним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визначальних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XX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століття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цілому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епохи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холодної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війни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Перший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секретар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ЦК КПРС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виголосив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закритому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засіданні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делегатів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КПРС. 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Метою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знищення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образу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спадщини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покійного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диктатора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Йосипа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Сталіна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Хрущов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навів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численні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приклади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зловживання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Сталіним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владними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повноваженнями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Секретну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доповідь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Хрущова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 культ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Сталіна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виставлять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торги. -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https://gazeta.ua/articles/history/_sekretnu-dopovid-hruschova-pro-kult-stalina-vistavlyat-na-torgi/766565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ЛЕОНІД БРЕЖНЄВ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Одним зі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спічрайтерів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Генерального секретаря ЦК КПРС Л.Брежнєва був оглядач газети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“Известия”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Олександр </a:t>
            </a:r>
            <a:r>
              <a:rPr lang="uk-UA" sz="2200" b="1" dirty="0" err="1" smtClean="0">
                <a:latin typeface="Times New Roman" pitchFamily="18" charset="0"/>
                <a:cs typeface="Times New Roman" pitchFamily="18" charset="0"/>
              </a:rPr>
              <a:t>Бовін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285860"/>
            <a:ext cx="4714908" cy="48403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Спічрайтерство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було частиною ідеологічної роботи КПРС. Автори текстів для керівників країни писали свої тексти на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держдачах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у ближньому Підмосков'ї, де їм доводилося працювати над кожним х них тижнями. Крім текстів виступів для партійних лідерів,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спічрайтери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писали за них книги і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настановчі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статті для публікації на сторінках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“Правди”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та іншої центральної преси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llo\Desktop\262356491_0_0_2462_1999_600x0_80_0_0_f6a2cb859df85913c596ead9627540c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3520549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Тексти книг Брежнєва писали професійні журналісти під редакцією публіциста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Анатолія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Аграновича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Один з них – завідувач відділом листів газети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“Правда”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Олександр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Мурзін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185710" cy="14684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llo\Desktop\Alexandr_Pavlovich_Murzi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643050"/>
            <a:ext cx="3049151" cy="4697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10000"/>
          </a:bodyPr>
          <a:lstStyle/>
          <a:p>
            <a:r>
              <a:rPr lang="uk-UA" dirty="0" err="1" smtClean="0"/>
              <a:t>Спічрайтинг</a:t>
            </a:r>
            <a:r>
              <a:rPr lang="uk-UA" dirty="0" smtClean="0"/>
              <a:t> у цей період був частиною ідеологічної роботи, тому іноді </a:t>
            </a:r>
            <a:r>
              <a:rPr lang="uk-UA" dirty="0" err="1" smtClean="0"/>
              <a:t>спічрайтери</a:t>
            </a:r>
            <a:r>
              <a:rPr lang="uk-UA" dirty="0" smtClean="0"/>
              <a:t> займалися творчістю книг і </a:t>
            </a:r>
            <a:r>
              <a:rPr lang="uk-UA" dirty="0" err="1" smtClean="0"/>
              <a:t>настановчих</a:t>
            </a:r>
            <a:r>
              <a:rPr lang="uk-UA" dirty="0" smtClean="0"/>
              <a:t> статей в центральній пресі. </a:t>
            </a:r>
            <a:endParaRPr lang="uk-UA" dirty="0"/>
          </a:p>
          <a:p>
            <a:r>
              <a:rPr lang="ru-RU" sz="2800" b="1" dirty="0" err="1" smtClean="0">
                <a:solidFill>
                  <a:srgbClr val="FF0000"/>
                </a:solidFill>
              </a:rPr>
              <a:t>Новорічний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стіл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епохи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дефіциту</a:t>
            </a:r>
            <a:r>
              <a:rPr lang="ru-RU" sz="2800" b="1" dirty="0" smtClean="0">
                <a:solidFill>
                  <a:srgbClr val="FF0000"/>
                </a:solidFill>
              </a:rPr>
              <a:t>. Як </a:t>
            </a:r>
            <a:r>
              <a:rPr lang="ru-RU" sz="2800" b="1" dirty="0" err="1" smtClean="0">
                <a:solidFill>
                  <a:srgbClr val="FF0000"/>
                </a:solidFill>
              </a:rPr>
              <a:t>святкували</a:t>
            </a:r>
            <a:r>
              <a:rPr lang="ru-RU" sz="2800" b="1" dirty="0" smtClean="0">
                <a:solidFill>
                  <a:srgbClr val="FF0000"/>
                </a:solidFill>
              </a:rPr>
              <a:t> за </a:t>
            </a:r>
            <a:r>
              <a:rPr lang="ru-RU" sz="2800" b="1" dirty="0" err="1" smtClean="0">
                <a:solidFill>
                  <a:srgbClr val="FF0000"/>
                </a:solidFill>
              </a:rPr>
              <a:t>Брєжнєва</a:t>
            </a:r>
            <a:r>
              <a:rPr lang="ru-RU" sz="2800" b="1" dirty="0" smtClean="0">
                <a:solidFill>
                  <a:srgbClr val="FF0000"/>
                </a:solidFill>
              </a:rPr>
              <a:t>. - </a:t>
            </a:r>
            <a:r>
              <a:rPr lang="en-US" sz="2800" b="1" dirty="0" smtClean="0">
                <a:solidFill>
                  <a:srgbClr val="FF0000"/>
                </a:solidFill>
                <a:hlinkClick r:id="rId2"/>
              </a:rPr>
              <a:t>https://www.istpravda.com.ua/digest/2011/01/1/11850/</a:t>
            </a:r>
            <a:endParaRPr lang="uk-UA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1970: </a:t>
            </a:r>
            <a:r>
              <a:rPr lang="ru-RU" sz="2800" b="1" dirty="0" err="1" smtClean="0">
                <a:solidFill>
                  <a:srgbClr val="FF0000"/>
                </a:solidFill>
              </a:rPr>
              <a:t>Брежнєв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вітає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громадян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з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Новим</a:t>
            </a:r>
            <a:r>
              <a:rPr lang="ru-RU" sz="2800" b="1" dirty="0" smtClean="0">
                <a:solidFill>
                  <a:srgbClr val="FF0000"/>
                </a:solidFill>
              </a:rPr>
              <a:t> роком.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</a:rPr>
              <a:t>https:</a:t>
            </a:r>
            <a:r>
              <a:rPr lang="uk-UA" sz="2800" b="1" dirty="0" smtClean="0">
                <a:solidFill>
                  <a:schemeClr val="tx2"/>
                </a:solidFill>
              </a:rPr>
              <a:t>//</a:t>
            </a:r>
            <a:r>
              <a:rPr lang="en-US" sz="2800" b="1" dirty="0" smtClean="0">
                <a:solidFill>
                  <a:schemeClr val="tx2"/>
                </a:solidFill>
              </a:rPr>
              <a:t>www.istpravda.com.ua/videos/2011/01/2/11854/</a:t>
            </a:r>
            <a:r>
              <a:rPr lang="ru-RU" sz="2800" b="1" dirty="0" smtClean="0">
                <a:solidFill>
                  <a:schemeClr val="tx2"/>
                </a:solidFill>
              </a:rPr>
              <a:t> 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ВІДЕО.</a:t>
            </a:r>
            <a:r>
              <a:rPr lang="en-US" sz="2800" b="1" dirty="0" smtClean="0">
                <a:solidFill>
                  <a:schemeClr val="tx2"/>
                </a:solidFill>
              </a:rPr>
              <a:t>https://www.youtube.com/watch?v=KzYQzjOdL28</a:t>
            </a:r>
            <a:endParaRPr lang="uk-UA" sz="28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Новорічні привітання президентів України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У 2016 році радіо </a:t>
            </a:r>
            <a:r>
              <a:rPr lang="uk-UA" dirty="0" err="1" smtClean="0"/>
              <a:t>“Свобода”</a:t>
            </a:r>
            <a:r>
              <a:rPr lang="uk-UA" dirty="0" smtClean="0"/>
              <a:t> опублікували </a:t>
            </a:r>
            <a:r>
              <a:rPr lang="uk-UA" dirty="0" err="1" smtClean="0"/>
              <a:t>“шаблонність”</a:t>
            </a:r>
            <a:r>
              <a:rPr lang="uk-UA" dirty="0" smtClean="0"/>
              <a:t> відео-привітань українських президентів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https://www.youtube.com/watch?v=lzA8N3ND4B0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pPr algn="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Другий етап розвитку російського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спічрайтерства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ГОРБАЧОВСЬКИЙ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Михайло Сергійович  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Горбачов (1931)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За  його правління 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функції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спічрайтерів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змінилися.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llo\Desktop\300px-RIAN_archive_850809_General_Secretary_of_the_CPSU_CC_M._Gorbachev_(crop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35825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Генеральний секретар, на відміну від свої літніх попередників, став сам попередньо читати текст і вносити в нього правки.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Спічрайтери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були членами команди і були залучені в політику.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9286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Один з яскравих представників –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Олександр Яковлєв.</a:t>
            </a:r>
          </a:p>
          <a:p>
            <a:pPr algn="ctr">
              <a:buNone/>
            </a:pP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14287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У 1988-1991 роках був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Олексій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Пушков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який з 2011 р. став Головою Комітету Державної Думи з міжнародних справ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Users\allo\Desktop\Международная_Леонардо-премия_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14" y="2143116"/>
            <a:ext cx="4310641" cy="3286148"/>
          </a:xfrm>
          <a:prstGeom prst="rect">
            <a:avLst/>
          </a:prstGeom>
          <a:noFill/>
        </p:spPr>
      </p:pic>
      <p:pic>
        <p:nvPicPr>
          <p:cNvPr id="6149" name="Picture 5" descr="C:\Users\allo\Desktop\Alexey_Pushk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5" y="2786059"/>
            <a:ext cx="3265511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573</Words>
  <Application>Microsoft Office PowerPoint</Application>
  <PresentationFormat>Экран (4:3)</PresentationFormat>
  <Paragraphs>57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ЛЕКЦІЯ № 2 ЕТАПИ РОЗВИТКУ СПІЧРАЙТИНГУ</vt:lpstr>
      <vt:lpstr>Перший етап він називає ХРУЩОВСЬКО-БРЕЖНЄВСЬКИЙ       Хрущов Микита (1894-1971)                              Брежнєв Леонід (1906-1982)</vt:lpstr>
      <vt:lpstr> МИКИТА ХРУЩОВ </vt:lpstr>
      <vt:lpstr>ЛЕОНІД БРЕЖНЄВ Одним зі спічрайтерів Генерального секретаря ЦК КПРС Л.Брежнєва був оглядач газети “Известия” Олександр Бовін </vt:lpstr>
      <vt:lpstr>Тексти книг Брежнєва писали професійні журналісти під редакцією публіциста Анатолія Аграновича.  Один з них – завідувач відділом листів газети “Правда” Олександр Мурзін.</vt:lpstr>
      <vt:lpstr>Слайд 6</vt:lpstr>
      <vt:lpstr>Новорічні привітання президентів України</vt:lpstr>
      <vt:lpstr>     Другий етап розвитку російського спічрайтерства – ГОРБАЧОВСЬКИЙ                                               Михайло Сергійович                                                   Горбачов (1931)                         За  його правління  функції спічрайтерів  змінилися.    </vt:lpstr>
      <vt:lpstr>Генеральний секретар, на відміну від свої літніх попередників, став сам попередньо читати текст і вносити в нього правки. Спічрайтери були членами команди і були залучені в політику.</vt:lpstr>
      <vt:lpstr>1991: Горбачов оголошує про свою відставку і кінець СРСР. - https://www.istpravda.com.ua/videos/2011/12/25/66361/</vt:lpstr>
      <vt:lpstr>Третій період “ЄЛЬЦИНСЬКО-ЧЕРНОМИРДІНСЬКИЙ” </vt:lpstr>
      <vt:lpstr>Промова Єльцина 31.12.1999 р.Єльцин робить президентом Путіна. - https://www.youtube.com/watch?v=yvSpiFvPUP4</vt:lpstr>
      <vt:lpstr>   У президента Росії Єльцина та голови його уряду Черномирдіна змінилися кілька спічрайтерів. Політики часто вдавалися до експромтів під час своїх виступів, проте в роботі над текстами участі не брали. </vt:lpstr>
      <vt:lpstr>Слайд 14</vt:lpstr>
      <vt:lpstr>Четвертий етап спічрайтингу – “ПУТІН-МЕДВЕДЄВ”</vt:lpstr>
      <vt:lpstr>В адміністрації Путіна служило близько 40 референтів (старших і молодших). На чолі стояла особистий спічрайтер - Джахан Поллієва. Був також відомий спічрайтер – Симон Кордонський</vt:lpstr>
      <vt:lpstr> З жовтня 2009 року по 2013 рік головним спічрайтером (начальником референтури) Дмитра Медведєва була Єва Василевська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№ 2 ЕТАПИ РОЗВИТКУ СПІЧРАЙТИНГУ</dc:title>
  <dc:creator>allo</dc:creator>
  <cp:lastModifiedBy>allo</cp:lastModifiedBy>
  <cp:revision>33</cp:revision>
  <dcterms:created xsi:type="dcterms:W3CDTF">2019-09-17T15:28:02Z</dcterms:created>
  <dcterms:modified xsi:type="dcterms:W3CDTF">2019-09-17T19:47:50Z</dcterms:modified>
</cp:coreProperties>
</file>