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00" r:id="rId1"/>
  </p:sldMasterIdLst>
  <p:sldIdLst>
    <p:sldId id="256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7" d="100"/>
          <a:sy n="77" d="100"/>
        </p:scale>
        <p:origin x="-114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911B19E-FF9F-4307-9A4F-76B3B3199B08}" type="datetimeFigureOut">
              <a:rPr lang="ru-RU" smtClean="0"/>
              <a:t>10.10.2021</a:t>
            </a:fld>
            <a:endParaRPr lang="ru-R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0FABCBF-FDC2-477C-9146-E376DAE9870A}" type="slidenum">
              <a:rPr lang="ru-RU" smtClean="0"/>
              <a:t>‹#›</a:t>
            </a:fld>
            <a:endParaRPr lang="ru-R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01" r:id="rId1"/>
    <p:sldLayoutId id="2147483902" r:id="rId2"/>
    <p:sldLayoutId id="2147483903" r:id="rId3"/>
    <p:sldLayoutId id="2147483904" r:id="rId4"/>
    <p:sldLayoutId id="2147483905" r:id="rId5"/>
    <p:sldLayoutId id="2147483906" r:id="rId6"/>
    <p:sldLayoutId id="2147483907" r:id="rId7"/>
    <p:sldLayoutId id="2147483908" r:id="rId8"/>
    <p:sldLayoutId id="2147483909" r:id="rId9"/>
    <p:sldLayoutId id="2147483910" r:id="rId10"/>
    <p:sldLayoutId id="214748391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1916832"/>
            <a:ext cx="7772400" cy="1017458"/>
          </a:xfrm>
        </p:spPr>
        <p:txBody>
          <a:bodyPr>
            <a:normAutofit fontScale="90000"/>
          </a:bodyPr>
          <a:lstStyle/>
          <a:p>
            <a:pPr algn="ctr"/>
            <a:r>
              <a:rPr lang="uk-UA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Дисципліна «</a:t>
            </a:r>
            <a:r>
              <a:rPr lang="uk-UA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</a:t>
            </a:r>
            <a:r>
              <a:rPr lang="uk-UA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ркетингова товарна політика</a:t>
            </a:r>
            <a:r>
              <a:rPr lang="uk-UA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4625752"/>
            <a:ext cx="5148064" cy="2232248"/>
          </a:xfrm>
        </p:spPr>
        <p:txBody>
          <a:bodyPr>
            <a:normAutofit/>
          </a:bodyPr>
          <a:lstStyle/>
          <a:p>
            <a:pPr marR="0" lvl="0" algn="l">
              <a:spcBef>
                <a:spcPts val="0"/>
              </a:spcBef>
              <a:buClr>
                <a:schemeClr val="accent4"/>
              </a:buClr>
              <a:buSzPts val="2400"/>
              <a:defRPr/>
            </a:pPr>
            <a:r>
              <a:rPr lang="ru-RU" sz="20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Викладач</a:t>
            </a:r>
            <a:r>
              <a:rPr lang="ru-RU" sz="20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0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Терент’єва</a:t>
            </a:r>
            <a:r>
              <a:rPr lang="ru-RU" sz="20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Наталія</a:t>
            </a:r>
            <a:r>
              <a:rPr lang="ru-RU" sz="20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Валеріївна</a:t>
            </a:r>
            <a:r>
              <a:rPr lang="ru-RU" sz="20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endParaRPr lang="ru-RU" sz="2000" b="1" dirty="0" smtClean="0">
              <a:solidFill>
                <a:schemeClr val="tx1"/>
              </a:solidFill>
              <a:latin typeface="Times New Roman" panose="02020603050405020304" pitchFamily="18" charset="0"/>
              <a:ea typeface="Roboto Condensed Light"/>
              <a:cs typeface="Times New Roman" panose="02020603050405020304" pitchFamily="18" charset="0"/>
              <a:sym typeface="Roboto Condensed Light"/>
            </a:endParaRPr>
          </a:p>
          <a:p>
            <a:pPr marR="0" lvl="0" algn="l">
              <a:spcBef>
                <a:spcPts val="0"/>
              </a:spcBef>
              <a:buClr>
                <a:schemeClr val="accent4"/>
              </a:buClr>
              <a:buSzPts val="2400"/>
              <a:defRPr/>
            </a:pPr>
            <a:endParaRPr lang="ru-RU" sz="2000" b="1" dirty="0" smtClean="0">
              <a:solidFill>
                <a:schemeClr val="dk1"/>
              </a:solidFill>
              <a:latin typeface="Times New Roman" panose="02020603050405020304" pitchFamily="18" charset="0"/>
              <a:ea typeface="Roboto Condensed Light"/>
              <a:cs typeface="Times New Roman" panose="02020603050405020304" pitchFamily="18" charset="0"/>
              <a:sym typeface="Roboto Condensed Light"/>
            </a:endParaRPr>
          </a:p>
          <a:p>
            <a:pPr marR="0" lvl="0" algn="l">
              <a:spcBef>
                <a:spcPts val="0"/>
              </a:spcBef>
              <a:buClr>
                <a:schemeClr val="accent4"/>
              </a:buClr>
              <a:buSzPts val="2400"/>
              <a:defRPr/>
            </a:pPr>
            <a:r>
              <a:rPr lang="ru-RU" sz="2000" b="1" dirty="0" smtClean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ауд</a:t>
            </a:r>
            <a:r>
              <a:rPr lang="ru-RU" sz="2000" b="1" dirty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. 218 а,  5 </a:t>
            </a:r>
            <a:r>
              <a:rPr lang="ru-RU" sz="2000" b="1" dirty="0" err="1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навч</a:t>
            </a:r>
            <a:r>
              <a:rPr lang="ru-RU" sz="2000" b="1" dirty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. </a:t>
            </a:r>
            <a:r>
              <a:rPr lang="ru-RU" sz="2000" b="1" dirty="0" smtClean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корп.</a:t>
            </a:r>
          </a:p>
          <a:p>
            <a:pPr marR="0" lvl="0" algn="l">
              <a:spcBef>
                <a:spcPts val="0"/>
              </a:spcBef>
              <a:buClr>
                <a:schemeClr val="accent4"/>
              </a:buClr>
              <a:buSzPts val="2400"/>
              <a:defRPr/>
            </a:pPr>
            <a:r>
              <a:rPr lang="ru-RU" sz="2000" b="1" dirty="0" smtClean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Телефон</a:t>
            </a:r>
            <a:r>
              <a:rPr lang="ru-RU" sz="2000" b="1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: </a:t>
            </a:r>
            <a:r>
              <a:rPr lang="ru-RU" sz="2000" b="1" smtClean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228-76-25</a:t>
            </a:r>
          </a:p>
          <a:p>
            <a:pPr marR="0" lvl="0" algn="l">
              <a:spcBef>
                <a:spcPts val="0"/>
              </a:spcBef>
              <a:buClr>
                <a:schemeClr val="accent4"/>
              </a:buClr>
              <a:buSzPts val="2400"/>
              <a:defRPr/>
            </a:pPr>
            <a:r>
              <a:rPr lang="en-US" sz="2000" b="1" smtClean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E-mail</a:t>
            </a:r>
            <a:r>
              <a:rPr lang="en-US" sz="2000" b="1" dirty="0">
                <a:solidFill>
                  <a:schemeClr val="dk1"/>
                </a:solidFill>
                <a:latin typeface="Times New Roman" panose="02020603050405020304" pitchFamily="18" charset="0"/>
                <a:ea typeface="Roboto Condensed Light"/>
                <a:cs typeface="Times New Roman" panose="02020603050405020304" pitchFamily="18" charset="0"/>
                <a:sym typeface="Roboto Condensed Light"/>
              </a:rPr>
              <a:t>: terenteva_nataliya@ukr.net</a:t>
            </a:r>
            <a:endParaRPr lang="uk-UA" sz="2000" b="1" dirty="0">
              <a:solidFill>
                <a:schemeClr val="dk1"/>
              </a:solidFill>
              <a:latin typeface="Times New Roman" panose="02020603050405020304" pitchFamily="18" charset="0"/>
              <a:ea typeface="Roboto Condensed Light"/>
              <a:cs typeface="Times New Roman" panose="02020603050405020304" pitchFamily="18" charset="0"/>
              <a:sym typeface="Roboto Condensed Light"/>
            </a:endParaRPr>
          </a:p>
          <a:p>
            <a:pPr algn="l"/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24603134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564672"/>
          </a:xfrm>
        </p:spPr>
        <p:txBody>
          <a:bodyPr>
            <a:normAutofit/>
          </a:bodyPr>
          <a:lstStyle/>
          <a:p>
            <a:pPr algn="ctr"/>
            <a:r>
              <a:rPr lang="uk-UA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Мета та завдання навчальної дисципліни. 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556792"/>
            <a:ext cx="8229600" cy="4389120"/>
          </a:xfrm>
        </p:spPr>
        <p:txBody>
          <a:bodyPr>
            <a:normAutofit fontScale="62500" lnSpcReduction="20000"/>
          </a:bodyPr>
          <a:lstStyle/>
          <a:p>
            <a:r>
              <a:rPr lang="uk-UA" dirty="0"/>
              <a:t>Метою вивчення навчальної дисципліни «Маркетингова товарна політика» є засвоєння студентами базових знань з питань теорії та практики маркетингової товарної політики та набуття практичних навичок маркетингового планування продукту, оптимізації товарної політики та розроблення товарів і послуг ринкової новизни в умовах </a:t>
            </a:r>
            <a:r>
              <a:rPr lang="uk-UA" dirty="0" err="1"/>
              <a:t>цифровізації</a:t>
            </a:r>
            <a:r>
              <a:rPr lang="uk-UA" dirty="0"/>
              <a:t> економіки.</a:t>
            </a:r>
          </a:p>
          <a:p>
            <a:r>
              <a:rPr lang="uk-UA" dirty="0"/>
              <a:t>Предметом вивчення навчальної дисципліни є закономірності й методи  визначення,  створення  і підтримування конкурентоспроможного товарного пропонування.</a:t>
            </a:r>
          </a:p>
          <a:p>
            <a:r>
              <a:rPr lang="uk-UA" dirty="0"/>
              <a:t>Об’єктом вивчення навчальної дисципліни є визначення та формування оптимальної номенклатури товарів і постійне її оновлення відповідно до життєвого циклу товарів, якість товарів, пакування, товарна марка, ступінь відповідності потребам споживачів.</a:t>
            </a:r>
          </a:p>
          <a:p>
            <a:r>
              <a:rPr lang="uk-UA" dirty="0"/>
              <a:t>Основними завданнями вивчення дисципліни «Маркетингова товарна політика» є: </a:t>
            </a:r>
          </a:p>
          <a:p>
            <a:r>
              <a:rPr lang="uk-UA" dirty="0"/>
              <a:t>з’ясування сутності класифікаційних ознак товарів і послуг споживчого й виробничо-технічного призначення, методології планування та розроблення продукту, упаковки, товарної марки; визначення сутності процесу оптимізації асортименту, темпів оновлення продукції з урахуванням стадій життєвого циклу товарів; набуття навичок проведення сегментації ринків; оволодіння методами оцінки якості продукції та конкурентоспроможності товару.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538859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564672"/>
          </a:xfrm>
        </p:spPr>
        <p:txBody>
          <a:bodyPr>
            <a:normAutofit/>
          </a:bodyPr>
          <a:lstStyle/>
          <a:p>
            <a:r>
              <a:rPr lang="uk-UA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 результаті вивчення курсу студенти повинні </a:t>
            </a:r>
            <a:r>
              <a:rPr lang="uk-UA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знати: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uk-UA" dirty="0"/>
              <a:t>- сутність, зміст та завдання маркетингової товарної політики;</a:t>
            </a:r>
          </a:p>
          <a:p>
            <a:pPr lvl="0"/>
            <a:r>
              <a:rPr lang="uk-UA" dirty="0"/>
              <a:t>- класифікацію товарів та послуг, технологію проведення маркетингових досліджень,</a:t>
            </a:r>
          </a:p>
          <a:p>
            <a:pPr lvl="0"/>
            <a:r>
              <a:rPr lang="uk-UA" dirty="0"/>
              <a:t>методику вибору цільового ринку, планування продукту і розроблення нового товару;</a:t>
            </a:r>
          </a:p>
          <a:p>
            <a:pPr lvl="0"/>
            <a:r>
              <a:rPr lang="uk-UA" dirty="0"/>
              <a:t>- види </a:t>
            </a:r>
            <a:r>
              <a:rPr lang="uk-UA" dirty="0" err="1"/>
              <a:t>ідентифікування</a:t>
            </a:r>
            <a:r>
              <a:rPr lang="uk-UA" dirty="0"/>
              <a:t> продукції, місце та роль упаковки в системі планування продукту;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0254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854968"/>
          </a:xfrm>
        </p:spPr>
        <p:txBody>
          <a:bodyPr>
            <a:normAutofit/>
          </a:bodyPr>
          <a:lstStyle/>
          <a:p>
            <a:r>
              <a:rPr lang="uk-UA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 результаті вивчення курсу студенти повинні </a:t>
            </a:r>
            <a:r>
              <a:rPr lang="uk-UA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уміти: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ru-RU" dirty="0"/>
              <a:t> </a:t>
            </a:r>
            <a:r>
              <a:rPr lang="ru-RU" dirty="0" err="1"/>
              <a:t>аналізувати</a:t>
            </a:r>
            <a:r>
              <a:rPr lang="ru-RU" dirty="0"/>
              <a:t> </a:t>
            </a:r>
            <a:r>
              <a:rPr lang="ru-RU" dirty="0" err="1"/>
              <a:t>рівень</a:t>
            </a:r>
            <a:r>
              <a:rPr lang="ru-RU" dirty="0"/>
              <a:t> </a:t>
            </a:r>
            <a:r>
              <a:rPr lang="ru-RU" dirty="0" err="1"/>
              <a:t>цін</a:t>
            </a:r>
            <a:r>
              <a:rPr lang="ru-RU" dirty="0"/>
              <a:t> в </a:t>
            </a:r>
            <a:r>
              <a:rPr lang="ru-RU" dirty="0" err="1"/>
              <a:t>системі</a:t>
            </a:r>
            <a:r>
              <a:rPr lang="ru-RU" dirty="0"/>
              <a:t> </a:t>
            </a:r>
            <a:r>
              <a:rPr lang="ru-RU" dirty="0" err="1"/>
              <a:t>ринкових</a:t>
            </a:r>
            <a:r>
              <a:rPr lang="ru-RU" dirty="0"/>
              <a:t> характеристик товару,</a:t>
            </a:r>
          </a:p>
          <a:p>
            <a:pPr lvl="0"/>
            <a:r>
              <a:rPr lang="ru-RU" dirty="0"/>
              <a:t>- </a:t>
            </a:r>
            <a:r>
              <a:rPr lang="ru-RU" dirty="0" err="1"/>
              <a:t>володіти</a:t>
            </a:r>
            <a:r>
              <a:rPr lang="ru-RU" dirty="0"/>
              <a:t> методикою </a:t>
            </a:r>
            <a:r>
              <a:rPr lang="ru-RU" dirty="0" err="1"/>
              <a:t>оцінки</a:t>
            </a:r>
            <a:r>
              <a:rPr lang="ru-RU" dirty="0"/>
              <a:t> </a:t>
            </a:r>
            <a:r>
              <a:rPr lang="ru-RU" dirty="0" err="1"/>
              <a:t>якості</a:t>
            </a:r>
            <a:r>
              <a:rPr lang="ru-RU" dirty="0"/>
              <a:t> </a:t>
            </a:r>
            <a:r>
              <a:rPr lang="ru-RU" dirty="0" err="1"/>
              <a:t>продукції</a:t>
            </a:r>
            <a:r>
              <a:rPr lang="ru-RU" dirty="0"/>
              <a:t> та </a:t>
            </a:r>
            <a:r>
              <a:rPr lang="ru-RU" dirty="0" err="1"/>
              <a:t>конкурентоспроможності</a:t>
            </a:r>
            <a:r>
              <a:rPr lang="ru-RU" dirty="0"/>
              <a:t> товару,</a:t>
            </a:r>
          </a:p>
          <a:p>
            <a:pPr lvl="0"/>
            <a:r>
              <a:rPr lang="ru-RU" dirty="0"/>
              <a:t>- </a:t>
            </a:r>
            <a:r>
              <a:rPr lang="ru-RU" dirty="0" err="1"/>
              <a:t>оцінювати</a:t>
            </a:r>
            <a:r>
              <a:rPr lang="ru-RU" dirty="0"/>
              <a:t> стан </a:t>
            </a:r>
            <a:r>
              <a:rPr lang="ru-RU" dirty="0" err="1"/>
              <a:t>формування</a:t>
            </a:r>
            <a:r>
              <a:rPr lang="ru-RU" dirty="0"/>
              <a:t> </a:t>
            </a:r>
            <a:r>
              <a:rPr lang="ru-RU" dirty="0" err="1"/>
              <a:t>попиту</a:t>
            </a:r>
            <a:r>
              <a:rPr lang="ru-RU" dirty="0"/>
              <a:t> на ринку </a:t>
            </a:r>
            <a:r>
              <a:rPr lang="ru-RU" dirty="0" err="1"/>
              <a:t>окремого</a:t>
            </a:r>
            <a:r>
              <a:rPr lang="ru-RU" dirty="0"/>
              <a:t> товару та </a:t>
            </a:r>
            <a:r>
              <a:rPr lang="ru-RU" dirty="0" err="1"/>
              <a:t>проведення</a:t>
            </a:r>
            <a:r>
              <a:rPr lang="ru-RU" dirty="0"/>
              <a:t> </a:t>
            </a:r>
            <a:r>
              <a:rPr lang="ru-RU" dirty="0" err="1"/>
              <a:t>конкретних</a:t>
            </a:r>
            <a:r>
              <a:rPr lang="ru-RU" dirty="0"/>
              <a:t> </a:t>
            </a:r>
            <a:r>
              <a:rPr lang="ru-RU" dirty="0" err="1"/>
              <a:t>маркетингових</a:t>
            </a:r>
            <a:r>
              <a:rPr lang="ru-RU" dirty="0"/>
              <a:t> </a:t>
            </a:r>
            <a:r>
              <a:rPr lang="ru-RU" dirty="0" err="1"/>
              <a:t>досліджень</a:t>
            </a:r>
            <a:r>
              <a:rPr lang="ru-RU" dirty="0"/>
              <a:t>,</a:t>
            </a:r>
          </a:p>
          <a:p>
            <a:pPr lvl="0"/>
            <a:r>
              <a:rPr lang="ru-RU" dirty="0"/>
              <a:t>- </a:t>
            </a:r>
            <a:r>
              <a:rPr lang="ru-RU" dirty="0" err="1"/>
              <a:t>визначати</a:t>
            </a:r>
            <a:r>
              <a:rPr lang="ru-RU" dirty="0"/>
              <a:t> </a:t>
            </a:r>
            <a:r>
              <a:rPr lang="ru-RU" dirty="0" err="1"/>
              <a:t>етап</a:t>
            </a:r>
            <a:r>
              <a:rPr lang="ru-RU" dirty="0"/>
              <a:t> </a:t>
            </a:r>
            <a:r>
              <a:rPr lang="ru-RU" dirty="0" err="1"/>
              <a:t>життєвого</a:t>
            </a:r>
            <a:r>
              <a:rPr lang="ru-RU" dirty="0"/>
              <a:t> циклу товару;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741556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80920" cy="720080"/>
          </a:xfrm>
        </p:spPr>
        <p:txBody>
          <a:bodyPr>
            <a:noAutofit/>
          </a:bodyPr>
          <a:lstStyle/>
          <a:p>
            <a:r>
              <a:rPr lang="uk-UA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Згідно з вимогами освітньої програми студенти повинні досягти таких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uk-UA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результатів навчання -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компетентностей: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556792"/>
            <a:ext cx="8229600" cy="4767808"/>
          </a:xfrm>
        </p:spPr>
        <p:txBody>
          <a:bodyPr>
            <a:normAutofit/>
          </a:bodyPr>
          <a:lstStyle/>
          <a:p>
            <a:pPr algn="just">
              <a:lnSpc>
                <a:spcPts val="1370"/>
              </a:lnSpc>
            </a:pP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СК11. Здатність аналізувати поведінку ринкових суб’єктів та визначати особливості функціонування ринків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СК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15. Здатність критично аналізувати і узагальнювати концепції в області сучасного маркетингу.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ПРН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2. Аналізувати і прогнозувати ринкові явища та процеси на основі застосування фундаментальних принципів, теоретичних знань і прикладних навичок здійснення маркетингової діяльності.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ПРН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4. Збирати та аналізувати необхідну інформацію, розраховувати економічні та маркетингові показники, обґрунтовувати управлінські рішення на основі використання необхідного аналітичного й методичного інструментарію.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ПРН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6. Визначати функціональні області маркетингової діяльності ринкового суб’єкта та їх взаємозв’язки в системі управління, розраховувати відповідні показники, які характеризують результативність такої діяльності.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ПРН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10. Пояснювати інформацію, ідеї, проблеми та альтернативні варіанти прийняття управлінських рішень фахівцям і нефахівцям у сфері маркетингу, представникам різних структурних підрозділів ринкового суб’єкта.</a:t>
            </a:r>
          </a:p>
          <a:p>
            <a:pPr algn="just">
              <a:lnSpc>
                <a:spcPts val="1370"/>
              </a:lnSpc>
            </a:pPr>
            <a:r>
              <a:rPr lang="uk-UA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ПРН</a:t>
            </a:r>
            <a:r>
              <a:rPr lang="uk-UA" sz="1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/>
                <a:cs typeface="Times New Roman" panose="02020603050405020304" pitchFamily="18" charset="0"/>
              </a:rPr>
              <a:t> 11. Демонструвати вміння застосовувати міждисциплінарний підхід та здійснювати маркетингові функції ринкового суб’єкт</a:t>
            </a:r>
          </a:p>
          <a:p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val="295215865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82</TotalTime>
  <Words>456</Words>
  <Application>Microsoft Office PowerPoint</Application>
  <PresentationFormat>Экран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Поток</vt:lpstr>
      <vt:lpstr>Дисципліна «Маркетингова товарна політика»</vt:lpstr>
      <vt:lpstr>Мета та завдання навчальної дисципліни. </vt:lpstr>
      <vt:lpstr>У результаті вивчення курсу студенти повинні знати:</vt:lpstr>
      <vt:lpstr>У результаті вивчення курсу студенти повинні уміти:</vt:lpstr>
      <vt:lpstr>Згідно з вимогами освітньої програми студенти повинні досягти таких результатів навчання - компетентностей: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Дисципліна «Маркетинг»</dc:title>
  <dc:creator>Пользователь Windows</dc:creator>
  <cp:lastModifiedBy>RePack by Diakov</cp:lastModifiedBy>
  <cp:revision>8</cp:revision>
  <dcterms:created xsi:type="dcterms:W3CDTF">2018-11-01T15:33:14Z</dcterms:created>
  <dcterms:modified xsi:type="dcterms:W3CDTF">2021-10-10T17:30:20Z</dcterms:modified>
</cp:coreProperties>
</file>

<file path=docProps/thumbnail.jpeg>
</file>