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kornetmaryna@ukr.ne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зультат пошуку зображень за запитом &quot;ес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40698"/>
            <a:ext cx="9144000" cy="1431161"/>
          </a:xfrm>
          <a:prstGeom prst="rect">
            <a:avLst/>
          </a:prstGeom>
          <a:solidFill>
            <a:schemeClr val="accent4">
              <a:lumMod val="40000"/>
              <a:lumOff val="60000"/>
              <a:alpha val="91000"/>
            </a:schemeClr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sz="19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Есе́</a:t>
            </a:r>
            <a:r>
              <a:rPr lang="uk-UA" sz="19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від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франц. </a:t>
            </a:r>
            <a:r>
              <a:rPr lang="ru-RU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essai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спроба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, проба, </a:t>
            </a: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нарис</a:t>
            </a:r>
            <a:r>
              <a:rPr lang="uk-UA" sz="19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— </a:t>
            </a:r>
            <a:r>
              <a:rPr lang="uk-UA" sz="19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невеликий за обсягом прозовий твір, що виражає думку та бачення автора на певну тему та не претендує на повне висвітлення проблеми. </a:t>
            </a:r>
            <a:endParaRPr lang="uk-UA" sz="1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166" y="0"/>
            <a:ext cx="763284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2. </a:t>
            </a:r>
            <a:r>
              <a:rPr lang="uk-UA" sz="2800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Написання есе за обраною </a:t>
            </a:r>
            <a:r>
              <a:rPr lang="uk-UA" sz="28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тематикою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71392" y="2481277"/>
            <a:ext cx="5472608" cy="3323987"/>
          </a:xfrm>
          <a:prstGeom prst="rect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Визначальними рисами есе, як правило, є незначний обсяг, чітке окреслення проблеми, авторський аналіз та висновки, що узагальнюють думку автора в підкреслено вільному, суб'єктивному її тлумаченні. Як правило, есе виражає нове, суб'єктивне слово про щось.</a:t>
            </a:r>
            <a:endParaRPr lang="uk-UA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6149759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діагностика 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продуктивної, творчої складової пізнавальної діяльності студента, який передбачає аналіз інформації, його інтерпретацію, побудову міркувань, порівняння фактів, підходів і альтернатив, формулювання висновків, особисту оцінку тощо</a:t>
            </a: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формування умінь і навичок самостійної розумової праці;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розвиток морально-вольових зусиль;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формування у випускника (студента) потреби безперервного самостійного поповнення знань як необхідної умови професійного становлення</a:t>
            </a: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0230" y="116632"/>
            <a:ext cx="3002874" cy="4580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МЕТА НАПИСАННЯ ЕСЕ:</a:t>
            </a:r>
            <a:endParaRPr lang="uk-UA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Результат пошуку зображень за запитом &quot;ес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279" y="1916832"/>
            <a:ext cx="2742721" cy="274272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61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11283"/>
            <a:ext cx="8712968" cy="59300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sz="17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uk-UA" sz="17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Назва</a:t>
            </a:r>
            <a:r>
              <a:rPr lang="uk-UA" sz="17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(влучна і цікава, доцільно не більше 10 слів). </a:t>
            </a:r>
            <a:endParaRPr lang="uk-UA" sz="17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uk-UA" sz="17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uk-UA" sz="17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Вступ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(визначення </a:t>
            </a:r>
            <a:r>
              <a:rPr lang="uk-UA" sz="17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сутності 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ситуації, що дозволила змінити проблему на краще, обґрунтування вибору проблеми -  орієнтовно – один-два абзаци). </a:t>
            </a:r>
            <a:endParaRPr lang="uk-UA" sz="17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  <a:buFontTx/>
              <a:buChar char="-"/>
            </a:pPr>
            <a:r>
              <a:rPr lang="uk-UA" sz="1700" b="1" dirty="0" smtClean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Основна </a:t>
            </a:r>
            <a:r>
              <a:rPr lang="uk-UA" sz="17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частина</a:t>
            </a:r>
            <a:r>
              <a:rPr lang="uk-UA" sz="17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(розкриття ситуації, використовуючи тези і аргументи</a:t>
            </a:r>
            <a:r>
              <a:rPr lang="uk-UA" sz="17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Думки 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автора есе з проблеми викладаються у формі коротких тез. Думка повинна бути підкріплена доказами – тому за тезою слідують аргументи. Аргументи - це факти, явища суспільного життя, події, життєві ситуації і життєвий досвід, наукові докази, посилання на думку вчених та ін. Аргументи мають бути </a:t>
            </a:r>
            <a:r>
              <a:rPr lang="uk-UA" sz="17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логічно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та стилістично пов`язані між собою. Доцільно приводити два аргументи на користь кожної тези. </a:t>
            </a:r>
            <a:r>
              <a:rPr lang="uk-UA" sz="17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основній частині 3-4 тези</a:t>
            </a:r>
            <a:r>
              <a:rPr lang="uk-UA" sz="17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indent="457200" algn="just">
              <a:lnSpc>
                <a:spcPct val="150000"/>
              </a:lnSpc>
            </a:pP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uk-UA" sz="17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1700" b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Висновок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(узагальнення та висновки, що ґрунтуються на наведених вище аргументах). </a:t>
            </a:r>
            <a:endParaRPr lang="uk-UA" sz="17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вступі та висновку потрібно </a:t>
            </a:r>
            <a:r>
              <a:rPr lang="uk-UA" sz="17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зоседити</a:t>
            </a: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увагу на проблемі </a:t>
            </a:r>
            <a:b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uk-UA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(у вступі вона ставиться, в висновку - резюмується думка автора).</a:t>
            </a:r>
          </a:p>
          <a:p>
            <a:pPr indent="457200">
              <a:lnSpc>
                <a:spcPct val="150000"/>
              </a:lnSpc>
            </a:pPr>
            <a:r>
              <a:rPr lang="uk-UA" sz="17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uk-UA" sz="17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використаних джерел</a:t>
            </a:r>
            <a:r>
              <a:rPr lang="uk-UA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82109" y="97468"/>
            <a:ext cx="265970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Структура есе</a:t>
            </a:r>
            <a:endParaRPr lang="uk-UA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7776864" cy="47089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Обсяг 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есе визначається вмінням автора стисло і водночас </a:t>
            </a:r>
            <a:r>
              <a:rPr lang="uk-UA" sz="20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вичерпно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розкрити тему: показати актуальність питань, що розглядаються, розкрити його зміст, оцінити його висвітлення в спеціальній літературі та розв’язання на практиці, представити самостійне бачення проблеми питання, зробити висновки та обґрунтувати власні пропозиції відповідно до обраного підходу, стилю тощо</a:t>
            </a: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indent="449580" algn="just">
              <a:lnSpc>
                <a:spcPct val="150000"/>
              </a:lnSpc>
            </a:pP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Можлива </a:t>
            </a:r>
            <a:r>
              <a:rPr lang="uk-UA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наявність ілюстрацій – таблиць, схем, графіків, діаграм тощо. Список використаної літератури (не менше 5-и джерел) оформляється згідно з діючими правилами</a:t>
            </a:r>
            <a:r>
              <a:rPr lang="uk-UA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uk-UA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6845" y="188640"/>
            <a:ext cx="3289683" cy="4565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ОСНОВНІ ВИМОГИ ДО ЕСЕ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07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Максимальний </a:t>
            </a: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обсяг – 3 сторінки друкованого тексту.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Мова: українська 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Висловлення думок та особистого ставлення автора до обраної </a:t>
            </a:r>
            <a:r>
              <a:rPr lang="uk-UA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проблеми</a:t>
            </a:r>
            <a:endParaRPr lang="en-US" sz="22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Чіткість, послідовність та логічність висловлювань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Нестандартні, позитивні ідеї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Естетичний вигляд роботи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1059180" algn="l"/>
              </a:tabLst>
            </a:pPr>
            <a:r>
              <a:rPr lang="uk-UA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Грамотність написання тексту</a:t>
            </a:r>
            <a:r>
              <a:rPr lang="uk-UA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uk-UA" sz="2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88640"/>
            <a:ext cx="5093061" cy="5784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ВИМОГИ ДО НАПИСАННЯ ЕСЕ: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8541" y="3807038"/>
            <a:ext cx="4937281" cy="28623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Есе </a:t>
            </a: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буде цікавим, якщо в ньому будуть </a:t>
            </a:r>
            <a:r>
              <a:rPr lang="uk-UA" sz="20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присутні</a:t>
            </a: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Непередбачувані (</a:t>
            </a: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парадоксальні) висновки;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несподівані повороти;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цікаві зчеплення.</a:t>
            </a:r>
            <a:endParaRPr lang="uk-UA" sz="2000" b="0" i="0" dirty="0">
              <a:solidFill>
                <a:srgbClr val="40404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25" y="332656"/>
            <a:ext cx="3891003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Стиль</a:t>
            </a: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есе вирізняється: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афористичністю;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образністю;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парадоксальністю.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86788" y="321037"/>
            <a:ext cx="4939035" cy="3323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есе </a:t>
            </a:r>
            <a:r>
              <a:rPr lang="uk-UA" sz="2000" b="1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характерне</a:t>
            </a: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використання численних засобів художньої виразності: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символи;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метафори;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порівняння;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алегоричні і притчові образи.</a:t>
            </a:r>
            <a:endParaRPr lang="uk-UA" sz="20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55" y="2492896"/>
            <a:ext cx="3891003" cy="33239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 </a:t>
            </a:r>
            <a:r>
              <a:rPr lang="uk-UA" sz="20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передачі особового сприйняття</a:t>
            </a: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автору есе необхідно: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використовувати всілякі асоціації;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проводити паралелі;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20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добирати аналогії.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02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3253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sz="16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ЕФЕКТНИЙ ПОЧАТОК</a:t>
            </a:r>
          </a:p>
          <a:p>
            <a:pPr indent="457200">
              <a:lnSpc>
                <a:spcPct val="150000"/>
              </a:lnSpc>
            </a:pP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Вступ, дуже важливий елемент твору. Читач визначає для себе, чи варто йому читати ваше есе. Для початку есе існує кілька підходів.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Стандартний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(найпоширеніший). Необхідно відповісти на шість запитань: хто, що, коли, де, чому і як. Відповіді на ці запитання дадуть змогу читачеві зрозуміти, чого йому очікувати.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Несподіваний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uk-UA" sz="1600" i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це може бути що завгодно, але читач повинен бути здивований або шокований.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Дієвий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зображення самого процесу, а причини й наслідки випливуть далі. Цей підхід зручний для коротких есе.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Авторитарний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uk-UA" sz="1600" i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пропонує інформацію в наказовому тоні, щоб створити враження упевненості автора тільки в собі.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Інформативний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читач одразу отримує інформацію про те, що буде далі у творі.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Цитатний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uk-UA" sz="1600" i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вдало підібрана цитата одразу привертає увагу читача (не рекомендується використовувати прислів’я і кліше — це банально).</a:t>
            </a:r>
            <a:b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7. </a:t>
            </a:r>
            <a:r>
              <a:rPr lang="uk-UA" sz="16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Діалоговий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uk-UA" sz="1600" i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uk-UA" sz="16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з одного боку, такий початок стимулює читача як учасника діалогу, з іншого, – це може бути просто потік думок з риторичними запитаннями.</a:t>
            </a:r>
            <a:endParaRPr lang="uk-UA" sz="1600" b="0" i="0" dirty="0">
              <a:solidFill>
                <a:srgbClr val="40404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27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uk-UA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Дев’ять правил написання креативного есе</a:t>
            </a:r>
            <a:br>
              <a:rPr lang="uk-UA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 радять писати есе? Правильно! </a:t>
            </a:r>
            <a:r>
              <a:rPr lang="uk-UA" dirty="0" err="1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Креативно</a:t>
            </a:r>
            <a:r>
              <a:rPr lang="uk-UA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uk-UA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Що криється за цим словом? Швидше за все, політ думки, оригінальність тощо. Все просто: головне </a:t>
            </a:r>
            <a:r>
              <a:rPr lang="uk-UA" i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uk-UA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засвоїти дев’ять правил.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1. Тільки позитивна мова (описувати краще те, що є, а не те, чого немає).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2. Слова-зв’язки (вони допомагають плавно переходити з однієї частини до іншої).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3. Різна структура речень. (Читати речення правильної структури нудно. Додайте кілька інверсій. Пишіть різні за довжиною речення).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4. Зрозумілі слова. (Розумійте значення слів, які ви вживаєте в есе. Ви пишете, щоб уразити змістом, а не словниковим запасом. Вишуканість гарна, але в міру).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5. Різні слова (синонімія).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6. Лаконічність.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7. Кожне слово важливе (без повторів; кожне речення повинне нести унікальний зміст).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8. Активна життєва позиція.</a:t>
            </a:r>
            <a:b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9. Книги про есе — це здорово.</a:t>
            </a:r>
            <a:endParaRPr lang="uk-UA" b="0" i="0" dirty="0">
              <a:solidFill>
                <a:srgbClr val="40404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7560840" cy="5262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Завдання для самостійного виконання – написати Есе</a:t>
            </a:r>
            <a:r>
              <a:rPr lang="uk-UA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«Робота під кодовою назвою «Інтернет мрія» в контексті розвитку україно-російського конфлікту».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uk-UA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Есе надіслати на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email</a:t>
            </a:r>
            <a:r>
              <a:rPr lang="uk-UA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kornetmaryna@ukr.net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 15.11.2019 включно. </a:t>
            </a:r>
            <a:r>
              <a:rPr lang="en-US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en-US" sz="1600" dirty="0" smtClean="0"/>
              <a:t>(</a:t>
            </a:r>
            <a:r>
              <a:rPr lang="uk-UA" sz="1600" dirty="0" smtClean="0"/>
              <a:t>Почати можна </a:t>
            </a:r>
            <a:r>
              <a:rPr lang="uk-UA" sz="1600" dirty="0"/>
              <a:t>з розкриття суті, що криється за поняттям роботи "Інтернет-мрія", які очікування у </a:t>
            </a:r>
            <a:r>
              <a:rPr lang="uk-UA" sz="1600" dirty="0" err="1" smtClean="0"/>
              <a:t>пошукачів</a:t>
            </a:r>
            <a:r>
              <a:rPr lang="uk-UA" sz="1600" dirty="0" smtClean="0"/>
              <a:t>? Одним з таких прикладів  є </a:t>
            </a:r>
            <a:r>
              <a:rPr lang="uk-UA" sz="1600" dirty="0"/>
              <a:t>так звані </a:t>
            </a:r>
            <a:r>
              <a:rPr lang="uk-UA" sz="1600" dirty="0" err="1"/>
              <a:t>ботоферми</a:t>
            </a:r>
            <a:r>
              <a:rPr lang="uk-UA" sz="1600" dirty="0"/>
              <a:t>, які націлені на коригування думки </a:t>
            </a:r>
            <a:r>
              <a:rPr lang="uk-UA" sz="1600" dirty="0" smtClean="0"/>
              <a:t>суспільства (на </a:t>
            </a:r>
            <a:r>
              <a:rPr lang="uk-UA" sz="1600" dirty="0"/>
              <a:t>вашу думку на скільки вони є </a:t>
            </a:r>
            <a:r>
              <a:rPr lang="uk-UA" sz="1600" dirty="0" smtClean="0"/>
              <a:t>успішними?). Також, </a:t>
            </a:r>
            <a:r>
              <a:rPr lang="uk-UA" sz="1600" dirty="0"/>
              <a:t>таким прикладом є </a:t>
            </a:r>
            <a:r>
              <a:rPr lang="uk-UA" sz="1600" dirty="0" smtClean="0"/>
              <a:t>передача </a:t>
            </a:r>
            <a:r>
              <a:rPr lang="uk-UA" sz="1600" dirty="0"/>
              <a:t>в оренду своїх сторінок, наприклад у </a:t>
            </a:r>
            <a:r>
              <a:rPr lang="en-US" sz="1600" dirty="0" smtClean="0"/>
              <a:t>Facebook</a:t>
            </a:r>
            <a:r>
              <a:rPr lang="en-US" sz="1600" dirty="0"/>
              <a:t>, </a:t>
            </a:r>
            <a:r>
              <a:rPr lang="uk-UA" sz="1600" dirty="0"/>
              <a:t>з тією ж ціллю. </a:t>
            </a:r>
            <a:endParaRPr lang="uk-UA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862966"/>
            <a:ext cx="8902437" cy="3539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1700" dirty="0" smtClean="0">
                <a:solidFill>
                  <a:schemeClr val="tx1"/>
                </a:solidFill>
              </a:rPr>
              <a:t>Гарний </a:t>
            </a:r>
            <a:r>
              <a:rPr lang="uk-UA" sz="1700" dirty="0" err="1" smtClean="0">
                <a:solidFill>
                  <a:schemeClr val="tx1"/>
                </a:solidFill>
              </a:rPr>
              <a:t>мінікурс</a:t>
            </a:r>
            <a:r>
              <a:rPr lang="uk-UA" sz="1700" dirty="0" smtClean="0">
                <a:solidFill>
                  <a:schemeClr val="tx1"/>
                </a:solidFill>
              </a:rPr>
              <a:t> від випускниці ЗНУ за темою есе </a:t>
            </a:r>
            <a:r>
              <a:rPr lang="en-US" sz="1700" dirty="0" smtClean="0">
                <a:solidFill>
                  <a:schemeClr val="tx1"/>
                </a:solidFill>
              </a:rPr>
              <a:t>https</a:t>
            </a:r>
            <a:r>
              <a:rPr lang="en-US" sz="1700" dirty="0">
                <a:solidFill>
                  <a:schemeClr val="tx1"/>
                </a:solidFill>
              </a:rPr>
              <a:t>://learn.unistudy.org.ua/essay/</a:t>
            </a:r>
            <a:endParaRPr lang="uk-UA" sz="17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46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594</Words>
  <Application>Microsoft Office PowerPoint</Application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</cp:revision>
  <dcterms:created xsi:type="dcterms:W3CDTF">2020-09-04T08:18:13Z</dcterms:created>
  <dcterms:modified xsi:type="dcterms:W3CDTF">2020-09-04T08:19:07Z</dcterms:modified>
</cp:coreProperties>
</file>