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50AB6-86DC-4236-B962-840C065762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7589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29780-AF18-4833-9960-23D9FE1376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9086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DE542-9E71-4C43-B037-0CD0571455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63490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14D0CA-5A60-4A97-8314-7CBA4912A5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29266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4617FE7-1E4E-47FB-BBDB-A87CAD1493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1899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EC46C-5BC2-4A1C-877E-412D85BB82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8936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12BAE-0D03-454C-A920-7C7AC262B6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7950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FF7CC-1E56-4A63-AABB-158175E221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3663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9529E-707A-4C71-8960-B8CBECFA3B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9501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D2EA8-5085-4527-BC7B-3A48CFFB98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946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36F00-F6EC-4E23-9C22-355DA399EF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22122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18FFC-238C-40DE-B4DA-34C9EAD8A1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38668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FDFE7-7D9F-4A45-BC96-E8DC114761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6176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C86E62-C1F7-4DE2-A66E-09D07CEA125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835150" y="404813"/>
            <a:ext cx="537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>
                <a:latin typeface="Times New Roman" panose="02020603050405020304" pitchFamily="18" charset="0"/>
              </a:rPr>
              <a:t>Польовий транзистор з керуючим n-р -переходом </a:t>
            </a:r>
          </a:p>
        </p:txBody>
      </p:sp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5219700" y="1700213"/>
          <a:ext cx="3167063" cy="1619250"/>
        </p:xfrm>
        <a:graphic>
          <a:graphicData uri="http://schemas.openxmlformats.org/presentationml/2006/ole">
            <p:oleObj spid="_x0000_s2066" name="Image" r:id="rId3" imgW="3898413" imgH="1993651" progId="">
              <p:embed/>
            </p:oleObj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684213" y="1341438"/>
          <a:ext cx="4032250" cy="2401887"/>
        </p:xfrm>
        <a:graphic>
          <a:graphicData uri="http://schemas.openxmlformats.org/presentationml/2006/ole">
            <p:oleObj spid="_x0000_s2067" name="Image" r:id="rId4" imgW="4584127" imgH="2730159" progId="">
              <p:embed/>
            </p:oleObj>
          </a:graphicData>
        </a:graphic>
      </p:graphicFrame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763713" y="908050"/>
            <a:ext cx="5111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1400"/>
              <a:t>Схема включення і умовне графічне позначення польового транзистора з n-p переходом і каналом n - типу 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476375" y="4076700"/>
            <a:ext cx="5967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1400"/>
              <a:t>Будова і умовне графічне позначення планарно епітаксіального польового транзистора з каналом p – типу</a:t>
            </a:r>
            <a:r>
              <a:rPr lang="ru-RU" altLang="ru-RU"/>
              <a:t> </a:t>
            </a:r>
          </a:p>
        </p:txBody>
      </p:sp>
      <p:graphicFrame>
        <p:nvGraphicFramePr>
          <p:cNvPr id="2065" name="Object 17"/>
          <p:cNvGraphicFramePr>
            <a:graphicFrameLocks noChangeAspect="1"/>
          </p:cNvGraphicFramePr>
          <p:nvPr/>
        </p:nvGraphicFramePr>
        <p:xfrm>
          <a:off x="2771775" y="4783138"/>
          <a:ext cx="3816350" cy="2074862"/>
        </p:xfrm>
        <a:graphic>
          <a:graphicData uri="http://schemas.openxmlformats.org/presentationml/2006/ole">
            <p:oleObj spid="_x0000_s2068" name="Image" r:id="rId5" imgW="4088889" imgH="2222222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42988" y="3429000"/>
            <a:ext cx="3051175" cy="2568575"/>
          </a:xfrm>
          <a:noFill/>
          <a:ln/>
        </p:spPr>
      </p:pic>
      <p:graphicFrame>
        <p:nvGraphicFramePr>
          <p:cNvPr id="3080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4787900" y="3716338"/>
          <a:ext cx="3375025" cy="2185987"/>
        </p:xfrm>
        <a:graphic>
          <a:graphicData uri="http://schemas.openxmlformats.org/presentationml/2006/ole">
            <p:oleObj spid="_x0000_s3088" name="Image" r:id="rId4" imgW="4901587" imgH="3174603" progId="">
              <p:embed/>
            </p:oleObj>
          </a:graphicData>
        </a:graphic>
      </p:graphicFrame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539750" y="2924175"/>
            <a:ext cx="41386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1400"/>
              <a:t>Керуючі (струмозатворні) характеристики польового транзистора з каналом n - типу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643438" y="2924175"/>
            <a:ext cx="39608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1400"/>
              <a:t>Вихідні (стокові) характеристики польового транзистора з каналом n - типу</a:t>
            </a:r>
            <a:r>
              <a:rPr lang="ru-RU" altLang="ru-RU"/>
              <a:t> </a:t>
            </a:r>
          </a:p>
        </p:txBody>
      </p:sp>
      <p:graphicFrame>
        <p:nvGraphicFramePr>
          <p:cNvPr id="3085" name="Object 13"/>
          <p:cNvGraphicFramePr>
            <a:graphicFrameLocks noChangeAspect="1"/>
          </p:cNvGraphicFramePr>
          <p:nvPr>
            <p:ph sz="quarter" idx="3"/>
          </p:nvPr>
        </p:nvGraphicFramePr>
        <p:xfrm>
          <a:off x="2411413" y="188913"/>
          <a:ext cx="4321175" cy="2571750"/>
        </p:xfrm>
        <a:graphic>
          <a:graphicData uri="http://schemas.openxmlformats.org/presentationml/2006/ole">
            <p:oleObj spid="_x0000_s3089" name="Image" r:id="rId5" imgW="4584127" imgH="2730159" progId="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23850" y="333375"/>
            <a:ext cx="8351838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1400" b="1" u="sng"/>
              <a:t>Параметри польових транзистор</a:t>
            </a:r>
            <a:r>
              <a:rPr lang="uk-UA" altLang="ru-RU" sz="1400" b="1" u="sng"/>
              <a:t>і</a:t>
            </a:r>
            <a:r>
              <a:rPr lang="ru-RU" altLang="ru-RU" sz="1400" b="1" u="sng"/>
              <a:t>в</a:t>
            </a:r>
            <a:r>
              <a:rPr lang="uk-UA" altLang="ru-RU" sz="1400" b="1" u="sng"/>
              <a:t>:</a:t>
            </a:r>
          </a:p>
          <a:p>
            <a:pPr algn="ctr"/>
            <a:endParaRPr lang="ru-RU" altLang="ru-RU" sz="1400" b="1" u="sng"/>
          </a:p>
          <a:p>
            <a:r>
              <a:rPr lang="uk-UA" altLang="ru-RU" sz="1400" b="1"/>
              <a:t>Крутизна </a:t>
            </a:r>
            <a:r>
              <a:rPr lang="ru-RU" altLang="ru-RU" sz="1400" b="1"/>
              <a:t>S</a:t>
            </a:r>
            <a:r>
              <a:rPr lang="uk-UA" altLang="ru-RU" sz="1400"/>
              <a:t>, аналогічна параметру </a:t>
            </a:r>
            <a:r>
              <a:rPr lang="ru-RU" altLang="ru-RU" sz="1400"/>
              <a:t>h</a:t>
            </a:r>
            <a:r>
              <a:rPr lang="uk-UA" altLang="ru-RU" sz="1400" baseline="-25000"/>
              <a:t>21 </a:t>
            </a:r>
            <a:r>
              <a:rPr lang="uk-UA" altLang="ru-RU" sz="1400"/>
              <a:t>біполярних транзисторів </a:t>
            </a:r>
          </a:p>
          <a:p>
            <a:r>
              <a:rPr lang="ru-RU" altLang="ru-RU" sz="1400" b="1"/>
              <a:t>S</a:t>
            </a:r>
            <a:r>
              <a:rPr lang="uk-UA" altLang="ru-RU" sz="1400" b="1"/>
              <a:t> = </a:t>
            </a:r>
            <a:r>
              <a:rPr lang="ru-RU" altLang="ru-RU" sz="1400" b="1"/>
              <a:t>h</a:t>
            </a:r>
            <a:r>
              <a:rPr lang="uk-UA" altLang="ru-RU" sz="1400" b="1" baseline="-25000"/>
              <a:t>21</a:t>
            </a:r>
            <a:r>
              <a:rPr lang="uk-UA" altLang="ru-RU" sz="1400" b="1"/>
              <a:t> = </a:t>
            </a:r>
            <a:r>
              <a:rPr lang="ru-RU" altLang="ru-RU" sz="1400" b="1"/>
              <a:t>Δ</a:t>
            </a:r>
            <a:r>
              <a:rPr lang="uk-UA" altLang="ru-RU" sz="1400" b="1"/>
              <a:t> </a:t>
            </a:r>
            <a:r>
              <a:rPr lang="ru-RU" altLang="ru-RU" sz="1400" b="1"/>
              <a:t>i</a:t>
            </a:r>
            <a:r>
              <a:rPr lang="ru-RU" altLang="ru-RU" sz="1400" b="1" baseline="-25000"/>
              <a:t>c</a:t>
            </a:r>
            <a:r>
              <a:rPr lang="uk-UA" altLang="ru-RU" sz="1400" b="1" baseline="-25000"/>
              <a:t> </a:t>
            </a:r>
            <a:r>
              <a:rPr lang="uk-UA" altLang="ru-RU" sz="1400" b="1"/>
              <a:t>/ </a:t>
            </a:r>
            <a:r>
              <a:rPr lang="ru-RU" altLang="ru-RU" sz="1400" b="1"/>
              <a:t>ΔU</a:t>
            </a:r>
            <a:r>
              <a:rPr lang="uk-UA" altLang="ru-RU" sz="1400" b="1" baseline="-25000"/>
              <a:t>ЗВ</a:t>
            </a:r>
            <a:endParaRPr lang="ru-RU" altLang="ru-RU" sz="1400" b="1" baseline="-25000"/>
          </a:p>
          <a:p>
            <a:r>
              <a:rPr lang="ru-RU" altLang="ru-RU" sz="1400"/>
              <a:t>при </a:t>
            </a:r>
            <a:r>
              <a:rPr lang="ru-RU" altLang="ru-RU" sz="1400" b="1"/>
              <a:t>U</a:t>
            </a:r>
            <a:r>
              <a:rPr lang="ru-RU" altLang="ru-RU" sz="1400" b="1" baseline="-25000"/>
              <a:t>СВ</a:t>
            </a:r>
            <a:r>
              <a:rPr lang="ru-RU" altLang="ru-RU" sz="1400" b="1"/>
              <a:t> = const</a:t>
            </a:r>
            <a:endParaRPr lang="ru-RU" altLang="ru-RU" sz="1400"/>
          </a:p>
          <a:p>
            <a:r>
              <a:rPr lang="ru-RU" altLang="ru-RU" sz="1400"/>
              <a:t>Крутизна характеризує керуючу дію затвора.</a:t>
            </a:r>
            <a:br>
              <a:rPr lang="ru-RU" altLang="ru-RU" sz="1400"/>
            </a:br>
            <a:r>
              <a:rPr lang="ru-RU" altLang="ru-RU" sz="1400"/>
              <a:t>S = 3 мА/В означає, що зміна напруги затвора на 1 В створює зміну струму стоку на 3 мА.</a:t>
            </a:r>
            <a:br>
              <a:rPr lang="ru-RU" altLang="ru-RU" sz="1400"/>
            </a:br>
            <a:r>
              <a:rPr lang="ru-RU" altLang="ru-RU" sz="1400"/>
              <a:t/>
            </a:r>
            <a:br>
              <a:rPr lang="ru-RU" altLang="ru-RU" sz="1400"/>
            </a:br>
            <a:r>
              <a:rPr lang="uk-UA" altLang="ru-RU" sz="1400" b="1"/>
              <a:t>В</a:t>
            </a:r>
            <a:r>
              <a:rPr lang="ru-RU" altLang="ru-RU" sz="1400" b="1"/>
              <a:t>нутрішній (вихідний) опір </a:t>
            </a:r>
            <a:r>
              <a:rPr lang="ru-RU" altLang="ru-RU" sz="1400"/>
              <a:t>Rі, аналогічний величині 1/h22 для біполярного транзистора. Цей параметр являє собою опір транзистора між стоком і витоком (опір каналу)</a:t>
            </a:r>
          </a:p>
          <a:p>
            <a:r>
              <a:rPr lang="ru-RU" altLang="ru-RU" sz="1400" b="1"/>
              <a:t>Ri</a:t>
            </a:r>
            <a:r>
              <a:rPr lang="uk-UA" altLang="ru-RU" sz="1400" b="1"/>
              <a:t> = 1/</a:t>
            </a:r>
            <a:r>
              <a:rPr lang="ru-RU" altLang="ru-RU" sz="1400" b="1"/>
              <a:t>h</a:t>
            </a:r>
            <a:r>
              <a:rPr lang="uk-UA" altLang="ru-RU" sz="1400" b="1" baseline="-25000"/>
              <a:t>22</a:t>
            </a:r>
            <a:r>
              <a:rPr lang="uk-UA" altLang="ru-RU" sz="1400" b="1"/>
              <a:t> = </a:t>
            </a:r>
            <a:r>
              <a:rPr lang="ru-RU" altLang="ru-RU" sz="1400" b="1"/>
              <a:t>ΔU</a:t>
            </a:r>
            <a:r>
              <a:rPr lang="ru-RU" altLang="ru-RU" sz="1400" b="1" baseline="-25000"/>
              <a:t>C</a:t>
            </a:r>
            <a:r>
              <a:rPr lang="uk-UA" altLang="ru-RU" sz="1400" b="1" baseline="-25000"/>
              <a:t>В</a:t>
            </a:r>
            <a:r>
              <a:rPr lang="uk-UA" altLang="ru-RU" sz="1400" b="1"/>
              <a:t> / </a:t>
            </a:r>
            <a:r>
              <a:rPr lang="ru-RU" altLang="ru-RU" sz="1400" b="1"/>
              <a:t>Δ</a:t>
            </a:r>
            <a:r>
              <a:rPr lang="uk-UA" altLang="ru-RU" sz="1400" b="1"/>
              <a:t> </a:t>
            </a:r>
            <a:r>
              <a:rPr lang="ru-RU" altLang="ru-RU" sz="1400" b="1"/>
              <a:t>i</a:t>
            </a:r>
            <a:r>
              <a:rPr lang="ru-RU" altLang="ru-RU" sz="1400" b="1" baseline="-25000"/>
              <a:t>c</a:t>
            </a:r>
          </a:p>
          <a:p>
            <a:r>
              <a:rPr lang="ru-RU" altLang="ru-RU" sz="1400"/>
              <a:t>при </a:t>
            </a:r>
            <a:r>
              <a:rPr lang="ru-RU" altLang="ru-RU" sz="1400" b="1"/>
              <a:t>U</a:t>
            </a:r>
            <a:r>
              <a:rPr lang="ru-RU" altLang="ru-RU" sz="1400" b="1" baseline="-25000"/>
              <a:t>ЗВ</a:t>
            </a:r>
            <a:r>
              <a:rPr lang="ru-RU" altLang="ru-RU" sz="1400" b="1"/>
              <a:t> = const</a:t>
            </a:r>
            <a:br>
              <a:rPr lang="ru-RU" altLang="ru-RU" sz="1400" b="1"/>
            </a:br>
            <a:r>
              <a:rPr lang="ru-RU" altLang="ru-RU" sz="1400"/>
              <a:t>На положистих ділянках вихідних характеристик значення Rі досягає сотень кілоом і виявляється в багато разів більше опору транзистора по постійному струму R0.</a:t>
            </a:r>
            <a:br>
              <a:rPr lang="ru-RU" altLang="ru-RU" sz="1400"/>
            </a:br>
            <a:endParaRPr lang="ru-RU" altLang="ru-RU" sz="1400"/>
          </a:p>
          <a:p>
            <a:r>
              <a:rPr lang="uk-UA" altLang="ru-RU" sz="1400" b="1"/>
              <a:t>Коефіцієнтом підсилення за напругою</a:t>
            </a:r>
            <a:endParaRPr lang="ru-RU" altLang="ru-RU" sz="1400" b="1"/>
          </a:p>
          <a:p>
            <a:r>
              <a:rPr lang="ru-RU" altLang="ru-RU" sz="1400"/>
              <a:t>μ</a:t>
            </a:r>
            <a:r>
              <a:rPr lang="uk-UA" altLang="ru-RU" sz="1400"/>
              <a:t> = - </a:t>
            </a:r>
            <a:r>
              <a:rPr lang="ru-RU" altLang="ru-RU" sz="1400"/>
              <a:t>ΔU</a:t>
            </a:r>
            <a:r>
              <a:rPr lang="ru-RU" altLang="ru-RU" sz="1400" baseline="-25000"/>
              <a:t>C</a:t>
            </a:r>
            <a:r>
              <a:rPr lang="uk-UA" altLang="ru-RU" sz="1400" baseline="-25000"/>
              <a:t>В </a:t>
            </a:r>
            <a:r>
              <a:rPr lang="uk-UA" altLang="ru-RU" sz="1400"/>
              <a:t>/ </a:t>
            </a:r>
            <a:r>
              <a:rPr lang="ru-RU" altLang="ru-RU" sz="1400"/>
              <a:t>U</a:t>
            </a:r>
            <a:r>
              <a:rPr lang="uk-UA" altLang="ru-RU" sz="1400" baseline="-25000"/>
              <a:t>ЗВ</a:t>
            </a:r>
            <a:endParaRPr lang="ru-RU" altLang="ru-RU" sz="1400" baseline="-25000"/>
          </a:p>
          <a:p>
            <a:r>
              <a:rPr lang="ru-RU" altLang="ru-RU" sz="1400"/>
              <a:t>μ</a:t>
            </a:r>
            <a:r>
              <a:rPr lang="en-GB" altLang="ru-RU" sz="1400"/>
              <a:t> = S Ri</a:t>
            </a:r>
            <a:endParaRPr lang="ru-RU" altLang="ru-RU" sz="1400"/>
          </a:p>
          <a:p>
            <a:r>
              <a:rPr lang="ru-RU" altLang="ru-RU" sz="1400"/>
              <a:t>при Δ </a:t>
            </a:r>
            <a:r>
              <a:rPr lang="en-GB" altLang="ru-RU" sz="1400"/>
              <a:t>ic</a:t>
            </a:r>
            <a:r>
              <a:rPr lang="ru-RU" altLang="ru-RU" sz="1400"/>
              <a:t> = </a:t>
            </a:r>
            <a:r>
              <a:rPr lang="en-GB" altLang="ru-RU" sz="1400"/>
              <a:t>const</a:t>
            </a:r>
            <a:r>
              <a:rPr lang="ru-RU" altLang="ru-RU" sz="1400"/>
              <a:t/>
            </a:r>
            <a:br>
              <a:rPr lang="ru-RU" altLang="ru-RU" sz="1400"/>
            </a:br>
            <a:r>
              <a:rPr lang="ru-RU" altLang="ru-RU" sz="1400"/>
              <a:t/>
            </a:r>
            <a:br>
              <a:rPr lang="ru-RU" altLang="ru-RU" sz="1400"/>
            </a:br>
            <a:r>
              <a:rPr lang="uk-UA" altLang="ru-RU" sz="1400" b="1"/>
              <a:t>В</a:t>
            </a:r>
            <a:r>
              <a:rPr lang="ru-RU" altLang="ru-RU" sz="1400" b="1"/>
              <a:t>хідний опір польового транзистора</a:t>
            </a:r>
          </a:p>
          <a:p>
            <a:r>
              <a:rPr lang="ru-RU" altLang="ru-RU" sz="1400" b="1"/>
              <a:t>Ri</a:t>
            </a:r>
            <a:r>
              <a:rPr lang="uk-UA" altLang="ru-RU" sz="1400" b="1"/>
              <a:t> = </a:t>
            </a:r>
            <a:r>
              <a:rPr lang="ru-RU" altLang="ru-RU" sz="1400" b="1"/>
              <a:t>ΔU</a:t>
            </a:r>
            <a:r>
              <a:rPr lang="uk-UA" altLang="ru-RU" sz="1400" b="1"/>
              <a:t>ЗВ / </a:t>
            </a:r>
            <a:r>
              <a:rPr lang="ru-RU" altLang="ru-RU" sz="1400" b="1"/>
              <a:t>Δi</a:t>
            </a:r>
            <a:r>
              <a:rPr lang="uk-UA" altLang="ru-RU" sz="1400" b="1" baseline="-25000"/>
              <a:t>З</a:t>
            </a:r>
            <a:r>
              <a:rPr lang="uk-UA" altLang="ru-RU" sz="1400"/>
              <a:t>  сягає десятків мегаомів</a:t>
            </a:r>
            <a:endParaRPr lang="ru-RU" altLang="ru-RU" sz="1400"/>
          </a:p>
          <a:p>
            <a:r>
              <a:rPr lang="ru-RU" altLang="ru-RU" sz="1400"/>
              <a:t>при U</a:t>
            </a:r>
            <a:r>
              <a:rPr lang="ru-RU" altLang="ru-RU" sz="1400" baseline="-25000"/>
              <a:t>СВ</a:t>
            </a:r>
            <a:r>
              <a:rPr lang="ru-RU" altLang="ru-RU" sz="1400"/>
              <a:t> = const 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>
            <p:ph/>
          </p:nvPr>
        </p:nvGraphicFramePr>
        <p:xfrm>
          <a:off x="4211638" y="3357563"/>
          <a:ext cx="4572000" cy="2722562"/>
        </p:xfrm>
        <a:graphic>
          <a:graphicData uri="http://schemas.openxmlformats.org/presentationml/2006/ole">
            <p:oleObj spid="_x0000_s4103" name="Image" r:id="rId3" imgW="4584127" imgH="2730159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50825" y="188913"/>
            <a:ext cx="8616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b="1"/>
              <a:t>Польові транзистори з ізольованим затвором</a:t>
            </a:r>
            <a:r>
              <a:rPr lang="uk-UA" altLang="ru-RU" b="1"/>
              <a:t> (</a:t>
            </a:r>
            <a:r>
              <a:rPr lang="ru-RU" altLang="ru-RU" b="1"/>
              <a:t>МДН</a:t>
            </a:r>
            <a:r>
              <a:rPr lang="ru-RU" altLang="ru-RU"/>
              <a:t> чи </a:t>
            </a:r>
            <a:r>
              <a:rPr lang="ru-RU" altLang="ru-RU" b="1"/>
              <a:t>МОН-транзистори</a:t>
            </a:r>
            <a:r>
              <a:rPr lang="uk-UA" altLang="ru-RU" b="1"/>
              <a:t>)</a:t>
            </a:r>
            <a:endParaRPr lang="ru-RU" altLang="ru-RU"/>
          </a:p>
          <a:p>
            <a:pPr algn="ctr"/>
            <a:r>
              <a:rPr lang="uk-UA" altLang="ru-RU"/>
              <a:t>Структура : </a:t>
            </a:r>
            <a:r>
              <a:rPr lang="ru-RU" altLang="ru-RU"/>
              <a:t>метал — діелектрик (окисел) — напівпровідник </a:t>
            </a:r>
          </a:p>
        </p:txBody>
      </p:sp>
      <p:pic>
        <p:nvPicPr>
          <p:cNvPr id="9230" name="Picture 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051050" y="1052513"/>
            <a:ext cx="4681538" cy="2498725"/>
          </a:xfrm>
          <a:noFill/>
          <a:ln/>
        </p:spPr>
      </p:pic>
      <p:graphicFrame>
        <p:nvGraphicFramePr>
          <p:cNvPr id="9236" name="Object 20"/>
          <p:cNvGraphicFramePr>
            <a:graphicFrameLocks noChangeAspect="1"/>
          </p:cNvGraphicFramePr>
          <p:nvPr>
            <p:ph sz="half" idx="2"/>
          </p:nvPr>
        </p:nvGraphicFramePr>
        <p:xfrm>
          <a:off x="1692275" y="3716338"/>
          <a:ext cx="5832475" cy="3038475"/>
        </p:xfrm>
        <a:graphic>
          <a:graphicData uri="http://schemas.openxmlformats.org/presentationml/2006/ole">
            <p:oleObj spid="_x0000_s9240" name="Image" r:id="rId4" imgW="6044444" imgH="3149206" progId="">
              <p:embed/>
            </p:oleObj>
          </a:graphicData>
        </a:graphic>
      </p:graphicFrame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739775" y="3524250"/>
            <a:ext cx="7466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600"/>
              <a:t>Вихідні та керуючі (струмозатворні) характеристики МДН(МОП) транзисторів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627313" y="1268413"/>
          <a:ext cx="4037012" cy="2103437"/>
        </p:xfrm>
        <a:graphic>
          <a:graphicData uri="http://schemas.openxmlformats.org/presentationml/2006/ole">
            <p:oleObj spid="_x0000_s12302" name="Image" r:id="rId3" imgW="6044444" imgH="3149206" progId="">
              <p:embed/>
            </p:oleObj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>
            <p:ph sz="quarter" idx="2"/>
          </p:nvPr>
        </p:nvGraphicFramePr>
        <p:xfrm>
          <a:off x="4356100" y="3429000"/>
          <a:ext cx="3600450" cy="2571750"/>
        </p:xfrm>
        <a:graphic>
          <a:graphicData uri="http://schemas.openxmlformats.org/presentationml/2006/ole">
            <p:oleObj spid="_x0000_s12303" name="Image" r:id="rId4" imgW="5066667" imgH="3619048" progId="">
              <p:embed/>
            </p:oleObj>
          </a:graphicData>
        </a:graphic>
      </p:graphicFrame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971550" y="260350"/>
            <a:ext cx="7351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/>
              <a:t>Будова МДН (МОП) транзистора з індукованим каналом</a:t>
            </a:r>
            <a:r>
              <a:rPr lang="en-US" altLang="ru-RU" b="1"/>
              <a:t> n</a:t>
            </a:r>
            <a:r>
              <a:rPr lang="ru-RU" altLang="ru-RU" b="1"/>
              <a:t>-</a:t>
            </a:r>
            <a:r>
              <a:rPr lang="uk-UA" altLang="ru-RU" b="1"/>
              <a:t>типу</a:t>
            </a:r>
            <a:endParaRPr lang="ru-RU" altLang="ru-RU" b="1"/>
          </a:p>
        </p:txBody>
      </p:sp>
      <p:pic>
        <p:nvPicPr>
          <p:cNvPr id="12298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58888" y="3429000"/>
            <a:ext cx="2592387" cy="2574925"/>
          </a:xfrm>
          <a:noFill/>
          <a:ln/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919788" y="1771650"/>
            <a:ext cx="11414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 sz="1400"/>
              <a:t>позначення</a:t>
            </a:r>
            <a:endParaRPr lang="ru-RU" altLang="ru-RU"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468313" y="1844675"/>
          <a:ext cx="4037012" cy="2960688"/>
        </p:xfrm>
        <a:graphic>
          <a:graphicData uri="http://schemas.openxmlformats.org/presentationml/2006/ole">
            <p:oleObj spid="_x0000_s16394" name="Image" r:id="rId3" imgW="9853968" imgH="7225397" progId="">
              <p:embed/>
            </p:oleObj>
          </a:graphicData>
        </a:graphic>
      </p:graphicFrame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50825" y="333375"/>
            <a:ext cx="8713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/>
              <a:t>Підсилювальний каскад на базі польового транзистора </a:t>
            </a:r>
            <a:r>
              <a:rPr lang="uk-UA" altLang="ru-RU" b="1"/>
              <a:t>(</a:t>
            </a:r>
            <a:r>
              <a:rPr lang="ru-RU" altLang="ru-RU" b="1"/>
              <a:t>МДН</a:t>
            </a:r>
            <a:r>
              <a:rPr lang="uk-UA" altLang="ru-RU" b="1"/>
              <a:t>) з </a:t>
            </a:r>
            <a:r>
              <a:rPr lang="en-US" altLang="ru-RU" b="1"/>
              <a:t>n</a:t>
            </a:r>
            <a:r>
              <a:rPr lang="ru-RU" altLang="ru-RU" b="1"/>
              <a:t>-</a:t>
            </a:r>
            <a:r>
              <a:rPr lang="uk-UA" altLang="ru-RU" b="1"/>
              <a:t>каналом</a:t>
            </a:r>
            <a:endParaRPr lang="ru-RU" altLang="ru-RU" b="1"/>
          </a:p>
        </p:txBody>
      </p:sp>
      <p:pic>
        <p:nvPicPr>
          <p:cNvPr id="1639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87900" y="2133600"/>
            <a:ext cx="4038600" cy="2155825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6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468313" y="2420938"/>
          <a:ext cx="4038600" cy="3355975"/>
        </p:xfrm>
        <a:graphic>
          <a:graphicData uri="http://schemas.openxmlformats.org/presentationml/2006/ole">
            <p:oleObj spid="_x0000_s19475" name="Точечный рисунок" r:id="rId3" imgW="4390476" imgH="3648584" progId="PBrush">
              <p:embed/>
            </p:oleObj>
          </a:graphicData>
        </a:graphic>
      </p:graphicFrame>
      <p:pic>
        <p:nvPicPr>
          <p:cNvPr id="19468" name="Picture 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64163" y="2924175"/>
            <a:ext cx="2857500" cy="2143125"/>
          </a:xfrm>
          <a:noFill/>
          <a:ln/>
        </p:spPr>
      </p:pic>
      <p:pic>
        <p:nvPicPr>
          <p:cNvPr id="19471" name="Picture 1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84438" y="260350"/>
            <a:ext cx="4038600" cy="1716088"/>
          </a:xfrm>
          <a:noFill/>
          <a:ln/>
        </p:spPr>
      </p:pic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2535238" y="6113463"/>
            <a:ext cx="3073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1 Тбайт = 8 589 934 592 б</a:t>
            </a:r>
            <a:r>
              <a:rPr lang="uk-UA" altLang="ru-RU"/>
              <a:t>іт</a:t>
            </a:r>
            <a:endParaRPr lang="ru-RU" alt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161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Оформление по умолчанию</vt:lpstr>
      <vt:lpstr>Image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TNTU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Пиндус Ю.І.</dc:creator>
  <cp:lastModifiedBy>user</cp:lastModifiedBy>
  <cp:revision>8</cp:revision>
  <dcterms:created xsi:type="dcterms:W3CDTF">2011-11-30T07:30:13Z</dcterms:created>
  <dcterms:modified xsi:type="dcterms:W3CDTF">2021-10-11T11:28:34Z</dcterms:modified>
</cp:coreProperties>
</file>