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8" r:id="rId4"/>
    <p:sldId id="279" r:id="rId5"/>
    <p:sldId id="282" r:id="rId6"/>
    <p:sldId id="283" r:id="rId7"/>
    <p:sldId id="284" r:id="rId8"/>
    <p:sldId id="280" r:id="rId9"/>
    <p:sldId id="281" r:id="rId10"/>
    <p:sldId id="277" r:id="rId11"/>
    <p:sldId id="263" r:id="rId12"/>
    <p:sldId id="285" r:id="rId13"/>
    <p:sldId id="289" r:id="rId14"/>
    <p:sldId id="286" r:id="rId15"/>
    <p:sldId id="287" r:id="rId16"/>
    <p:sldId id="288" r:id="rId17"/>
    <p:sldId id="290" r:id="rId18"/>
    <p:sldId id="264" r:id="rId19"/>
    <p:sldId id="265" r:id="rId20"/>
    <p:sldId id="262" r:id="rId21"/>
    <p:sldId id="266" r:id="rId22"/>
    <p:sldId id="267" r:id="rId23"/>
    <p:sldId id="270" r:id="rId24"/>
    <p:sldId id="271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work.ua/ru/jobs/by-company/159491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work.ua/ru/jobs/by-company/1719852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work.ua/ru/jobs/by-company/58635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2214554"/>
            <a:ext cx="557213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Управление проектами информатизации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План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dirty="0" smtClean="0"/>
              <a:t>1.1 Зачем нужны </a:t>
            </a:r>
            <a:r>
              <a:rPr lang="ru-RU" sz="2200" dirty="0" err="1" smtClean="0"/>
              <a:t>проджект</a:t>
            </a:r>
            <a:r>
              <a:rPr lang="ru-RU" sz="2200" dirty="0" smtClean="0"/>
              <a:t> менеджеры и </a:t>
            </a:r>
            <a:r>
              <a:rPr lang="ru-RU" sz="2200" dirty="0" err="1" smtClean="0"/>
              <a:t>продакт</a:t>
            </a:r>
            <a:r>
              <a:rPr lang="ru-RU" sz="2200" dirty="0" smtClean="0"/>
              <a:t> менеджеры?</a:t>
            </a:r>
            <a:br>
              <a:rPr lang="ru-RU" sz="2200" dirty="0" smtClean="0"/>
            </a:br>
            <a:r>
              <a:rPr lang="ru-RU" sz="2200" dirty="0" smtClean="0"/>
              <a:t>1.</a:t>
            </a:r>
            <a:r>
              <a:rPr lang="pl-PL" sz="2200" dirty="0" smtClean="0"/>
              <a:t>2</a:t>
            </a:r>
            <a:r>
              <a:rPr lang="ru-RU" sz="2200" dirty="0" smtClean="0"/>
              <a:t>. Проект и продукт. Характеристики и отличие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1.</a:t>
            </a:r>
            <a:r>
              <a:rPr lang="pl-PL" sz="2200" dirty="0" smtClean="0"/>
              <a:t>3</a:t>
            </a:r>
            <a:r>
              <a:rPr lang="ru-RU" sz="2200" dirty="0" smtClean="0"/>
              <a:t> Особенности проектов информатизации 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35528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313" y="2492896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такое </a:t>
            </a:r>
            <a:r>
              <a:rPr lang="ru-RU" b="1" dirty="0" smtClean="0"/>
              <a:t>проект и управление проектами?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2313" y="3212976"/>
            <a:ext cx="8229600" cy="129614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200" b="1" dirty="0" smtClean="0"/>
              <a:t>Проект: – временное предприятие, – для создания </a:t>
            </a:r>
            <a:r>
              <a:rPr lang="ru-RU" sz="2200" b="1" dirty="0" smtClean="0">
                <a:solidFill>
                  <a:srgbClr val="FF0000"/>
                </a:solidFill>
              </a:rPr>
              <a:t>уникальных </a:t>
            </a:r>
            <a:r>
              <a:rPr lang="ru-RU" sz="2200" b="1" dirty="0" smtClean="0"/>
              <a:t>продуктов или </a:t>
            </a:r>
            <a:r>
              <a:rPr lang="ru-RU" sz="2200" b="1" dirty="0" smtClean="0">
                <a:solidFill>
                  <a:srgbClr val="FF0000"/>
                </a:solidFill>
              </a:rPr>
              <a:t>результатов</a:t>
            </a:r>
            <a:r>
              <a:rPr lang="ru-RU" sz="2200" b="1" dirty="0" smtClean="0"/>
              <a:t> </a:t>
            </a:r>
            <a:endParaRPr lang="ru-RU" sz="22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12313" y="5733256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 smtClean="0"/>
              <a:t>Управление проектами: – деятельность </a:t>
            </a:r>
            <a:r>
              <a:rPr lang="ru-RU" sz="2200" b="1" dirty="0" smtClean="0">
                <a:solidFill>
                  <a:srgbClr val="FF0000"/>
                </a:solidFill>
              </a:rPr>
              <a:t>ограниченная во времени </a:t>
            </a:r>
            <a:r>
              <a:rPr lang="ru-RU" sz="2200" b="1" dirty="0" smtClean="0"/>
              <a:t>и направленная на достижения </a:t>
            </a:r>
            <a:r>
              <a:rPr lang="ru-RU" sz="2200" b="1" dirty="0" smtClean="0">
                <a:solidFill>
                  <a:srgbClr val="FF0000"/>
                </a:solidFill>
              </a:rPr>
              <a:t>уникального результата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2313" y="4581128"/>
            <a:ext cx="77048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b="1" dirty="0"/>
              <a:t>Продукт — это товар или сервис, востребованный рынком для удовлетворения потребности людей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40298" y="729570"/>
            <a:ext cx="3401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</a:t>
            </a:r>
            <a:r>
              <a:rPr lang="pl-PL" b="1" dirty="0"/>
              <a:t>2</a:t>
            </a:r>
            <a:r>
              <a:rPr lang="ru-RU" b="1" dirty="0"/>
              <a:t>. Проект и продукт. Характеристики и отличие </a:t>
            </a:r>
            <a:endParaRPr lang="uk-UA" b="1" dirty="0"/>
          </a:p>
        </p:txBody>
      </p:sp>
      <p:pic>
        <p:nvPicPr>
          <p:cNvPr id="1028" name="Picture 4" descr="Project Manager vs Product Manager: Differences &amp; Similar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97759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21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500" b="1" dirty="0" smtClean="0"/>
              <a:t>Уникальность  и временность</a:t>
            </a:r>
            <a:r>
              <a:rPr lang="pl-PL" sz="3500" b="1" dirty="0" smtClean="0"/>
              <a:t> </a:t>
            </a:r>
            <a:r>
              <a:rPr lang="ru-RU" sz="3500" b="1" dirty="0" smtClean="0"/>
              <a:t>проекта</a:t>
            </a:r>
            <a:endParaRPr lang="ru-RU" sz="3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500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142984"/>
            <a:ext cx="847030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 descr="http://uateka.com/uploads/media/photo/2011/07/12/aa1544936361ab6a031adfb2dbbb432abbf542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3445658" cy="2071702"/>
          </a:xfrm>
          <a:prstGeom prst="rect">
            <a:avLst/>
          </a:prstGeom>
          <a:noFill/>
        </p:spPr>
      </p:pic>
      <p:pic>
        <p:nvPicPr>
          <p:cNvPr id="14340" name="Picture 4" descr="http://accessories.comd.ru/upload/medialibrary/e20/scania_history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00504"/>
            <a:ext cx="364333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чем разница между проектом и продуктом?</a:t>
            </a:r>
          </a:p>
        </p:txBody>
      </p:sp>
      <p:pic>
        <p:nvPicPr>
          <p:cNvPr id="8194" name="Picture 2" descr="https://spark.ru/upload/other/b_5950df05c2f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86395"/>
            <a:ext cx="7200800" cy="530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18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чем разница между </a:t>
            </a:r>
            <a:r>
              <a:rPr lang="ru-RU" dirty="0" smtClean="0"/>
              <a:t>менеджером проекта и менеджером продукта?</a:t>
            </a:r>
            <a:endParaRPr lang="ru-RU" dirty="0"/>
          </a:p>
        </p:txBody>
      </p:sp>
      <p:pic>
        <p:nvPicPr>
          <p:cNvPr id="14338" name="Picture 2" descr="https://273701.selcdn.ru/tcehcom/media/uploaded_files/product_project_t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390639" cy="443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82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проектного управления</a:t>
            </a:r>
            <a:endParaRPr lang="uk-U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25" y="2132856"/>
            <a:ext cx="83629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0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стать прожект менеджером в </a:t>
            </a:r>
            <a:r>
              <a:rPr lang="pl-PL" dirty="0" smtClean="0"/>
              <a:t>IT</a:t>
            </a:r>
            <a:endParaRPr lang="uk-U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688632" cy="186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93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книги читать для </a:t>
            </a:r>
            <a:r>
              <a:rPr lang="pl-PL" dirty="0" smtClean="0"/>
              <a:t>PM </a:t>
            </a:r>
            <a:r>
              <a:rPr lang="ru-RU" dirty="0" smtClean="0"/>
              <a:t>в </a:t>
            </a:r>
            <a:r>
              <a:rPr lang="pl-PL" dirty="0" smtClean="0"/>
              <a:t>IT</a:t>
            </a:r>
            <a:endParaRPr lang="uk-UA" dirty="0"/>
          </a:p>
        </p:txBody>
      </p:sp>
      <p:pic>
        <p:nvPicPr>
          <p:cNvPr id="12290" name="Picture 2" descr="Scrum без ошиб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37" y="1417957"/>
            <a:ext cx="2664296" cy="375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Эпоха Ag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12776"/>
            <a:ext cx="2664295" cy="375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0231" y="5301208"/>
            <a:ext cx="1914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Что такое </a:t>
            </a:r>
            <a:r>
              <a:rPr lang="ru-RU" i="1" dirty="0" err="1"/>
              <a:t>Agile</a:t>
            </a:r>
            <a:r>
              <a:rPr lang="ru-RU" i="1" dirty="0"/>
              <a:t>, </a:t>
            </a:r>
            <a:r>
              <a:rPr lang="ru-RU" i="1" dirty="0" err="1"/>
              <a:t>Scrum</a:t>
            </a:r>
            <a:r>
              <a:rPr lang="ru-RU" i="1" dirty="0"/>
              <a:t>, </a:t>
            </a:r>
            <a:r>
              <a:rPr lang="ru-RU" i="1" dirty="0" err="1"/>
              <a:t>DevOps</a:t>
            </a:r>
            <a:r>
              <a:rPr lang="ru-RU" i="1" dirty="0"/>
              <a:t>, </a:t>
            </a:r>
            <a:r>
              <a:rPr lang="ru-RU" i="1" dirty="0" err="1"/>
              <a:t>Канбан</a:t>
            </a:r>
            <a:r>
              <a:rPr lang="ru-RU" i="1" dirty="0"/>
              <a:t>. И как это применить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8938" y="5301208"/>
            <a:ext cx="19866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Как внедрить </a:t>
            </a:r>
            <a:r>
              <a:rPr lang="ru-RU" i="1" dirty="0" err="1"/>
              <a:t>Scrum</a:t>
            </a:r>
            <a:r>
              <a:rPr lang="ru-RU" i="1" dirty="0"/>
              <a:t>. Быстро и успешно</a:t>
            </a:r>
            <a:endParaRPr lang="uk-UA" dirty="0"/>
          </a:p>
        </p:txBody>
      </p:sp>
      <p:pic>
        <p:nvPicPr>
          <p:cNvPr id="12296" name="Picture 8" descr="Изображение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615980" cy="374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40152" y="5168175"/>
            <a:ext cx="2952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i="1" dirty="0"/>
              <a:t>Как от идеи перейти к реализации? Как планировать рабочий график? Что нужно, чтобы проект стал успешным? Как грамотно выходить из спорных </a:t>
            </a:r>
            <a:r>
              <a:rPr lang="ru-RU" sz="1500" i="1" dirty="0" smtClean="0"/>
              <a:t>ситуаций?</a:t>
            </a:r>
            <a:endParaRPr lang="uk-UA" sz="1500" i="1" dirty="0"/>
          </a:p>
        </p:txBody>
      </p:sp>
    </p:spTree>
    <p:extLst>
      <p:ext uri="{BB962C8B-B14F-4D97-AF65-F5344CB8AC3E}">
        <p14:creationId xmlns:p14="http://schemas.microsoft.com/office/powerpoint/2010/main" val="1519101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</a:t>
            </a:r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pl-PL" b="1" dirty="0" smtClean="0"/>
              <a:t>a</a:t>
            </a:r>
            <a:r>
              <a:rPr lang="ru-RU" b="1" dirty="0" smtClean="0"/>
              <a:t> </a:t>
            </a:r>
            <a:endParaRPr lang="uk-UA" dirty="0"/>
          </a:p>
        </p:txBody>
      </p:sp>
      <p:pic>
        <p:nvPicPr>
          <p:cNvPr id="15362" name="Picture 2" descr="ms.Project - PMDoc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10866"/>
            <a:ext cx="48768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Jira | Программное обеспечение для отслеживания задач и проект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5366" name="Picture 6" descr="Креативное агентство «Joint Group» — Поддержка сайтов MODx и Wordp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53" y="3573016"/>
            <a:ext cx="4752975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760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Результаты проекта</a:t>
            </a:r>
            <a:endParaRPr lang="ru-RU" sz="3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– продукт, представляющий собой элемент другого изделия или конечное изделие; 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– способность предоставлять услуги (</a:t>
            </a:r>
            <a:r>
              <a:rPr lang="ru-RU" sz="2800" i="1" dirty="0" smtClean="0"/>
              <a:t>например, дистрибуция); </a:t>
            </a:r>
          </a:p>
          <a:p>
            <a:pPr algn="just">
              <a:buNone/>
            </a:pPr>
            <a:endParaRPr lang="ru-RU" sz="2800" i="1" dirty="0" smtClean="0"/>
          </a:p>
          <a:p>
            <a:pPr algn="just">
              <a:buNone/>
            </a:pPr>
            <a:r>
              <a:rPr lang="ru-RU" sz="2800" i="1" dirty="0" smtClean="0"/>
              <a:t>– результаты, такие как последствия (например, данные) или документы. </a:t>
            </a:r>
            <a:endParaRPr lang="ru-RU" sz="25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Откуда берутся проекты? </a:t>
            </a:r>
            <a:endParaRPr lang="ru-RU" sz="3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Проекты санкционируются </a:t>
            </a:r>
          </a:p>
          <a:p>
            <a:pPr marL="0" indent="0">
              <a:buNone/>
            </a:pPr>
            <a:r>
              <a:rPr lang="ru-RU" sz="2800" dirty="0" smtClean="0"/>
              <a:t>• требованиями </a:t>
            </a:r>
            <a:r>
              <a:rPr lang="ru-RU" sz="2800" b="1" dirty="0" smtClean="0"/>
              <a:t>рынка; </a:t>
            </a:r>
          </a:p>
          <a:p>
            <a:pPr marL="0" indent="0">
              <a:buNone/>
            </a:pPr>
            <a:r>
              <a:rPr lang="ru-RU" sz="2800" b="1" dirty="0" smtClean="0"/>
              <a:t>• </a:t>
            </a:r>
            <a:r>
              <a:rPr lang="ru-RU" sz="2800" dirty="0" smtClean="0"/>
              <a:t>стратегическими</a:t>
            </a:r>
            <a:r>
              <a:rPr lang="ru-RU" sz="2800" b="1" dirty="0" smtClean="0"/>
              <a:t> возможностями/нуждами предприятия (например, новый курс обучения в целях увеличения прибыли); </a:t>
            </a:r>
          </a:p>
          <a:p>
            <a:pPr marL="0" indent="0">
              <a:buNone/>
            </a:pPr>
            <a:r>
              <a:rPr lang="ru-RU" sz="2800" b="1" dirty="0" smtClean="0"/>
              <a:t>• </a:t>
            </a:r>
            <a:r>
              <a:rPr lang="ru-RU" sz="2800" dirty="0" smtClean="0"/>
              <a:t>требованиями</a:t>
            </a:r>
            <a:r>
              <a:rPr lang="ru-RU" sz="2800" b="1" dirty="0" smtClean="0"/>
              <a:t> заказчика; </a:t>
            </a:r>
          </a:p>
          <a:p>
            <a:pPr marL="0" indent="0">
              <a:buNone/>
            </a:pPr>
            <a:r>
              <a:rPr lang="ru-RU" sz="2800" b="1" dirty="0" smtClean="0"/>
              <a:t>• </a:t>
            </a:r>
            <a:r>
              <a:rPr lang="ru-RU" sz="2800" dirty="0" smtClean="0"/>
              <a:t>технологическим</a:t>
            </a:r>
            <a:r>
              <a:rPr lang="ru-RU" sz="2800" b="1" dirty="0" smtClean="0"/>
              <a:t> прогрессом; </a:t>
            </a:r>
          </a:p>
          <a:p>
            <a:pPr marL="0" indent="0">
              <a:buNone/>
            </a:pPr>
            <a:r>
              <a:rPr lang="ru-RU" sz="2800" b="1" dirty="0" smtClean="0"/>
              <a:t>• законодательными </a:t>
            </a:r>
            <a:r>
              <a:rPr lang="ru-RU" sz="2800" dirty="0" smtClean="0"/>
              <a:t>требованиями</a:t>
            </a:r>
            <a:r>
              <a:rPr lang="ru-RU" sz="2800" b="1" dirty="0" smtClean="0"/>
              <a:t>  </a:t>
            </a:r>
            <a:r>
              <a:rPr lang="ru-RU" sz="2800" b="1" dirty="0" smtClean="0"/>
              <a:t>(</a:t>
            </a:r>
            <a:r>
              <a:rPr lang="uk-UA" sz="2800" b="1" dirty="0" err="1" smtClean="0"/>
              <a:t>например</a:t>
            </a:r>
            <a:r>
              <a:rPr lang="uk-UA" sz="2800" b="1" dirty="0" smtClean="0"/>
              <a:t> с</a:t>
            </a:r>
            <a:r>
              <a:rPr lang="ru-RU" sz="2800" b="1" dirty="0" smtClean="0"/>
              <a:t> </a:t>
            </a:r>
            <a:r>
              <a:rPr lang="ru-RU" sz="2800" b="1" dirty="0"/>
              <a:t>1 января 2021 года</a:t>
            </a:r>
            <a:r>
              <a:rPr lang="ru-RU" sz="2800" dirty="0"/>
              <a:t> РРО будут применять все плательщики единого налога 2-4 группы.</a:t>
            </a:r>
            <a:r>
              <a:rPr lang="ru-RU" sz="2800" b="1" dirty="0" smtClean="0"/>
              <a:t>)</a:t>
            </a:r>
            <a:endParaRPr lang="ru-RU" sz="25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5770984" cy="4180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7"/>
            <a:ext cx="8229600" cy="5760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200" b="1" dirty="0" smtClean="0"/>
              <a:t>Вакансия </a:t>
            </a:r>
            <a:r>
              <a:rPr lang="en-US" sz="2400" b="1" dirty="0"/>
              <a:t>Project </a:t>
            </a:r>
            <a:r>
              <a:rPr lang="en-US" sz="2400" b="1" dirty="0" smtClean="0"/>
              <a:t>manager</a:t>
            </a:r>
            <a:r>
              <a:rPr lang="pl-PL" sz="2400" b="1" dirty="0"/>
              <a:t> </a:t>
            </a:r>
            <a:r>
              <a:rPr lang="ru-RU" sz="2400" dirty="0" smtClean="0"/>
              <a:t>от</a:t>
            </a:r>
            <a:r>
              <a:rPr lang="ru-RU" sz="2400" dirty="0"/>
              <a:t> 11 сентября </a:t>
            </a:r>
            <a:r>
              <a:rPr lang="ru-RU" sz="2400" dirty="0" smtClean="0"/>
              <a:t>2020 в </a:t>
            </a:r>
            <a:r>
              <a:rPr lang="en-US" sz="2400" b="1" dirty="0" smtClean="0">
                <a:hlinkClick r:id="rId2" tooltip="Работа в Light IT"/>
              </a:rPr>
              <a:t>Light </a:t>
            </a:r>
            <a:r>
              <a:rPr lang="en-US" sz="2400" b="1" dirty="0">
                <a:hlinkClick r:id="rId2" tooltip="Работа в Light IT"/>
              </a:rPr>
              <a:t>IT</a:t>
            </a:r>
            <a:r>
              <a:rPr lang="en-US" sz="2400" dirty="0"/>
              <a:t> </a:t>
            </a:r>
            <a:endParaRPr lang="ru-RU" sz="2400" dirty="0" smtClean="0"/>
          </a:p>
          <a:p>
            <a:endParaRPr lang="en-US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44824"/>
            <a:ext cx="7776864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/>
              <a:t>От </a:t>
            </a:r>
            <a:r>
              <a:rPr lang="ru-RU" sz="1500" b="1" dirty="0"/>
              <a:t>тебя как кандидата в нашу команду требуется:</a:t>
            </a:r>
            <a:endParaRPr lang="ru-RU" sz="1500" dirty="0"/>
          </a:p>
          <a:p>
            <a:r>
              <a:rPr lang="ru-RU" sz="1200" dirty="0"/>
              <a:t>опыт работы в роли IT </a:t>
            </a:r>
            <a:r>
              <a:rPr lang="ru-RU" sz="1200" dirty="0" err="1"/>
              <a:t>Project</a:t>
            </a:r>
            <a:r>
              <a:rPr lang="ru-RU" sz="1200" dirty="0"/>
              <a:t> </a:t>
            </a:r>
            <a:r>
              <a:rPr lang="ru-RU" sz="1200" dirty="0" err="1"/>
              <a:t>manager</a:t>
            </a:r>
            <a:r>
              <a:rPr lang="ru-RU" sz="1200" dirty="0"/>
              <a:t> от 1 года;</a:t>
            </a:r>
          </a:p>
          <a:p>
            <a:r>
              <a:rPr lang="ru-RU" sz="1200" dirty="0"/>
              <a:t>опыт подготовки технической документации (</a:t>
            </a:r>
            <a:r>
              <a:rPr lang="ru-RU" sz="1200" dirty="0" err="1"/>
              <a:t>Feature</a:t>
            </a:r>
            <a:r>
              <a:rPr lang="ru-RU" sz="1200" dirty="0"/>
              <a:t> </a:t>
            </a:r>
            <a:r>
              <a:rPr lang="ru-RU" sz="1200" dirty="0" err="1"/>
              <a:t>Lists</a:t>
            </a:r>
            <a:r>
              <a:rPr lang="ru-RU" sz="1200" dirty="0"/>
              <a:t>, </a:t>
            </a:r>
            <a:r>
              <a:rPr lang="ru-RU" sz="1200" dirty="0" err="1"/>
              <a:t>User</a:t>
            </a:r>
            <a:r>
              <a:rPr lang="ru-RU" sz="1200" dirty="0"/>
              <a:t> </a:t>
            </a:r>
            <a:r>
              <a:rPr lang="ru-RU" sz="1200" dirty="0" err="1"/>
              <a:t>stories</a:t>
            </a:r>
            <a:r>
              <a:rPr lang="ru-RU" sz="1200" dirty="0"/>
              <a:t>, </a:t>
            </a:r>
            <a:r>
              <a:rPr lang="ru-RU" sz="1200" dirty="0" err="1"/>
              <a:t>Use</a:t>
            </a:r>
            <a:r>
              <a:rPr lang="ru-RU" sz="1200" dirty="0"/>
              <a:t> </a:t>
            </a:r>
            <a:r>
              <a:rPr lang="ru-RU" sz="1200" dirty="0" err="1"/>
              <a:t>Case</a:t>
            </a:r>
            <a:r>
              <a:rPr lang="ru-RU" sz="1200" dirty="0"/>
              <a:t>, </a:t>
            </a:r>
            <a:r>
              <a:rPr lang="ru-RU" sz="1200" dirty="0" err="1"/>
              <a:t>User</a:t>
            </a:r>
            <a:r>
              <a:rPr lang="ru-RU" sz="1200" dirty="0"/>
              <a:t> </a:t>
            </a:r>
            <a:r>
              <a:rPr lang="ru-RU" sz="1200" dirty="0" err="1"/>
              <a:t>flow</a:t>
            </a:r>
            <a:r>
              <a:rPr lang="ru-RU" sz="1200" dirty="0"/>
              <a:t> диаграмм и т.д.);</a:t>
            </a:r>
          </a:p>
          <a:p>
            <a:r>
              <a:rPr lang="ru-RU" sz="1200" dirty="0"/>
              <a:t>опыт планирования проектов, знание принципов и методик;</a:t>
            </a:r>
          </a:p>
          <a:p>
            <a:r>
              <a:rPr lang="ru-RU" sz="1200" dirty="0"/>
              <a:t>опыт участия в построении проектной команды, понимание ролей в команде и механизмов их взаимодействия;</a:t>
            </a:r>
          </a:p>
          <a:p>
            <a:r>
              <a:rPr lang="ru-RU" sz="1200" dirty="0"/>
              <a:t>понимание особенностей популярных методологий разработки и их отличия;</a:t>
            </a:r>
          </a:p>
          <a:p>
            <a:r>
              <a:rPr lang="ru-RU" sz="1200" dirty="0"/>
              <a:t>опыта работы с </a:t>
            </a:r>
            <a:r>
              <a:rPr lang="ru-RU" sz="1200" dirty="0" err="1"/>
              <a:t>Agile</a:t>
            </a:r>
            <a:r>
              <a:rPr lang="ru-RU" sz="1200" dirty="0"/>
              <a:t> методологиями (</a:t>
            </a:r>
            <a:r>
              <a:rPr lang="ru-RU" sz="1200" dirty="0" err="1"/>
              <a:t>Scrum</a:t>
            </a:r>
            <a:r>
              <a:rPr lang="ru-RU" sz="1200" dirty="0"/>
              <a:t>, </a:t>
            </a:r>
            <a:r>
              <a:rPr lang="ru-RU" sz="1200" dirty="0" err="1"/>
              <a:t>Kanban</a:t>
            </a:r>
            <a:r>
              <a:rPr lang="ru-RU" sz="1200" dirty="0"/>
              <a:t>);</a:t>
            </a:r>
          </a:p>
          <a:p>
            <a:r>
              <a:rPr lang="ru-RU" sz="1200" dirty="0"/>
              <a:t>знание жизненного цикла разработки программного обеспечения;</a:t>
            </a:r>
          </a:p>
          <a:p>
            <a:r>
              <a:rPr lang="ru-RU" sz="1200" dirty="0"/>
              <a:t>опыт построения системы мониторинга качества на проекте;</a:t>
            </a:r>
          </a:p>
          <a:p>
            <a:r>
              <a:rPr lang="ru-RU" sz="1200" dirty="0"/>
              <a:t>умение оценивать эффективность команды и результаты проекта;</a:t>
            </a:r>
          </a:p>
          <a:p>
            <a:r>
              <a:rPr lang="ru-RU" sz="1200" dirty="0"/>
              <a:t>понимание принципов работы WEB и основных инструментов применяемых в WEB;</a:t>
            </a:r>
          </a:p>
          <a:p>
            <a:r>
              <a:rPr lang="ru-RU" sz="1200" dirty="0"/>
              <a:t>английский язык (не ниже </a:t>
            </a:r>
            <a:r>
              <a:rPr lang="ru-RU" sz="1200" dirty="0" err="1"/>
              <a:t>upper-intermediate</a:t>
            </a:r>
            <a:r>
              <a:rPr lang="ru-RU" sz="1200" dirty="0"/>
              <a:t>);</a:t>
            </a:r>
          </a:p>
          <a:p>
            <a:r>
              <a:rPr lang="ru-RU" sz="1200" dirty="0"/>
              <a:t>умение аргументированно отстаивать свою позицию.</a:t>
            </a:r>
          </a:p>
          <a:p>
            <a:r>
              <a:rPr lang="ru-RU" sz="1500" b="1" dirty="0"/>
              <a:t>Будет плюсом:</a:t>
            </a:r>
            <a:endParaRPr lang="ru-RU" sz="1500" dirty="0"/>
          </a:p>
          <a:p>
            <a:r>
              <a:rPr lang="ru-RU" sz="1200" dirty="0"/>
              <a:t>базовое понимание SQL;</a:t>
            </a:r>
          </a:p>
          <a:p>
            <a:r>
              <a:rPr lang="ru-RU" sz="1200" dirty="0"/>
              <a:t>базовые понимания HTML,CSS;</a:t>
            </a:r>
          </a:p>
          <a:p>
            <a:r>
              <a:rPr lang="ru-RU" sz="1200" dirty="0"/>
              <a:t>опыт работы программистом или QA;</a:t>
            </a:r>
          </a:p>
          <a:p>
            <a:r>
              <a:rPr lang="ru-RU" sz="1200" dirty="0"/>
              <a:t>опыт работы с системами JIRA, </a:t>
            </a:r>
            <a:r>
              <a:rPr lang="ru-RU" sz="1200" dirty="0" err="1"/>
              <a:t>TargetProcess</a:t>
            </a:r>
            <a:r>
              <a:rPr lang="ru-RU" sz="1200" dirty="0"/>
              <a:t>, </a:t>
            </a:r>
            <a:r>
              <a:rPr lang="ru-RU" sz="1200" dirty="0" err="1"/>
              <a:t>Taiga</a:t>
            </a:r>
            <a:endParaRPr lang="ru-RU" sz="1200" dirty="0"/>
          </a:p>
          <a:p>
            <a:r>
              <a:rPr lang="ru-RU" sz="1500" b="1" dirty="0"/>
              <a:t>Твоя работа будет заключаться в</a:t>
            </a:r>
            <a:r>
              <a:rPr lang="ru-RU" sz="1500" dirty="0"/>
              <a:t>:</a:t>
            </a:r>
          </a:p>
          <a:p>
            <a:r>
              <a:rPr lang="ru-RU" sz="1200" dirty="0"/>
              <a:t>управлении проектной командой;</a:t>
            </a:r>
          </a:p>
          <a:p>
            <a:r>
              <a:rPr lang="ru-RU" sz="1200" dirty="0"/>
              <a:t>анализе требований и определении сроков выполнения задачи;</a:t>
            </a:r>
          </a:p>
          <a:p>
            <a:r>
              <a:rPr lang="ru-RU" sz="1200" dirty="0"/>
              <a:t>четком следовании </a:t>
            </a:r>
            <a:r>
              <a:rPr lang="ru-RU" sz="1200" dirty="0" err="1"/>
              <a:t>дедлайнам</a:t>
            </a:r>
            <a:r>
              <a:rPr lang="ru-RU" sz="1200" dirty="0"/>
              <a:t> и управлении ожиданиями клиентов;</a:t>
            </a:r>
          </a:p>
          <a:p>
            <a:r>
              <a:rPr lang="ru-RU" sz="1200" dirty="0"/>
              <a:t>распределении приоритетов по задачам в команде;</a:t>
            </a:r>
          </a:p>
          <a:p>
            <a:r>
              <a:rPr lang="ru-RU" sz="1200" dirty="0"/>
              <a:t>работе с мотивацией команды;</a:t>
            </a:r>
          </a:p>
          <a:p>
            <a:r>
              <a:rPr lang="ru-RU" sz="1200" dirty="0"/>
              <a:t>ведении проектной документации (внутренняя и внешняя).</a:t>
            </a:r>
          </a:p>
        </p:txBody>
      </p:sp>
      <p:pic>
        <p:nvPicPr>
          <p:cNvPr id="6" name="Picture 2" descr="Profession of a Product Manager: Its Main Features and Benefits for  Business – Hygger. Hygger - The Complete Product Management Platform for  Growing Companie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812" y="0"/>
            <a:ext cx="29831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Примеры проектов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– разработка нового продукта или услуги; </a:t>
            </a:r>
          </a:p>
          <a:p>
            <a:pPr>
              <a:buNone/>
            </a:pPr>
            <a:r>
              <a:rPr lang="ru-RU" dirty="0" smtClean="0"/>
              <a:t>– осуществление изменений в структуре, кадрах и стиле организации; </a:t>
            </a:r>
          </a:p>
          <a:p>
            <a:pPr>
              <a:buNone/>
            </a:pPr>
            <a:r>
              <a:rPr lang="ru-RU" dirty="0" smtClean="0"/>
              <a:t>– разработка или приобретение новой или усовершенствованной информационной системы; </a:t>
            </a:r>
          </a:p>
          <a:p>
            <a:pPr>
              <a:buNone/>
            </a:pPr>
            <a:r>
              <a:rPr lang="ru-RU" dirty="0" smtClean="0"/>
              <a:t>– строительство здания или сооружения; </a:t>
            </a:r>
          </a:p>
          <a:p>
            <a:pPr>
              <a:buNone/>
            </a:pPr>
            <a:r>
              <a:rPr lang="ru-RU" dirty="0" smtClean="0"/>
              <a:t>– внедрение новой процедуры или нового процесса на предприятии.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</a:t>
            </a:r>
            <a:r>
              <a:rPr lang="pl-PL" b="1" dirty="0" smtClean="0"/>
              <a:t>3</a:t>
            </a:r>
            <a:r>
              <a:rPr lang="ru-RU" b="1" dirty="0" smtClean="0"/>
              <a:t> Особенности проектов информатизации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b="1" u="sng" dirty="0" smtClean="0"/>
              <a:t>Информатизация</a:t>
            </a:r>
            <a:r>
              <a:rPr lang="ru-RU" sz="2500" dirty="0" smtClean="0"/>
              <a:t> – это направленный процесс системной интеграции компьютерных средств, информационных и коммуникационных технологий с целью получения новых общесистемных свойств, позволяющих более эффективно организовать продуктивную деятельность человека, группы, социума. </a:t>
            </a:r>
          </a:p>
          <a:p>
            <a:pPr marL="0" indent="0">
              <a:buNone/>
            </a:pPr>
            <a:r>
              <a:rPr lang="ru-RU" sz="2000" dirty="0" smtClean="0"/>
              <a:t>Термин информатизация широко распространен только в  странах СНГ и Китае в связи с:</a:t>
            </a:r>
          </a:p>
          <a:p>
            <a:pPr>
              <a:buNone/>
            </a:pPr>
            <a:r>
              <a:rPr lang="ru-RU" sz="2000" dirty="0" smtClean="0"/>
              <a:t> – с недостаточной разработанностью </a:t>
            </a:r>
            <a:r>
              <a:rPr lang="ru-RU" sz="2000" b="1" dirty="0" smtClean="0"/>
              <a:t>глоссария в 80-90 гг.; </a:t>
            </a:r>
          </a:p>
          <a:p>
            <a:pPr>
              <a:buNone/>
            </a:pPr>
            <a:r>
              <a:rPr lang="ru-RU" sz="2000" b="1" dirty="0" smtClean="0"/>
              <a:t>– </a:t>
            </a:r>
            <a:r>
              <a:rPr lang="ru-RU" sz="2000" dirty="0" smtClean="0"/>
              <a:t>со спецификой развития стран: высокий уровень развития прикладных и специализированных аппаратно-программных комплексов и крайне слабая телекоммуникационная инфраструктура.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Проекты информатизации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Два измерения: </a:t>
            </a:r>
          </a:p>
          <a:p>
            <a:pPr>
              <a:buNone/>
            </a:pPr>
            <a:r>
              <a:rPr lang="ru-RU" sz="2800" b="1" dirty="0" smtClean="0"/>
              <a:t>– область инженерии (проектирование, программирование, тестирование), </a:t>
            </a:r>
          </a:p>
          <a:p>
            <a:pPr>
              <a:buNone/>
            </a:pPr>
            <a:r>
              <a:rPr lang="ru-RU" sz="2800" b="1" dirty="0" smtClean="0"/>
              <a:t>– область управления проектом (планирование и контроль действий инженерии).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Ограничения проекта </a:t>
            </a:r>
            <a:endParaRPr lang="ru-RU" sz="33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7532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Ограничения проекта </a:t>
            </a:r>
            <a:endParaRPr lang="ru-RU" sz="33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285860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управлении проектами используется термин «</a:t>
            </a:r>
            <a:r>
              <a:rPr lang="ru-RU" b="1" u="sng" dirty="0" smtClean="0"/>
              <a:t>проектный треугольник</a:t>
            </a:r>
            <a:r>
              <a:rPr lang="ru-RU" dirty="0" smtClean="0"/>
              <a:t>», для которого используют также название «</a:t>
            </a:r>
            <a:r>
              <a:rPr lang="ru-RU" b="1" u="sng" dirty="0" smtClean="0"/>
              <a:t>тройное ограничение проекта</a:t>
            </a:r>
            <a:r>
              <a:rPr lang="ru-RU" dirty="0" smtClean="0"/>
              <a:t>». Проектный треугольник описывает взаимодействие ключевых ограничений проекта:</a:t>
            </a:r>
            <a:endParaRPr lang="en-US" dirty="0" smtClean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Содержание проекта</a:t>
            </a:r>
            <a:r>
              <a:rPr lang="ru-RU" dirty="0" smtClean="0"/>
              <a:t>, которое в простейшем случае может выглядеть как список работ по проекту, которые нужно реализовать, чтобы достигнуть целей проекта и получить запланированные результаты. </a:t>
            </a:r>
            <a:endParaRPr lang="en-US" dirty="0" smtClean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Время реализации проекта </a:t>
            </a:r>
            <a:r>
              <a:rPr lang="ru-RU" dirty="0" smtClean="0"/>
              <a:t>– ограничения по продолжительности проекта, включающее дату, к которой в проекте должны получить ожидаемые результаты.</a:t>
            </a:r>
            <a:endParaRPr lang="en-US" dirty="0" smtClean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Бюджет</a:t>
            </a:r>
            <a:r>
              <a:rPr lang="ru-RU" dirty="0" smtClean="0"/>
              <a:t> – ограничение по стоимости проекта.</a:t>
            </a:r>
            <a:endParaRPr lang="en-US" dirty="0" smtClean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Качество</a:t>
            </a:r>
            <a:r>
              <a:rPr lang="ru-RU" dirty="0" smtClean="0"/>
              <a:t> – ограничение, связанное со степенью выполнения требований к результатам проекта. Например, заказчик проекта может согласиться с тем, что его устроит ситуация, когда могут быть реализованы лишь самые важные требования к результатам проекта.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Как работает проектный треугольник?</a:t>
            </a:r>
            <a:endParaRPr lang="ru-RU" sz="3300" dirty="0"/>
          </a:p>
        </p:txBody>
      </p:sp>
      <p:pic>
        <p:nvPicPr>
          <p:cNvPr id="28674" name="Picture 2" descr="http://project-management.zis.by/upload/Post/big/pamyat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3"/>
            <a:ext cx="3747818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500174"/>
            <a:ext cx="49292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мы при сборе требований не учли важные требования – это приведет к появлению новых работ в содержании проекта, сторона треугольника «Содержание» станет длиннее. Сбалансировать ее можно, либо увеличив сторону треугольника «бюджет», либо увеличив сторону «срок», либо увеличив обе эти стороны треугольника.</a:t>
            </a:r>
          </a:p>
          <a:p>
            <a:endParaRPr lang="ru-RU" dirty="0" smtClean="0"/>
          </a:p>
          <a:p>
            <a:r>
              <a:rPr lang="ru-RU" dirty="0" smtClean="0"/>
              <a:t>Если меняется одна из сторон треугольника, руководителю проекта и заказчику приходится балансировать две другие стороны треугольника.</a:t>
            </a:r>
          </a:p>
          <a:p>
            <a:r>
              <a:rPr lang="ru-RU" dirty="0" smtClean="0"/>
              <a:t>Понимая, как работает проектный треугольник, руководитель проекта и заказчик могут договориться о приоритетах: </a:t>
            </a:r>
            <a:r>
              <a:rPr lang="ru-RU" b="1" u="sng" dirty="0" smtClean="0"/>
              <a:t>что важнее для проекта – срок, содержание, качество или бюджет.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4180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7"/>
            <a:ext cx="5616624" cy="57606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200" b="1" dirty="0" smtClean="0"/>
              <a:t>Вакансия </a:t>
            </a:r>
            <a:r>
              <a:rPr lang="en-US" sz="2400" b="1" dirty="0"/>
              <a:t>Project </a:t>
            </a:r>
            <a:r>
              <a:rPr lang="en-US" sz="2400" b="1" dirty="0" smtClean="0"/>
              <a:t>manager</a:t>
            </a:r>
            <a:r>
              <a:rPr lang="pl-PL" sz="2400" b="1" dirty="0"/>
              <a:t> </a:t>
            </a:r>
            <a:r>
              <a:rPr lang="ru-RU" sz="2400" dirty="0" smtClean="0"/>
              <a:t>от</a:t>
            </a:r>
            <a:r>
              <a:rPr lang="ru-RU" sz="2400" dirty="0"/>
              <a:t> </a:t>
            </a:r>
            <a:r>
              <a:rPr lang="ru-RU" sz="2400" dirty="0" smtClean="0"/>
              <a:t>10 </a:t>
            </a:r>
            <a:r>
              <a:rPr lang="ru-RU" sz="2400" dirty="0"/>
              <a:t>сентября </a:t>
            </a:r>
            <a:r>
              <a:rPr lang="ru-RU" sz="2400" dirty="0" smtClean="0"/>
              <a:t>2020 в </a:t>
            </a:r>
            <a:r>
              <a:rPr lang="ru-RU" sz="2400" b="1" u="sng" dirty="0" err="1">
                <a:hlinkClick r:id="rId2" tooltip="Работа в Запорожкранзавод, ООО"/>
              </a:rPr>
              <a:t>Запорожкранзавод</a:t>
            </a:r>
            <a:r>
              <a:rPr lang="ru-RU" sz="2400" b="1" u="sng" dirty="0">
                <a:hlinkClick r:id="rId2" tooltip="Работа в Запорожкранзавод, ООО"/>
              </a:rPr>
              <a:t>, ООО</a:t>
            </a:r>
            <a:r>
              <a:rPr lang="ru-RU" sz="2400" dirty="0"/>
              <a:t> </a:t>
            </a:r>
            <a:endParaRPr lang="en-US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44824"/>
            <a:ext cx="864096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Профессиональные знания:</a:t>
            </a:r>
          </a:p>
          <a:p>
            <a:r>
              <a:rPr lang="ru-RU" sz="1600" dirty="0"/>
              <a:t>Знание устройства и принципов работы грузоподъемных механизмов</a:t>
            </a:r>
          </a:p>
          <a:p>
            <a:r>
              <a:rPr lang="ru-RU" sz="1600" dirty="0"/>
              <a:t>Обязанности:</a:t>
            </a:r>
          </a:p>
          <a:p>
            <a:r>
              <a:rPr lang="ru-RU" sz="1600" dirty="0"/>
              <a:t>Разрабатывать технологические процессы;</a:t>
            </a:r>
          </a:p>
          <a:p>
            <a:r>
              <a:rPr lang="ru-RU" sz="1600" dirty="0"/>
              <a:t>Устанавливать пооперационный маршрут обработки деталей и сборки изделий в процессе их изготовления;</a:t>
            </a:r>
          </a:p>
          <a:p>
            <a:r>
              <a:rPr lang="ru-RU" sz="1600" dirty="0"/>
              <a:t>Оформлять изменения в технической документации;</a:t>
            </a:r>
          </a:p>
          <a:p>
            <a:r>
              <a:rPr lang="ru-RU" sz="1600" dirty="0"/>
              <a:t>Участвовать в разработке технически обоснованных норм времени;</a:t>
            </a:r>
          </a:p>
          <a:p>
            <a:r>
              <a:rPr lang="ru-RU" sz="1600" dirty="0"/>
              <a:t>Знать программы </a:t>
            </a:r>
            <a:r>
              <a:rPr lang="ru-RU" sz="1600" dirty="0" err="1"/>
              <a:t>AutoCad</a:t>
            </a:r>
            <a:r>
              <a:rPr lang="ru-RU" sz="1600" dirty="0"/>
              <a:t> или КОМПАС-3D.</a:t>
            </a:r>
          </a:p>
        </p:txBody>
      </p:sp>
      <p:pic>
        <p:nvPicPr>
          <p:cNvPr id="5" name="Picture 2" descr="Profession of a Product Manager: Its Main Features and Benefits for  Business – Hygger. Hygger - The Complete Product Management Platform for  Growing Companie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812" y="0"/>
            <a:ext cx="29831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7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4180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7"/>
            <a:ext cx="8229600" cy="5760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200" b="1" dirty="0" smtClean="0"/>
              <a:t>Вакансия </a:t>
            </a:r>
            <a:r>
              <a:rPr lang="en-US" sz="2400" b="1" dirty="0"/>
              <a:t>Project </a:t>
            </a:r>
            <a:r>
              <a:rPr lang="en-US" sz="2400" b="1" dirty="0" smtClean="0"/>
              <a:t>manager</a:t>
            </a:r>
            <a:r>
              <a:rPr lang="pl-PL" sz="2400" b="1" dirty="0"/>
              <a:t> </a:t>
            </a:r>
            <a:r>
              <a:rPr lang="ru-RU" sz="2400" dirty="0" smtClean="0"/>
              <a:t>от</a:t>
            </a:r>
            <a:r>
              <a:rPr lang="ru-RU" sz="2400" dirty="0"/>
              <a:t> </a:t>
            </a:r>
            <a:r>
              <a:rPr lang="ru-RU" sz="2400" dirty="0" smtClean="0"/>
              <a:t>9 </a:t>
            </a:r>
            <a:r>
              <a:rPr lang="ru-RU" sz="2400" dirty="0"/>
              <a:t>сентября </a:t>
            </a:r>
            <a:r>
              <a:rPr lang="ru-RU" sz="2400" dirty="0" smtClean="0"/>
              <a:t>2020 в </a:t>
            </a:r>
            <a:r>
              <a:rPr lang="en-US" sz="2400" b="1" dirty="0">
                <a:hlinkClick r:id="rId2" tooltip="Работа в Free UA"/>
              </a:rPr>
              <a:t>Free UA</a:t>
            </a:r>
            <a:r>
              <a:rPr lang="en-US" sz="2400" dirty="0"/>
              <a:t>  </a:t>
            </a:r>
            <a:r>
              <a:rPr lang="ru-RU" sz="2400" dirty="0"/>
              <a:t> </a:t>
            </a:r>
            <a:endParaRPr lang="en-US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088232"/>
            <a:ext cx="85689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Здравствуйте, Мы — </a:t>
            </a:r>
            <a:r>
              <a:rPr lang="ru-RU" sz="1600" dirty="0" err="1"/>
              <a:t>FreeUA</a:t>
            </a:r>
            <a:r>
              <a:rPr lang="ru-RU" sz="1600" dirty="0"/>
              <a:t> — молодая, амбициозная команда веб разработчиков. Специализируемся на </a:t>
            </a:r>
            <a:r>
              <a:rPr lang="ru-RU" sz="1600" dirty="0" err="1"/>
              <a:t>Back-end</a:t>
            </a:r>
            <a:r>
              <a:rPr lang="ru-RU" sz="1600" dirty="0"/>
              <a:t> разработке (PHP) и </a:t>
            </a:r>
            <a:r>
              <a:rPr lang="ru-RU" sz="1600" dirty="0" err="1"/>
              <a:t>Front-end</a:t>
            </a:r>
            <a:r>
              <a:rPr lang="ru-RU" sz="1600" dirty="0"/>
              <a:t> разработке (JS). Используем </a:t>
            </a:r>
            <a:r>
              <a:rPr lang="ru-RU" sz="1600" dirty="0" err="1"/>
              <a:t>аутсорс</a:t>
            </a:r>
            <a:r>
              <a:rPr lang="ru-RU" sz="1600" dirty="0"/>
              <a:t> проекты для собственного развития. Стремимся улучшать свои навыки и вырасти в команду высокого уровня для реализации собственных проектов. </a:t>
            </a:r>
            <a:r>
              <a:rPr lang="ru-RU" sz="1600" dirty="0" smtClean="0"/>
              <a:t>На </a:t>
            </a:r>
            <a:r>
              <a:rPr lang="ru-RU" sz="1600" dirty="0"/>
              <a:t>данном этапе мы создаем сильную команду менеджеров, с помощью которой мы вместе сможем вывести компанию на новый уровень. Мы готовы вкладывать свои силы и знания в Вас ради общей цели.</a:t>
            </a:r>
          </a:p>
          <a:p>
            <a:r>
              <a:rPr lang="ru-RU" sz="1600" dirty="0"/>
              <a:t>Ваша работа должна оптимизировать рабочий процесс, улучшить качество и скорость работы с клиентами.</a:t>
            </a:r>
          </a:p>
          <a:p>
            <a:r>
              <a:rPr lang="ru-RU" sz="1600" b="1" dirty="0"/>
              <a:t>Требования / Что мы хотим в Вас видеть:</a:t>
            </a:r>
          </a:p>
          <a:p>
            <a:r>
              <a:rPr lang="ru-RU" sz="1600" dirty="0"/>
              <a:t>аналитический склад ума</a:t>
            </a:r>
          </a:p>
          <a:p>
            <a:r>
              <a:rPr lang="ru-RU" sz="1600" dirty="0"/>
              <a:t>высокий уровень организованности</a:t>
            </a:r>
          </a:p>
          <a:p>
            <a:r>
              <a:rPr lang="ru-RU" sz="1600" dirty="0"/>
              <a:t>умение убеждать</a:t>
            </a:r>
          </a:p>
          <a:p>
            <a:r>
              <a:rPr lang="ru-RU" sz="1600" dirty="0"/>
              <a:t>вежливое, располагающее общение</a:t>
            </a:r>
          </a:p>
          <a:p>
            <a:r>
              <a:rPr lang="ru-RU" sz="1600" dirty="0"/>
              <a:t>хорошо поставленная, грамотная речь</a:t>
            </a:r>
          </a:p>
          <a:p>
            <a:r>
              <a:rPr lang="ru-RU" sz="1600" dirty="0"/>
              <a:t>уровень английского средний и выше</a:t>
            </a:r>
          </a:p>
          <a:p>
            <a:r>
              <a:rPr lang="ru-RU" sz="1600" b="1" dirty="0"/>
              <a:t>Будет плюсом:</a:t>
            </a:r>
          </a:p>
          <a:p>
            <a:r>
              <a:rPr lang="ru-RU" sz="1200" dirty="0"/>
              <a:t>опыт в IT (PM / </a:t>
            </a:r>
            <a:r>
              <a:rPr lang="ru-RU" sz="1200" dirty="0" err="1"/>
              <a:t>Sales</a:t>
            </a:r>
            <a:r>
              <a:rPr lang="ru-RU" sz="1200" dirty="0"/>
              <a:t> / </a:t>
            </a:r>
            <a:r>
              <a:rPr lang="ru-RU" sz="1200" dirty="0" err="1"/>
              <a:t>Development</a:t>
            </a:r>
            <a:r>
              <a:rPr lang="ru-RU" sz="1200" dirty="0"/>
              <a:t>)</a:t>
            </a:r>
          </a:p>
          <a:p>
            <a:r>
              <a:rPr lang="ru-RU" sz="1200" dirty="0"/>
              <a:t>опыт в продажах</a:t>
            </a:r>
          </a:p>
          <a:p>
            <a:r>
              <a:rPr lang="ru-RU" sz="1200" dirty="0"/>
              <a:t>образование в сфере IT</a:t>
            </a:r>
          </a:p>
          <a:p>
            <a:r>
              <a:rPr lang="ru-RU" sz="1200" dirty="0"/>
              <a:t>знание методологий и инструментов управления проектами</a:t>
            </a:r>
          </a:p>
        </p:txBody>
      </p:sp>
      <p:pic>
        <p:nvPicPr>
          <p:cNvPr id="5" name="Picture 2" descr="Profession of a Product Manager: Its Main Features and Benefits for  Business – Hygger. Hygger - The Complete Product Management Platform for  Growing Companie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812" y="0"/>
            <a:ext cx="29831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35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4180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5393" y="1268760"/>
            <a:ext cx="5172751" cy="57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Кто </a:t>
            </a:r>
            <a:r>
              <a:rPr lang="ru-RU" sz="2000" b="1" dirty="0"/>
              <a:t>же такой </a:t>
            </a:r>
            <a:r>
              <a:rPr lang="ru-RU" sz="2000" b="1" dirty="0" err="1"/>
              <a:t>проджект</a:t>
            </a:r>
            <a:r>
              <a:rPr lang="ru-RU" sz="2000" b="1" dirty="0"/>
              <a:t> </a:t>
            </a:r>
            <a:r>
              <a:rPr lang="ru-RU" sz="2000" b="1" dirty="0" smtClean="0"/>
              <a:t>менеджер?</a:t>
            </a:r>
            <a:endParaRPr lang="ru-RU" sz="2000" b="1" dirty="0"/>
          </a:p>
        </p:txBody>
      </p:sp>
      <p:pic>
        <p:nvPicPr>
          <p:cNvPr id="5" name="Picture 2" descr="Profession of a Product Manager: Its Main Features and Benefits for  Business – Hygger. Hygger - The Complete Product Management Platform for  Growing Compani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812" y="0"/>
            <a:ext cx="29831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2439562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Project</a:t>
            </a:r>
            <a:r>
              <a:rPr lang="ru-RU" b="1" dirty="0"/>
              <a:t> </a:t>
            </a:r>
            <a:r>
              <a:rPr lang="ru-RU" b="1" dirty="0" err="1"/>
              <a:t>Manager</a:t>
            </a:r>
            <a:r>
              <a:rPr lang="ru-RU" b="1" dirty="0"/>
              <a:t> </a:t>
            </a:r>
            <a:r>
              <a:rPr lang="ru-RU" dirty="0"/>
              <a:t>— это не универсальный солдат, это человек, который специализируется в своей области, а именно в управлении проектами. Задача РМ – построить процесс работы над проектом с имеющимися ресурсами в рамках выделенного  бюджета,  определенных сроков и с оговоренным качеством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005064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PM </a:t>
            </a:r>
            <a:r>
              <a:rPr lang="ru-RU" dirty="0"/>
              <a:t>имеют профильное образование, которое так или иначе связанно с менеджментом. </a:t>
            </a:r>
            <a:r>
              <a:rPr lang="ru-RU" b="1" dirty="0"/>
              <a:t>Однако в эту сферу можно зайти через другую дверь, ведь PM нередко становятся разработчики, </a:t>
            </a:r>
            <a:r>
              <a:rPr lang="ru-RU" b="1" dirty="0" err="1"/>
              <a:t>тестировщики</a:t>
            </a:r>
            <a:r>
              <a:rPr lang="ru-RU" b="1" dirty="0"/>
              <a:t>, верстальщики (HTML-</a:t>
            </a:r>
            <a:r>
              <a:rPr lang="ru-RU" b="1" dirty="0" err="1"/>
              <a:t>coder</a:t>
            </a:r>
            <a:r>
              <a:rPr lang="ru-RU" b="1" dirty="0"/>
              <a:t>) – люди, которые знают специфику IT </a:t>
            </a:r>
            <a:r>
              <a:rPr lang="ru-RU" b="1" dirty="0" smtClean="0"/>
              <a:t>изнутри, </a:t>
            </a:r>
            <a:r>
              <a:rPr lang="ru-RU" b="1" dirty="0" smtClean="0"/>
              <a:t>экономисты и менеджеры.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783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947046"/>
            <a:ext cx="5554960" cy="4180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6778" y="4365104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Менеджер IT-проектов, получив техническое задание, выбирает специалистов, обозначает сроки, выдает ТЗ, контролирует их выполнение. Также </a:t>
            </a:r>
            <a:r>
              <a:rPr lang="ru-RU" dirty="0" err="1"/>
              <a:t>Project</a:t>
            </a:r>
            <a:r>
              <a:rPr lang="ru-RU" dirty="0"/>
              <a:t> </a:t>
            </a:r>
            <a:r>
              <a:rPr lang="ru-RU" dirty="0" err="1"/>
              <a:t>Manager</a:t>
            </a:r>
            <a:r>
              <a:rPr lang="ru-RU" dirty="0"/>
              <a:t> устраняет всевозможные препятствия, может добиться увеличения или урезания бюджета – решает ряд важных текущих стратегических задач. Он может осуществлять руководство командой, которая занимается созданием программного обеспечения, сайтов, мобильных приложений, </a:t>
            </a:r>
            <a:r>
              <a:rPr lang="ru-RU" dirty="0" err="1"/>
              <a:t>браузерных</a:t>
            </a:r>
            <a:r>
              <a:rPr lang="ru-RU" dirty="0"/>
              <a:t> расширений – любых IT-продуктов.</a:t>
            </a:r>
          </a:p>
        </p:txBody>
      </p:sp>
      <p:pic>
        <p:nvPicPr>
          <p:cNvPr id="5122" name="Picture 2" descr="https://www.profguide.io/images/article/a/11/coT2AzBUH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4"/>
            <a:ext cx="9144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5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5554960" cy="43204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Project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36712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/>
              <a:t>Особенности профессии</a:t>
            </a:r>
          </a:p>
          <a:p>
            <a:r>
              <a:rPr lang="ru-RU" sz="1500" dirty="0"/>
              <a:t>Главная цель менеджера IT-проекта заключается в создании рабочего продукта по приемлемой цене, но при условии соблюдения сроков и требований заказчика. В его обязанности входят и другие работы, рассмотрим их: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анализ конкурентной среды, рисков, требований;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расчет предполагаемого бюджета, необходимого для выполнения всего цикла работ;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согласование сроков и тарифов, объема ресурсов;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составление технических заданий, подготовка проектной документации, расстановка приоритетов;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выбор специалистов, способных реализовать проект, распределение технических задач между членами команды;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соблюдение договоренностей и требований, согласованных с заказчиком;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подготовка презентационных материалов, </a:t>
            </a:r>
            <a:r>
              <a:rPr lang="ru-RU" sz="1500" dirty="0" err="1"/>
              <a:t>демо</a:t>
            </a:r>
            <a:r>
              <a:rPr lang="ru-RU" sz="1500" dirty="0"/>
              <a:t>-версий, составление отчетов для клиента, освещающих каждый этап разработки;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в некоторых случаях IT-менеджеры сопровождают процесс вывода продукта на рынок, последующие продажи и монетизацию</a:t>
            </a:r>
            <a:r>
              <a:rPr lang="ru-RU" sz="1500" dirty="0" smtClean="0"/>
              <a:t>.</a:t>
            </a:r>
          </a:p>
          <a:p>
            <a:endParaRPr lang="ru-RU" sz="1500" dirty="0"/>
          </a:p>
          <a:p>
            <a:pPr algn="just"/>
            <a:r>
              <a:rPr lang="ru-RU" sz="1600" dirty="0"/>
              <a:t>Объем обязанностей напрямую зависит от места работы. </a:t>
            </a:r>
            <a:r>
              <a:rPr lang="ru-RU" sz="1600" b="1" dirty="0"/>
              <a:t>В крупных агентствах менеджер IT-проектов отвечает лишь за контроль, в небольших компаниях ему приходится выполнять функции HR-специалиста, </a:t>
            </a:r>
            <a:r>
              <a:rPr lang="ru-RU" sz="1600" b="1" dirty="0" err="1"/>
              <a:t>тестировщика</a:t>
            </a:r>
            <a:r>
              <a:rPr lang="ru-RU" sz="1600" b="1" dirty="0"/>
              <a:t>, аналитика. </a:t>
            </a:r>
            <a:r>
              <a:rPr lang="ru-RU" sz="1600" dirty="0"/>
              <a:t>В последнем случае PM решает вопросы, связанные с обеспечением команды всем необходимым – от писчих принадлежностей до обедов в офис. Эта работа связанна с коммуникацией, требует сильных управленческих навыков и знания тайм-менеджмента.</a:t>
            </a:r>
          </a:p>
        </p:txBody>
      </p:sp>
    </p:spTree>
    <p:extLst>
      <p:ext uri="{BB962C8B-B14F-4D97-AF65-F5344CB8AC3E}">
        <p14:creationId xmlns:p14="http://schemas.microsoft.com/office/powerpoint/2010/main" val="16636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418058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Product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43500"/>
            <a:ext cx="8229600" cy="5760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2200" b="1" dirty="0" smtClean="0"/>
              <a:t>Вакансия </a:t>
            </a:r>
            <a:r>
              <a:rPr lang="pl-PL" sz="2400" b="1" dirty="0" smtClean="0"/>
              <a:t>Product </a:t>
            </a:r>
            <a:r>
              <a:rPr lang="en-US" sz="2400" b="1" dirty="0" smtClean="0"/>
              <a:t>manager</a:t>
            </a:r>
            <a:r>
              <a:rPr lang="pl-PL" sz="2400" b="1" dirty="0" smtClean="0"/>
              <a:t> </a:t>
            </a:r>
            <a:r>
              <a:rPr lang="ru-RU" sz="2400" dirty="0" smtClean="0"/>
              <a:t>от</a:t>
            </a:r>
            <a:r>
              <a:rPr lang="ru-RU" sz="2400" dirty="0"/>
              <a:t> </a:t>
            </a:r>
            <a:r>
              <a:rPr lang="ru-RU" sz="2400" dirty="0" smtClean="0"/>
              <a:t>25 августа 2020 в </a:t>
            </a:r>
            <a:r>
              <a:rPr lang="ru-RU" sz="2400" b="1" dirty="0"/>
              <a:t>Компания «</a:t>
            </a:r>
            <a:r>
              <a:rPr lang="ru-RU" sz="2400" b="1" dirty="0" err="1"/>
              <a:t>Техносенс</a:t>
            </a:r>
            <a:r>
              <a:rPr lang="ru-RU" sz="2400" b="1" dirty="0"/>
              <a:t>»</a:t>
            </a:r>
            <a:r>
              <a:rPr lang="en-US" sz="2400" dirty="0" smtClean="0"/>
              <a:t> </a:t>
            </a:r>
            <a:r>
              <a:rPr lang="ru-RU" sz="2400" dirty="0"/>
              <a:t> </a:t>
            </a:r>
            <a:endParaRPr lang="en-US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565" y="1512168"/>
            <a:ext cx="88569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Компания «</a:t>
            </a:r>
            <a:r>
              <a:rPr lang="ru-RU" sz="1600" b="1" dirty="0" err="1"/>
              <a:t>Техносенс</a:t>
            </a:r>
            <a:r>
              <a:rPr lang="ru-RU" sz="1600" b="1" dirty="0"/>
              <a:t>» </a:t>
            </a:r>
            <a:r>
              <a:rPr lang="ru-RU" sz="1600" dirty="0"/>
              <a:t>объявляет конкурс на замещение вакантной должности продукт-менеджера.</a:t>
            </a:r>
          </a:p>
          <a:p>
            <a:r>
              <a:rPr lang="ru-RU" sz="1600" dirty="0"/>
              <a:t>Если Вы ищете работу продукт-менеджера, в отличном коллективе, в компании, которая выполняет свои обещания, - эта вакансия для ВАС!</a:t>
            </a:r>
          </a:p>
          <a:p>
            <a:r>
              <a:rPr lang="ru-RU" sz="1600" dirty="0"/>
              <a:t>Компания «</a:t>
            </a:r>
            <a:r>
              <a:rPr lang="ru-RU" sz="1600" dirty="0" err="1"/>
              <a:t>Техносенс</a:t>
            </a:r>
            <a:r>
              <a:rPr lang="ru-RU" sz="1600" dirty="0"/>
              <a:t>» с 2005 года занимается реализацией электротехнической продукции по всей территории Украины. Все наши сотрудники проходят обучение, мы устраиваем веселые </a:t>
            </a:r>
            <a:r>
              <a:rPr lang="ru-RU" sz="1600" dirty="0" err="1"/>
              <a:t>корпоративы</a:t>
            </a:r>
            <a:r>
              <a:rPr lang="ru-RU" sz="1600" dirty="0"/>
              <a:t> и совместный досуг.</a:t>
            </a:r>
          </a:p>
          <a:p>
            <a:r>
              <a:rPr lang="ru-RU" sz="1600" b="1" dirty="0"/>
              <a:t>Требования: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образование высшее-техническое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год окончания школы не позже 2000 года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знание английского языка приветствуется</a:t>
            </a:r>
          </a:p>
          <a:p>
            <a:r>
              <a:rPr lang="ru-RU" sz="1600" b="1" dirty="0"/>
              <a:t>Обязанности: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формирование прайса на реализуемую продукцию (анализ цен)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прохождение регулярного обучения по продуктам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обеспечение технической поддержки клиентов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разработка предложений по выведению на рынок новых продуктов и решений, которые закрывают возникающие потребности клиентов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подготовка технической раздаточной продукции (каталоги, листовки...)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подготовка резюме по реализованным проектам (описание проектов)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подготовка технических описаний, для обеспечения </a:t>
            </a:r>
            <a:r>
              <a:rPr lang="ru-RU" sz="1500" dirty="0" err="1"/>
              <a:t>растаможивания</a:t>
            </a:r>
            <a:r>
              <a:rPr lang="ru-RU" sz="1500" dirty="0"/>
              <a:t> импортируемой продукции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/>
              <a:t>плодотворное сотрудничество с отделом маркетинга (разработка анкет, обновление </a:t>
            </a:r>
            <a:r>
              <a:rPr lang="ru-RU" sz="1500" dirty="0" err="1"/>
              <a:t>тех.информации</a:t>
            </a:r>
            <a:r>
              <a:rPr lang="ru-RU" sz="1500" dirty="0"/>
              <a:t> по продукту на сайте компании, проведение акций, участие в выставках, семинарах)</a:t>
            </a:r>
          </a:p>
        </p:txBody>
      </p:sp>
      <p:pic>
        <p:nvPicPr>
          <p:cNvPr id="1028" name="Picture 4" descr="What is Product Management? The Definite Answ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373" y="0"/>
            <a:ext cx="26882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8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418058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Product </a:t>
            </a:r>
            <a:r>
              <a:rPr lang="en-US" b="1" dirty="0" smtClean="0"/>
              <a:t>manager</a:t>
            </a:r>
            <a:r>
              <a:rPr lang="ru-RU" b="1" dirty="0" smtClean="0"/>
              <a:t> кто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24136"/>
            <a:ext cx="8229600" cy="57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В </a:t>
            </a:r>
            <a:r>
              <a:rPr lang="ru-RU" sz="1600" b="1" dirty="0"/>
              <a:t>чем заключаются обязанности менеджера по продукту?</a:t>
            </a:r>
          </a:p>
        </p:txBody>
      </p:sp>
      <p:pic>
        <p:nvPicPr>
          <p:cNvPr id="1028" name="Picture 4" descr="What is Product Management? The Definite Answ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373" y="0"/>
            <a:ext cx="26882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1859340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/>
                </a:solidFill>
              </a:rPr>
              <a:t>Управление продуктом </a:t>
            </a:r>
            <a:r>
              <a:rPr lang="ru-RU" dirty="0"/>
              <a:t>- это организационная функция, которая поддерживает и управляет всеми действиями в жизненном цикле продукта, от анализа рынка до разработки, позиционирования, запуска продукта и маркетинга. Цель управления продуктом - проанализировать и понять клиентов, а также разработать решение, которое не только решает проблемы, но и превосходит ожидания клиентов.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789040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u="sng" dirty="0"/>
              <a:t>Менеджер по продукту обычно выполняет следующие основные обязанности:</a:t>
            </a:r>
          </a:p>
          <a:p>
            <a:pPr algn="just"/>
            <a:r>
              <a:rPr lang="ru-RU" sz="1200" b="1" dirty="0"/>
              <a:t>Исследование:</a:t>
            </a:r>
            <a:r>
              <a:rPr lang="ru-RU" sz="1200" dirty="0"/>
              <a:t> чтобы получить релевантную информацию, менеджер по продукту определяет, изображает и анализирует рынок и конкурентов.</a:t>
            </a:r>
          </a:p>
          <a:p>
            <a:pPr algn="just"/>
            <a:r>
              <a:rPr lang="ru-RU" sz="1200" b="1" dirty="0"/>
              <a:t>Стратегия:</a:t>
            </a:r>
            <a:r>
              <a:rPr lang="ru-RU" sz="1200" dirty="0"/>
              <a:t> соответствующая информация оформляется в виде стратегического плана высокого уровня для продукта. Стратегия включает цели, обзор продукта, </a:t>
            </a:r>
            <a:r>
              <a:rPr lang="ru-RU" sz="1200" dirty="0" err="1"/>
              <a:t>приоритезацию</a:t>
            </a:r>
            <a:r>
              <a:rPr lang="ru-RU" sz="1200" dirty="0"/>
              <a:t> функций и примерный график. Обычно менеджеры по продукту используют дорожную карту продукта для разработки стратегии.</a:t>
            </a:r>
          </a:p>
          <a:p>
            <a:pPr algn="just"/>
            <a:r>
              <a:rPr lang="ru-RU" sz="1200" b="1" dirty="0"/>
              <a:t>Коммуникация:</a:t>
            </a:r>
            <a:r>
              <a:rPr lang="ru-RU" sz="1200" dirty="0"/>
              <a:t> Коммуникация включает в себя </a:t>
            </a:r>
            <a:r>
              <a:rPr lang="ru-RU" sz="1200" dirty="0" err="1"/>
              <a:t>межфункциональное</a:t>
            </a:r>
            <a:r>
              <a:rPr lang="ru-RU" sz="1200" dirty="0"/>
              <a:t> лидерство. Стратегия представляется ключевым заинтересованным сторонам во всей организации, например руководителям, инвесторам, а также командам разработчиков, маркетологов и продаж. Эти профессионалы по продуктам общаются в процессе разработки и за его пределами.</a:t>
            </a:r>
          </a:p>
          <a:p>
            <a:pPr algn="just"/>
            <a:r>
              <a:rPr lang="ru-RU" sz="1200" b="1" dirty="0"/>
              <a:t>Координация развития:</a:t>
            </a:r>
            <a:r>
              <a:rPr lang="ru-RU" sz="1200" dirty="0"/>
              <a:t> после принятия стратегии план должен быть реализован. Во время реализации продукт-менеджер координирует работу соответствующих команд, таких как отдел разработки, маркетинга и продаж.</a:t>
            </a:r>
          </a:p>
          <a:p>
            <a:pPr algn="just"/>
            <a:r>
              <a:rPr lang="ru-RU" sz="1200" b="1" dirty="0"/>
              <a:t>Обратная связь и анализ данных:</a:t>
            </a:r>
            <a:r>
              <a:rPr lang="ru-RU" sz="1200" dirty="0"/>
              <a:t> после того, как продукт будет построен, протестирован и представлен на рынке, менеджер по продукту проанализирует данные и изучит отзывы пользователей. Это цель - выяснить, что сработало, что не сработало и что следует изменить. Этот анализ и обратная связь будут внедрены в дальнейшие итерации продукта.</a:t>
            </a:r>
          </a:p>
        </p:txBody>
      </p:sp>
    </p:spTree>
    <p:extLst>
      <p:ext uri="{BB962C8B-B14F-4D97-AF65-F5344CB8AC3E}">
        <p14:creationId xmlns:p14="http://schemas.microsoft.com/office/powerpoint/2010/main" val="21820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1070</Words>
  <Application>Microsoft Office PowerPoint</Application>
  <PresentationFormat>Экран (4:3)</PresentationFormat>
  <Paragraphs>164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Управление проектами информатизации   План 1.1 Зачем нужны проджект менеджеры и продакт менеджеры? 1.2. Проект и продукт. Характеристики и отличие  1.3 Особенности проектов информатизации  </vt:lpstr>
      <vt:lpstr>Project manager кто это?</vt:lpstr>
      <vt:lpstr>Project manager кто это?</vt:lpstr>
      <vt:lpstr>Project manager кто это?</vt:lpstr>
      <vt:lpstr>Project manager кто это?</vt:lpstr>
      <vt:lpstr>Project manager кто это?</vt:lpstr>
      <vt:lpstr>Project manager кто это?</vt:lpstr>
      <vt:lpstr>Product manager кто это?</vt:lpstr>
      <vt:lpstr>Product manager кто это?</vt:lpstr>
      <vt:lpstr> Что такое проект и управление проектами? </vt:lpstr>
      <vt:lpstr>Уникальность  и временность проекта</vt:lpstr>
      <vt:lpstr> В чем разница между проектом и продуктом?</vt:lpstr>
      <vt:lpstr> В чем разница между менеджером проекта и менеджером продукта?</vt:lpstr>
      <vt:lpstr>Мифы проектного управления</vt:lpstr>
      <vt:lpstr>Как стать прожект менеджером в IT</vt:lpstr>
      <vt:lpstr>Какие книги читать для PM в IT</vt:lpstr>
      <vt:lpstr>Инструменты Project managera </vt:lpstr>
      <vt:lpstr>Результаты проекта</vt:lpstr>
      <vt:lpstr>Откуда берутся проекты? </vt:lpstr>
      <vt:lpstr>Примеры проектов </vt:lpstr>
      <vt:lpstr>1.3 Особенности проектов информатизации </vt:lpstr>
      <vt:lpstr>Проекты информатизации </vt:lpstr>
      <vt:lpstr>Ограничения проекта </vt:lpstr>
      <vt:lpstr>Ограничения проекта </vt:lpstr>
      <vt:lpstr>Как работает проектный треугольник?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МЕТОДОЛОГИЯ УПРАВЛЕНИЯ ИНФОРМАЦИОННЫМИ ПРОЕКТАМИ</dc:title>
  <dc:creator>CyberFan</dc:creator>
  <cp:lastModifiedBy>Пользователь Windows</cp:lastModifiedBy>
  <cp:revision>59</cp:revision>
  <dcterms:modified xsi:type="dcterms:W3CDTF">2020-11-20T22:59:51Z</dcterms:modified>
</cp:coreProperties>
</file>