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4098" r:id="rId1"/>
  </p:sldMasterIdLst>
  <p:sldIdLst>
    <p:sldId id="256" r:id="rId2"/>
    <p:sldId id="257" r:id="rId3"/>
    <p:sldId id="296" r:id="rId4"/>
    <p:sldId id="297" r:id="rId5"/>
    <p:sldId id="298" r:id="rId6"/>
    <p:sldId id="299" r:id="rId7"/>
    <p:sldId id="259" r:id="rId8"/>
    <p:sldId id="276" r:id="rId9"/>
    <p:sldId id="261" r:id="rId10"/>
    <p:sldId id="300" r:id="rId11"/>
    <p:sldId id="263" r:id="rId12"/>
    <p:sldId id="289" r:id="rId13"/>
    <p:sldId id="290" r:id="rId14"/>
    <p:sldId id="291" r:id="rId15"/>
    <p:sldId id="292" r:id="rId16"/>
    <p:sldId id="293" r:id="rId17"/>
    <p:sldId id="265" r:id="rId18"/>
    <p:sldId id="266" r:id="rId19"/>
    <p:sldId id="282" r:id="rId20"/>
    <p:sldId id="278" r:id="rId21"/>
    <p:sldId id="267" r:id="rId22"/>
    <p:sldId id="285" r:id="rId23"/>
    <p:sldId id="268" r:id="rId24"/>
    <p:sldId id="270" r:id="rId25"/>
    <p:sldId id="280" r:id="rId26"/>
    <p:sldId id="271" r:id="rId27"/>
    <p:sldId id="269" r:id="rId28"/>
    <p:sldId id="286" r:id="rId29"/>
    <p:sldId id="287" r:id="rId30"/>
    <p:sldId id="288" r:id="rId31"/>
    <p:sldId id="294" r:id="rId32"/>
    <p:sldId id="295" r:id="rId33"/>
    <p:sldId id="272" r:id="rId34"/>
    <p:sldId id="273" r:id="rId35"/>
    <p:sldId id="274" r:id="rId36"/>
    <p:sldId id="279" r:id="rId3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278" autoAdjust="0"/>
    <p:restoredTop sz="94660"/>
  </p:normalViewPr>
  <p:slideViewPr>
    <p:cSldViewPr snapToGrid="0">
      <p:cViewPr varScale="1">
        <p:scale>
          <a:sx n="70" d="100"/>
          <a:sy n="70" d="100"/>
        </p:scale>
        <p:origin x="640" y="5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1/31/2021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476758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1/31/2021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423362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1/31/2021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93242029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1/31/2021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6840200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1/31/2021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110823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1/31/2021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3251049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1/31/2021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8192894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1/31/2021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96024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1/31/2021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453868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1/31/2021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060913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1/31/2021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442690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1/31/2021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267404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1/31/2021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987744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1/31/2021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473183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1/31/2021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463409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1/31/2021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811234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smtClean="0"/>
              <a:pPr/>
              <a:t>1/31/2021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532134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99" r:id="rId1"/>
    <p:sldLayoutId id="2147484100" r:id="rId2"/>
    <p:sldLayoutId id="2147484101" r:id="rId3"/>
    <p:sldLayoutId id="2147484102" r:id="rId4"/>
    <p:sldLayoutId id="2147484103" r:id="rId5"/>
    <p:sldLayoutId id="2147484104" r:id="rId6"/>
    <p:sldLayoutId id="2147484105" r:id="rId7"/>
    <p:sldLayoutId id="2147484106" r:id="rId8"/>
    <p:sldLayoutId id="2147484107" r:id="rId9"/>
    <p:sldLayoutId id="2147484108" r:id="rId10"/>
    <p:sldLayoutId id="2147484109" r:id="rId11"/>
    <p:sldLayoutId id="2147484110" r:id="rId12"/>
    <p:sldLayoutId id="2147484111" r:id="rId13"/>
    <p:sldLayoutId id="2147484112" r:id="rId14"/>
    <p:sldLayoutId id="2147484113" r:id="rId15"/>
    <p:sldLayoutId id="2147484114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em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emf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http://images.clipartlogo.com/files/ss/original/879/87922831/cute-waitress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098973" y="418010"/>
            <a:ext cx="3540034" cy="3633107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115073" y="4806862"/>
            <a:ext cx="9584237" cy="2262781"/>
          </a:xfrm>
        </p:spPr>
        <p:txBody>
          <a:bodyPr>
            <a:normAutofit fontScale="90000"/>
          </a:bodyPr>
          <a:lstStyle/>
          <a:p>
            <a:r>
              <a:rPr lang="ru-RU" b="1" dirty="0" err="1"/>
              <a:t>Лекція</a:t>
            </a:r>
            <a:r>
              <a:rPr lang="ru-RU" b="1" dirty="0"/>
              <a:t> </a:t>
            </a:r>
            <a:r>
              <a:rPr lang="ru-RU" b="1" dirty="0" smtClean="0"/>
              <a:t>2. </a:t>
            </a:r>
            <a:r>
              <a:rPr lang="ru-RU" b="1" dirty="0" err="1"/>
              <a:t>Основи</a:t>
            </a:r>
            <a:r>
              <a:rPr lang="ru-RU" b="1" dirty="0"/>
              <a:t> </a:t>
            </a:r>
            <a:r>
              <a:rPr lang="ru-RU" b="1" dirty="0" err="1"/>
              <a:t>організації</a:t>
            </a:r>
            <a:r>
              <a:rPr lang="ru-RU" b="1" dirty="0"/>
              <a:t> </a:t>
            </a:r>
            <a:r>
              <a:rPr lang="ru-RU" b="1" dirty="0" err="1"/>
              <a:t>роботи</a:t>
            </a:r>
            <a:r>
              <a:rPr lang="ru-RU" b="1" dirty="0"/>
              <a:t> </a:t>
            </a:r>
            <a:r>
              <a:rPr lang="ru-RU" b="1" dirty="0" err="1" smtClean="0"/>
              <a:t>закладів</a:t>
            </a:r>
            <a:r>
              <a:rPr lang="en-US" b="1" dirty="0" smtClean="0"/>
              <a:t> </a:t>
            </a:r>
            <a:r>
              <a:rPr lang="ru-RU" b="1" dirty="0" smtClean="0"/>
              <a:t>ресторанного </a:t>
            </a:r>
            <a:r>
              <a:rPr lang="ru-RU" b="1" dirty="0" err="1"/>
              <a:t>господарства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23556" name="Picture 4" descr="http://picenglish.com/job/img/waiter_big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127863" y="418011"/>
            <a:ext cx="3735977" cy="3618412"/>
          </a:xfrm>
          <a:prstGeom prst="rect">
            <a:avLst/>
          </a:prstGeom>
          <a:noFill/>
        </p:spPr>
      </p:pic>
      <p:pic>
        <p:nvPicPr>
          <p:cNvPr id="23558" name="Picture 6" descr="https://encrypted-tbn1.gstatic.com/images?q=tbn:ANd9GcRYTMIDGbA3QgKH8ogbT5G0W9gLcQPY7U5Qy1uHzkKHzFDnVPBQ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9451" y="391886"/>
            <a:ext cx="3317966" cy="36576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6051969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31902" y="1627476"/>
            <a:ext cx="6328196" cy="3603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945752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528354" y="195943"/>
            <a:ext cx="9901646" cy="29854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err="1">
                <a:latin typeface="Calibri" panose="020F0502020204030204" pitchFamily="34" charset="0"/>
              </a:rPr>
              <a:t>Заклади</a:t>
            </a:r>
            <a:r>
              <a:rPr lang="ru-RU" sz="2400" b="1" dirty="0">
                <a:latin typeface="Calibri" panose="020F0502020204030204" pitchFamily="34" charset="0"/>
              </a:rPr>
              <a:t> ресторанного </a:t>
            </a:r>
            <a:r>
              <a:rPr lang="ru-RU" sz="2400" b="1" dirty="0" err="1">
                <a:latin typeface="Calibri" panose="020F0502020204030204" pitchFamily="34" charset="0"/>
              </a:rPr>
              <a:t>господарства</a:t>
            </a:r>
            <a:r>
              <a:rPr lang="ru-RU" sz="2400" b="1" dirty="0">
                <a:latin typeface="Calibri" panose="020F0502020204030204" pitchFamily="34" charset="0"/>
              </a:rPr>
              <a:t> </a:t>
            </a:r>
            <a:r>
              <a:rPr lang="ru-RU" sz="2400" b="1" dirty="0" err="1">
                <a:latin typeface="Calibri" panose="020F0502020204030204" pitchFamily="34" charset="0"/>
              </a:rPr>
              <a:t>класифікують</a:t>
            </a:r>
            <a:r>
              <a:rPr lang="ru-RU" sz="2400" b="1" dirty="0" smtClean="0">
                <a:latin typeface="Calibri" panose="020F0502020204030204" pitchFamily="34" charset="0"/>
              </a:rPr>
              <a:t>:</a:t>
            </a:r>
            <a:endParaRPr lang="en-US" sz="2400" b="1" dirty="0" smtClean="0">
              <a:latin typeface="Calibri" panose="020F0502020204030204" pitchFamily="34" charset="0"/>
            </a:endParaRPr>
          </a:p>
          <a:p>
            <a:pPr algn="ctr"/>
            <a:endParaRPr lang="ru-RU" sz="2400" dirty="0">
              <a:latin typeface="Calibri" panose="020F0502020204030204" pitchFamily="34" charset="0"/>
            </a:endParaRP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      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     </a:t>
            </a:r>
          </a:p>
          <a:p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  <a:p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  <a:p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9651" y="731978"/>
            <a:ext cx="10299989" cy="57145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01167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78093" y="-45720"/>
            <a:ext cx="7061366" cy="3355848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78093" y="3310128"/>
            <a:ext cx="7061366" cy="35256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227197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6211" y="838657"/>
            <a:ext cx="10995513" cy="50135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704374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59639" y="466344"/>
            <a:ext cx="9969316" cy="57972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330030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9207" y="352607"/>
            <a:ext cx="8126665" cy="60890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813873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2536" y="53234"/>
            <a:ext cx="8430768" cy="68047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450338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http://www.sefus.net/wp-content/uploads/2014/04/3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4765" y="235132"/>
            <a:ext cx="5042263" cy="2821577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5695406" y="358785"/>
            <a:ext cx="6257107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>
                <a:latin typeface="TimesNewRomanPS-BoldMT"/>
              </a:rPr>
              <a:t>За ДСТУ 4281:2004 </a:t>
            </a:r>
            <a:r>
              <a:rPr lang="ru-RU" sz="1600" dirty="0">
                <a:latin typeface="TimesNewRomanPSMT"/>
              </a:rPr>
              <a:t>“</a:t>
            </a:r>
            <a:r>
              <a:rPr lang="ru-RU" sz="1600" dirty="0" err="1">
                <a:latin typeface="TimesNewRomanPSMT"/>
              </a:rPr>
              <a:t>Заклади</a:t>
            </a:r>
            <a:r>
              <a:rPr lang="ru-RU" sz="1600" dirty="0">
                <a:latin typeface="TimesNewRomanPSMT"/>
              </a:rPr>
              <a:t> ресторанного </a:t>
            </a:r>
            <a:r>
              <a:rPr lang="ru-RU" sz="1600" dirty="0" err="1">
                <a:latin typeface="TimesNewRomanPSMT"/>
              </a:rPr>
              <a:t>господарства</a:t>
            </a:r>
            <a:r>
              <a:rPr lang="ru-RU" sz="1600" dirty="0">
                <a:latin typeface="TimesNewRomanPSMT"/>
              </a:rPr>
              <a:t>. </a:t>
            </a:r>
            <a:r>
              <a:rPr lang="ru-RU" sz="1600" dirty="0" err="1" smtClean="0">
                <a:latin typeface="TimesNewRomanPSMT"/>
              </a:rPr>
              <a:t>Класифікація</a:t>
            </a:r>
            <a:r>
              <a:rPr lang="ru-RU" sz="1600" dirty="0" smtClean="0">
                <a:latin typeface="TimesNewRomanPSMT"/>
              </a:rPr>
              <a:t>” </a:t>
            </a:r>
            <a:r>
              <a:rPr lang="ru-RU" sz="1600" dirty="0" err="1" smtClean="0">
                <a:latin typeface="TimesNewRomanPSMT"/>
              </a:rPr>
              <a:t>наведені</a:t>
            </a:r>
            <a:r>
              <a:rPr lang="ru-RU" sz="1600" dirty="0" smtClean="0">
                <a:latin typeface="TimesNewRomanPSMT"/>
              </a:rPr>
              <a:t> </a:t>
            </a:r>
            <a:r>
              <a:rPr lang="ru-RU" sz="1600" dirty="0" err="1">
                <a:latin typeface="TimesNewRomanPSMT"/>
              </a:rPr>
              <a:t>такі</a:t>
            </a:r>
            <a:r>
              <a:rPr lang="ru-RU" sz="1600" dirty="0">
                <a:latin typeface="TimesNewRomanPSMT"/>
              </a:rPr>
              <a:t> </a:t>
            </a:r>
            <a:r>
              <a:rPr lang="ru-RU" sz="1600" b="1" dirty="0" err="1">
                <a:latin typeface="TimesNewRomanPS-BoldMT"/>
              </a:rPr>
              <a:t>різновиди</a:t>
            </a:r>
            <a:r>
              <a:rPr lang="ru-RU" sz="1600" b="1" dirty="0">
                <a:latin typeface="TimesNewRomanPS-BoldMT"/>
              </a:rPr>
              <a:t> ЗРГ:</a:t>
            </a:r>
          </a:p>
          <a:p>
            <a:r>
              <a:rPr lang="ru-RU" sz="1600" dirty="0" smtClean="0">
                <a:latin typeface="Wingdings-Regular"/>
              </a:rPr>
              <a:t>- </a:t>
            </a:r>
            <a:r>
              <a:rPr lang="ru-RU" sz="1600" b="1" dirty="0" err="1">
                <a:latin typeface="TimesNewRomanPS-BoldMT"/>
              </a:rPr>
              <a:t>повносервісний</a:t>
            </a:r>
            <a:r>
              <a:rPr lang="ru-RU" sz="1600" b="1" dirty="0">
                <a:latin typeface="TimesNewRomanPS-BoldMT"/>
              </a:rPr>
              <a:t> ЗРГ (формат </a:t>
            </a:r>
            <a:r>
              <a:rPr lang="ru-RU" sz="1600" b="1" dirty="0" err="1">
                <a:latin typeface="TimesNewRomanPS-BoldMT"/>
              </a:rPr>
              <a:t>підприємства</a:t>
            </a:r>
            <a:r>
              <a:rPr lang="ru-RU" sz="1600" b="1" dirty="0">
                <a:latin typeface="TimesNewRomanPS-BoldMT"/>
              </a:rPr>
              <a:t>) </a:t>
            </a:r>
            <a:r>
              <a:rPr lang="ru-RU" sz="1600" dirty="0">
                <a:latin typeface="TimesNewRomanPSMT"/>
              </a:rPr>
              <a:t>– </a:t>
            </a:r>
            <a:r>
              <a:rPr lang="ru-RU" sz="1600" dirty="0" err="1">
                <a:latin typeface="TimesNewRomanPSMT"/>
              </a:rPr>
              <a:t>різновид</a:t>
            </a:r>
            <a:r>
              <a:rPr lang="ru-RU" sz="1600" dirty="0">
                <a:latin typeface="TimesNewRomanPSMT"/>
              </a:rPr>
              <a:t> ЗРГ </a:t>
            </a:r>
            <a:r>
              <a:rPr lang="ru-RU" sz="1600" dirty="0" smtClean="0">
                <a:latin typeface="TimesNewRomanPSMT"/>
              </a:rPr>
              <a:t>з </a:t>
            </a:r>
            <a:r>
              <a:rPr lang="ru-RU" sz="1600" dirty="0" err="1" smtClean="0">
                <a:latin typeface="TimesNewRomanPSMT"/>
              </a:rPr>
              <a:t>обслуговуванням</a:t>
            </a:r>
            <a:r>
              <a:rPr lang="ru-RU" sz="1600" dirty="0" smtClean="0">
                <a:latin typeface="TimesNewRomanPSMT"/>
              </a:rPr>
              <a:t> </a:t>
            </a:r>
            <a:r>
              <a:rPr lang="ru-RU" sz="1600" dirty="0" err="1">
                <a:latin typeface="TimesNewRomanPSMT"/>
              </a:rPr>
              <a:t>офіціантами</a:t>
            </a:r>
            <a:r>
              <a:rPr lang="ru-RU" sz="1600" dirty="0">
                <a:latin typeface="TimesNewRomanPSMT"/>
              </a:rPr>
              <a:t> та </a:t>
            </a:r>
            <a:r>
              <a:rPr lang="ru-RU" sz="1600" dirty="0" err="1">
                <a:latin typeface="TimesNewRomanPSMT"/>
              </a:rPr>
              <a:t>значною</a:t>
            </a:r>
            <a:r>
              <a:rPr lang="ru-RU" sz="1600" dirty="0">
                <a:latin typeface="TimesNewRomanPSMT"/>
              </a:rPr>
              <a:t> </a:t>
            </a:r>
            <a:r>
              <a:rPr lang="ru-RU" sz="1600" dirty="0" err="1">
                <a:latin typeface="TimesNewRomanPSMT"/>
              </a:rPr>
              <a:t>часткою</a:t>
            </a:r>
            <a:r>
              <a:rPr lang="ru-RU" sz="1600" dirty="0">
                <a:latin typeface="TimesNewRomanPSMT"/>
              </a:rPr>
              <a:t> </a:t>
            </a:r>
            <a:r>
              <a:rPr lang="ru-RU" sz="1600" dirty="0" err="1">
                <a:latin typeface="TimesNewRomanPSMT"/>
              </a:rPr>
              <a:t>фірмових</a:t>
            </a:r>
            <a:r>
              <a:rPr lang="ru-RU" sz="1600" dirty="0">
                <a:latin typeface="TimesNewRomanPSMT"/>
              </a:rPr>
              <a:t> та </a:t>
            </a:r>
            <a:r>
              <a:rPr lang="ru-RU" sz="1600" dirty="0" err="1" smtClean="0">
                <a:latin typeface="TimesNewRomanPSMT"/>
              </a:rPr>
              <a:t>замовних</a:t>
            </a:r>
            <a:r>
              <a:rPr lang="ru-RU" sz="1600" dirty="0" smtClean="0">
                <a:latin typeface="TimesNewRomanPSMT"/>
              </a:rPr>
              <a:t> </a:t>
            </a:r>
            <a:r>
              <a:rPr lang="ru-RU" sz="1600" dirty="0" err="1" smtClean="0">
                <a:latin typeface="TimesNewRomanPSMT"/>
              </a:rPr>
              <a:t>страв</a:t>
            </a:r>
            <a:r>
              <a:rPr lang="ru-RU" sz="1600" dirty="0" smtClean="0">
                <a:latin typeface="TimesNewRomanPSMT"/>
              </a:rPr>
              <a:t> </a:t>
            </a:r>
            <a:r>
              <a:rPr lang="ru-RU" sz="1600" dirty="0">
                <a:latin typeface="TimesNewRomanPSMT"/>
              </a:rPr>
              <a:t>і (</a:t>
            </a:r>
            <a:r>
              <a:rPr lang="ru-RU" sz="1600" dirty="0" err="1">
                <a:latin typeface="TimesNewRomanPSMT"/>
              </a:rPr>
              <a:t>або</a:t>
            </a:r>
            <a:r>
              <a:rPr lang="ru-RU" sz="1600" dirty="0">
                <a:latin typeface="TimesNewRomanPSMT"/>
              </a:rPr>
              <a:t>) </a:t>
            </a:r>
            <a:r>
              <a:rPr lang="ru-RU" sz="1600" dirty="0" err="1">
                <a:latin typeface="TimesNewRomanPSMT"/>
              </a:rPr>
              <a:t>напоїв</a:t>
            </a:r>
            <a:r>
              <a:rPr lang="ru-RU" sz="1600" dirty="0">
                <a:latin typeface="TimesNewRomanPSMT"/>
              </a:rPr>
              <a:t> у </a:t>
            </a:r>
            <a:r>
              <a:rPr lang="ru-RU" sz="1600" dirty="0" err="1">
                <a:latin typeface="TimesNewRomanPSMT"/>
              </a:rPr>
              <a:t>продукції</a:t>
            </a:r>
            <a:r>
              <a:rPr lang="ru-RU" sz="1600" dirty="0">
                <a:latin typeface="TimesNewRomanPSMT"/>
              </a:rPr>
              <a:t> </a:t>
            </a:r>
            <a:r>
              <a:rPr lang="ru-RU" sz="1600" dirty="0" err="1">
                <a:latin typeface="TimesNewRomanPSMT"/>
              </a:rPr>
              <a:t>власного</a:t>
            </a:r>
            <a:r>
              <a:rPr lang="ru-RU" sz="1600" dirty="0">
                <a:latin typeface="TimesNewRomanPSMT"/>
              </a:rPr>
              <a:t> </a:t>
            </a:r>
            <a:r>
              <a:rPr lang="ru-RU" sz="1600" dirty="0" err="1">
                <a:latin typeface="TimesNewRomanPSMT"/>
              </a:rPr>
              <a:t>виробництва</a:t>
            </a:r>
            <a:r>
              <a:rPr lang="ru-RU" sz="1600" dirty="0">
                <a:latin typeface="TimesNewRomanPSMT"/>
              </a:rPr>
              <a:t>.</a:t>
            </a:r>
          </a:p>
          <a:p>
            <a:r>
              <a:rPr lang="ru-RU" sz="1600" dirty="0">
                <a:latin typeface="TimesNewRomanPSMT"/>
              </a:rPr>
              <a:t>Як правило, </a:t>
            </a:r>
            <a:r>
              <a:rPr lang="ru-RU" sz="1600" dirty="0" err="1">
                <a:latin typeface="TimesNewRomanPSMT"/>
              </a:rPr>
              <a:t>це</a:t>
            </a:r>
            <a:r>
              <a:rPr lang="ru-RU" sz="1600" dirty="0">
                <a:latin typeface="TimesNewRomanPSMT"/>
              </a:rPr>
              <a:t> </a:t>
            </a:r>
            <a:r>
              <a:rPr lang="ru-RU" sz="1600" dirty="0" err="1">
                <a:latin typeface="TimesNewRomanPSMT"/>
              </a:rPr>
              <a:t>ресторани</a:t>
            </a:r>
            <a:r>
              <a:rPr lang="ru-RU" sz="1600" dirty="0">
                <a:latin typeface="TimesNewRomanPSMT"/>
              </a:rPr>
              <a:t>, кафе, </a:t>
            </a:r>
            <a:r>
              <a:rPr lang="ru-RU" sz="1600" dirty="0" err="1">
                <a:latin typeface="TimesNewRomanPSMT"/>
              </a:rPr>
              <a:t>бари</a:t>
            </a:r>
            <a:r>
              <a:rPr lang="ru-RU" sz="1600" dirty="0">
                <a:latin typeface="TimesNewRomanPSMT"/>
              </a:rPr>
              <a:t>.</a:t>
            </a:r>
          </a:p>
          <a:p>
            <a:r>
              <a:rPr lang="ru-RU" sz="1600" dirty="0" smtClean="0">
                <a:latin typeface="Wingdings-Regular"/>
              </a:rPr>
              <a:t>- </a:t>
            </a:r>
            <a:r>
              <a:rPr lang="ru-RU" sz="1600" b="1" dirty="0">
                <a:latin typeface="TimesNewRomanPS-BoldMT"/>
              </a:rPr>
              <a:t>заклад </a:t>
            </a:r>
            <a:r>
              <a:rPr lang="ru-RU" sz="1600" b="1" dirty="0" err="1">
                <a:latin typeface="TimesNewRomanPS-BoldMT"/>
              </a:rPr>
              <a:t>швидкого</a:t>
            </a:r>
            <a:r>
              <a:rPr lang="ru-RU" sz="1600" b="1" dirty="0">
                <a:latin typeface="TimesNewRomanPS-BoldMT"/>
              </a:rPr>
              <a:t> </a:t>
            </a:r>
            <a:r>
              <a:rPr lang="ru-RU" sz="1600" b="1" dirty="0" err="1">
                <a:latin typeface="TimesNewRomanPS-BoldMT"/>
              </a:rPr>
              <a:t>обслуговування</a:t>
            </a:r>
            <a:r>
              <a:rPr lang="ru-RU" sz="1600" b="1" dirty="0">
                <a:latin typeface="TimesNewRomanPS-BoldMT"/>
              </a:rPr>
              <a:t> (ЗШО) РГ </a:t>
            </a:r>
            <a:r>
              <a:rPr lang="ru-RU" sz="1600" dirty="0">
                <a:latin typeface="TimesNewRomanPSMT"/>
              </a:rPr>
              <a:t>– </a:t>
            </a:r>
            <a:r>
              <a:rPr lang="ru-RU" sz="1600" dirty="0" err="1">
                <a:latin typeface="TimesNewRomanPSMT"/>
              </a:rPr>
              <a:t>різновид</a:t>
            </a:r>
            <a:r>
              <a:rPr lang="ru-RU" sz="1600" dirty="0">
                <a:latin typeface="TimesNewRomanPSMT"/>
              </a:rPr>
              <a:t> ЗРГ, </a:t>
            </a:r>
            <a:r>
              <a:rPr lang="ru-RU" sz="1600" dirty="0" smtClean="0">
                <a:latin typeface="TimesNewRomanPSMT"/>
              </a:rPr>
              <a:t>де </a:t>
            </a:r>
            <a:r>
              <a:rPr lang="ru-RU" sz="1600" dirty="0" err="1" smtClean="0">
                <a:latin typeface="TimesNewRomanPSMT"/>
              </a:rPr>
              <a:t>застосовують</a:t>
            </a:r>
            <a:r>
              <a:rPr lang="ru-RU" sz="1600" dirty="0" smtClean="0">
                <a:latin typeface="TimesNewRomanPSMT"/>
              </a:rPr>
              <a:t> </a:t>
            </a:r>
            <a:r>
              <a:rPr lang="ru-RU" sz="1600" dirty="0">
                <a:latin typeface="TimesNewRomanPSMT"/>
              </a:rPr>
              <a:t>метод </a:t>
            </a:r>
            <a:r>
              <a:rPr lang="ru-RU" sz="1600" dirty="0" err="1">
                <a:latin typeface="TimesNewRomanPSMT"/>
              </a:rPr>
              <a:t>самообслуговування</a:t>
            </a:r>
            <a:r>
              <a:rPr lang="ru-RU" sz="1600" dirty="0">
                <a:latin typeface="TimesNewRomanPSMT"/>
              </a:rPr>
              <a:t> і </a:t>
            </a:r>
            <a:r>
              <a:rPr lang="ru-RU" sz="1600" dirty="0" err="1">
                <a:latin typeface="TimesNewRomanPSMT"/>
              </a:rPr>
              <a:t>пропонують</a:t>
            </a:r>
            <a:r>
              <a:rPr lang="ru-RU" sz="1600" dirty="0">
                <a:latin typeface="TimesNewRomanPSMT"/>
              </a:rPr>
              <a:t> </a:t>
            </a:r>
            <a:r>
              <a:rPr lang="ru-RU" sz="1600" dirty="0" err="1" smtClean="0">
                <a:latin typeface="TimesNewRomanPSMT"/>
              </a:rPr>
              <a:t>обмежений</a:t>
            </a:r>
            <a:r>
              <a:rPr lang="ru-RU" sz="1600" dirty="0" smtClean="0">
                <a:latin typeface="TimesNewRomanPSMT"/>
              </a:rPr>
              <a:t> </a:t>
            </a:r>
            <a:r>
              <a:rPr lang="ru-RU" sz="1600" dirty="0" err="1" smtClean="0">
                <a:latin typeface="TimesNewRomanPSMT"/>
              </a:rPr>
              <a:t>асортимент</a:t>
            </a:r>
            <a:r>
              <a:rPr lang="ru-RU" sz="1600" dirty="0" smtClean="0">
                <a:latin typeface="TimesNewRomanPSMT"/>
              </a:rPr>
              <a:t> </a:t>
            </a:r>
            <a:r>
              <a:rPr lang="ru-RU" sz="1600" dirty="0" err="1">
                <a:latin typeface="TimesNewRomanPSMT"/>
              </a:rPr>
              <a:t>продукції</a:t>
            </a:r>
            <a:r>
              <a:rPr lang="ru-RU" sz="1600" dirty="0">
                <a:latin typeface="TimesNewRomanPSMT"/>
              </a:rPr>
              <a:t>, </a:t>
            </a:r>
            <a:r>
              <a:rPr lang="ru-RU" sz="1600" dirty="0" err="1">
                <a:latin typeface="TimesNewRomanPSMT"/>
              </a:rPr>
              <a:t>що</a:t>
            </a:r>
            <a:r>
              <a:rPr lang="ru-RU" sz="1600" dirty="0">
                <a:latin typeface="TimesNewRomanPSMT"/>
              </a:rPr>
              <a:t> </a:t>
            </a:r>
            <a:r>
              <a:rPr lang="ru-RU" sz="1600" dirty="0" err="1">
                <a:latin typeface="TimesNewRomanPSMT"/>
              </a:rPr>
              <a:t>прискорює</a:t>
            </a:r>
            <a:r>
              <a:rPr lang="ru-RU" sz="1600" dirty="0">
                <a:latin typeface="TimesNewRomanPSMT"/>
              </a:rPr>
              <a:t> </a:t>
            </a:r>
            <a:r>
              <a:rPr lang="ru-RU" sz="1600" dirty="0" err="1">
                <a:latin typeface="TimesNewRomanPSMT"/>
              </a:rPr>
              <a:t>процес</a:t>
            </a:r>
            <a:r>
              <a:rPr lang="ru-RU" sz="1600" dirty="0">
                <a:latin typeface="TimesNewRomanPSMT"/>
              </a:rPr>
              <a:t> </a:t>
            </a:r>
            <a:r>
              <a:rPr lang="ru-RU" sz="1600" dirty="0" err="1">
                <a:latin typeface="TimesNewRomanPSMT"/>
              </a:rPr>
              <a:t>обслуговування</a:t>
            </a:r>
            <a:r>
              <a:rPr lang="ru-RU" sz="1600" dirty="0">
                <a:latin typeface="TimesNewRomanPSMT"/>
              </a:rPr>
              <a:t>.</a:t>
            </a:r>
          </a:p>
          <a:p>
            <a:endParaRPr lang="ru-RU" sz="1600" b="1" dirty="0" smtClean="0">
              <a:latin typeface="TimesNewRomanPS-BoldMT"/>
            </a:endParaRPr>
          </a:p>
          <a:p>
            <a:r>
              <a:rPr lang="ru-RU" sz="1600" b="1" dirty="0" smtClean="0">
                <a:latin typeface="TimesNewRomanPS-BoldMT"/>
              </a:rPr>
              <a:t>У </a:t>
            </a:r>
            <a:r>
              <a:rPr lang="ru-RU" sz="1600" b="1" dirty="0" err="1">
                <a:latin typeface="TimesNewRomanPS-BoldMT"/>
              </a:rPr>
              <a:t>Міжнародному</a:t>
            </a:r>
            <a:r>
              <a:rPr lang="ru-RU" sz="1600" b="1" dirty="0">
                <a:latin typeface="TimesNewRomanPS-BoldMT"/>
              </a:rPr>
              <a:t> </a:t>
            </a:r>
            <a:r>
              <a:rPr lang="ru-RU" sz="1600" b="1" dirty="0" err="1">
                <a:latin typeface="TimesNewRomanPS-BoldMT"/>
              </a:rPr>
              <a:t>стандарті</a:t>
            </a:r>
            <a:r>
              <a:rPr lang="ru-RU" sz="1600" b="1" dirty="0">
                <a:latin typeface="TimesNewRomanPS-BoldMT"/>
              </a:rPr>
              <a:t> </a:t>
            </a:r>
            <a:r>
              <a:rPr lang="ru-RU" sz="1600" b="1" dirty="0" err="1">
                <a:latin typeface="TimesNewRomanPS-BoldMT"/>
              </a:rPr>
              <a:t>галузевої</a:t>
            </a:r>
            <a:r>
              <a:rPr lang="ru-RU" sz="1600" b="1" dirty="0">
                <a:latin typeface="TimesNewRomanPS-BoldMT"/>
              </a:rPr>
              <a:t> </a:t>
            </a:r>
            <a:r>
              <a:rPr lang="ru-RU" sz="1600" b="1" dirty="0" err="1">
                <a:latin typeface="TimesNewRomanPS-BoldMT"/>
              </a:rPr>
              <a:t>класифікації</a:t>
            </a:r>
            <a:r>
              <a:rPr lang="ru-RU" sz="1600" b="1" dirty="0">
                <a:latin typeface="TimesNewRomanPS-BoldMT"/>
              </a:rPr>
              <a:t> </a:t>
            </a:r>
            <a:r>
              <a:rPr lang="ru-RU" sz="1600" b="1" dirty="0" err="1">
                <a:latin typeface="TimesNewRomanPS-BoldMT"/>
              </a:rPr>
              <a:t>видів</a:t>
            </a:r>
            <a:r>
              <a:rPr lang="ru-RU" sz="1600" b="1" dirty="0">
                <a:latin typeface="TimesNewRomanPS-BoldMT"/>
              </a:rPr>
              <a:t> </a:t>
            </a:r>
            <a:r>
              <a:rPr lang="ru-RU" sz="1600" b="1" dirty="0" err="1" smtClean="0">
                <a:latin typeface="TimesNewRomanPS-BoldMT"/>
              </a:rPr>
              <a:t>економічної</a:t>
            </a:r>
            <a:r>
              <a:rPr lang="ru-RU" sz="1600" b="1" dirty="0" smtClean="0">
                <a:latin typeface="TimesNewRomanPS-BoldMT"/>
              </a:rPr>
              <a:t> </a:t>
            </a:r>
            <a:r>
              <a:rPr lang="en-US" sz="1600" b="1" dirty="0" err="1" smtClean="0">
                <a:latin typeface="TimesNewRomanPS-BoldMT"/>
              </a:rPr>
              <a:t>діяльності</a:t>
            </a:r>
            <a:r>
              <a:rPr lang="en-US" sz="1600" b="1" dirty="0" smtClean="0">
                <a:latin typeface="TimesNewRomanPS-BoldMT"/>
              </a:rPr>
              <a:t> </a:t>
            </a:r>
            <a:r>
              <a:rPr lang="en-US" sz="1600" b="1" dirty="0">
                <a:latin typeface="TimesNewRomanPS-BoldMT"/>
              </a:rPr>
              <a:t>(I</a:t>
            </a:r>
            <a:r>
              <a:rPr lang="en-US" sz="1600" dirty="0">
                <a:latin typeface="TimesNewRomanPSMT"/>
              </a:rPr>
              <a:t>nternational </a:t>
            </a:r>
            <a:r>
              <a:rPr lang="en-US" sz="1600" b="1" dirty="0">
                <a:latin typeface="TimesNewRomanPS-BoldMT"/>
              </a:rPr>
              <a:t>S</a:t>
            </a:r>
            <a:r>
              <a:rPr lang="en-US" sz="1600" dirty="0">
                <a:latin typeface="TimesNewRomanPSMT"/>
              </a:rPr>
              <a:t>tandard </a:t>
            </a:r>
            <a:r>
              <a:rPr lang="en-US" sz="1600" b="1" dirty="0">
                <a:latin typeface="TimesNewRomanPS-BoldMT"/>
              </a:rPr>
              <a:t>I</a:t>
            </a:r>
            <a:r>
              <a:rPr lang="en-US" sz="1600" dirty="0">
                <a:latin typeface="TimesNewRomanPSMT"/>
              </a:rPr>
              <a:t>ndustrial </a:t>
            </a:r>
            <a:r>
              <a:rPr lang="en-US" sz="1600" b="1" dirty="0">
                <a:latin typeface="TimesNewRomanPS-BoldMT"/>
              </a:rPr>
              <a:t>C</a:t>
            </a:r>
            <a:r>
              <a:rPr lang="en-US" sz="1600" dirty="0">
                <a:latin typeface="TimesNewRomanPSMT"/>
              </a:rPr>
              <a:t>lassification of All </a:t>
            </a:r>
            <a:r>
              <a:rPr lang="en-US" sz="1600" dirty="0" smtClean="0">
                <a:latin typeface="TimesNewRomanPSMT"/>
              </a:rPr>
              <a:t>Economic</a:t>
            </a:r>
            <a:r>
              <a:rPr lang="uk-UA" sz="1600" dirty="0" smtClean="0">
                <a:latin typeface="TimesNewRomanPSMT"/>
              </a:rPr>
              <a:t> </a:t>
            </a:r>
            <a:r>
              <a:rPr lang="en-US" sz="1600" dirty="0" smtClean="0">
                <a:latin typeface="TimesNewRomanPSMT"/>
              </a:rPr>
              <a:t>Activities </a:t>
            </a:r>
            <a:r>
              <a:rPr lang="en-US" sz="1600" dirty="0">
                <a:latin typeface="TimesNewRomanPSMT"/>
              </a:rPr>
              <a:t>- </a:t>
            </a:r>
            <a:r>
              <a:rPr lang="en-US" sz="1600" b="1" dirty="0">
                <a:latin typeface="TimesNewRomanPS-BoldMT"/>
              </a:rPr>
              <a:t>ISIC) </a:t>
            </a:r>
            <a:r>
              <a:rPr lang="ru-RU" sz="1600" b="1" dirty="0" err="1">
                <a:latin typeface="TimesNewRomanPS-BoldMT"/>
              </a:rPr>
              <a:t>прийнятому</a:t>
            </a:r>
            <a:r>
              <a:rPr lang="ru-RU" sz="1600" b="1" dirty="0">
                <a:latin typeface="TimesNewRomanPS-BoldMT"/>
              </a:rPr>
              <a:t> </a:t>
            </a:r>
            <a:r>
              <a:rPr lang="ru-RU" sz="1600" b="1" dirty="0" err="1">
                <a:latin typeface="TimesNewRomanPS-BoldMT"/>
              </a:rPr>
              <a:t>Статистичною</a:t>
            </a:r>
            <a:r>
              <a:rPr lang="ru-RU" sz="1600" b="1" dirty="0">
                <a:latin typeface="TimesNewRomanPS-BoldMT"/>
              </a:rPr>
              <a:t> </a:t>
            </a:r>
            <a:r>
              <a:rPr lang="ru-RU" sz="1600" b="1" dirty="0" err="1">
                <a:latin typeface="TimesNewRomanPS-BoldMT"/>
              </a:rPr>
              <a:t>комісією</a:t>
            </a:r>
            <a:r>
              <a:rPr lang="ru-RU" sz="1600" b="1" dirty="0">
                <a:latin typeface="TimesNewRomanPS-BoldMT"/>
              </a:rPr>
              <a:t> ООН </a:t>
            </a:r>
            <a:r>
              <a:rPr lang="ru-RU" sz="1600" b="1" dirty="0" err="1" smtClean="0">
                <a:latin typeface="TimesNewRomanPS-BoldMT"/>
              </a:rPr>
              <a:t>окремо</a:t>
            </a:r>
            <a:r>
              <a:rPr lang="ru-RU" sz="1600" b="1" dirty="0" smtClean="0">
                <a:latin typeface="TimesNewRomanPS-BoldMT"/>
              </a:rPr>
              <a:t> </a:t>
            </a:r>
            <a:r>
              <a:rPr lang="ru-RU" sz="1600" b="1" dirty="0" err="1" smtClean="0">
                <a:latin typeface="TimesNewRomanPS-BoldMT"/>
              </a:rPr>
              <a:t>виділено</a:t>
            </a:r>
            <a:r>
              <a:rPr lang="ru-RU" sz="1600" b="1" dirty="0" smtClean="0">
                <a:latin typeface="TimesNewRomanPS-BoldMT"/>
              </a:rPr>
              <a:t>:</a:t>
            </a:r>
            <a:endParaRPr lang="ru-RU" sz="1600" dirty="0">
              <a:latin typeface="TimesNewRomanPSMT"/>
            </a:endParaRPr>
          </a:p>
          <a:p>
            <a:r>
              <a:rPr lang="uk-UA" sz="1600" dirty="0" smtClean="0">
                <a:latin typeface="Wingdings-Regular"/>
              </a:rPr>
              <a:t>-</a:t>
            </a:r>
            <a:r>
              <a:rPr lang="en-US" sz="1600" dirty="0" smtClean="0">
                <a:latin typeface="Wingdings-Regular"/>
              </a:rPr>
              <a:t> </a:t>
            </a:r>
            <a:r>
              <a:rPr lang="ru-RU" sz="1600" b="1" dirty="0" err="1">
                <a:latin typeface="TimesNewRomanPS-BoldMT"/>
              </a:rPr>
              <a:t>бістро</a:t>
            </a:r>
            <a:r>
              <a:rPr lang="ru-RU" sz="1600" b="1" dirty="0">
                <a:latin typeface="TimesNewRomanPS-BoldMT"/>
              </a:rPr>
              <a:t> (</a:t>
            </a:r>
            <a:r>
              <a:rPr lang="en-US" sz="1600" b="1" dirty="0" err="1">
                <a:latin typeface="TimesNewRomanPS-BoldMT"/>
              </a:rPr>
              <a:t>bistrot</a:t>
            </a:r>
            <a:r>
              <a:rPr lang="en-US" sz="1600" b="1" dirty="0">
                <a:latin typeface="TimesNewRomanPS-BoldMT"/>
              </a:rPr>
              <a:t>, eating places) </a:t>
            </a:r>
            <a:r>
              <a:rPr lang="en-US" sz="1600" dirty="0">
                <a:latin typeface="TimesNewRomanPSMT"/>
              </a:rPr>
              <a:t>– </a:t>
            </a:r>
            <a:r>
              <a:rPr lang="ru-RU" sz="1600" dirty="0" err="1">
                <a:latin typeface="TimesNewRomanPSMT"/>
              </a:rPr>
              <a:t>різновид</a:t>
            </a:r>
            <a:r>
              <a:rPr lang="ru-RU" sz="1600" dirty="0">
                <a:latin typeface="TimesNewRomanPSMT"/>
              </a:rPr>
              <a:t> ЗРГ </a:t>
            </a:r>
            <a:r>
              <a:rPr lang="ru-RU" sz="1600" dirty="0" err="1">
                <a:latin typeface="TimesNewRomanPSMT"/>
              </a:rPr>
              <a:t>швидкого</a:t>
            </a:r>
            <a:endParaRPr lang="ru-RU" sz="1600" dirty="0">
              <a:latin typeface="TimesNewRomanPSMT"/>
            </a:endParaRPr>
          </a:p>
          <a:p>
            <a:r>
              <a:rPr lang="ru-RU" sz="1600" dirty="0" err="1">
                <a:latin typeface="TimesNewRomanPSMT"/>
              </a:rPr>
              <a:t>обслуговування</a:t>
            </a:r>
            <a:r>
              <a:rPr lang="ru-RU" sz="1600" dirty="0">
                <a:latin typeface="TimesNewRomanPSMT"/>
              </a:rPr>
              <a:t>, </a:t>
            </a:r>
            <a:r>
              <a:rPr lang="ru-RU" sz="1600" dirty="0" err="1">
                <a:latin typeface="TimesNewRomanPSMT"/>
              </a:rPr>
              <a:t>що</a:t>
            </a:r>
            <a:r>
              <a:rPr lang="ru-RU" sz="1600" dirty="0">
                <a:latin typeface="TimesNewRomanPSMT"/>
              </a:rPr>
              <a:t> </a:t>
            </a:r>
            <a:r>
              <a:rPr lang="ru-RU" sz="1600" dirty="0" err="1">
                <a:latin typeface="TimesNewRomanPSMT"/>
              </a:rPr>
              <a:t>продає</a:t>
            </a:r>
            <a:r>
              <a:rPr lang="ru-RU" sz="1600" dirty="0">
                <a:latin typeface="TimesNewRomanPSMT"/>
              </a:rPr>
              <a:t> і </a:t>
            </a:r>
            <a:r>
              <a:rPr lang="ru-RU" sz="1600" dirty="0" err="1">
                <a:latin typeface="TimesNewRomanPSMT"/>
              </a:rPr>
              <a:t>організовує</a:t>
            </a:r>
            <a:r>
              <a:rPr lang="ru-RU" sz="1600" dirty="0">
                <a:latin typeface="TimesNewRomanPSMT"/>
              </a:rPr>
              <a:t> </a:t>
            </a:r>
            <a:r>
              <a:rPr lang="ru-RU" sz="1600" dirty="0" err="1">
                <a:latin typeface="TimesNewRomanPSMT"/>
              </a:rPr>
              <a:t>споживання</a:t>
            </a:r>
            <a:r>
              <a:rPr lang="ru-RU" sz="1600" dirty="0">
                <a:latin typeface="TimesNewRomanPSMT"/>
              </a:rPr>
              <a:t> </a:t>
            </a:r>
            <a:r>
              <a:rPr lang="ru-RU" sz="1600" dirty="0" err="1">
                <a:latin typeface="TimesNewRomanPSMT"/>
              </a:rPr>
              <a:t>їжі</a:t>
            </a:r>
            <a:r>
              <a:rPr lang="ru-RU" sz="1600" dirty="0">
                <a:latin typeface="TimesNewRomanPSMT"/>
              </a:rPr>
              <a:t> і (</a:t>
            </a:r>
            <a:r>
              <a:rPr lang="ru-RU" sz="1600" dirty="0" err="1">
                <a:latin typeface="TimesNewRomanPSMT"/>
              </a:rPr>
              <a:t>або</a:t>
            </a:r>
            <a:r>
              <a:rPr lang="ru-RU" sz="1600" dirty="0">
                <a:latin typeface="TimesNewRomanPSMT"/>
              </a:rPr>
              <a:t>) </a:t>
            </a:r>
            <a:r>
              <a:rPr lang="ru-RU" sz="1600" dirty="0" err="1">
                <a:latin typeface="TimesNewRomanPSMT"/>
              </a:rPr>
              <a:t>напоїв</a:t>
            </a:r>
            <a:r>
              <a:rPr lang="ru-RU" sz="1600" dirty="0">
                <a:latin typeface="TimesNewRomanPSMT"/>
              </a:rPr>
              <a:t>.</a:t>
            </a:r>
          </a:p>
          <a:p>
            <a:r>
              <a:rPr lang="uk-UA" sz="1600" dirty="0" smtClean="0">
                <a:latin typeface="Wingdings-Regular"/>
              </a:rPr>
              <a:t>-</a:t>
            </a:r>
            <a:r>
              <a:rPr lang="en-US" sz="1600" dirty="0" smtClean="0">
                <a:latin typeface="Wingdings-Regular"/>
              </a:rPr>
              <a:t> </a:t>
            </a:r>
            <a:r>
              <a:rPr lang="ru-RU" sz="1600" b="1" dirty="0">
                <a:latin typeface="TimesNewRomanPS-BoldMT"/>
              </a:rPr>
              <a:t>ЗРГ-клуб </a:t>
            </a:r>
            <a:r>
              <a:rPr lang="ru-RU" sz="1600" dirty="0">
                <a:latin typeface="TimesNewRomanPSMT"/>
              </a:rPr>
              <a:t>– </a:t>
            </a:r>
            <a:r>
              <a:rPr lang="ru-RU" sz="1600" dirty="0" err="1">
                <a:latin typeface="TimesNewRomanPSMT"/>
              </a:rPr>
              <a:t>різновид</a:t>
            </a:r>
            <a:r>
              <a:rPr lang="ru-RU" sz="1600" dirty="0">
                <a:latin typeface="TimesNewRomanPSMT"/>
              </a:rPr>
              <a:t> ЗРГ, на </a:t>
            </a:r>
            <a:r>
              <a:rPr lang="ru-RU" sz="1600" dirty="0" err="1">
                <a:latin typeface="TimesNewRomanPSMT"/>
              </a:rPr>
              <a:t>базі</a:t>
            </a:r>
            <a:r>
              <a:rPr lang="ru-RU" sz="1600" dirty="0">
                <a:latin typeface="TimesNewRomanPSMT"/>
              </a:rPr>
              <a:t> </a:t>
            </a:r>
            <a:r>
              <a:rPr lang="ru-RU" sz="1600" dirty="0" err="1">
                <a:latin typeface="TimesNewRomanPSMT"/>
              </a:rPr>
              <a:t>якого</a:t>
            </a:r>
            <a:r>
              <a:rPr lang="ru-RU" sz="1600" dirty="0">
                <a:latin typeface="TimesNewRomanPSMT"/>
              </a:rPr>
              <a:t> </a:t>
            </a:r>
            <a:r>
              <a:rPr lang="ru-RU" sz="1600" dirty="0" err="1">
                <a:latin typeface="TimesNewRomanPSMT"/>
              </a:rPr>
              <a:t>працює</a:t>
            </a:r>
            <a:r>
              <a:rPr lang="ru-RU" sz="1600" dirty="0">
                <a:latin typeface="TimesNewRomanPSMT"/>
              </a:rPr>
              <a:t> клуб, </a:t>
            </a:r>
            <a:r>
              <a:rPr lang="ru-RU" sz="1600" dirty="0" err="1">
                <a:latin typeface="TimesNewRomanPSMT"/>
              </a:rPr>
              <a:t>що</a:t>
            </a:r>
            <a:r>
              <a:rPr lang="ru-RU" sz="1600" dirty="0">
                <a:latin typeface="TimesNewRomanPSMT"/>
              </a:rPr>
              <a:t> </a:t>
            </a:r>
            <a:r>
              <a:rPr lang="ru-RU" sz="1600" dirty="0" err="1" smtClean="0">
                <a:latin typeface="TimesNewRomanPSMT"/>
              </a:rPr>
              <a:t>об’єднує</a:t>
            </a:r>
            <a:r>
              <a:rPr lang="ru-RU" sz="1600" dirty="0" smtClean="0">
                <a:latin typeface="TimesNewRomanPSMT"/>
              </a:rPr>
              <a:t> </a:t>
            </a:r>
            <a:r>
              <a:rPr lang="ru-RU" sz="1600" dirty="0" err="1" smtClean="0">
                <a:latin typeface="TimesNewRomanPSMT"/>
              </a:rPr>
              <a:t>споживачів</a:t>
            </a:r>
            <a:r>
              <a:rPr lang="ru-RU" sz="1600" dirty="0" smtClean="0">
                <a:latin typeface="TimesNewRomanPSMT"/>
              </a:rPr>
              <a:t> </a:t>
            </a:r>
            <a:r>
              <a:rPr lang="ru-RU" sz="1600" dirty="0">
                <a:latin typeface="TimesNewRomanPSMT"/>
              </a:rPr>
              <a:t>за </a:t>
            </a:r>
            <a:r>
              <a:rPr lang="ru-RU" sz="1600" dirty="0" err="1">
                <a:latin typeface="TimesNewRomanPSMT"/>
              </a:rPr>
              <a:t>інтересами</a:t>
            </a:r>
            <a:r>
              <a:rPr lang="ru-RU" sz="1600" dirty="0">
                <a:latin typeface="TimesNewRomanPSMT"/>
              </a:rPr>
              <a:t> та </a:t>
            </a:r>
            <a:r>
              <a:rPr lang="ru-RU" sz="1600" dirty="0" err="1">
                <a:latin typeface="TimesNewRomanPSMT"/>
              </a:rPr>
              <a:t>особливостями</a:t>
            </a:r>
            <a:r>
              <a:rPr lang="ru-RU" sz="1600" dirty="0">
                <a:latin typeface="TimesNewRomanPSMT"/>
              </a:rPr>
              <a:t> </a:t>
            </a:r>
            <a:r>
              <a:rPr lang="ru-RU" sz="1600" dirty="0" err="1">
                <a:latin typeface="TimesNewRomanPSMT"/>
              </a:rPr>
              <a:t>смаків</a:t>
            </a:r>
            <a:r>
              <a:rPr lang="ru-RU" sz="1600" dirty="0">
                <a:latin typeface="TimesNewRomanPSMT"/>
              </a:rPr>
              <a:t> (клуб </a:t>
            </a:r>
            <a:r>
              <a:rPr lang="ru-RU" sz="1600" dirty="0" err="1">
                <a:latin typeface="TimesNewRomanPSMT"/>
              </a:rPr>
              <a:t>любителів</a:t>
            </a:r>
            <a:r>
              <a:rPr lang="ru-RU" sz="1600" dirty="0">
                <a:latin typeface="TimesNewRomanPSMT"/>
              </a:rPr>
              <a:t> </a:t>
            </a:r>
            <a:r>
              <a:rPr lang="ru-RU" sz="1600" dirty="0" smtClean="0">
                <a:latin typeface="TimesNewRomanPSMT"/>
              </a:rPr>
              <a:t>чаю, </a:t>
            </a:r>
            <a:r>
              <a:rPr lang="ru-RU" sz="1600" dirty="0" err="1" smtClean="0">
                <a:latin typeface="TimesNewRomanPSMT"/>
              </a:rPr>
              <a:t>тощо</a:t>
            </a:r>
            <a:r>
              <a:rPr lang="ru-RU" sz="1600" dirty="0">
                <a:latin typeface="TimesNewRomanPSMT"/>
              </a:rPr>
              <a:t>).</a:t>
            </a:r>
            <a:endParaRPr lang="ru-RU" sz="1600" dirty="0">
              <a:latin typeface="Times New Roman" pitchFamily="18" charset="0"/>
              <a:ea typeface="Calibri" panose="020F0502020204030204" pitchFamily="34" charset="0"/>
              <a:cs typeface="Times New Roman" pitchFamily="18" charset="0"/>
            </a:endParaRPr>
          </a:p>
        </p:txBody>
      </p:sp>
      <p:pic>
        <p:nvPicPr>
          <p:cNvPr id="14340" name="Picture 4" descr="http://www.vashdosug.ru/upl/images/vd47_089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27017" y="3278777"/>
            <a:ext cx="5029200" cy="306977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3818667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http://gaspra.biz/maxidata/upload/000/000/717498aad98ec1ce999ec0f45c06c1f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8194" y="1711234"/>
            <a:ext cx="5460275" cy="4781006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1058091" y="375781"/>
            <a:ext cx="10791531" cy="21570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ctr">
              <a:lnSpc>
                <a:spcPts val="2080"/>
              </a:lnSpc>
              <a:spcBef>
                <a:spcPts val="4800"/>
              </a:spcBef>
              <a:spcAft>
                <a:spcPts val="0"/>
              </a:spcAft>
            </a:pPr>
            <a:endParaRPr lang="ru-RU" b="1" dirty="0" smtClean="0">
              <a:solidFill>
                <a:srgbClr val="281F18"/>
              </a:solidFill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50215" algn="just">
              <a:spcAft>
                <a:spcPts val="1000"/>
              </a:spcAft>
            </a:pPr>
            <a:r>
              <a:rPr lang="ru-RU" sz="2000" dirty="0" err="1" smtClean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Визначення</a:t>
            </a:r>
            <a:r>
              <a:rPr lang="ru-RU" sz="2000" dirty="0" smtClean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типів</a:t>
            </a:r>
            <a:r>
              <a:rPr lang="ru-RU" sz="2000" dirty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закладів</a:t>
            </a:r>
            <a:r>
              <a:rPr lang="ru-RU" sz="2000" dirty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ресторанного </a:t>
            </a:r>
            <a:r>
              <a:rPr lang="ru-RU" sz="2000" dirty="0" err="1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господарства</a:t>
            </a:r>
            <a:r>
              <a:rPr lang="ru-RU" sz="2000" dirty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регламентується</a:t>
            </a:r>
            <a:r>
              <a:rPr lang="ru-RU" sz="2000" dirty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ДСТУ 4281:2004 «</a:t>
            </a:r>
            <a:r>
              <a:rPr lang="ru-RU" sz="2000" dirty="0" err="1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Заклади</a:t>
            </a:r>
            <a:r>
              <a:rPr lang="ru-RU" sz="2000" dirty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ресторанного </a:t>
            </a:r>
            <a:r>
              <a:rPr lang="ru-RU" sz="2000" dirty="0" err="1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господарства</a:t>
            </a:r>
            <a:r>
              <a:rPr lang="ru-RU" sz="2000" dirty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. </a:t>
            </a:r>
            <a:r>
              <a:rPr lang="ru-RU" sz="2000" dirty="0" err="1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Класифікація</a:t>
            </a:r>
            <a:r>
              <a:rPr lang="ru-RU" sz="2000" dirty="0" smtClean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».</a:t>
            </a:r>
          </a:p>
          <a:p>
            <a:pPr indent="450215" algn="just">
              <a:spcAft>
                <a:spcPts val="1000"/>
              </a:spcAft>
            </a:pPr>
            <a:endParaRPr lang="ru-RU" sz="2000" dirty="0" smtClean="0">
              <a:solidFill>
                <a:srgbClr val="281F18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  <a:p>
            <a:pPr indent="450215" algn="just">
              <a:spcAft>
                <a:spcPts val="1000"/>
              </a:spcAft>
            </a:pPr>
            <a:r>
              <a:rPr lang="en-US" sz="2000" dirty="0" smtClean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/>
            </a:r>
            <a:br>
              <a:rPr lang="en-US" sz="2000" dirty="0" smtClean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</a:b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708469" y="1533465"/>
            <a:ext cx="6283233" cy="5324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Ресторан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 -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це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заклад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різноманітним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асортиментом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продукції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власного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виробництва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покупних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товарів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високим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рівнем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обслуговування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комфорту у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поєднанні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організацією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відпочинку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дозвілля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споживачів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За часом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обслуговування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ресторани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поділяються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на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швидкого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обслуговування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і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звичайні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;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за методами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обслуговування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- з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обслуговуванням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офіціантами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і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самообслуговуванням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;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за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направленістю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sz="2000" u="sng" dirty="0" err="1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2000" u="sng" dirty="0" err="1" smtClean="0">
                <a:latin typeface="Times New Roman" pitchFamily="18" charset="0"/>
                <a:cs typeface="Times New Roman" pitchFamily="18" charset="0"/>
              </a:rPr>
              <a:t>овносервісний</a:t>
            </a:r>
            <a:r>
              <a:rPr lang="ru-RU" sz="2000" u="sng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u="sng" dirty="0">
                <a:latin typeface="Times New Roman" pitchFamily="18" charset="0"/>
                <a:cs typeface="Times New Roman" pitchFamily="18" charset="0"/>
              </a:rPr>
              <a:t>ресторан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- 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це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заклад ресторанного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господарства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з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обслуговуванням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офіціантами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та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значною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часткою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фірмових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замовних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страв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і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напоїв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у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продукції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власного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виробництва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та </a:t>
            </a:r>
            <a:r>
              <a:rPr lang="ru-RU" sz="2000" u="sng" dirty="0" err="1" smtClean="0">
                <a:latin typeface="Times New Roman" pitchFamily="18" charset="0"/>
                <a:cs typeface="Times New Roman" pitchFamily="18" charset="0"/>
              </a:rPr>
              <a:t>спеціалізований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- 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спеціалізується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певному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асортименті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кулінарної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продукції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рибний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ресторан, ресторан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національної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кухні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тощо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998115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41448" y="239682"/>
            <a:ext cx="7946136" cy="64628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2507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734849" y="1703165"/>
            <a:ext cx="8438367" cy="39087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2400"/>
              </a:spcBef>
              <a:spcAft>
                <a:spcPts val="0"/>
              </a:spcAft>
            </a:pPr>
            <a:r>
              <a:rPr lang="ru-RU" sz="2400" b="1" dirty="0">
                <a:solidFill>
                  <a:srgbClr val="281F18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План</a:t>
            </a:r>
          </a:p>
          <a:p>
            <a:pPr marL="457200" indent="-457200">
              <a:spcBef>
                <a:spcPts val="2400"/>
              </a:spcBef>
              <a:spcAft>
                <a:spcPts val="0"/>
              </a:spcAft>
              <a:buAutoNum type="arabicPeriod"/>
            </a:pPr>
            <a:r>
              <a:rPr lang="ru-RU" sz="2400" b="1" dirty="0" err="1">
                <a:solidFill>
                  <a:srgbClr val="281F18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Організаційно-правові</a:t>
            </a:r>
            <a:r>
              <a:rPr lang="ru-RU" sz="2400" b="1" dirty="0">
                <a:solidFill>
                  <a:srgbClr val="281F18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solidFill>
                  <a:srgbClr val="281F18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форми</a:t>
            </a:r>
            <a:r>
              <a:rPr lang="ru-RU" sz="2400" b="1" dirty="0">
                <a:solidFill>
                  <a:srgbClr val="281F18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 smtClean="0">
                <a:solidFill>
                  <a:srgbClr val="281F18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підприємств</a:t>
            </a:r>
            <a:r>
              <a:rPr lang="ru-RU" sz="2400" b="1" dirty="0" smtClean="0">
                <a:solidFill>
                  <a:srgbClr val="281F18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ресторанного </a:t>
            </a:r>
            <a:r>
              <a:rPr lang="ru-RU" sz="2400" b="1" dirty="0" err="1">
                <a:solidFill>
                  <a:srgbClr val="281F18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господарства</a:t>
            </a:r>
            <a:endParaRPr lang="ru-RU" sz="2400" b="1" dirty="0">
              <a:solidFill>
                <a:srgbClr val="281F18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spcBef>
                <a:spcPts val="2400"/>
              </a:spcBef>
              <a:spcAft>
                <a:spcPts val="0"/>
              </a:spcAft>
              <a:buAutoNum type="arabicPeriod"/>
            </a:pPr>
            <a:r>
              <a:rPr lang="ru-RU" sz="2400" b="1" dirty="0" err="1" smtClean="0">
                <a:solidFill>
                  <a:srgbClr val="281F18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Класифікація</a:t>
            </a:r>
            <a:r>
              <a:rPr lang="ru-RU" sz="2400" b="1" dirty="0" smtClean="0">
                <a:solidFill>
                  <a:srgbClr val="281F18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solidFill>
                  <a:srgbClr val="281F18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закладів</a:t>
            </a:r>
            <a:r>
              <a:rPr lang="ru-RU" sz="2400" b="1" dirty="0">
                <a:solidFill>
                  <a:srgbClr val="281F18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ресторанного </a:t>
            </a:r>
            <a:r>
              <a:rPr lang="ru-RU" sz="2400" b="1" dirty="0" err="1" smtClean="0">
                <a:solidFill>
                  <a:srgbClr val="281F18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господарства</a:t>
            </a:r>
            <a:r>
              <a:rPr lang="ru-RU" sz="2400" b="1" dirty="0" smtClean="0">
                <a:solidFill>
                  <a:srgbClr val="281F18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457200" indent="-457200">
              <a:spcBef>
                <a:spcPts val="2400"/>
              </a:spcBef>
              <a:spcAft>
                <a:spcPts val="0"/>
              </a:spcAft>
              <a:buAutoNum type="arabicPeriod"/>
            </a:pPr>
            <a:r>
              <a:rPr lang="ru-RU" sz="2400" b="1" dirty="0">
                <a:solidFill>
                  <a:srgbClr val="281F18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Характеристика комплексу </a:t>
            </a:r>
            <a:r>
              <a:rPr lang="ru-RU" sz="2400" b="1" dirty="0" err="1">
                <a:solidFill>
                  <a:srgbClr val="281F18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послуг</a:t>
            </a:r>
            <a:r>
              <a:rPr lang="ru-RU" sz="2400" b="1" dirty="0">
                <a:solidFill>
                  <a:srgbClr val="281F18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solidFill>
                  <a:srgbClr val="281F18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закладів</a:t>
            </a:r>
            <a:r>
              <a:rPr lang="ru-RU" sz="2400" b="1" dirty="0">
                <a:solidFill>
                  <a:srgbClr val="281F18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ресторанного </a:t>
            </a:r>
            <a:r>
              <a:rPr lang="ru-RU" sz="2400" b="1" dirty="0" err="1" smtClean="0">
                <a:solidFill>
                  <a:srgbClr val="281F18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господарства</a:t>
            </a:r>
            <a:r>
              <a:rPr lang="ru-RU" sz="2400" b="1" dirty="0" smtClean="0">
                <a:solidFill>
                  <a:srgbClr val="281F18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457200" indent="-457200">
              <a:spcBef>
                <a:spcPts val="2400"/>
              </a:spcBef>
              <a:spcAft>
                <a:spcPts val="0"/>
              </a:spcAft>
              <a:buAutoNum type="arabicPeriod"/>
            </a:pPr>
            <a:r>
              <a:rPr lang="ru-RU" sz="2400" b="1" dirty="0" err="1" smtClean="0">
                <a:solidFill>
                  <a:srgbClr val="281F18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Вимоги</a:t>
            </a:r>
            <a:r>
              <a:rPr lang="ru-RU" sz="2400" b="1" dirty="0" smtClean="0">
                <a:solidFill>
                  <a:srgbClr val="281F18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до </a:t>
            </a:r>
            <a:r>
              <a:rPr lang="ru-RU" sz="2400" b="1" dirty="0" err="1" smtClean="0">
                <a:solidFill>
                  <a:srgbClr val="281F18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закладів</a:t>
            </a:r>
            <a:r>
              <a:rPr lang="ru-RU" sz="2400" b="1" dirty="0" smtClean="0">
                <a:solidFill>
                  <a:srgbClr val="281F18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ресторанного </a:t>
            </a:r>
            <a:r>
              <a:rPr lang="ru-RU" sz="2400" b="1" dirty="0" err="1" smtClean="0">
                <a:solidFill>
                  <a:srgbClr val="281F18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господарства</a:t>
            </a:r>
            <a:r>
              <a:rPr lang="ru-RU" sz="2400" b="1" dirty="0" smtClean="0">
                <a:solidFill>
                  <a:srgbClr val="281F18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400" b="1" dirty="0">
              <a:solidFill>
                <a:srgbClr val="281F18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1146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://gallery.forum-grad.ru/files/5/7/8/4/restaurant-bar-with-modern-flair-0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7015" y="339634"/>
            <a:ext cx="5715000" cy="5878285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5917475" y="378824"/>
            <a:ext cx="6021976" cy="51398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endParaRPr lang="ru-RU" sz="2000" b="1" i="1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2000" b="1" i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/>
              <a:t>       До </a:t>
            </a:r>
            <a:r>
              <a:rPr lang="ru-RU" dirty="0" err="1"/>
              <a:t>різновидів</a:t>
            </a:r>
            <a:r>
              <a:rPr lang="ru-RU" dirty="0"/>
              <a:t> ресторану </a:t>
            </a:r>
            <a:r>
              <a:rPr lang="ru-RU" dirty="0" err="1"/>
              <a:t>належить</a:t>
            </a:r>
            <a:r>
              <a:rPr lang="ru-RU" dirty="0"/>
              <a:t> і ресторан-бар. </a:t>
            </a:r>
          </a:p>
          <a:p>
            <a:endParaRPr lang="ru-RU" b="1" dirty="0" smtClean="0"/>
          </a:p>
          <a:p>
            <a:r>
              <a:rPr lang="ru-RU" b="1" dirty="0"/>
              <a:t> </a:t>
            </a:r>
            <a:r>
              <a:rPr lang="ru-RU" b="1" dirty="0" smtClean="0"/>
              <a:t>     Ресторан </a:t>
            </a:r>
            <a:r>
              <a:rPr lang="ru-RU" b="1" dirty="0"/>
              <a:t>- бар </a:t>
            </a:r>
            <a:r>
              <a:rPr lang="ru-RU" dirty="0"/>
              <a:t>- </a:t>
            </a:r>
            <a:r>
              <a:rPr lang="ru-RU" dirty="0" err="1"/>
              <a:t>це</a:t>
            </a:r>
            <a:r>
              <a:rPr lang="ru-RU" dirty="0"/>
              <a:t> </a:t>
            </a:r>
            <a:r>
              <a:rPr lang="ru-RU" dirty="0" err="1"/>
              <a:t>різновид</a:t>
            </a:r>
            <a:r>
              <a:rPr lang="ru-RU" dirty="0"/>
              <a:t> ресторану, до складу </a:t>
            </a:r>
            <a:r>
              <a:rPr lang="ru-RU" dirty="0" err="1"/>
              <a:t>якого</a:t>
            </a:r>
            <a:r>
              <a:rPr lang="ru-RU" dirty="0"/>
              <a:t> входить бар, </a:t>
            </a:r>
            <a:r>
              <a:rPr lang="ru-RU" dirty="0" err="1"/>
              <a:t>торговельний</a:t>
            </a:r>
            <a:r>
              <a:rPr lang="ru-RU" dirty="0"/>
              <a:t> зал </a:t>
            </a:r>
            <a:r>
              <a:rPr lang="ru-RU" dirty="0" err="1"/>
              <a:t>якого</a:t>
            </a:r>
            <a:r>
              <a:rPr lang="ru-RU" dirty="0"/>
              <a:t> </a:t>
            </a:r>
            <a:r>
              <a:rPr lang="ru-RU" dirty="0" err="1"/>
              <a:t>суміжний</a:t>
            </a:r>
            <a:r>
              <a:rPr lang="ru-RU" dirty="0"/>
              <a:t> з </a:t>
            </a:r>
            <a:r>
              <a:rPr lang="ru-RU" dirty="0" err="1"/>
              <a:t>торговельним</a:t>
            </a:r>
            <a:r>
              <a:rPr lang="ru-RU" dirty="0"/>
              <a:t> залом ресторану, </a:t>
            </a:r>
            <a:r>
              <a:rPr lang="ru-RU" dirty="0" err="1"/>
              <a:t>або</a:t>
            </a:r>
            <a:r>
              <a:rPr lang="ru-RU" dirty="0"/>
              <a:t> </a:t>
            </a:r>
            <a:r>
              <a:rPr lang="ru-RU" dirty="0" err="1"/>
              <a:t>барна</a:t>
            </a:r>
            <a:r>
              <a:rPr lang="ru-RU" dirty="0"/>
              <a:t> </a:t>
            </a:r>
            <a:r>
              <a:rPr lang="ru-RU" dirty="0" err="1"/>
              <a:t>стійка</a:t>
            </a:r>
            <a:r>
              <a:rPr lang="ru-RU" dirty="0"/>
              <a:t> </a:t>
            </a:r>
            <a:r>
              <a:rPr lang="ru-RU" dirty="0" err="1"/>
              <a:t>розміщується</a:t>
            </a:r>
            <a:r>
              <a:rPr lang="ru-RU" dirty="0"/>
              <a:t> в </a:t>
            </a:r>
            <a:r>
              <a:rPr lang="ru-RU" dirty="0" err="1"/>
              <a:t>торговельному</a:t>
            </a:r>
            <a:r>
              <a:rPr lang="ru-RU" dirty="0"/>
              <a:t> </a:t>
            </a:r>
            <a:r>
              <a:rPr lang="ru-RU" dirty="0" err="1"/>
              <a:t>залі</a:t>
            </a:r>
            <a:r>
              <a:rPr lang="ru-RU" dirty="0"/>
              <a:t> ресторану. </a:t>
            </a:r>
          </a:p>
          <a:p>
            <a:endParaRPr lang="ru-RU" dirty="0" smtClean="0"/>
          </a:p>
          <a:p>
            <a:r>
              <a:rPr lang="ru-RU" dirty="0"/>
              <a:t> </a:t>
            </a:r>
            <a:r>
              <a:rPr lang="ru-RU" dirty="0" smtClean="0"/>
              <a:t>    </a:t>
            </a:r>
            <a:r>
              <a:rPr lang="ru-RU" dirty="0" err="1" smtClean="0"/>
              <a:t>Згідно</a:t>
            </a:r>
            <a:r>
              <a:rPr lang="ru-RU" dirty="0" smtClean="0"/>
              <a:t> </a:t>
            </a:r>
            <a:r>
              <a:rPr lang="ru-RU" dirty="0"/>
              <a:t>з ДСТУ 4281 :2004 "</a:t>
            </a:r>
            <a:r>
              <a:rPr lang="ru-RU" dirty="0" err="1"/>
              <a:t>Заклади</a:t>
            </a:r>
            <a:r>
              <a:rPr lang="ru-RU" dirty="0"/>
              <a:t> ресторанного </a:t>
            </a:r>
            <a:r>
              <a:rPr lang="ru-RU" dirty="0" err="1"/>
              <a:t>господарства</a:t>
            </a:r>
            <a:r>
              <a:rPr lang="ru-RU" dirty="0"/>
              <a:t>. </a:t>
            </a:r>
            <a:r>
              <a:rPr lang="ru-RU" dirty="0" err="1"/>
              <a:t>Класифікація</a:t>
            </a:r>
            <a:r>
              <a:rPr lang="ru-RU" dirty="0"/>
              <a:t>" в </a:t>
            </a:r>
            <a:r>
              <a:rPr lang="ru-RU" dirty="0" err="1"/>
              <a:t>окрему</a:t>
            </a:r>
            <a:r>
              <a:rPr lang="ru-RU" dirty="0"/>
              <a:t> </a:t>
            </a:r>
            <a:r>
              <a:rPr lang="ru-RU" dirty="0" err="1"/>
              <a:t>групу</a:t>
            </a:r>
            <a:r>
              <a:rPr lang="ru-RU" dirty="0"/>
              <a:t> </a:t>
            </a:r>
            <a:r>
              <a:rPr lang="ru-RU" dirty="0" err="1"/>
              <a:t>виділено</a:t>
            </a:r>
            <a:r>
              <a:rPr lang="ru-RU" dirty="0"/>
              <a:t> </a:t>
            </a:r>
            <a:r>
              <a:rPr lang="ru-RU" b="1" dirty="0"/>
              <a:t>ресторан за </a:t>
            </a:r>
            <a:r>
              <a:rPr lang="ru-RU" b="1" dirty="0" err="1"/>
              <a:t>спеціальним</a:t>
            </a:r>
            <a:r>
              <a:rPr lang="ru-RU" b="1" dirty="0"/>
              <a:t> </a:t>
            </a:r>
            <a:r>
              <a:rPr lang="ru-RU" b="1" dirty="0" err="1"/>
              <a:t>замовленням</a:t>
            </a:r>
            <a:r>
              <a:rPr lang="ru-RU" b="1" dirty="0"/>
              <a:t> (</a:t>
            </a:r>
            <a:r>
              <a:rPr lang="ru-RU" b="1" dirty="0" err="1"/>
              <a:t>catering</a:t>
            </a:r>
            <a:r>
              <a:rPr lang="ru-RU" b="1" dirty="0"/>
              <a:t>) </a:t>
            </a:r>
            <a:r>
              <a:rPr lang="ru-RU" dirty="0"/>
              <a:t>- </a:t>
            </a:r>
            <a:r>
              <a:rPr lang="ru-RU" dirty="0" err="1"/>
              <a:t>це</a:t>
            </a:r>
            <a:r>
              <a:rPr lang="ru-RU" dirty="0"/>
              <a:t> заклад ресторанного </a:t>
            </a:r>
            <a:r>
              <a:rPr lang="ru-RU" dirty="0" err="1"/>
              <a:t>господарства</a:t>
            </a:r>
            <a:r>
              <a:rPr lang="ru-RU" dirty="0"/>
              <a:t>, </a:t>
            </a:r>
            <a:r>
              <a:rPr lang="ru-RU" dirty="0" err="1"/>
              <a:t>призначений</a:t>
            </a:r>
            <a:r>
              <a:rPr lang="ru-RU" dirty="0"/>
              <a:t> для </a:t>
            </a:r>
            <a:r>
              <a:rPr lang="ru-RU" dirty="0" err="1"/>
              <a:t>готування</a:t>
            </a:r>
            <a:r>
              <a:rPr lang="ru-RU" dirty="0"/>
              <a:t> і </a:t>
            </a:r>
            <a:r>
              <a:rPr lang="ru-RU" dirty="0" err="1"/>
              <a:t>постачання</a:t>
            </a:r>
            <a:r>
              <a:rPr lang="ru-RU" dirty="0"/>
              <a:t> </a:t>
            </a:r>
            <a:r>
              <a:rPr lang="ru-RU" dirty="0" err="1"/>
              <a:t>готової</a:t>
            </a:r>
            <a:r>
              <a:rPr lang="ru-RU" dirty="0"/>
              <a:t> </a:t>
            </a:r>
            <a:r>
              <a:rPr lang="ru-RU" dirty="0" err="1"/>
              <a:t>Їжі</a:t>
            </a:r>
            <a:r>
              <a:rPr lang="ru-RU" dirty="0"/>
              <a:t> та </a:t>
            </a:r>
            <a:r>
              <a:rPr lang="ru-RU" dirty="0" err="1"/>
              <a:t>організації</a:t>
            </a:r>
            <a:r>
              <a:rPr lang="ru-RU" dirty="0"/>
              <a:t> </a:t>
            </a:r>
            <a:r>
              <a:rPr lang="ru-RU" dirty="0" err="1"/>
              <a:t>обслуговування</a:t>
            </a:r>
            <a:r>
              <a:rPr lang="ru-RU" dirty="0"/>
              <a:t> за </a:t>
            </a:r>
            <a:r>
              <a:rPr lang="ru-RU" dirty="0" err="1"/>
              <a:t>спеціальними</a:t>
            </a:r>
            <a:r>
              <a:rPr lang="ru-RU" dirty="0"/>
              <a:t> </a:t>
            </a:r>
            <a:r>
              <a:rPr lang="ru-RU" dirty="0" err="1"/>
              <a:t>замовленнями</a:t>
            </a:r>
            <a:r>
              <a:rPr lang="ru-RU" dirty="0"/>
              <a:t>. 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49978" y="394692"/>
            <a:ext cx="10499852" cy="57246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   Кафе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i="1" dirty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це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заклад ресторанного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господарства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з широким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асортиментом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страв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нескладного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приготування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кондитерських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виробів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і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напоїв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, в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якому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застосовується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самообслуговування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або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обслуговування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офіціантами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. 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dirty="0" err="1"/>
              <a:t>Різновидом</a:t>
            </a:r>
            <a:r>
              <a:rPr lang="ru-RU" sz="2000" dirty="0"/>
              <a:t> кафе є </a:t>
            </a:r>
            <a:r>
              <a:rPr lang="ru-RU" sz="2000" dirty="0" err="1"/>
              <a:t>кав’ярні</a:t>
            </a:r>
            <a:r>
              <a:rPr lang="ru-RU" sz="2000" dirty="0"/>
              <a:t>, кафе - бар, кафе - пекарня, </a:t>
            </a:r>
            <a:r>
              <a:rPr lang="ru-RU" sz="2000" dirty="0" err="1"/>
              <a:t>чайний</a:t>
            </a:r>
            <a:r>
              <a:rPr lang="ru-RU" sz="2000" dirty="0"/>
              <a:t> салон. У </a:t>
            </a:r>
            <a:r>
              <a:rPr lang="ru-RU" sz="2000" i="1" dirty="0" err="1"/>
              <a:t>кав’ярні</a:t>
            </a:r>
            <a:r>
              <a:rPr lang="ru-RU" sz="2000" i="1" dirty="0"/>
              <a:t> </a:t>
            </a:r>
            <a:r>
              <a:rPr lang="ru-RU" sz="2000" dirty="0" err="1"/>
              <a:t>р</a:t>
            </a:r>
            <a:r>
              <a:rPr lang="ru-RU" sz="2000" dirty="0" err="1" smtClean="0"/>
              <a:t>еалізують</a:t>
            </a:r>
            <a:r>
              <a:rPr lang="ru-RU" sz="2000" dirty="0" smtClean="0"/>
              <a:t> </a:t>
            </a:r>
            <a:r>
              <a:rPr lang="ru-RU" sz="2000" dirty="0"/>
              <a:t>широкий </a:t>
            </a:r>
            <a:r>
              <a:rPr lang="ru-RU" sz="2000" dirty="0" err="1"/>
              <a:t>асортимент</a:t>
            </a:r>
            <a:r>
              <a:rPr lang="ru-RU" sz="2000" dirty="0"/>
              <a:t> </a:t>
            </a:r>
            <a:r>
              <a:rPr lang="ru-RU" sz="2000" dirty="0" err="1"/>
              <a:t>кави</a:t>
            </a:r>
            <a:r>
              <a:rPr lang="ru-RU" sz="2000" dirty="0"/>
              <a:t> </a:t>
            </a:r>
            <a:r>
              <a:rPr lang="ru-RU" sz="2000" dirty="0" err="1"/>
              <a:t>із</a:t>
            </a:r>
            <a:r>
              <a:rPr lang="ru-RU" sz="2000" dirty="0"/>
              <a:t> </a:t>
            </a:r>
            <a:r>
              <a:rPr lang="ru-RU" sz="2000" dirty="0" err="1" smtClean="0"/>
              <a:t>супутніми</a:t>
            </a:r>
            <a:r>
              <a:rPr lang="ru-RU" sz="2000" dirty="0"/>
              <a:t> </a:t>
            </a:r>
            <a:r>
              <a:rPr lang="ru-RU" sz="2000" dirty="0" smtClean="0"/>
              <a:t>товарами.</a:t>
            </a:r>
          </a:p>
          <a:p>
            <a:endParaRPr lang="ru-RU" sz="2000" dirty="0"/>
          </a:p>
          <a:p>
            <a:r>
              <a:rPr lang="ru-RU" sz="2000" dirty="0" smtClean="0"/>
              <a:t>Характерною </a:t>
            </a:r>
            <a:r>
              <a:rPr lang="ru-RU" sz="2000" dirty="0" err="1"/>
              <a:t>ознакою</a:t>
            </a:r>
            <a:r>
              <a:rPr lang="ru-RU" sz="2000" dirty="0"/>
              <a:t> </a:t>
            </a:r>
            <a:r>
              <a:rPr lang="ru-RU" sz="2000" i="1" dirty="0"/>
              <a:t>кафе-бару </a:t>
            </a:r>
            <a:r>
              <a:rPr lang="ru-RU" sz="2000" dirty="0"/>
              <a:t>є </a:t>
            </a:r>
            <a:r>
              <a:rPr lang="ru-RU" sz="2000" dirty="0" err="1"/>
              <a:t>наявність</a:t>
            </a:r>
            <a:r>
              <a:rPr lang="ru-RU" sz="2000" dirty="0"/>
              <a:t> </a:t>
            </a:r>
            <a:r>
              <a:rPr lang="ru-RU" sz="2000" dirty="0" err="1"/>
              <a:t>барної</a:t>
            </a:r>
            <a:r>
              <a:rPr lang="ru-RU" sz="2000" dirty="0"/>
              <a:t> </a:t>
            </a:r>
            <a:r>
              <a:rPr lang="ru-RU" sz="2000" dirty="0" err="1"/>
              <a:t>стійки</a:t>
            </a:r>
            <a:r>
              <a:rPr lang="ru-RU" sz="2000" dirty="0"/>
              <a:t> в </a:t>
            </a:r>
            <a:r>
              <a:rPr lang="ru-RU" sz="2000" dirty="0" err="1"/>
              <a:t>торговельному</a:t>
            </a:r>
            <a:r>
              <a:rPr lang="ru-RU" sz="2000" dirty="0"/>
              <a:t> </a:t>
            </a:r>
            <a:r>
              <a:rPr lang="ru-RU" sz="2000" dirty="0" err="1"/>
              <a:t>залі</a:t>
            </a:r>
            <a:r>
              <a:rPr lang="ru-RU" sz="2000" dirty="0"/>
              <a:t> кафе </a:t>
            </a:r>
            <a:r>
              <a:rPr lang="ru-RU" sz="2000" dirty="0" err="1"/>
              <a:t>або</a:t>
            </a:r>
            <a:r>
              <a:rPr lang="ru-RU" sz="2000" dirty="0"/>
              <a:t> </a:t>
            </a:r>
            <a:r>
              <a:rPr lang="ru-RU" sz="2000" dirty="0" err="1"/>
              <a:t>торговельному</a:t>
            </a:r>
            <a:r>
              <a:rPr lang="ru-RU" sz="2000" dirty="0"/>
              <a:t> </a:t>
            </a:r>
            <a:r>
              <a:rPr lang="ru-RU" sz="2000" dirty="0" err="1"/>
              <a:t>залі</a:t>
            </a:r>
            <a:r>
              <a:rPr lang="ru-RU" sz="2000" dirty="0"/>
              <a:t> бару, </a:t>
            </a:r>
            <a:r>
              <a:rPr lang="ru-RU" sz="2000" dirty="0" err="1"/>
              <a:t>суміжного</a:t>
            </a:r>
            <a:r>
              <a:rPr lang="ru-RU" sz="2000" dirty="0"/>
              <a:t> з </a:t>
            </a:r>
            <a:r>
              <a:rPr lang="ru-RU" sz="2000" dirty="0" err="1"/>
              <a:t>торговельним</a:t>
            </a:r>
            <a:r>
              <a:rPr lang="ru-RU" sz="2000" dirty="0"/>
              <a:t> залом кафе. </a:t>
            </a:r>
            <a:endParaRPr lang="ru-RU" sz="2000" dirty="0" smtClean="0"/>
          </a:p>
          <a:p>
            <a:endParaRPr lang="ru-RU" sz="2000" dirty="0"/>
          </a:p>
          <a:p>
            <a:r>
              <a:rPr lang="ru-RU" sz="2000" dirty="0" err="1" smtClean="0"/>
              <a:t>Відмінною</a:t>
            </a:r>
            <a:r>
              <a:rPr lang="ru-RU" sz="2000" dirty="0" smtClean="0"/>
              <a:t> </a:t>
            </a:r>
            <a:r>
              <a:rPr lang="ru-RU" sz="2000" dirty="0" err="1"/>
              <a:t>ознакою</a:t>
            </a:r>
            <a:r>
              <a:rPr lang="ru-RU" sz="2000" dirty="0"/>
              <a:t> </a:t>
            </a:r>
            <a:r>
              <a:rPr lang="ru-RU" sz="2000" i="1" dirty="0"/>
              <a:t>кафе-</a:t>
            </a:r>
            <a:r>
              <a:rPr lang="ru-RU" sz="2000" i="1" dirty="0" err="1"/>
              <a:t>пекарні</a:t>
            </a:r>
            <a:r>
              <a:rPr lang="ru-RU" sz="2000" i="1" dirty="0"/>
              <a:t> </a:t>
            </a:r>
            <a:r>
              <a:rPr lang="ru-RU" sz="2000" dirty="0"/>
              <a:t>є </a:t>
            </a:r>
            <a:r>
              <a:rPr lang="ru-RU" sz="2000" dirty="0" err="1"/>
              <a:t>виробництво</a:t>
            </a:r>
            <a:r>
              <a:rPr lang="ru-RU" sz="2000" dirty="0"/>
              <a:t> і продаж </a:t>
            </a:r>
            <a:r>
              <a:rPr lang="ru-RU" sz="2000" dirty="0" err="1"/>
              <a:t>булочних</a:t>
            </a:r>
            <a:r>
              <a:rPr lang="ru-RU" sz="2000" dirty="0"/>
              <a:t> і </a:t>
            </a:r>
            <a:r>
              <a:rPr lang="ru-RU" sz="2000" dirty="0" err="1"/>
              <a:t>борошняних</a:t>
            </a:r>
            <a:r>
              <a:rPr lang="ru-RU" sz="2000" dirty="0"/>
              <a:t> </a:t>
            </a:r>
            <a:r>
              <a:rPr lang="ru-RU" sz="2000" dirty="0" err="1"/>
              <a:t>кондитерських</a:t>
            </a:r>
            <a:r>
              <a:rPr lang="ru-RU" sz="2000" dirty="0"/>
              <a:t> </a:t>
            </a:r>
            <a:r>
              <a:rPr lang="ru-RU" sz="2000" dirty="0" err="1"/>
              <a:t>виробів</a:t>
            </a:r>
            <a:r>
              <a:rPr lang="ru-RU" sz="2000" dirty="0"/>
              <a:t> на </a:t>
            </a:r>
            <a:r>
              <a:rPr lang="ru-RU" sz="2000" dirty="0" err="1"/>
              <a:t>місці</a:t>
            </a:r>
            <a:r>
              <a:rPr lang="ru-RU" sz="2000" dirty="0"/>
              <a:t>. </a:t>
            </a:r>
            <a:endParaRPr lang="ru-RU" sz="2000" b="1" i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400" b="1" i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400" b="1" i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b="1" i="1" dirty="0" err="1" smtClean="0">
                <a:latin typeface="Times New Roman" pitchFamily="18" charset="0"/>
                <a:cs typeface="Times New Roman" pitchFamily="18" charset="0"/>
              </a:rPr>
              <a:t>Класиф</a:t>
            </a:r>
            <a:r>
              <a:rPr lang="uk-UA" sz="2400" b="1" i="1" dirty="0" err="1" smtClean="0">
                <a:latin typeface="Times New Roman" pitchFamily="18" charset="0"/>
                <a:cs typeface="Times New Roman" pitchFamily="18" charset="0"/>
              </a:rPr>
              <a:t>ікація</a:t>
            </a:r>
            <a:r>
              <a:rPr lang="uk-UA" sz="2400" b="1" i="1" dirty="0" smtClean="0">
                <a:latin typeface="Times New Roman" pitchFamily="18" charset="0"/>
                <a:cs typeface="Times New Roman" pitchFamily="18" charset="0"/>
              </a:rPr>
              <a:t> кафе як закладу ресторанного господарства:</a:t>
            </a:r>
            <a:endParaRPr lang="ru-RU" b="1" i="1" dirty="0">
              <a:latin typeface="Calibri" panose="020F0502020204030204" pitchFamily="34" charset="0"/>
            </a:endParaRPr>
          </a:p>
          <a:p>
            <a:pPr algn="just"/>
            <a:endParaRPr lang="ru-RU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401570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9928" y="100584"/>
            <a:ext cx="8467343" cy="6633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87795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05840" y="182881"/>
            <a:ext cx="10946674" cy="65556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endParaRPr lang="ru-RU" sz="2400" b="1" i="1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2400" b="1" i="1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2400" b="1" i="1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400" b="1" i="1" dirty="0" err="1" smtClean="0">
                <a:latin typeface="Times New Roman" pitchFamily="18" charset="0"/>
                <a:cs typeface="Times New Roman" pitchFamily="18" charset="0"/>
              </a:rPr>
              <a:t>Кафетерій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i="1" dirty="0">
                <a:latin typeface="Times New Roman" pitchFamily="18" charset="0"/>
                <a:cs typeface="Times New Roman" pitchFamily="18" charset="0"/>
              </a:rPr>
              <a:t>– 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це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заклад ресторанного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господарства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із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самообслуговуванням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та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асортиментом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страв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нескладного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приготування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і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напоїв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відмінною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ознакою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якого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є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наявність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у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залі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торговельно-технологічного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устаткування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призначеного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для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роздавання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їжі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. У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кафетерії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при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навчальних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закладах,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промислових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підприємствах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об’єктів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роздрібної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торгівлі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тощо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організовують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споживання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через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стійку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400" b="1" i="1" dirty="0" err="1">
                <a:latin typeface="Times New Roman" pitchFamily="18" charset="0"/>
                <a:cs typeface="Times New Roman" pitchFamily="18" charset="0"/>
              </a:rPr>
              <a:t>Закусочна</a:t>
            </a:r>
            <a:r>
              <a:rPr lang="ru-RU" sz="2400" b="1" i="1" dirty="0">
                <a:latin typeface="Times New Roman" pitchFamily="18" charset="0"/>
                <a:cs typeface="Times New Roman" pitchFamily="18" charset="0"/>
              </a:rPr>
              <a:t>, шинок </a:t>
            </a:r>
            <a:r>
              <a:rPr lang="ru-RU" sz="2400" i="1" dirty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 заклад з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самообслуговуванням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реалізує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широкий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асортиментом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гарячих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і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холодних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закусок,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страв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нескладного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приготування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призначений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для швидкого обслуговування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споживачів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Розрізняють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спеціалізовані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закусочні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галушечна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кулішна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дерунна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сосисочна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млинцева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пиріжкова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чебуречна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піццерія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тощо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en-US" dirty="0">
              <a:latin typeface="Calibri" panose="020F0502020204030204" pitchFamily="34" charset="0"/>
            </a:endParaRPr>
          </a:p>
          <a:p>
            <a:pPr algn="just"/>
            <a:endParaRPr lang="ru-RU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638018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70" name="Picture 6" descr="http://tneu.edu.ua/uploads/posts/2012-03/1331108973_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0891" y="3409407"/>
            <a:ext cx="6362789" cy="3278776"/>
          </a:xfrm>
          <a:prstGeom prst="rect">
            <a:avLst/>
          </a:prstGeom>
          <a:noFill/>
        </p:spPr>
      </p:pic>
      <p:pic>
        <p:nvPicPr>
          <p:cNvPr id="11268" name="Picture 4" descr="http://images.franchising.ua/d51/92f/chicken_hut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95944" y="235132"/>
            <a:ext cx="6374674" cy="3161212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6648994" y="235130"/>
            <a:ext cx="5137998" cy="67505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just">
              <a:spcAft>
                <a:spcPts val="1000"/>
              </a:spcAft>
            </a:pPr>
            <a:r>
              <a:rPr lang="ru-RU" sz="2000" b="1" i="1" dirty="0" err="1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Заклади</a:t>
            </a:r>
            <a:r>
              <a:rPr lang="ru-RU" sz="2000" b="1" i="1" dirty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швидкого обслуговування</a:t>
            </a:r>
            <a:r>
              <a:rPr lang="ru-RU" sz="2000" dirty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 – </a:t>
            </a:r>
            <a:r>
              <a:rPr lang="ru-RU" sz="2000" dirty="0" err="1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це</a:t>
            </a:r>
            <a:r>
              <a:rPr lang="ru-RU" sz="2000" dirty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різновид</a:t>
            </a:r>
            <a:r>
              <a:rPr lang="ru-RU" sz="2000" dirty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закладу ресторан­ного </a:t>
            </a:r>
            <a:r>
              <a:rPr lang="ru-RU" sz="2000" dirty="0" err="1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господарства</a:t>
            </a:r>
            <a:r>
              <a:rPr lang="ru-RU" sz="2000" dirty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певного</a:t>
            </a:r>
            <a:r>
              <a:rPr lang="ru-RU" sz="2000" dirty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типу, в </a:t>
            </a:r>
            <a:r>
              <a:rPr lang="ru-RU" sz="2000" dirty="0" err="1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якому</a:t>
            </a:r>
            <a:r>
              <a:rPr lang="ru-RU" sz="2000" dirty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застосовується</a:t>
            </a:r>
            <a:r>
              <a:rPr lang="ru-RU" sz="2000" dirty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метод </a:t>
            </a:r>
            <a:r>
              <a:rPr lang="ru-RU" sz="2000" dirty="0" err="1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само­обслуговування</a:t>
            </a:r>
            <a:r>
              <a:rPr lang="ru-RU" sz="2000" dirty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і </a:t>
            </a:r>
            <a:r>
              <a:rPr lang="ru-RU" sz="2000" dirty="0" err="1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пропонується</a:t>
            </a:r>
            <a:r>
              <a:rPr lang="ru-RU" sz="2000" dirty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обмежений</a:t>
            </a:r>
            <a:r>
              <a:rPr lang="ru-RU" sz="2000" dirty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асортимент</a:t>
            </a:r>
            <a:r>
              <a:rPr lang="ru-RU" sz="2000" dirty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продукції</a:t>
            </a:r>
            <a:r>
              <a:rPr lang="ru-RU" sz="2000" dirty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, </a:t>
            </a:r>
            <a:r>
              <a:rPr lang="ru-RU" sz="2000" dirty="0" err="1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що</a:t>
            </a:r>
            <a:r>
              <a:rPr lang="ru-RU" sz="2000" dirty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прискорює</a:t>
            </a:r>
            <a:r>
              <a:rPr lang="ru-RU" sz="2000" dirty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 </a:t>
            </a:r>
            <a:r>
              <a:rPr lang="ru-RU" sz="2000" dirty="0" err="1">
                <a:solidFill>
                  <a:srgbClr val="000000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процес</a:t>
            </a:r>
            <a:r>
              <a:rPr lang="ru-RU" sz="2000" dirty="0">
                <a:solidFill>
                  <a:srgbClr val="000000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обслуговування</a:t>
            </a:r>
            <a:r>
              <a:rPr lang="ru-RU" sz="2000" dirty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. </a:t>
            </a:r>
            <a:r>
              <a:rPr lang="ru-RU" sz="2000" dirty="0" err="1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Заклади</a:t>
            </a:r>
            <a:r>
              <a:rPr lang="ru-RU" sz="2000" dirty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швидкого обслуговування </a:t>
            </a:r>
            <a:r>
              <a:rPr lang="ru-RU" sz="2000" dirty="0" err="1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розміщують</a:t>
            </a:r>
            <a:r>
              <a:rPr lang="ru-RU" sz="2000" dirty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у </a:t>
            </a:r>
            <a:r>
              <a:rPr lang="ru-RU" sz="2000" dirty="0" err="1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капітальних</a:t>
            </a:r>
            <a:r>
              <a:rPr lang="ru-RU" sz="2000" dirty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окремих</a:t>
            </a:r>
            <a:r>
              <a:rPr lang="ru-RU" sz="2000" dirty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, </a:t>
            </a:r>
            <a:r>
              <a:rPr lang="ru-RU" sz="2000" dirty="0" err="1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реконструйованих</a:t>
            </a:r>
            <a:r>
              <a:rPr lang="ru-RU" sz="2000" dirty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і заново </a:t>
            </a:r>
            <a:r>
              <a:rPr lang="ru-RU" sz="2000" dirty="0" err="1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збудованих</a:t>
            </a:r>
            <a:r>
              <a:rPr lang="ru-RU" sz="2000" dirty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будівлях</a:t>
            </a:r>
            <a:r>
              <a:rPr lang="ru-RU" sz="2000" dirty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, </a:t>
            </a:r>
            <a:r>
              <a:rPr lang="ru-RU" sz="2000" dirty="0" err="1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або</a:t>
            </a:r>
            <a:r>
              <a:rPr lang="ru-RU" sz="2000" dirty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у </a:t>
            </a:r>
            <a:r>
              <a:rPr lang="ru-RU" sz="2000" dirty="0" err="1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збудованих</a:t>
            </a:r>
            <a:r>
              <a:rPr lang="ru-RU" sz="2000" dirty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за </a:t>
            </a:r>
            <a:r>
              <a:rPr lang="ru-RU" sz="2000" dirty="0" err="1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повторним</a:t>
            </a:r>
            <a:r>
              <a:rPr lang="ru-RU" sz="2000" dirty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чи</a:t>
            </a:r>
            <a:r>
              <a:rPr lang="ru-RU" sz="2000" dirty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типовим</a:t>
            </a:r>
            <a:r>
              <a:rPr lang="ru-RU" sz="2000" dirty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проектом. </a:t>
            </a:r>
            <a:r>
              <a:rPr lang="ru-RU" sz="2000" dirty="0" err="1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Внутрішній</a:t>
            </a:r>
            <a:r>
              <a:rPr lang="ru-RU" sz="2000" dirty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простір</a:t>
            </a:r>
            <a:r>
              <a:rPr lang="ru-RU" sz="2000" dirty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оснащують</a:t>
            </a:r>
            <a:r>
              <a:rPr lang="ru-RU" sz="2000" dirty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системами </a:t>
            </a:r>
            <a:r>
              <a:rPr lang="ru-RU" sz="2000" dirty="0" err="1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вентилювання</a:t>
            </a:r>
            <a:r>
              <a:rPr lang="ru-RU" sz="2000" dirty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і </a:t>
            </a:r>
            <a:r>
              <a:rPr lang="ru-RU" sz="2000" dirty="0" err="1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здійснюють</a:t>
            </a:r>
            <a:r>
              <a:rPr lang="ru-RU" sz="2000" dirty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архітектурно-художнє</a:t>
            </a:r>
            <a:r>
              <a:rPr lang="ru-RU" sz="2000" dirty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оформлення</a:t>
            </a:r>
            <a:r>
              <a:rPr lang="ru-RU" sz="2000" dirty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приміщень</a:t>
            </a:r>
            <a:r>
              <a:rPr lang="ru-RU" sz="2000" dirty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. </a:t>
            </a:r>
            <a:r>
              <a:rPr lang="ru-RU" sz="2000" dirty="0" err="1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Меблі</a:t>
            </a:r>
            <a:r>
              <a:rPr lang="ru-RU" sz="2000" dirty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мають</a:t>
            </a:r>
            <a:r>
              <a:rPr lang="ru-RU" sz="2000" dirty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бути </a:t>
            </a:r>
            <a:r>
              <a:rPr lang="ru-RU" sz="2000" dirty="0" err="1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стандартними</a:t>
            </a:r>
            <a:r>
              <a:rPr lang="ru-RU" sz="2000" dirty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та </a:t>
            </a:r>
            <a:r>
              <a:rPr lang="ru-RU" sz="2000" dirty="0" err="1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зручними</a:t>
            </a:r>
            <a:r>
              <a:rPr lang="ru-RU" sz="2000" dirty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, </a:t>
            </a:r>
            <a:r>
              <a:rPr lang="ru-RU" sz="2000" dirty="0" err="1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відповідати</a:t>
            </a:r>
            <a:r>
              <a:rPr lang="ru-RU" sz="2000" dirty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інтер’єру</a:t>
            </a:r>
            <a:r>
              <a:rPr lang="ru-RU" sz="2000" dirty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приміщень</a:t>
            </a:r>
            <a:r>
              <a:rPr lang="ru-RU" sz="2000" dirty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. Форма обслуговування – </a:t>
            </a:r>
            <a:r>
              <a:rPr lang="ru-RU" sz="2000" dirty="0" err="1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самообслуговування</a:t>
            </a:r>
            <a:r>
              <a:rPr lang="ru-RU" sz="2000" dirty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через </a:t>
            </a:r>
            <a:r>
              <a:rPr lang="ru-RU" sz="2000" dirty="0" err="1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роздавальну</a:t>
            </a:r>
            <a:r>
              <a:rPr lang="ru-RU" sz="2000" dirty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лінію</a:t>
            </a:r>
            <a:r>
              <a:rPr lang="ru-RU" sz="2000" dirty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. На столах </a:t>
            </a:r>
            <a:r>
              <a:rPr lang="ru-RU" sz="2000" dirty="0" err="1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мають</a:t>
            </a:r>
            <a:r>
              <a:rPr lang="ru-RU" sz="2000" dirty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бути </a:t>
            </a:r>
            <a:r>
              <a:rPr lang="ru-RU" sz="2000" dirty="0" err="1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встановлені</a:t>
            </a:r>
            <a:r>
              <a:rPr lang="ru-RU" sz="2000" dirty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прибори</a:t>
            </a:r>
            <a:r>
              <a:rPr lang="ru-RU" sz="2000" dirty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зі</a:t>
            </a:r>
            <a:r>
              <a:rPr lang="ru-RU" sz="2000" dirty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спеціями</a:t>
            </a:r>
            <a:r>
              <a:rPr lang="ru-RU" sz="2000" dirty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і </a:t>
            </a:r>
            <a:r>
              <a:rPr lang="ru-RU" sz="2000" dirty="0" err="1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підставка</a:t>
            </a:r>
            <a:r>
              <a:rPr lang="ru-RU" sz="2000" dirty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з</a:t>
            </a:r>
            <a:r>
              <a:rPr lang="ru-RU" sz="2000" dirty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серветками</a:t>
            </a:r>
            <a:r>
              <a:rPr lang="ru-RU" sz="2000" dirty="0" smtClean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.</a:t>
            </a:r>
            <a:endParaRPr lang="en-US" sz="2000" dirty="0" smtClean="0">
              <a:solidFill>
                <a:srgbClr val="281F18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  <a:p>
            <a:pPr indent="450215" algn="just">
              <a:spcAft>
                <a:spcPts val="1000"/>
              </a:spcAft>
            </a:pPr>
            <a:endParaRPr lang="en-US" dirty="0" smtClean="0">
              <a:solidFill>
                <a:srgbClr val="281F18"/>
              </a:solidFill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en-US" b="1" i="1" dirty="0" smtClean="0">
                <a:latin typeface="Calibri" panose="020F0502020204030204" pitchFamily="34" charset="0"/>
              </a:rPr>
              <a:t>	</a:t>
            </a:r>
            <a:endParaRPr lang="ru-RU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83924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 descr="http://www.pic.com.ua/wp-content/uploads/2014/11/obid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563394" y="4702629"/>
            <a:ext cx="3461657" cy="2155371"/>
          </a:xfrm>
          <a:prstGeom prst="rect">
            <a:avLst/>
          </a:prstGeom>
          <a:noFill/>
        </p:spPr>
      </p:pic>
      <p:pic>
        <p:nvPicPr>
          <p:cNvPr id="1028" name="Picture 4" descr="http://image.tsn.ua/media/images2/original/Nov2011/383513227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604169" y="4767943"/>
            <a:ext cx="3488962" cy="2090057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770709" y="182880"/>
            <a:ext cx="11155680" cy="48372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just">
              <a:spcAft>
                <a:spcPts val="1000"/>
              </a:spcAft>
            </a:pPr>
            <a:r>
              <a:rPr lang="ru-RU" sz="2000" b="1" i="1" dirty="0" smtClean="0">
                <a:solidFill>
                  <a:srgbClr val="000000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Майдан </a:t>
            </a:r>
            <a:r>
              <a:rPr lang="ru-RU" sz="2000" b="1" i="1" dirty="0" err="1" smtClean="0">
                <a:solidFill>
                  <a:srgbClr val="000000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харчування</a:t>
            </a:r>
            <a:r>
              <a:rPr lang="ru-RU" sz="2000" i="1" dirty="0" smtClean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 </a:t>
            </a:r>
            <a:r>
              <a:rPr lang="ru-RU" sz="2000" dirty="0" smtClean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– </a:t>
            </a:r>
            <a:r>
              <a:rPr lang="ru-RU" sz="2000" dirty="0" err="1" smtClean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це</a:t>
            </a:r>
            <a:r>
              <a:rPr lang="ru-RU" sz="2000" dirty="0" smtClean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комплекс </a:t>
            </a:r>
            <a:r>
              <a:rPr lang="ru-RU" sz="2000" dirty="0" err="1" smtClean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закладів</a:t>
            </a:r>
            <a:r>
              <a:rPr lang="ru-RU" sz="2000" dirty="0" smtClean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ресторанного </a:t>
            </a:r>
            <a:r>
              <a:rPr lang="ru-RU" sz="2000" dirty="0" err="1" smtClean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господарства</a:t>
            </a:r>
            <a:r>
              <a:rPr lang="ru-RU" sz="2000" dirty="0" smtClean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швидкого</a:t>
            </a:r>
            <a:r>
              <a:rPr lang="ru-RU" sz="2000" dirty="0" smtClean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обслуговування</a:t>
            </a:r>
            <a:r>
              <a:rPr lang="ru-RU" sz="2000" dirty="0" smtClean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, </a:t>
            </a:r>
            <a:r>
              <a:rPr lang="ru-RU" sz="2000" dirty="0" err="1" smtClean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що</a:t>
            </a:r>
            <a:r>
              <a:rPr lang="ru-RU" sz="2000" dirty="0" smtClean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мають</a:t>
            </a:r>
            <a:r>
              <a:rPr lang="ru-RU" sz="2000" dirty="0" smtClean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загальну</a:t>
            </a:r>
            <a:r>
              <a:rPr lang="ru-RU" sz="2000" dirty="0" smtClean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торгову</a:t>
            </a:r>
            <a:r>
              <a:rPr lang="ru-RU" sz="2000" dirty="0" smtClean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залу. Вони </a:t>
            </a:r>
            <a:r>
              <a:rPr lang="ru-RU" sz="2000" dirty="0" err="1" smtClean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розміщуються</a:t>
            </a:r>
            <a:r>
              <a:rPr lang="ru-RU" sz="2000" dirty="0" smtClean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в </a:t>
            </a:r>
            <a:r>
              <a:rPr lang="ru-RU" sz="2000" dirty="0" err="1" smtClean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окремій</a:t>
            </a:r>
            <a:r>
              <a:rPr lang="ru-RU" sz="2000" dirty="0" smtClean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капітальній</a:t>
            </a:r>
            <a:r>
              <a:rPr lang="ru-RU" sz="2000" dirty="0" smtClean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будівлі</a:t>
            </a:r>
            <a:r>
              <a:rPr lang="ru-RU" sz="2000" dirty="0" smtClean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або</a:t>
            </a:r>
            <a:r>
              <a:rPr lang="ru-RU" sz="2000" dirty="0" smtClean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спеціально</a:t>
            </a:r>
            <a:r>
              <a:rPr lang="ru-RU" sz="2000" dirty="0" smtClean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обладнаному</a:t>
            </a:r>
            <a:r>
              <a:rPr lang="ru-RU" sz="2000" dirty="0" smtClean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приміщенні</a:t>
            </a:r>
            <a:r>
              <a:rPr lang="ru-RU" sz="2000" dirty="0" smtClean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іншої</a:t>
            </a:r>
            <a:r>
              <a:rPr lang="ru-RU" sz="2000" dirty="0" smtClean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капітальної</a:t>
            </a:r>
            <a:r>
              <a:rPr lang="ru-RU" sz="2000" dirty="0" smtClean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або</a:t>
            </a:r>
            <a:r>
              <a:rPr lang="ru-RU" sz="2000" dirty="0" smtClean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некапітальної</a:t>
            </a:r>
            <a:r>
              <a:rPr lang="ru-RU" sz="2000" dirty="0" smtClean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споруди</a:t>
            </a:r>
            <a:r>
              <a:rPr lang="ru-RU" sz="2000" dirty="0" smtClean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виробничих</a:t>
            </a:r>
            <a:r>
              <a:rPr lang="ru-RU" sz="2000" dirty="0" smtClean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підприємств</a:t>
            </a:r>
            <a:r>
              <a:rPr lang="ru-RU" sz="2000" dirty="0" smtClean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, </a:t>
            </a:r>
            <a:r>
              <a:rPr lang="ru-RU" sz="2000" dirty="0" err="1" smtClean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установ</a:t>
            </a:r>
            <a:r>
              <a:rPr lang="ru-RU" sz="2000" dirty="0" smtClean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, </a:t>
            </a:r>
            <a:r>
              <a:rPr lang="ru-RU" sz="2000" dirty="0" err="1" smtClean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навчальних</a:t>
            </a:r>
            <a:r>
              <a:rPr lang="ru-RU" sz="2000" dirty="0" smtClean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, </a:t>
            </a:r>
            <a:r>
              <a:rPr lang="ru-RU" sz="2000" dirty="0" err="1" smtClean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лікувальних</a:t>
            </a:r>
            <a:r>
              <a:rPr lang="ru-RU" sz="2000" dirty="0" smtClean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, </a:t>
            </a:r>
            <a:r>
              <a:rPr lang="ru-RU" sz="2000" dirty="0" err="1" smtClean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оздоровчих</a:t>
            </a:r>
            <a:r>
              <a:rPr lang="ru-RU" sz="2000" dirty="0" smtClean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закладів</a:t>
            </a:r>
            <a:r>
              <a:rPr lang="ru-RU" sz="2000" dirty="0" smtClean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, </a:t>
            </a:r>
            <a:r>
              <a:rPr lang="ru-RU" sz="2000" dirty="0" err="1" smtClean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готелів</a:t>
            </a:r>
            <a:r>
              <a:rPr lang="ru-RU" sz="2000" dirty="0" smtClean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, </a:t>
            </a:r>
            <a:r>
              <a:rPr lang="ru-RU" sz="2000" dirty="0" err="1" smtClean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магазинів</a:t>
            </a:r>
            <a:r>
              <a:rPr lang="ru-RU" sz="2000" dirty="0" smtClean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, </a:t>
            </a:r>
            <a:r>
              <a:rPr lang="ru-RU" sz="2000" dirty="0" err="1" smtClean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закладів</a:t>
            </a:r>
            <a:r>
              <a:rPr lang="ru-RU" sz="2000" dirty="0" smtClean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культури</a:t>
            </a:r>
            <a:r>
              <a:rPr lang="ru-RU" sz="2000" dirty="0" smtClean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, спорту, у вагонах </a:t>
            </a:r>
            <a:r>
              <a:rPr lang="ru-RU" sz="2000" dirty="0" err="1" smtClean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залізничного</a:t>
            </a:r>
            <a:r>
              <a:rPr lang="ru-RU" sz="2000" dirty="0" smtClean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, салонах </a:t>
            </a:r>
            <a:r>
              <a:rPr lang="ru-RU" sz="2000" dirty="0" err="1" smtClean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авіа</a:t>
            </a:r>
            <a:r>
              <a:rPr lang="ru-RU" sz="2000" dirty="0" smtClean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-, авто- та водного транспорту та </a:t>
            </a:r>
            <a:r>
              <a:rPr lang="ru-RU" sz="2000" dirty="0" err="1" smtClean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ін</a:t>
            </a:r>
            <a:r>
              <a:rPr lang="ru-RU" sz="2000" dirty="0" smtClean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. </a:t>
            </a:r>
            <a:r>
              <a:rPr lang="ru-RU" sz="2000" dirty="0" err="1" smtClean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Обов’язково</a:t>
            </a:r>
            <a:r>
              <a:rPr lang="ru-RU" sz="2000" dirty="0" smtClean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на </a:t>
            </a:r>
            <a:r>
              <a:rPr lang="ru-RU" sz="2000" dirty="0" err="1" smtClean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прилеглій</a:t>
            </a:r>
            <a:r>
              <a:rPr lang="ru-RU" sz="2000" dirty="0" smtClean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території</a:t>
            </a:r>
            <a:r>
              <a:rPr lang="ru-RU" sz="2000" dirty="0" smtClean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влаштовують</a:t>
            </a:r>
            <a:r>
              <a:rPr lang="ru-RU" sz="2000" dirty="0" smtClean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паркування</a:t>
            </a:r>
            <a:r>
              <a:rPr lang="ru-RU" sz="2000" dirty="0" smtClean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легкових</a:t>
            </a:r>
            <a:r>
              <a:rPr lang="ru-RU" sz="2000" dirty="0" smtClean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автомобілів</a:t>
            </a:r>
            <a:r>
              <a:rPr lang="ru-RU" sz="2000" dirty="0" smtClean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відвідувачів</a:t>
            </a:r>
            <a:r>
              <a:rPr lang="ru-RU" sz="2000" dirty="0" smtClean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і</a:t>
            </a:r>
            <a:r>
              <a:rPr lang="ru-RU" sz="2000" dirty="0" smtClean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по </a:t>
            </a:r>
            <a:r>
              <a:rPr lang="ru-RU" sz="2000" dirty="0" err="1" smtClean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можливості</a:t>
            </a:r>
            <a:r>
              <a:rPr lang="ru-RU" sz="2000" dirty="0" smtClean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висаджують</a:t>
            </a:r>
            <a:r>
              <a:rPr lang="ru-RU" sz="2000" dirty="0" smtClean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декоративні</a:t>
            </a:r>
            <a:r>
              <a:rPr lang="ru-RU" sz="2000" dirty="0" smtClean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рослини</a:t>
            </a:r>
            <a:r>
              <a:rPr lang="ru-RU" sz="2000" dirty="0" smtClean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. </a:t>
            </a:r>
            <a:r>
              <a:rPr lang="ru-RU" sz="2000" dirty="0" err="1" smtClean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Внутрішній</a:t>
            </a:r>
            <a:r>
              <a:rPr lang="ru-RU" sz="2000" dirty="0" smtClean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простір</a:t>
            </a:r>
            <a:r>
              <a:rPr lang="ru-RU" sz="2000" dirty="0" smtClean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оснащують</a:t>
            </a:r>
            <a:r>
              <a:rPr lang="ru-RU" sz="2000" dirty="0" smtClean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системами </a:t>
            </a:r>
            <a:r>
              <a:rPr lang="ru-RU" sz="2000" dirty="0" err="1" smtClean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вентилювання</a:t>
            </a:r>
            <a:r>
              <a:rPr lang="ru-RU" sz="2000" dirty="0" smtClean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. </a:t>
            </a:r>
            <a:r>
              <a:rPr lang="ru-RU" sz="2000" dirty="0" err="1" smtClean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Архітектурно-художнє</a:t>
            </a:r>
            <a:r>
              <a:rPr lang="ru-RU" sz="2000" dirty="0" smtClean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оформлення</a:t>
            </a:r>
            <a:r>
              <a:rPr lang="ru-RU" sz="2000" dirty="0" smtClean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приміщень</a:t>
            </a:r>
            <a:r>
              <a:rPr lang="ru-RU" sz="2000" dirty="0" smtClean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здійснюють</a:t>
            </a:r>
            <a:r>
              <a:rPr lang="ru-RU" sz="2000" dirty="0" smtClean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зазвичай</a:t>
            </a:r>
            <a:r>
              <a:rPr lang="ru-RU" sz="2000" dirty="0" smtClean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у </a:t>
            </a:r>
            <a:r>
              <a:rPr lang="ru-RU" sz="2000" dirty="0" err="1" smtClean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сучасному</a:t>
            </a:r>
            <a:r>
              <a:rPr lang="ru-RU" sz="2000" dirty="0" smtClean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стилі</a:t>
            </a:r>
            <a:r>
              <a:rPr lang="ru-RU" sz="2000" dirty="0" smtClean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. Форма </a:t>
            </a:r>
            <a:r>
              <a:rPr lang="ru-RU" sz="2000" dirty="0" err="1" smtClean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обслуговування</a:t>
            </a:r>
            <a:r>
              <a:rPr lang="ru-RU" sz="2000" dirty="0" smtClean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– </a:t>
            </a:r>
            <a:r>
              <a:rPr lang="ru-RU" sz="2000" dirty="0" err="1" smtClean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самообслуговування</a:t>
            </a:r>
            <a:r>
              <a:rPr lang="ru-RU" sz="2000" dirty="0" smtClean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. До </a:t>
            </a:r>
            <a:r>
              <a:rPr lang="ru-RU" sz="2000" dirty="0" err="1" smtClean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підприємств</a:t>
            </a:r>
            <a:r>
              <a:rPr lang="ru-RU" sz="2000" dirty="0" smtClean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майдану </a:t>
            </a:r>
            <a:r>
              <a:rPr lang="ru-RU" sz="2000" dirty="0" err="1" smtClean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харчування</a:t>
            </a:r>
            <a:r>
              <a:rPr lang="ru-RU" sz="2000" dirty="0" smtClean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висуваються</a:t>
            </a:r>
            <a:r>
              <a:rPr lang="ru-RU" sz="2000" dirty="0" smtClean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такі</a:t>
            </a:r>
            <a:r>
              <a:rPr lang="ru-RU" sz="2000" dirty="0" smtClean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ж </a:t>
            </a:r>
            <a:r>
              <a:rPr lang="ru-RU" sz="2000" dirty="0" err="1" smtClean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вимоги</a:t>
            </a:r>
            <a:r>
              <a:rPr lang="ru-RU" sz="2000" dirty="0" smtClean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, як </a:t>
            </a:r>
            <a:r>
              <a:rPr lang="ru-RU" sz="2000" dirty="0" err="1" smtClean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і</a:t>
            </a:r>
            <a:r>
              <a:rPr lang="ru-RU" sz="2000" dirty="0" smtClean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до </a:t>
            </a:r>
            <a:r>
              <a:rPr lang="ru-RU" sz="2000" dirty="0" err="1" smtClean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закладів</a:t>
            </a:r>
            <a:r>
              <a:rPr lang="ru-RU" sz="2000" dirty="0" smtClean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швидкого</a:t>
            </a:r>
            <a:r>
              <a:rPr lang="ru-RU" sz="2000" dirty="0" smtClean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обслуговування</a:t>
            </a:r>
            <a:r>
              <a:rPr lang="ru-RU" sz="2000" dirty="0" smtClean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.</a:t>
            </a:r>
            <a:endParaRPr lang="en-US" sz="2000" dirty="0" smtClean="0">
              <a:solidFill>
                <a:srgbClr val="281F18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  <a:p>
            <a:pPr indent="450215" algn="just">
              <a:spcAft>
                <a:spcPts val="1000"/>
              </a:spcAft>
            </a:pPr>
            <a:r>
              <a:rPr lang="ru-RU" sz="2000" b="1" i="1" dirty="0" err="1" smtClean="0">
                <a:latin typeface="Times New Roman" pitchFamily="18" charset="0"/>
                <a:cs typeface="Times New Roman" pitchFamily="18" charset="0"/>
              </a:rPr>
              <a:t>Їдальня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 -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це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заклад ресторанного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господарства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для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обслуговування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певного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контингенту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споживачів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різноманітним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асортиментом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продукції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власного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виробництва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покупних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товарів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Їдальня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функціонує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, як правило, за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місцем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роботи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споживачів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, у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навчальних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закладах,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військових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підрозділах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лікувальних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та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оздоровчих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закладах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місцях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соціальної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підтримки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малозабезпечених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верств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населення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тощо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26" name="AutoShape 2" descr="data:image/jpeg;base64,/9j/4AAQSkZJRgABAQAAAQABAAD/2wCEAAkGBxQSEhQUExQWFBQXFxgYFRcXFRcXFBcYFhcYFxUWFhYYHCggGBolGxYXITEhJSkrLi4uFx8zODMsNygtLisBCgoKDg0OGxAQGywkHyQsLCwsLCwsLCwsLCwsLCwsLCwsLCwsLCwsLCwsLCwsLCwsLCwsLCwsLCwsLCwsLCw3LP/AABEIALcBEwMBIgACEQEDEQH/xAAcAAABBQEBAQAAAAAAAAAAAAAFAAIDBAYBBwj/xABGEAACAQIEAwQHBQUGBQQDAAABAhEAAwQSITEFQVEGImFxEzKBkaHR8BQjQrHBB1JikuEVJHKCovEWM0NTczSTstIlVIP/xAAaAQADAQEBAQAAAAAAAAAAAAABAgMABAUG/8QAKhEAAgIBBAEEAQMFAAAAAAAAAAECEQMEEiExQRMiUWFxIzKBBRQ0QsH/2gAMAwEAAhEDEQA/AMaVpy0Yv8LPLX66VQuYeK1DWRLTxXMsVyKwbJRTlNRinrWMSAU8Co1NPU0DD1FSKKjWpVomHKKlUUxakUVjHQKkUU1RUqiiCzoWnhaSipVFajWcC1Iq05VqVFo0AYEp626lVKkS3RBYxLdSC3UqpUqpWo1kAt08WqsrbqRbdajWVBbrvoauC3XcgrUayh6GmPZq+wqtfugVmgplG5bofiSBT+JcWRedZjH8VL7aCpSlFFYpsfxLHAaA0DxFwmSxgfXKuY26VEjc6An9BVG/dLKo3gd49TUXO+jqhibFcx0eoI/iPrewcqtcCBJcnU6b786GZdaOcBt+v/l/Ws2O8dJsu+jrlWctcpbI0aDD3lfVWB8qdcw6tuNevOsTZxQnQweuxoxheNOvrQ48dD7xXXaORqi9iOGHXLr+dDrmHIo1heLW355T0bT41ce0rDUTWAZTIa7FG7/C/wB0zQ67hSDqKAStl8ar38Nc3VyfDarhQinLQCQYHOdwPGaJMwOwjrrVcCpUFYxKoqRRUaVIKNhJFFSqKiWpVNEUmUVKoqFTUyGiAmQVMqVAhqxbNazEGNW8Fm0FJ6GST5aiq+Axl1jBUz5AfAtRVXqRGHtrdmJbSyNQQamVKiW5UgvCjYKJgtOAqA4gdahu8RUcxR3I21l4morl0CgWP7SW0G+vhWbx3aVnML3Rt/v0pJZIoeOKTNZj+Kqg1I94rL8T4w7QAInadCfIb0BOJLKbjTE7nUkTuBQ4sxf0nMzB100gCesT7655ZnLo68WmZexlw5WY6nkT5xoKhwV0v6NDrElj1JFFVwBuLaUfiIHv0/WncP4KyXXRu7kYgltBE6GehFc3qbk15O7HhiuwdxTBsfVEwpMCfM0LS3ppXsnCuAqQGKgsNAYOxEb89Dz61T4h+z+zbYTmg94qDoJnTrFSWZxjbXQIZoN0eQqutaDgiQreY/WqF60M5A0EkD3xRvhluEJ/i/TpXRvui+XHWGTJopVIE8aVMeVbBfD+HWnYBrwtg8yjEDzivR7P7MQ1kMuIViRKsB3SOs9K8aGMjk/uoivaK8lvIt24EI1VWIXXkQDT+n8k9/HAX4pw4WXZPTW3IMHKSRI5bQarYfiDWz3Xjw5e40AbHDofdS+2baHU+GnnVFuXZNtG4wvHhs49q/L5UYsOl1ZEMPrrWLtDQdYovaulcJeZQSQRoNDy2prFoMX+FA6r8aF38KV3FUuGdpXGhkjo419jDWi68Ytvoe6fHb30LHoH1Latg86o8VxBFxUthTmUmSTGnQjzoTc4pcUKSF70xDEn8qzFs9P7P9lvtAJW7bMbgHvDzEVBxzs2+HIzMmu3eEn2b1gcB2ruWiGQlG6q0aVcxXHXfLcfO5cTmJk+UmkSfyM5BkJUirQJuLAAGLkHbujly38amfiyoQCW5fhEaiRz8aqTtBtFqdLdADxtQxWTIIHq9fbU+G46jMFBMnT1T86JrNDZw5NHOFdnrlwTpH+IfpWKt8fX97/SaK4PtWbDkK8NsRlJ8dooNWFSo0uO7O3E10jzFD/sJoVxLtoW77EvGkQRBOoEGOlUf+N1GuU7kRAnT20FS7DbZpPsTVFcwT0FPbPYi25B2OU6x0oXje3Fw7LlB0BKnfoKa40FKTCvE7ht7ms3e4gWcLME6gTrH6VBdxVy5dhpYgGR4gTFUuD2yb0neD+Vc3qW6R3R00ttsbxtipQA6kZm8e8QNfYakuYFhbtJ+NyD46n+tFbnC/TYqyg1Posx9jv8q9a4T2PsMLd51JdRC690cpjmRU5NyybEFShiimzybFcEcizYVTLZQNOen6mtLe7CZ1Fu3AuK8r0IVQpzdJia9X4bw5baxoTMyRr/AEqyLCglgoBPPnRhglSt8+SMtbLjajEdnOyF2wv3gQnlBkDpMgfCtXhODWlAzIjvzYqCfeRtRBWFIOKtHBGMtyOaeac3bY30CzOUT1gTpQTtBb7wPh86OByaEcZXX2/oa59eqwug4H70fPFy13zz736mjeGSEA8SfHYVztDhsuLccpBHtG2nOrWIWDA5E/pUcUt1H0mp/wAZ/wAEINKnE+NKuk8My963oaFYtJBj3j8tKOcQOp+uQoS676qBPsnxI286vFcnPLoojDAt4QCfbTDg4OpGh5+z5irzNA10boeY11B2NcxWFLMGk8uUjfqP1qlk6NDaGg6RRvBa4a95j9KCJy+p8aO8NH92vc/9hSDAhLYqZEpopZ4pLKUC+0RIa1HRvzE1St4rcHfTYTzHIbedGcXZZylxcsAMO8GO510HlQ1+DPqQ66aHuuJA73TbambQiiytfu6beek/Qq7gMe4XLyGoMDxgdatJgH0B9EYXKZD6nTU93fb3mmYfhbjSbZ0iJeJ2JjL9RQtB2v4OvxRx0P8AlP6VZtcQuFA+UCdIIMiOvnFcPDWMQtkSoAguDr+Idzen2uHuA0m22ZRBLvpvBHc13FDc74NtZWxXFnGunPYHpvHPen2MdcYSJHe0MEHaSpn6FScS4Q7llCW1OUbMxy7yRC7kflV/hOBuZWa4LbsWnN6WIhQoGvKAPdRTTfAdvHQNfizodTzj1F18Kuf2k3rSOslV/On4vs/euOGthFMysXZiAOURUFmxcWz6M23Lq3rZgBlESACfOtbTF4IWx3pMytGkNqsDzmNYqncdVAkLqATuYJ8uVXuCcGuI4Y223AbVYYGdfW03GnhRftL2eLIEw9trjMSTlYTEbanxFFKzWgFbxGZQUaAJgd7SfCaXB8KcRfs2ie76Qae9j8AffWpwnALzKrXLEMZzaomYAZVgTyge2asdn8CtvHYRTaa3clmbNlhlKuFKwTpvSZrUGWw8uzZcJ/Z/bRs9xpcXHcFdNG0Cmd4FYTtHw9bWOuKqhVCiIjWfxadTNe5CvJ+2qj7Y55i0k/zn5VHLjjGUaOjS5pzc9z/1YN7J2M2NLcksD4sfnXsmBSLajwryvsEha7iGjbIoPvNes2RCgeFT0/u1E5fHBHV8KK+hitTLoPwqcLXGWvSTOIjS3TlWpAK7FazHAKFcbGk+K/qKLUK48vcJ8vgwrk1i/RZXD+9HlXaXCf3q1p65BPsIX2VR4mIuEfxN+da3i2CzNaeJhjJ5CJI15amfZWU4sPvG8yf9TV5uhlaR7+XJemr8FKQOvurldC/UGuV6B5Jk7mHti4i6CSZGbw0p13BEOQkAZRM67k/KhNxAXYzlBmCdTO9aK0RAJYTCqZ5t4dd6MYSi07Ec91qig3C2YQSseAPvqxbwLqIzAxzgz76vrT3OlV3MTaiO1sPz/T660f4YP7rf+uVAbY0/OtBwof3XEez8qcQERUF9tDViq+J2NSZYpcLsBy+ad9NSOQoh9jQcj/M3zobw2yGzEkjvcmI5DoavjCj95/8A3G+dc0tRCE3dh2toktYZfSqNYykxmaPWHjRW1hbcgQP5j186B+g+8Hef1TrnM7jnVtMPH47g/wA5ovW412gem/kdx62qKpSVOcCQ7agnzpllCbpGa5lEx33A0Gms1V4vZhF7zmXUQWnr8aLJYP8A3Ln839KWWtxJKQ8E1aJ8bhVFpnUvmC/9xzy00nrRCzwi36HN382WZ9I3XTSelBcZYItP948BSYJEbeVXLeHb/u3PePlU4a7FCPuvt+BXCXyFsDwu2XtLNzvAzFxhqEJHPzo5i1WWTxK/0rGY2wwtMfS3NBtKx+U0bFq42T72ICjRdDBHIneG3rq0meGaHt8M588Wuy99lGdBHI1Y4ZhQuJCjlZbfrmEUNvtdJ3Zso1YZVmdxOafhyqzxMnCWsTiVvI7LYcopcsytJKzm8R6oGkeM12Rjwc3kNpxm3ew1/wBEpD2WKEkg7Eywykxy361z7B/+QwLnU/Zu8epA3+NYHBdoiLRCd4XXU3MshlDquYvAED0rDTbQ17BeYLdwqxqwbWOSIDE+2pZo3D+TshL05P7X/AuBXmfbe0fSs/Iqqz4q7H9RXplee9vsWATZAliQ5P7q8vezR7DUdSncWvkbSz2t/gg/Z9Y+7utGrXD8AI/OvSlrE9hbivYTKuWGKt/EysQW8jHwrbCk0calN/ZtTLdJHaVKlXccwqVKlWMKhvGx92fI0SqjxdJtnyPxBqGoV45IfH+5Gawtj0qsmmsxNefcYX7yTpILe9jXoXZs5mjzrGdtEVcSVQqwCqJUjcTIPRpma8n+nQ9u77PTy5Ntw/AAKzz+JpUvSRp+opV6VHOYS1lYJPLX/NGnsmKjx+JK3Qv7sER1ImfrpUFu29vut577VFexGuozE8/KuijlUq5Dq4p/3j8PlTmxT/vH4fKqSYtSAzlmYjemtcnYkDzNScS25MO2cdbgSw+NHOF8Rt/ZsUoud8roBM7HXwFYy2+gorwa73b/AP4/0ap5M7jHg0YJsh+1P+8fh8qiu4l/3j8PlUM1GzTTcjWglwNpVv8AF+gootD+DJbVGzXQNZI0nblrTLt9nHcOWeedYjqRy5Vx5tNOeRvwGM1QRH/NH+A//IVdWhtvFqig6vDLGq5gYg5fbGtOxGOdwygMEkFRmtypEFjM84NDJovsyyDuNnu2/wDyJ+tGFFZfFY0ggOWMEGCbXnOlX7faWz0f+UfOuXLpsmyKSvsZSVhbiY+5uf4TV+2KzWM7Q2XtuozSQQJAj86uL2nsfx/yj51zy0uXYltfbDaCvFXixc/wmsyOMzsHQgBfu3yT60sdDLS0z/CvSreP4/ZuW3QFpYQO71oHh1Ner/ScU8cJKSrk589OjWYXtW0QLRg7kvJ/+NVsTxxnW6721KtIcEHvS0QYYTyXaoOH4ZWGocHnAUqJMAnUMB7KI4nhavbacxAbI0SCchBzDopEGfL2eopUc6jz0LsbjUlkQnRStwszR3gBI05kNptqOle1tjrTXkRXUuoJyjcLET4V5Dh+z2ZbqW86hgO8ir3SQP4gxEA6axV/D4BMPiLRN/F+kIgB8MVY7BYBaTJpe1ZTls9irA9t2VvtDQJX0CTz9Z2j40XwPF7yBBdS6RmALvaZdCdz00rHdpOM28uIts4ztdRhEwVAJOvhmA8xUs7a215Y2Lyab9nqg2VjkXJ8yx+ZraCsr2CwiJZDrlzXFBciMxK90eyBWpFLpobY38tsGZ3I7SpUq6SQqVKlWMKosQmZSKlrhoNWqMnR5xguLLhTcdt1OVF5s5EKo8zWL4hhzau3EJls7En+JjmYj2k0bs4E4njT29fRWLhdgeZWDHtaPYKodqbeXF355OeXXUV52nw+kmvs9PNKLprtpAr61iu1GR9RSrosmeccQxuZyRPTlp86pu8mu3Uk6CNv6061hzvsOvKulHB2T4ZuU+Wk1aFwDQGT5bVDZyrl0JIO8irRwwInIZPiOvnSMpFccD7b6DyFFuGYZ8t0xAKEanwND7WDuDYEe0fOr+Aw9wrcBuXEbI5UKywxVSVUyOZ09tRcIy4KptEFmwV3thz1Lge4RVlMO7AxbRBHflhJB6ED4VV4bhLrE+la4o5Bckt7TpU2Pwd2fufSqAYdXe3mAEGZ06/70ypugN8E/wDZVlbYdkVs2xBiIIDTPn7aKYezbFwJCqrW1MfgOYSQQOgA3mgTYViQBduZIMtCEBiw7oOnLUkVcs8Hvm4yjEHKpyo4AgwpJETpAHjToHA3E8NtKyZbQcFQxJIXcaiDrpQ/Hi3kKpZVGzFZDKSMsT8vfSS7iEXNdLbQgLDVtxqDsJn3UNtu6ZR3e8T486G19m3IJrYYhlKhSwHJdByOh+ortngjH8QHsmi3CEBJZtQIVZjXSSfZMUesZOg9wpuEhbtmUTs8x/6i+1T86s2+yrn/AKie7+tay3dWNh7hVFMSKK2mbkCE7I3JH3ie7+tXf+HcROl23HgvgfHxHuoiMcsbU/7eD+EU8dpOTkzN8as3LZUMqE2ypLZmyvmI0KzoI8elW+E8Qh1e3h72QN95lcupHMEE7RVfjGKzXCuwYptsVBUMNecAmhGDF9LrhITNmGc91SNYz8iD5Uk18FIP6PQ+HWQqZrZm2rK7DMWzbDJnLGPWywdKucPewz/fYS6XckFjcUOpU/hKvmWCI7p91ZGzw7iaKIFtVYiBpr3gdAfGD7KL27HF7lxgGsNct6PMDLMkwxhTpzFaMwyibR7WFRM/2fiDkNlZEvYp2G5mPSnTbbqKy3HMNhWzejwmMskZYLo0iZmQ7HMCaXC+0HFVzDPZDlgApthyx2ksHGUacweVS8QxnEiBcv8AojbIBLKpVQdgpGpnXl1qeRNx455GwxSly6K/ZXHYuzcufd33T8Li2+UAeGsVv+FdrwzZSQ3eg7TWQ4diOM2m7luxkEHNAIyblgDcB21jerGOwfEsUq3Vs4e4G1S6irbugAkQcz76baiqYW1GpInkXus9NXidvTvATtVpXB2rxni9/G4YJ9osMqqBNwHMmnPMsge2K0PCu1oKAhwTO01ak+ibTR6PSoJgOOh9/hV23xa2XCBu8f03pXFoCZerhrgcHnTb7wpNB8BMhwRVfiWKcDwnrlCpP+msP2zuFsbf5jORt0AG9bnsc+bEX266+8zXnva55xeI1M+kaZPQwBPlFcOCW+MpfLOuSqaX0gR6T6muV3P9aVyrDHnVnLrmOwHPnzp3p8xAA7tHPsaT6i+4Vbt8NtkTkX3Vnmj2T9GSAVm6Lf4V8ySTVhOIFjoo18fnRK9g7SiSAY5bfHepn4Vai20TmBLQQCIMACmTUuzJOIKxXGjbYoUUwY0Y/KuWO0wDT6IbEetprpRa5ktGUtpmaAWdQ7DyJ2NWblhRcfcgRGZpX1QdvPwoPYF7myjjOMXLaB2trlLZQVadQJ5idqbiOKXLtsubcplzEi4CQo01HKnssqqMFZTcnUAkEjl008KJLZRWuW0tqbZUqQCIgGQYjfQUN0aNtnZmLvHlZFU2icskd7r4RRHhPaOSttbX4swGYwIUjXTQQamx+DsWkztaTTYAaseQH1t51mbEq2Yd2c2wgag6DwpoqMhZOUfIbuzcvhs0oNFEaASDHjJB99OxaCGyxmzCBAk6KdBHnTMNbYC1BOZxJnbltppRXAYAqBmgvJJO+p6EjTSqxjSJN2y3at6AeFW8njUNq0d/qBUpXUUJIKHm340NCeNX2BANCwKntDZOvnTrZqup1qXMB+VGLoVg/ixEr0BBoH9qvHMEnJJ0AmAZ91HeJoGFA7NzJmgwZ05VTsW6C/De0WPUW0t3XJX/AJa5VMc9My9es0a4bxnjAuXHtrcLvrdYYdX8JIyxp7Kyt248yhJII13PX869E7G9rLVq25vXAlwodGnVo05c42qLtPg6I00CUfEkvft3fSXhmaUtKSxPKF5mdqVniuMuoUusyscxyG16wUZvViSdPhQzD4lREXB60kZoEeQ8aMXOK21dbiXFDKCFIKnwghgQaTfTHUL7JcN2v4llEXbJ0ykFUzKNiNdiKuYHt1jrCrZWBAhVNkTvJgbnf41ncDjnZ+8430l1C69ela7g/Frf2rPce2rd0BsylZgQ0k6cqrCSsV8eLHHtbxskgWGYdfsb7a+w7fGgOMwONvPnOCuI3M28M9sHxKgRNev4Lj9sHv4vDkf+VJ9mtTP2jws/+ps/+6nzqu0hu+jzTg68StCDhb7jlKMp36ka1JgOOumKAvK1pgCCH7pHvivSbnafCAf+qsbf91PnVDi/EuF4pMuIvYZxsCbi5l/wsNVPlTW0Lw/Bn07Rk30KvopY7yD3TM0Wftb904b1iGCkARqSACeRrA8c4NhbU3MFj7LgA/ds4zxzCsNG8iAfGgH9svkymCPaDr5VPI9yaKQjyen9h+LW1e4XdVXqxAAA6k8tvfWH7SN/ebxgEG48EGRBY7MNDoRtWescTKK6694ED26flVKzfZfVYr4br/KdK4tPBwi4v5OmaUpbg3l8a5Q7+025oh8e8PhNKuixNplBxa51Huqza7RX1EAiPFaeOBN/D7z8qOcG/ZxiMVrbuWFj9+4QfcFNZyxeSdZTNPxe4d49wp39tXYA0020AovxnsPfwzZXeyx/gckfFaFngVzqvvPyoqWOuKBWUibjNznHuqUdoL0k93X+EUhwK51X3n5U9Oz1w80/mPyo3jD+oRjjl3T1fdVq12hvM0CMx2gc6aOzd3qn8x+VDsRhzaciRmXmp2rJQfQreRdmhx+JZ8qkgkbmNJ6D6/Kldw4RVz5fWGbwGVtPjVXA4Ul7bkggswjxGYg/CiPFk7o9WS3M+Bp1GmK5WjvCsO2jNsqqLesjUamKLBtPy9tRYa0FVV6KBv0FWUUT/WnsRInt7UtZ/wB6QMU23c+ppWUHPsfI0LyGiF+93T5Ghov0ADkskn2VL9nP18KjTEbVYGL+ppaRuSniMMSKC43hr7gT4Ufu4rf30PxGLPKnVAaZDwtct05jlECdhEgb0/tPZtlFZDmYtAgidjvrVHBXzJJ1JAB5/QqvxUZ30jRRptzNK483Y251RTHDrrbW3PUhSafb4TeO1p/dA95ohwDiNzDNp6jeuP1HjWnxeLD2WgkgjpU5ZXF1XBSGHdG7M9guzouAZWZSFlycpVWjX1RoJ6mm8M4AtxVDvct3GMKMgKETAM5p+FTW7jCGEghhuJHPkdCK0nDsUHQPcyZkdckIqkxqRKinU0wODMyOzjJK3lu22zkJICqyD8YDCdadjexmMRny4a89tTpcyQpH70kxFa7tZ2lvE94QDqjZVLKu0KzAlQYmKD8M4zibhC/abjLzVgGB6DWm3JA2Noz57M4sa/Z3A/y/OrdjheIw2YXEeyZ7wuL92QI9ZTow13HvraoHlfSWwNtDnJ89QB7tKN9quIenw9pIYlXBEqSdQQYPu08KKToVqmYtOzl+4qvYtpdDCSLDm7rsSNASPfHWpD2Rx3/6l72pH5mtv2U4emGazctMy5Q2ZBBRsxMqZBI33FbLG8fVkIykGIHPf2CljinT3mWXwjwm12bxVwkLYckHUd0a9NTVDFYZ7Zh1KnbX5jSvV+HXcmcg6jWszilBJnWeRHWuN5mdSgYjNXK0zcHtEzBHkTFdo+qg7GUWtKDoR7avcK4l6MnKYrPBx1n21Yt3B1pcitVQ0HXkI8TxXpGJ3oYae9yaai0IwpDOQ9BVi2IqNYHjXLl4KJPmJ205nwplGxXJJWR8TxpRYX1j/pG8+dB8MPWJgkAlQRMsBMnwrl/GC42kkaxoTPU+dWcypZY6ywI2ggdPP+ldEYbTmlPcdwdz1ANwzMfAENr8akwo9NeLH1UjTx5VJw3BiFcjvRp5EbR9b0RtjlXQznSHAc6s4e2YqLJqPef0qwopGykUK4NDTcmlK5y8/wCtIDzoWNRFiLfdbyoeEohifUO+1DxQAx4t/XtqdLY51W5bV3MIFBsKRLftgGql22tOumeVUrlFMDRxlRTIih3pg99eSxHuBNPvrVELDL7apwTCWGtlmbvBVBIzAd6eWlW7WO9ExV9VO+mh19YdDQa0N9SNTsat4zFzbggkjY8qScU1RSEn3fIf+02Cujpvz3/KjPZviuDtz6S4g2jRjrPgK8wfw2OtNqccFO7HeobXR7NxvjOBxGWcWogQBkYj3ZaEWL2CRgwxiCCDPorm42Pq15jFO0oyxRbti+sz6FH7QOHZVD4gOREk2bmpHOMlA+1nbPA3VT0F4Sp1AtupaeclY0j414tNdAk7amqPlUImrs9s7MdvsDbkYi4SsaQjkz7Kl7QftB4c2lhniN/RsNfbXi9zA3F9a2wjeVPx6VBQrjbYbp3R6avbXDAP3nJKx6sa++hlztZY/i939awyJMwNqebfdJkabjnUf7eJT15PwbX/AIps/uv7qVZZW0HlXK3oQD60gTnPWnekPU0RXAp0+NduYK2B/Wug5+Qb6U9a6Lh60QXAp0Pvrowdvofea1GtlG0WJgE1f4jei3kUkwYbxgTA8BUtqwqnugjrqahwuHVg0jQOY1PQVqNZHwdjnHn+atRnH3FCnMAdDFCrSAXO5pEfrO/nVhR6S4AdVGp8hWMgvw24fRrPQR5RV1HM1SDR4CpM2wk61gov2GnXr9CrGaqds+dS5vOkZVDy2vs/Oul6rq2p+toH5zSJrWYfin7hocWqzim7p9n5iqQrCskDfUUrW3LpXFXxNNUakSfoUGgoTk1TuDU1dZPOoLyfCsjMG4hTVB118eVGbqTQ/FW4M9KdEmVFn40rswZqxZTSeRJ/2puKHdNMAoii/Z/htq+xV3ZG/CBEHw1G9D8sKDpEfnRHC2tAQfIjf/eg1YU6fJoU7G2T/wBS5/o/+tR8S4NZwTW2ttcuXDJGbJljY8tasYDiBYZXJDcj+8NpHjVbj93/AJcmdCKipNcM6HGLVoqpazgHXUgQQrZi20V6Bh/2ccPdSUu3HuIoLhLoyq8ahYG2bTesKjstjOhgBiG8cwA/Q++m8I4k1liwuupA2BjNrqDHLnrNUTJNHcKA91dZJcDxOtaPEdk8IWZijySSfvHGpOugoT2Y9GcQRoq3EdCXU5VzrGcNplOaDPKrmK4wEC2hdDOhPf3zr0Yc4/eqeSMmvax8bjdNEidl8NJyoBoSS1xohQSdSY2FUHweB/d16NmH5n51O3FFuDukbcudVGNwboGHgP0MihCEqpvkebjfCJc2DH4R7qVRJYYifRsP/wCdn9VpU3pMT1ImQXGnoKkXEzuBXKVVIkgxIpwxNKlSsKOjE+FT28KQrDmTPlIGnjSpUUzNFbDpFzLMyOnjRezYVTIEGKVKiZE4XwpyJr8K7SpWMizbpxIpUqVlBttBAruWlSoAI8Soy+0fnVUAUqVFCscCKbmE7cq5SomHZh0qNmHSu0qxiuWHSoLqA8qVKmEZXs2cpJn2cqi4he7sAedKlTCkli0CF8gfnUnoBSpVGXDLwSoabpQgE6TK9VO+lFhjs41AzDfofH20qVLPmNhg6lRJiY9Ae6M7NA5QBrQgoVUkxXaVGL6GmkiZcQWAzd6AADqCANANCB8Kjxh7qjUHUgg69OflSpUy7JvhENhTIhiDtt/WtRhuIlLYUyW5tpr00GlKlQcmnwPFWuS0iOwnOdem1KlSprYKR/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1154" y="326571"/>
            <a:ext cx="10728364" cy="7486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b="1" i="1" dirty="0" smtClean="0">
                <a:latin typeface="Calibri" panose="020F0502020204030204" pitchFamily="34" charset="0"/>
              </a:rPr>
              <a:t>	</a:t>
            </a:r>
            <a:r>
              <a:rPr lang="ru-RU" sz="2400" b="1" i="1" dirty="0" err="1" smtClean="0">
                <a:latin typeface="Times New Roman" pitchFamily="18" charset="0"/>
                <a:cs typeface="Times New Roman" pitchFamily="18" charset="0"/>
              </a:rPr>
              <a:t>Фабрика-заготівельна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 -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це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заклад,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призначений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для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механізованого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виробництва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власної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продукції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та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централізованого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забезпечення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нею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інших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закладів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та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об'єктів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роздрібної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торгівлі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en-US" sz="2400" b="1" i="1" dirty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2400" b="1" i="1" dirty="0">
                <a:latin typeface="Times New Roman" pitchFamily="18" charset="0"/>
                <a:cs typeface="Times New Roman" pitchFamily="18" charset="0"/>
              </a:rPr>
              <a:t>Фабрика-кухня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 -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це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заклад ресторанного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господарства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призначений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для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централізованого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приготування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і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постачання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готової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їжі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для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споживання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у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різних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місцях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: у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авіакомпаніях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, пунктах «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їжа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на колесах», буфетах, закладах швидкого обслуговування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тощо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en-US" sz="2400" i="1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2400" b="1" i="1" dirty="0" err="1" smtClean="0">
                <a:latin typeface="Times New Roman" pitchFamily="18" charset="0"/>
                <a:cs typeface="Times New Roman" pitchFamily="18" charset="0"/>
              </a:rPr>
              <a:t>Домова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i="1" dirty="0">
                <a:latin typeface="Times New Roman" pitchFamily="18" charset="0"/>
                <a:cs typeface="Times New Roman" pitchFamily="18" charset="0"/>
              </a:rPr>
              <a:t>кухня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 -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це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заклад,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призначений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для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виготовлення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кулінарної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продукції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та продажу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її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домашнім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господарствам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. Цей заклад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приймає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від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споживачів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замовлення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кулінарну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продукцію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булочні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та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борошняні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кондитерські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вироби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організовує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консультації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з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питань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приготування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їжі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може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організовувати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споживання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їжі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місці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en-US" sz="2400" b="1" i="1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2400" b="1" i="1" dirty="0" err="1" smtClean="0">
                <a:latin typeface="Times New Roman" pitchFamily="18" charset="0"/>
                <a:cs typeface="Times New Roman" pitchFamily="18" charset="0"/>
              </a:rPr>
              <a:t>Дієтична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i="1" dirty="0" err="1">
                <a:latin typeface="Times New Roman" pitchFamily="18" charset="0"/>
                <a:cs typeface="Times New Roman" pitchFamily="18" charset="0"/>
              </a:rPr>
              <a:t>їдальня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 є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різновидом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їдальні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з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асортиментом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страв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дієтичного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харчування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Буфет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 -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це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заклад ресторанного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господарства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з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обмеженим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асортиментом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готових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страв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і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напоїв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розміщений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у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спеціально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обладнаному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приміщенні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або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у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приміщеннях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залізничного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, авто-,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аеровокзалів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тощо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, де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їжу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споживають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стоячи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чи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продають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винос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r>
              <a:rPr lang="en-US" sz="2400" b="1" i="1" dirty="0">
                <a:latin typeface="Times New Roman" pitchFamily="18" charset="0"/>
                <a:cs typeface="Times New Roman" pitchFamily="18" charset="0"/>
              </a:rPr>
              <a:t>	</a:t>
            </a:r>
            <a:endParaRPr lang="ru-RU" sz="2400" dirty="0">
              <a:latin typeface="Times New Roman" pitchFamily="18" charset="0"/>
              <a:ea typeface="Calibri" panose="020F0502020204030204" pitchFamily="34" charset="0"/>
              <a:cs typeface="Times New Roman" pitchFamily="18" charset="0"/>
            </a:endParaRPr>
          </a:p>
          <a:p>
            <a:pPr algn="just"/>
            <a:endParaRPr lang="ru-RU" dirty="0">
              <a:latin typeface="Calibri" panose="020F0502020204030204" pitchFamily="34" charset="0"/>
            </a:endParaRPr>
          </a:p>
          <a:p>
            <a:pPr algn="just"/>
            <a:endParaRPr lang="ru-RU" dirty="0">
              <a:latin typeface="Calibri" panose="020F0502020204030204" pitchFamily="34" charset="0"/>
            </a:endParaRPr>
          </a:p>
          <a:p>
            <a:pPr indent="450215" algn="just">
              <a:lnSpc>
                <a:spcPts val="1455"/>
              </a:lnSpc>
              <a:spcAft>
                <a:spcPts val="1000"/>
              </a:spcAft>
            </a:pP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670442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49086" y="300625"/>
            <a:ext cx="11155680" cy="63248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 </a:t>
            </a:r>
          </a:p>
          <a:p>
            <a:pPr algn="just"/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Бар -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це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заклад, в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якому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алкогольні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безалкогольні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змішані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напої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, страви до них і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покупні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товари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продають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через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барну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стійку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Розрізняють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спеціалізовані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бари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винний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пивний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молочний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вітамінний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, коктейль-бар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тощо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Різновидами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бару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або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ресторану є </a:t>
            </a:r>
            <a:r>
              <a:rPr lang="ru-RU" sz="2000" i="1" dirty="0" err="1">
                <a:latin typeface="Times New Roman" pitchFamily="18" charset="0"/>
                <a:cs typeface="Times New Roman" pitchFamily="18" charset="0"/>
              </a:rPr>
              <a:t>пивний</a:t>
            </a:r>
            <a:r>
              <a:rPr lang="ru-RU" sz="2000" i="1" dirty="0">
                <a:latin typeface="Times New Roman" pitchFamily="18" charset="0"/>
                <a:cs typeface="Times New Roman" pitchFamily="18" charset="0"/>
              </a:rPr>
              <a:t> зал, 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де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продають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і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організовують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споживання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широкого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асортименту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пива з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супутньою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продукцією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, та </a:t>
            </a:r>
            <a:r>
              <a:rPr lang="ru-RU" sz="2000" i="1" dirty="0" err="1">
                <a:latin typeface="Times New Roman" pitchFamily="18" charset="0"/>
                <a:cs typeface="Times New Roman" pitchFamily="18" charset="0"/>
              </a:rPr>
              <a:t>нічний</a:t>
            </a:r>
            <a:r>
              <a:rPr lang="ru-RU" sz="2000" i="1" dirty="0">
                <a:latin typeface="Times New Roman" pitchFamily="18" charset="0"/>
                <a:cs typeface="Times New Roman" pitchFamily="18" charset="0"/>
              </a:rPr>
              <a:t> клуб, 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який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працює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виключно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у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нічні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години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, з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організацією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різноманітних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видовищ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і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розважально-танцювальних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програм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із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музичним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супроводом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Розрізняють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нічні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клуби з послугами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дозвілля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: кабаре,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більярд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, диско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тощо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Окремо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виділяють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такі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різновиди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бару: </a:t>
            </a:r>
            <a:r>
              <a:rPr lang="ru-RU" sz="2000" i="1" dirty="0" err="1">
                <a:latin typeface="Times New Roman" pitchFamily="18" charset="0"/>
                <a:cs typeface="Times New Roman" pitchFamily="18" charset="0"/>
              </a:rPr>
              <a:t>пивні</a:t>
            </a:r>
            <a:r>
              <a:rPr lang="ru-RU" sz="2000" i="1" dirty="0">
                <a:latin typeface="Times New Roman" pitchFamily="18" charset="0"/>
                <a:cs typeface="Times New Roman" pitchFamily="18" charset="0"/>
              </a:rPr>
              <a:t>-садки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, </a:t>
            </a:r>
            <a:r>
              <a:rPr lang="ru-RU" sz="2000" i="1" dirty="0" err="1">
                <a:latin typeface="Times New Roman" pitchFamily="18" charset="0"/>
                <a:cs typeface="Times New Roman" pitchFamily="18" charset="0"/>
              </a:rPr>
              <a:t>пивна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, </a:t>
            </a:r>
            <a:r>
              <a:rPr lang="ru-RU" sz="2000" i="1" dirty="0" err="1">
                <a:latin typeface="Times New Roman" pitchFamily="18" charset="0"/>
                <a:cs typeface="Times New Roman" pitchFamily="18" charset="0"/>
              </a:rPr>
              <a:t>пивоварний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2000" i="1" dirty="0">
                <a:latin typeface="Times New Roman" pitchFamily="18" charset="0"/>
                <a:cs typeface="Times New Roman" pitchFamily="18" charset="0"/>
              </a:rPr>
              <a:t>бар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, </a:t>
            </a:r>
            <a:r>
              <a:rPr lang="ru-RU" sz="2000" i="1" dirty="0">
                <a:latin typeface="Times New Roman" pitchFamily="18" charset="0"/>
                <a:cs typeface="Times New Roman" pitchFamily="18" charset="0"/>
              </a:rPr>
              <a:t>бар-</a:t>
            </a:r>
            <a:r>
              <a:rPr lang="ru-RU" sz="2000" i="1" dirty="0" err="1">
                <a:latin typeface="Times New Roman" pitchFamily="18" charset="0"/>
                <a:cs typeface="Times New Roman" pitchFamily="18" charset="0"/>
              </a:rPr>
              <a:t>закусочна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en-US" sz="2000" i="1" dirty="0" smtClean="0">
              <a:solidFill>
                <a:srgbClr val="281F18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  <a:p>
            <a:pPr indent="450215" algn="just">
              <a:spcAft>
                <a:spcPts val="1000"/>
              </a:spcAft>
            </a:pPr>
            <a:r>
              <a:rPr lang="ru-RU" sz="2000" b="1" i="1" dirty="0" err="1" smtClean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Пивні</a:t>
            </a:r>
            <a:r>
              <a:rPr lang="ru-RU" sz="2000" b="1" i="1" dirty="0" smtClean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-садки</a:t>
            </a:r>
            <a:r>
              <a:rPr lang="ru-RU" sz="2000" i="1" dirty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 </a:t>
            </a:r>
            <a:r>
              <a:rPr lang="ru-RU" sz="2000" dirty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(</a:t>
            </a:r>
            <a:r>
              <a:rPr lang="ru-RU" sz="2000" i="1" dirty="0" err="1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brasseries</a:t>
            </a:r>
            <a:r>
              <a:rPr lang="ru-RU" sz="2000" i="1" dirty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, </a:t>
            </a:r>
            <a:r>
              <a:rPr lang="ru-RU" sz="2000" i="1" dirty="0" err="1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beer</a:t>
            </a:r>
            <a:r>
              <a:rPr lang="ru-RU" sz="2000" i="1" dirty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ru-RU" sz="2000" i="1" dirty="0" err="1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gardens</a:t>
            </a:r>
            <a:r>
              <a:rPr lang="ru-RU" sz="2000" dirty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) – </a:t>
            </a:r>
            <a:r>
              <a:rPr lang="ru-RU" sz="2000" dirty="0" err="1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різновид</a:t>
            </a:r>
            <a:r>
              <a:rPr lang="ru-RU" sz="2000" dirty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бару, </a:t>
            </a:r>
            <a:r>
              <a:rPr lang="ru-RU" sz="2000" dirty="0" err="1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що</a:t>
            </a:r>
            <a:r>
              <a:rPr lang="ru-RU" sz="2000" dirty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продає</a:t>
            </a:r>
            <a:r>
              <a:rPr lang="ru-RU" sz="2000" dirty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та </a:t>
            </a:r>
            <a:r>
              <a:rPr lang="ru-RU" sz="2000" dirty="0" err="1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організовує</a:t>
            </a:r>
            <a:r>
              <a:rPr lang="ru-RU" sz="2000" dirty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споживання</a:t>
            </a:r>
            <a:r>
              <a:rPr lang="ru-RU" sz="2000" dirty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різноманітного</a:t>
            </a:r>
            <a:r>
              <a:rPr lang="ru-RU" sz="2000" dirty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асортименту</a:t>
            </a:r>
            <a:r>
              <a:rPr lang="ru-RU" sz="2000" dirty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пива і </a:t>
            </a:r>
            <a:r>
              <a:rPr lang="ru-RU" sz="2000" dirty="0" err="1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має</a:t>
            </a:r>
            <a:r>
              <a:rPr lang="ru-RU" sz="2000" dirty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озеленену</a:t>
            </a:r>
            <a:r>
              <a:rPr lang="ru-RU" sz="2000" dirty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торговельну</a:t>
            </a:r>
            <a:r>
              <a:rPr lang="ru-RU" sz="2000" dirty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залу.</a:t>
            </a:r>
            <a:endParaRPr lang="ru-RU" sz="2000" dirty="0">
              <a:latin typeface="Times New Roman" pitchFamily="18" charset="0"/>
              <a:ea typeface="Calibri" panose="020F0502020204030204" pitchFamily="34" charset="0"/>
              <a:cs typeface="Times New Roman" pitchFamily="18" charset="0"/>
            </a:endParaRPr>
          </a:p>
          <a:p>
            <a:pPr indent="450215" algn="just">
              <a:spcAft>
                <a:spcPts val="1000"/>
              </a:spcAft>
            </a:pPr>
            <a:r>
              <a:rPr lang="ru-RU" sz="2000" b="1" i="1" dirty="0" err="1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Пивна</a:t>
            </a:r>
            <a:r>
              <a:rPr lang="ru-RU" sz="2000" b="1" i="1" dirty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 </a:t>
            </a:r>
            <a:r>
              <a:rPr lang="ru-RU" sz="2000" b="1" dirty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(</a:t>
            </a:r>
            <a:r>
              <a:rPr lang="ru-RU" sz="2000" b="1" i="1" dirty="0" err="1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pub</a:t>
            </a:r>
            <a:r>
              <a:rPr lang="ru-RU" sz="2000" b="1" dirty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) </a:t>
            </a:r>
            <a:r>
              <a:rPr lang="ru-RU" sz="2000" dirty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– </a:t>
            </a:r>
            <a:r>
              <a:rPr lang="ru-RU" sz="2000" dirty="0" err="1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різновид</a:t>
            </a:r>
            <a:r>
              <a:rPr lang="ru-RU" sz="2000" dirty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бару, </a:t>
            </a:r>
            <a:r>
              <a:rPr lang="ru-RU" sz="2000" dirty="0" err="1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що</a:t>
            </a:r>
            <a:r>
              <a:rPr lang="ru-RU" sz="2000" dirty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продає</a:t>
            </a:r>
            <a:r>
              <a:rPr lang="ru-RU" sz="2000" dirty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та </a:t>
            </a:r>
            <a:r>
              <a:rPr lang="ru-RU" sz="2000" dirty="0" err="1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організовує</a:t>
            </a:r>
            <a:r>
              <a:rPr lang="ru-RU" sz="2000" dirty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споживання</a:t>
            </a:r>
            <a:r>
              <a:rPr lang="ru-RU" sz="2000" dirty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алкогольних</a:t>
            </a:r>
            <a:r>
              <a:rPr lang="ru-RU" sz="2000" dirty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або</a:t>
            </a:r>
            <a:r>
              <a:rPr lang="ru-RU" sz="2000" dirty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безалкогольних</a:t>
            </a:r>
            <a:r>
              <a:rPr lang="ru-RU" sz="2000" dirty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напоїв</a:t>
            </a:r>
            <a:r>
              <a:rPr lang="ru-RU" sz="2000" dirty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, </a:t>
            </a:r>
            <a:r>
              <a:rPr lang="ru-RU" sz="2000" dirty="0" err="1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основним</a:t>
            </a:r>
            <a:r>
              <a:rPr lang="ru-RU" sz="2000" dirty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з </a:t>
            </a:r>
            <a:r>
              <a:rPr lang="ru-RU" sz="2000" dirty="0" err="1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яких</a:t>
            </a:r>
            <a:r>
              <a:rPr lang="ru-RU" sz="2000" dirty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є пиво.</a:t>
            </a:r>
            <a:endParaRPr lang="ru-RU" sz="2000" dirty="0">
              <a:latin typeface="Times New Roman" pitchFamily="18" charset="0"/>
              <a:ea typeface="Calibri" panose="020F0502020204030204" pitchFamily="34" charset="0"/>
              <a:cs typeface="Times New Roman" pitchFamily="18" charset="0"/>
            </a:endParaRPr>
          </a:p>
          <a:p>
            <a:pPr indent="450215" algn="just">
              <a:spcAft>
                <a:spcPts val="1000"/>
              </a:spcAft>
            </a:pPr>
            <a:r>
              <a:rPr lang="ru-RU" sz="2000" b="1" i="1" dirty="0" err="1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Пивоварний</a:t>
            </a:r>
            <a:r>
              <a:rPr lang="ru-RU" sz="2000" b="1" i="1" dirty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бар</a:t>
            </a:r>
            <a:r>
              <a:rPr lang="ru-RU" sz="2000" i="1" dirty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 </a:t>
            </a:r>
            <a:r>
              <a:rPr lang="ru-RU" sz="2000" dirty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(</a:t>
            </a:r>
            <a:r>
              <a:rPr lang="ru-RU" sz="2000" i="1" dirty="0" err="1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brew</a:t>
            </a:r>
            <a:r>
              <a:rPr lang="ru-RU" sz="2000" i="1" dirty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ru-RU" sz="2000" i="1" dirty="0" err="1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pub</a:t>
            </a:r>
            <a:r>
              <a:rPr lang="ru-RU" sz="2000" dirty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) – </a:t>
            </a:r>
            <a:r>
              <a:rPr lang="ru-RU" sz="2000" dirty="0" err="1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різновид</a:t>
            </a:r>
            <a:r>
              <a:rPr lang="ru-RU" sz="2000" dirty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бару, в </a:t>
            </a:r>
            <a:r>
              <a:rPr lang="ru-RU" sz="2000" dirty="0" err="1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якому</a:t>
            </a:r>
            <a:r>
              <a:rPr lang="ru-RU" sz="2000" dirty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варять</a:t>
            </a:r>
            <a:r>
              <a:rPr lang="ru-RU" sz="2000" dirty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, </a:t>
            </a:r>
            <a:r>
              <a:rPr lang="ru-RU" sz="2000" dirty="0" err="1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продають</a:t>
            </a:r>
            <a:r>
              <a:rPr lang="ru-RU" sz="2000" dirty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і </a:t>
            </a:r>
            <a:r>
              <a:rPr lang="ru-RU" sz="2000" dirty="0" err="1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організовують</a:t>
            </a:r>
            <a:r>
              <a:rPr lang="ru-RU" sz="2000" dirty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споживання</a:t>
            </a:r>
            <a:r>
              <a:rPr lang="ru-RU" sz="2000" dirty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пива на </a:t>
            </a:r>
            <a:r>
              <a:rPr lang="ru-RU" sz="2000" dirty="0" err="1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місці</a:t>
            </a:r>
            <a:r>
              <a:rPr lang="ru-RU" sz="2000" dirty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.</a:t>
            </a:r>
            <a:endParaRPr lang="ru-RU" sz="2000" dirty="0">
              <a:latin typeface="Times New Roman" pitchFamily="18" charset="0"/>
              <a:ea typeface="Calibri" panose="020F0502020204030204" pitchFamily="34" charset="0"/>
              <a:cs typeface="Times New Roman" pitchFamily="18" charset="0"/>
            </a:endParaRPr>
          </a:p>
          <a:p>
            <a:pPr indent="450215" algn="just">
              <a:spcAft>
                <a:spcPts val="1000"/>
              </a:spcAft>
            </a:pPr>
            <a:r>
              <a:rPr lang="ru-RU" sz="2000" b="1" i="1" dirty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Бар-</a:t>
            </a:r>
            <a:r>
              <a:rPr lang="ru-RU" sz="2000" b="1" i="1" dirty="0" err="1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закусочна</a:t>
            </a:r>
            <a:r>
              <a:rPr lang="ru-RU" sz="2000" i="1" dirty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 </a:t>
            </a:r>
            <a:r>
              <a:rPr lang="ru-RU" sz="2000" dirty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(</a:t>
            </a:r>
            <a:r>
              <a:rPr lang="ru-RU" sz="2000" i="1" dirty="0" err="1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snack</a:t>
            </a:r>
            <a:r>
              <a:rPr lang="ru-RU" sz="2000" i="1" dirty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ru-RU" sz="2000" i="1" dirty="0" err="1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bar</a:t>
            </a:r>
            <a:r>
              <a:rPr lang="ru-RU" sz="2000" dirty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) – </a:t>
            </a:r>
            <a:r>
              <a:rPr lang="ru-RU" sz="2000" dirty="0" err="1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різновид</a:t>
            </a:r>
            <a:r>
              <a:rPr lang="ru-RU" sz="2000" dirty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бару </a:t>
            </a:r>
            <a:r>
              <a:rPr lang="ru-RU" sz="2000" dirty="0" err="1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зі</a:t>
            </a:r>
            <a:r>
              <a:rPr lang="ru-RU" sz="2000" dirty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спеціалізацією</a:t>
            </a:r>
            <a:r>
              <a:rPr lang="ru-RU" sz="2000" dirty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за </a:t>
            </a:r>
            <a:r>
              <a:rPr lang="ru-RU" sz="2000" dirty="0" err="1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асортиментом</a:t>
            </a:r>
            <a:r>
              <a:rPr lang="ru-RU" sz="2000" dirty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закусок та </a:t>
            </a:r>
            <a:r>
              <a:rPr lang="ru-RU" sz="2000" dirty="0" err="1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сандвічів</a:t>
            </a:r>
            <a:r>
              <a:rPr lang="ru-RU" sz="2000" dirty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(</a:t>
            </a:r>
            <a:r>
              <a:rPr lang="ru-RU" sz="2000" dirty="0" err="1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закритих</a:t>
            </a:r>
            <a:r>
              <a:rPr lang="ru-RU" sz="2000" dirty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бутербродів</a:t>
            </a:r>
            <a:r>
              <a:rPr lang="ru-RU" sz="2000" dirty="0" smtClean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).</a:t>
            </a:r>
            <a:endParaRPr lang="ru-RU" sz="2000" dirty="0">
              <a:latin typeface="Times New Roman" pitchFamily="18" charset="0"/>
              <a:ea typeface="Calibri" panose="020F0502020204030204" pitchFamily="34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471068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84048" y="192024"/>
            <a:ext cx="10625328" cy="72943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err="1"/>
              <a:t>Ресторани</a:t>
            </a:r>
            <a:r>
              <a:rPr lang="ru-RU" b="1" dirty="0"/>
              <a:t> та </a:t>
            </a:r>
            <a:r>
              <a:rPr lang="ru-RU" b="1" dirty="0" err="1"/>
              <a:t>бари</a:t>
            </a:r>
            <a:r>
              <a:rPr lang="ru-RU" b="1" dirty="0"/>
              <a:t> </a:t>
            </a:r>
            <a:r>
              <a:rPr lang="ru-RU" b="1" dirty="0" err="1"/>
              <a:t>поділяються</a:t>
            </a:r>
            <a:r>
              <a:rPr lang="ru-RU" b="1" dirty="0"/>
              <a:t> на </a:t>
            </a:r>
            <a:r>
              <a:rPr lang="ru-RU" b="1" dirty="0" err="1"/>
              <a:t>класи</a:t>
            </a:r>
            <a:r>
              <a:rPr lang="ru-RU" dirty="0"/>
              <a:t>. </a:t>
            </a:r>
            <a:r>
              <a:rPr lang="ru-RU" dirty="0" err="1"/>
              <a:t>Клас</a:t>
            </a:r>
            <a:r>
              <a:rPr lang="ru-RU" dirty="0"/>
              <a:t> закладу </a:t>
            </a:r>
            <a:r>
              <a:rPr lang="ru-RU" dirty="0" err="1"/>
              <a:t>визначається</a:t>
            </a:r>
            <a:r>
              <a:rPr lang="ru-RU" dirty="0"/>
              <a:t> за </a:t>
            </a:r>
            <a:r>
              <a:rPr lang="ru-RU" dirty="0" err="1"/>
              <a:t>сукупністю</a:t>
            </a:r>
            <a:r>
              <a:rPr lang="ru-RU" dirty="0"/>
              <a:t> </a:t>
            </a:r>
            <a:r>
              <a:rPr lang="ru-RU" dirty="0" err="1"/>
              <a:t>відмінних</a:t>
            </a:r>
            <a:r>
              <a:rPr lang="ru-RU" dirty="0"/>
              <a:t> </a:t>
            </a:r>
            <a:r>
              <a:rPr lang="ru-RU" dirty="0" err="1"/>
              <a:t>ознак</a:t>
            </a:r>
            <a:r>
              <a:rPr lang="ru-RU" dirty="0"/>
              <a:t> закладу ресторанного </a:t>
            </a:r>
            <a:r>
              <a:rPr lang="ru-RU" dirty="0" err="1"/>
              <a:t>господарства</a:t>
            </a:r>
            <a:r>
              <a:rPr lang="ru-RU" dirty="0"/>
              <a:t> </a:t>
            </a:r>
            <a:r>
              <a:rPr lang="ru-RU" dirty="0" err="1"/>
              <a:t>певного</a:t>
            </a:r>
            <a:r>
              <a:rPr lang="ru-RU" dirty="0"/>
              <a:t> типу, яка </a:t>
            </a:r>
            <a:r>
              <a:rPr lang="ru-RU" dirty="0" err="1"/>
              <a:t>характеризує</a:t>
            </a:r>
            <a:r>
              <a:rPr lang="ru-RU" dirty="0"/>
              <a:t> </a:t>
            </a:r>
            <a:r>
              <a:rPr lang="ru-RU" dirty="0" err="1"/>
              <a:t>рівень</a:t>
            </a:r>
            <a:r>
              <a:rPr lang="ru-RU" dirty="0"/>
              <a:t> </a:t>
            </a:r>
            <a:r>
              <a:rPr lang="ru-RU" dirty="0" err="1"/>
              <a:t>вимог</a:t>
            </a:r>
            <a:r>
              <a:rPr lang="ru-RU" dirty="0"/>
              <a:t> до </a:t>
            </a:r>
            <a:r>
              <a:rPr lang="ru-RU" dirty="0" err="1"/>
              <a:t>продукції</a:t>
            </a:r>
            <a:r>
              <a:rPr lang="ru-RU" dirty="0"/>
              <a:t> </a:t>
            </a:r>
            <a:r>
              <a:rPr lang="ru-RU" dirty="0" err="1"/>
              <a:t>власного</a:t>
            </a:r>
            <a:r>
              <a:rPr lang="ru-RU" dirty="0"/>
              <a:t> </a:t>
            </a:r>
            <a:r>
              <a:rPr lang="ru-RU" dirty="0" err="1"/>
              <a:t>виробництва</a:t>
            </a:r>
            <a:r>
              <a:rPr lang="ru-RU" dirty="0"/>
              <a:t>, </a:t>
            </a:r>
            <a:r>
              <a:rPr lang="ru-RU" dirty="0" err="1"/>
              <a:t>закупних</a:t>
            </a:r>
            <a:r>
              <a:rPr lang="ru-RU" dirty="0"/>
              <a:t> </a:t>
            </a:r>
            <a:r>
              <a:rPr lang="ru-RU" dirty="0" err="1"/>
              <a:t>товарів</a:t>
            </a:r>
            <a:r>
              <a:rPr lang="ru-RU" dirty="0"/>
              <a:t>, умов </a:t>
            </a:r>
            <a:r>
              <a:rPr lang="ru-RU" dirty="0" err="1"/>
              <a:t>їх</a:t>
            </a:r>
            <a:r>
              <a:rPr lang="ru-RU" dirty="0"/>
              <a:t> </a:t>
            </a:r>
            <a:r>
              <a:rPr lang="ru-RU" dirty="0" err="1"/>
              <a:t>споживання</a:t>
            </a:r>
            <a:r>
              <a:rPr lang="ru-RU" dirty="0"/>
              <a:t>, </a:t>
            </a:r>
            <a:r>
              <a:rPr lang="ru-RU" dirty="0" err="1"/>
              <a:t>організовування</a:t>
            </a:r>
            <a:r>
              <a:rPr lang="ru-RU" dirty="0"/>
              <a:t> </a:t>
            </a:r>
            <a:r>
              <a:rPr lang="ru-RU" dirty="0" err="1"/>
              <a:t>обслуговування</a:t>
            </a:r>
            <a:r>
              <a:rPr lang="ru-RU" dirty="0"/>
              <a:t> та </a:t>
            </a:r>
            <a:r>
              <a:rPr lang="ru-RU" dirty="0" err="1"/>
              <a:t>дозвілля</a:t>
            </a:r>
            <a:r>
              <a:rPr lang="ru-RU" dirty="0"/>
              <a:t> </a:t>
            </a:r>
            <a:r>
              <a:rPr lang="ru-RU" dirty="0" err="1"/>
              <a:t>споживачів</a:t>
            </a:r>
            <a:r>
              <a:rPr lang="ru-RU" dirty="0"/>
              <a:t>. </a:t>
            </a:r>
          </a:p>
          <a:p>
            <a:endParaRPr lang="ru-RU" dirty="0" smtClean="0"/>
          </a:p>
          <a:p>
            <a:r>
              <a:rPr lang="ru-RU" dirty="0" smtClean="0"/>
              <a:t>За </a:t>
            </a:r>
            <a:r>
              <a:rPr lang="ru-RU" dirty="0" err="1"/>
              <a:t>ступенем</a:t>
            </a:r>
            <a:r>
              <a:rPr lang="ru-RU" dirty="0"/>
              <a:t> комфорту, </a:t>
            </a:r>
            <a:r>
              <a:rPr lang="ru-RU" dirty="0" err="1"/>
              <a:t>рівнем</a:t>
            </a:r>
            <a:r>
              <a:rPr lang="ru-RU" dirty="0"/>
              <a:t> </a:t>
            </a:r>
            <a:r>
              <a:rPr lang="ru-RU" dirty="0" err="1"/>
              <a:t>обслуговування</a:t>
            </a:r>
            <a:r>
              <a:rPr lang="ru-RU" dirty="0"/>
              <a:t>, </a:t>
            </a:r>
            <a:r>
              <a:rPr lang="ru-RU" dirty="0" err="1"/>
              <a:t>обсягом</a:t>
            </a:r>
            <a:r>
              <a:rPr lang="ru-RU" dirty="0"/>
              <a:t> </a:t>
            </a:r>
            <a:r>
              <a:rPr lang="ru-RU" dirty="0" err="1"/>
              <a:t>надаваних</a:t>
            </a:r>
            <a:r>
              <a:rPr lang="ru-RU" dirty="0"/>
              <a:t> </a:t>
            </a:r>
            <a:r>
              <a:rPr lang="ru-RU" dirty="0" err="1"/>
              <a:t>послуг</a:t>
            </a:r>
            <a:r>
              <a:rPr lang="ru-RU" dirty="0"/>
              <a:t> </a:t>
            </a:r>
            <a:r>
              <a:rPr lang="ru-RU" dirty="0" err="1"/>
              <a:t>ресторани</a:t>
            </a:r>
            <a:r>
              <a:rPr lang="ru-RU" dirty="0"/>
              <a:t> та </a:t>
            </a:r>
            <a:r>
              <a:rPr lang="ru-RU" dirty="0" err="1"/>
              <a:t>бари</a:t>
            </a:r>
            <a:r>
              <a:rPr lang="ru-RU" dirty="0"/>
              <a:t> </a:t>
            </a:r>
            <a:r>
              <a:rPr lang="ru-RU" b="1" dirty="0" err="1"/>
              <a:t>поділяють</a:t>
            </a:r>
            <a:r>
              <a:rPr lang="ru-RU" b="1" dirty="0"/>
              <a:t> на три </a:t>
            </a:r>
            <a:r>
              <a:rPr lang="ru-RU" b="1" dirty="0" err="1"/>
              <a:t>класи</a:t>
            </a:r>
            <a:r>
              <a:rPr lang="ru-RU" b="1" dirty="0"/>
              <a:t>: люкс, </a:t>
            </a:r>
            <a:r>
              <a:rPr lang="ru-RU" b="1" dirty="0" err="1"/>
              <a:t>вищий</a:t>
            </a:r>
            <a:r>
              <a:rPr lang="ru-RU" b="1" dirty="0"/>
              <a:t> та перший</a:t>
            </a:r>
            <a:r>
              <a:rPr lang="ru-RU" dirty="0"/>
              <a:t>, </a:t>
            </a:r>
            <a:r>
              <a:rPr lang="ru-RU" dirty="0" err="1"/>
              <a:t>які</a:t>
            </a:r>
            <a:r>
              <a:rPr lang="ru-RU" dirty="0"/>
              <a:t> </a:t>
            </a:r>
            <a:r>
              <a:rPr lang="ru-RU" dirty="0" err="1"/>
              <a:t>мають</a:t>
            </a:r>
            <a:r>
              <a:rPr lang="ru-RU" dirty="0"/>
              <a:t> </a:t>
            </a:r>
            <a:r>
              <a:rPr lang="ru-RU" dirty="0" err="1"/>
              <a:t>відповідати</a:t>
            </a:r>
            <a:r>
              <a:rPr lang="ru-RU" dirty="0"/>
              <a:t> таким </a:t>
            </a:r>
            <a:r>
              <a:rPr lang="ru-RU" dirty="0" err="1"/>
              <a:t>вимогам</a:t>
            </a:r>
            <a:r>
              <a:rPr lang="ru-RU" dirty="0"/>
              <a:t>: </a:t>
            </a:r>
            <a:endParaRPr lang="ru-RU" dirty="0" smtClean="0"/>
          </a:p>
          <a:p>
            <a:endParaRPr lang="ru-RU" dirty="0"/>
          </a:p>
          <a:p>
            <a:pPr marL="285750" indent="-285750">
              <a:buFontTx/>
              <a:buChar char="-"/>
            </a:pPr>
            <a:r>
              <a:rPr lang="ru-RU" dirty="0" smtClean="0"/>
              <a:t>характерною </a:t>
            </a:r>
            <a:r>
              <a:rPr lang="ru-RU" dirty="0" err="1"/>
              <a:t>ознакою</a:t>
            </a:r>
            <a:r>
              <a:rPr lang="ru-RU" dirty="0"/>
              <a:t> </a:t>
            </a:r>
            <a:r>
              <a:rPr lang="ru-RU" dirty="0" err="1"/>
              <a:t>закладів</a:t>
            </a:r>
            <a:r>
              <a:rPr lang="ru-RU" dirty="0"/>
              <a:t> ресторанного </a:t>
            </a:r>
            <a:r>
              <a:rPr lang="ru-RU" dirty="0" err="1"/>
              <a:t>господарства</a:t>
            </a:r>
            <a:r>
              <a:rPr lang="ru-RU" dirty="0"/>
              <a:t> </a:t>
            </a:r>
            <a:r>
              <a:rPr lang="ru-RU" dirty="0" err="1"/>
              <a:t>класу</a:t>
            </a:r>
            <a:r>
              <a:rPr lang="ru-RU" dirty="0"/>
              <a:t> </a:t>
            </a:r>
            <a:r>
              <a:rPr lang="ru-RU" b="1" i="1" dirty="0"/>
              <a:t>"люкс" </a:t>
            </a:r>
            <a:r>
              <a:rPr lang="ru-RU" dirty="0"/>
              <a:t>є </a:t>
            </a:r>
            <a:r>
              <a:rPr lang="ru-RU" dirty="0" err="1"/>
              <a:t>вишуканість</a:t>
            </a:r>
            <a:r>
              <a:rPr lang="ru-RU" dirty="0"/>
              <a:t>, </a:t>
            </a:r>
            <a:r>
              <a:rPr lang="ru-RU" dirty="0" err="1"/>
              <a:t>витонченість</a:t>
            </a:r>
            <a:r>
              <a:rPr lang="ru-RU" dirty="0"/>
              <a:t> </a:t>
            </a:r>
            <a:r>
              <a:rPr lang="ru-RU" dirty="0" err="1"/>
              <a:t>інтер'єру</a:t>
            </a:r>
            <a:r>
              <a:rPr lang="ru-RU" dirty="0"/>
              <a:t>, </a:t>
            </a:r>
            <a:r>
              <a:rPr lang="ru-RU" dirty="0" err="1"/>
              <a:t>який</a:t>
            </a:r>
            <a:r>
              <a:rPr lang="ru-RU" dirty="0"/>
              <a:t> </a:t>
            </a:r>
            <a:r>
              <a:rPr lang="ru-RU" dirty="0" err="1"/>
              <a:t>створюється</a:t>
            </a:r>
            <a:r>
              <a:rPr lang="ru-RU" dirty="0"/>
              <a:t> за </a:t>
            </a:r>
            <a:r>
              <a:rPr lang="ru-RU" dirty="0" err="1"/>
              <a:t>індивідуальним</a:t>
            </a:r>
            <a:r>
              <a:rPr lang="ru-RU" dirty="0"/>
              <a:t> проектом з </a:t>
            </a:r>
            <a:r>
              <a:rPr lang="ru-RU" dirty="0" err="1"/>
              <a:t>використанням</a:t>
            </a:r>
            <a:r>
              <a:rPr lang="ru-RU" dirty="0"/>
              <a:t> </a:t>
            </a:r>
            <a:r>
              <a:rPr lang="ru-RU" dirty="0" err="1"/>
              <a:t>коштовних</a:t>
            </a:r>
            <a:r>
              <a:rPr lang="ru-RU" dirty="0"/>
              <a:t> </a:t>
            </a:r>
            <a:r>
              <a:rPr lang="ru-RU" dirty="0" err="1"/>
              <a:t>оздоблювальних</a:t>
            </a:r>
            <a:r>
              <a:rPr lang="ru-RU" dirty="0"/>
              <a:t> </a:t>
            </a:r>
            <a:endParaRPr lang="ru-RU" dirty="0" smtClean="0"/>
          </a:p>
          <a:p>
            <a:r>
              <a:rPr lang="ru-RU" dirty="0" err="1" smtClean="0"/>
              <a:t>матеріалів</a:t>
            </a:r>
            <a:r>
              <a:rPr lang="ru-RU" dirty="0"/>
              <a:t>. </a:t>
            </a:r>
            <a:endParaRPr lang="ru-RU" dirty="0" smtClean="0"/>
          </a:p>
          <a:p>
            <a:r>
              <a:rPr lang="ru-RU" dirty="0" err="1" smtClean="0"/>
              <a:t>Високий</a:t>
            </a:r>
            <a:r>
              <a:rPr lang="ru-RU" dirty="0" smtClean="0"/>
              <a:t> </a:t>
            </a:r>
            <a:r>
              <a:rPr lang="ru-RU" dirty="0" err="1"/>
              <a:t>рівень</a:t>
            </a:r>
            <a:r>
              <a:rPr lang="ru-RU" dirty="0"/>
              <a:t> </a:t>
            </a:r>
            <a:r>
              <a:rPr lang="ru-RU" dirty="0" err="1"/>
              <a:t>комфортності</a:t>
            </a:r>
            <a:r>
              <a:rPr lang="ru-RU" dirty="0"/>
              <a:t>, широкий </a:t>
            </a:r>
            <a:r>
              <a:rPr lang="ru-RU" dirty="0" err="1"/>
              <a:t>вибір</a:t>
            </a:r>
            <a:r>
              <a:rPr lang="ru-RU" dirty="0"/>
              <a:t> </a:t>
            </a:r>
            <a:endParaRPr lang="ru-RU" dirty="0" smtClean="0"/>
          </a:p>
          <a:p>
            <a:r>
              <a:rPr lang="ru-RU" dirty="0" err="1" smtClean="0"/>
              <a:t>послуг</a:t>
            </a:r>
            <a:r>
              <a:rPr lang="ru-RU" dirty="0"/>
              <a:t>, </a:t>
            </a:r>
            <a:r>
              <a:rPr lang="ru-RU" dirty="0" err="1"/>
              <a:t>які</a:t>
            </a:r>
            <a:r>
              <a:rPr lang="ru-RU" dirty="0"/>
              <a:t> </a:t>
            </a:r>
            <a:r>
              <a:rPr lang="ru-RU" dirty="0" err="1"/>
              <a:t>складаються</a:t>
            </a:r>
            <a:r>
              <a:rPr lang="ru-RU" dirty="0"/>
              <a:t> з </a:t>
            </a:r>
            <a:r>
              <a:rPr lang="ru-RU" dirty="0" err="1"/>
              <a:t>обов'язкових</a:t>
            </a:r>
            <a:r>
              <a:rPr lang="ru-RU" dirty="0"/>
              <a:t> та </a:t>
            </a:r>
            <a:r>
              <a:rPr lang="ru-RU" dirty="0" err="1"/>
              <a:t>додаткових</a:t>
            </a:r>
            <a:r>
              <a:rPr lang="ru-RU" dirty="0" smtClean="0"/>
              <a:t>,</a:t>
            </a:r>
          </a:p>
          <a:p>
            <a:r>
              <a:rPr lang="ru-RU" dirty="0" smtClean="0"/>
              <a:t> </a:t>
            </a:r>
            <a:r>
              <a:rPr lang="ru-RU" dirty="0" err="1"/>
              <a:t>асортимент</a:t>
            </a:r>
            <a:r>
              <a:rPr lang="ru-RU" dirty="0"/>
              <a:t>, </a:t>
            </a:r>
            <a:r>
              <a:rPr lang="ru-RU" dirty="0" err="1"/>
              <a:t>який</a:t>
            </a:r>
            <a:r>
              <a:rPr lang="ru-RU" dirty="0"/>
              <a:t> </a:t>
            </a:r>
            <a:r>
              <a:rPr lang="ru-RU" dirty="0" err="1"/>
              <a:t>повністю</a:t>
            </a:r>
            <a:r>
              <a:rPr lang="ru-RU" dirty="0"/>
              <a:t> </a:t>
            </a:r>
            <a:r>
              <a:rPr lang="ru-RU" dirty="0" err="1"/>
              <a:t>складається</a:t>
            </a:r>
            <a:r>
              <a:rPr lang="ru-RU" dirty="0"/>
              <a:t> з </a:t>
            </a:r>
            <a:r>
              <a:rPr lang="ru-RU" dirty="0" err="1"/>
              <a:t>оригінальних</a:t>
            </a:r>
            <a:r>
              <a:rPr lang="ru-RU" dirty="0" smtClean="0"/>
              <a:t>,</a:t>
            </a:r>
          </a:p>
          <a:p>
            <a:r>
              <a:rPr lang="ru-RU" dirty="0" err="1" smtClean="0"/>
              <a:t>вишуканих</a:t>
            </a:r>
            <a:r>
              <a:rPr lang="ru-RU" dirty="0" smtClean="0"/>
              <a:t> </a:t>
            </a:r>
            <a:r>
              <a:rPr lang="ru-RU" dirty="0" err="1"/>
              <a:t>замовних</a:t>
            </a:r>
            <a:r>
              <a:rPr lang="ru-RU" dirty="0"/>
              <a:t> та </a:t>
            </a:r>
            <a:endParaRPr lang="ru-RU" dirty="0" smtClean="0"/>
          </a:p>
          <a:p>
            <a:r>
              <a:rPr lang="ru-RU" dirty="0" err="1" smtClean="0"/>
              <a:t>фірмових</a:t>
            </a:r>
            <a:r>
              <a:rPr lang="ru-RU" dirty="0" smtClean="0"/>
              <a:t> </a:t>
            </a:r>
            <a:r>
              <a:rPr lang="ru-RU" dirty="0" err="1"/>
              <a:t>страв</a:t>
            </a:r>
            <a:r>
              <a:rPr lang="ru-RU" dirty="0"/>
              <a:t> і </a:t>
            </a:r>
            <a:r>
              <a:rPr lang="ru-RU" dirty="0" err="1"/>
              <a:t>виробів</a:t>
            </a:r>
            <a:r>
              <a:rPr lang="ru-RU" dirty="0"/>
              <a:t>, у тому </a:t>
            </a:r>
            <a:r>
              <a:rPr lang="ru-RU" dirty="0" err="1"/>
              <a:t>числі</a:t>
            </a:r>
            <a:r>
              <a:rPr lang="ru-RU" dirty="0"/>
              <a:t> з </a:t>
            </a:r>
            <a:r>
              <a:rPr lang="ru-RU" dirty="0" err="1"/>
              <a:t>делікатесних</a:t>
            </a:r>
            <a:r>
              <a:rPr lang="ru-RU" dirty="0"/>
              <a:t> </a:t>
            </a:r>
            <a:endParaRPr lang="ru-RU" dirty="0" smtClean="0"/>
          </a:p>
          <a:p>
            <a:r>
              <a:rPr lang="ru-RU" dirty="0" err="1" smtClean="0"/>
              <a:t>продуктів</a:t>
            </a:r>
            <a:r>
              <a:rPr lang="ru-RU" dirty="0"/>
              <a:t>, </a:t>
            </a:r>
            <a:r>
              <a:rPr lang="ru-RU" dirty="0" err="1"/>
              <a:t>страв</a:t>
            </a:r>
            <a:r>
              <a:rPr lang="ru-RU" dirty="0"/>
              <a:t> </a:t>
            </a:r>
            <a:r>
              <a:rPr lang="ru-RU" dirty="0" err="1"/>
              <a:t>іноземної</a:t>
            </a:r>
            <a:r>
              <a:rPr lang="ru-RU" dirty="0"/>
              <a:t> </a:t>
            </a:r>
            <a:r>
              <a:rPr lang="ru-RU" dirty="0" err="1"/>
              <a:t>кухні</a:t>
            </a:r>
            <a:r>
              <a:rPr lang="ru-RU" dirty="0"/>
              <a:t>, </a:t>
            </a:r>
            <a:r>
              <a:rPr lang="ru-RU" dirty="0" err="1"/>
              <a:t>виготовлених</a:t>
            </a:r>
            <a:r>
              <a:rPr lang="ru-RU" dirty="0"/>
              <a:t> з </a:t>
            </a:r>
            <a:endParaRPr lang="ru-RU" dirty="0" smtClean="0"/>
          </a:p>
          <a:p>
            <a:r>
              <a:rPr lang="ru-RU" dirty="0" err="1" smtClean="0"/>
              <a:t>екзотичної</a:t>
            </a:r>
            <a:r>
              <a:rPr lang="ru-RU" dirty="0" smtClean="0"/>
              <a:t> </a:t>
            </a:r>
            <a:r>
              <a:rPr lang="ru-RU" dirty="0" err="1" smtClean="0"/>
              <a:t>сировини</a:t>
            </a:r>
            <a:r>
              <a:rPr lang="ru-RU" dirty="0"/>
              <a:t>, - для </a:t>
            </a:r>
            <a:r>
              <a:rPr lang="ru-RU" dirty="0" err="1"/>
              <a:t>ресторанів</a:t>
            </a:r>
            <a:r>
              <a:rPr lang="ru-RU" dirty="0"/>
              <a:t>; широкий </a:t>
            </a:r>
            <a:r>
              <a:rPr lang="ru-RU" dirty="0" err="1"/>
              <a:t>вибір</a:t>
            </a:r>
            <a:r>
              <a:rPr lang="ru-RU" dirty="0"/>
              <a:t> </a:t>
            </a:r>
            <a:endParaRPr lang="ru-RU" dirty="0" smtClean="0"/>
          </a:p>
          <a:p>
            <a:r>
              <a:rPr lang="ru-RU" dirty="0" err="1" smtClean="0"/>
              <a:t>замовних</a:t>
            </a:r>
            <a:r>
              <a:rPr lang="ru-RU" dirty="0" smtClean="0"/>
              <a:t> </a:t>
            </a:r>
            <a:r>
              <a:rPr lang="ru-RU" dirty="0"/>
              <a:t>та </a:t>
            </a:r>
            <a:r>
              <a:rPr lang="ru-RU" dirty="0" err="1" smtClean="0"/>
              <a:t>фірмових</a:t>
            </a:r>
            <a:r>
              <a:rPr lang="ru-RU" dirty="0" smtClean="0"/>
              <a:t> </a:t>
            </a:r>
            <a:r>
              <a:rPr lang="ru-RU" dirty="0" err="1"/>
              <a:t>напоїв</a:t>
            </a:r>
            <a:r>
              <a:rPr lang="ru-RU" dirty="0"/>
              <a:t>, </a:t>
            </a:r>
            <a:r>
              <a:rPr lang="ru-RU" dirty="0" err="1"/>
              <a:t>коктейлів</a:t>
            </a:r>
            <a:r>
              <a:rPr lang="ru-RU" dirty="0"/>
              <a:t> - для </a:t>
            </a:r>
            <a:r>
              <a:rPr lang="ru-RU" dirty="0" err="1"/>
              <a:t>барів</a:t>
            </a:r>
            <a:r>
              <a:rPr lang="ru-RU" dirty="0"/>
              <a:t>; </a:t>
            </a:r>
          </a:p>
          <a:p>
            <a:endParaRPr lang="uk-UA" dirty="0"/>
          </a:p>
          <a:p>
            <a:endParaRPr lang="uk-UA" dirty="0" smtClean="0"/>
          </a:p>
          <a:p>
            <a:endParaRPr lang="uk-UA" dirty="0"/>
          </a:p>
          <a:p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3250" y="3306157"/>
            <a:ext cx="5238750" cy="3495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92075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3464" y="164592"/>
            <a:ext cx="6601968" cy="615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Tx/>
              <a:buChar char="-"/>
            </a:pPr>
            <a:r>
              <a:rPr lang="ru-RU" sz="2000" dirty="0" smtClean="0"/>
              <a:t>характерною </a:t>
            </a:r>
            <a:r>
              <a:rPr lang="ru-RU" sz="2000" dirty="0" err="1"/>
              <a:t>ознакою</a:t>
            </a:r>
            <a:r>
              <a:rPr lang="ru-RU" sz="2000" dirty="0"/>
              <a:t> </a:t>
            </a:r>
            <a:r>
              <a:rPr lang="ru-RU" sz="2000" dirty="0" err="1"/>
              <a:t>закладів</a:t>
            </a:r>
            <a:r>
              <a:rPr lang="ru-RU" sz="2000" dirty="0"/>
              <a:t> ресторанного </a:t>
            </a:r>
            <a:endParaRPr lang="ru-RU" sz="2000" dirty="0" smtClean="0"/>
          </a:p>
          <a:p>
            <a:r>
              <a:rPr lang="ru-RU" sz="2000" dirty="0" err="1" smtClean="0"/>
              <a:t>господарства</a:t>
            </a:r>
            <a:r>
              <a:rPr lang="ru-RU" sz="2000" dirty="0" smtClean="0"/>
              <a:t> </a:t>
            </a:r>
            <a:r>
              <a:rPr lang="ru-RU" sz="2000" dirty="0" err="1"/>
              <a:t>класу</a:t>
            </a:r>
            <a:r>
              <a:rPr lang="ru-RU" sz="2000" dirty="0"/>
              <a:t> </a:t>
            </a:r>
            <a:r>
              <a:rPr lang="ru-RU" sz="2000" b="1" dirty="0"/>
              <a:t>"</a:t>
            </a:r>
            <a:r>
              <a:rPr lang="ru-RU" sz="2000" b="1" dirty="0" err="1"/>
              <a:t>вищий</a:t>
            </a:r>
            <a:r>
              <a:rPr lang="ru-RU" sz="2000" b="1" dirty="0"/>
              <a:t>" </a:t>
            </a:r>
            <a:r>
              <a:rPr lang="ru-RU" sz="2000" dirty="0"/>
              <a:t>є </a:t>
            </a:r>
            <a:r>
              <a:rPr lang="ru-RU" sz="2000" dirty="0" err="1"/>
              <a:t>оригінальність</a:t>
            </a:r>
            <a:r>
              <a:rPr lang="ru-RU" sz="2000" dirty="0"/>
              <a:t>, </a:t>
            </a:r>
            <a:r>
              <a:rPr lang="ru-RU" sz="2000" dirty="0" err="1"/>
              <a:t>своєрідність</a:t>
            </a:r>
            <a:r>
              <a:rPr lang="ru-RU" sz="2000" dirty="0"/>
              <a:t> </a:t>
            </a:r>
            <a:r>
              <a:rPr lang="ru-RU" sz="2000" dirty="0" err="1"/>
              <a:t>інтер'єру</a:t>
            </a:r>
            <a:r>
              <a:rPr lang="ru-RU" sz="2000" dirty="0"/>
              <a:t>, </a:t>
            </a:r>
            <a:r>
              <a:rPr lang="ru-RU" sz="2000" dirty="0" err="1"/>
              <a:t>що</a:t>
            </a:r>
            <a:r>
              <a:rPr lang="ru-RU" sz="2000" dirty="0"/>
              <a:t> </a:t>
            </a:r>
            <a:r>
              <a:rPr lang="ru-RU" sz="2000" dirty="0" err="1"/>
              <a:t>створюється</a:t>
            </a:r>
            <a:r>
              <a:rPr lang="ru-RU" sz="2000" dirty="0"/>
              <a:t> з </a:t>
            </a:r>
            <a:r>
              <a:rPr lang="ru-RU" sz="2000" dirty="0" err="1"/>
              <a:t>урахуванням</a:t>
            </a:r>
            <a:r>
              <a:rPr lang="ru-RU" sz="2000" dirty="0"/>
              <a:t> </a:t>
            </a:r>
            <a:r>
              <a:rPr lang="ru-RU" sz="2000" dirty="0" err="1"/>
              <a:t>індивідуальних</a:t>
            </a:r>
            <a:r>
              <a:rPr lang="ru-RU" sz="2000" dirty="0"/>
              <a:t> </a:t>
            </a:r>
            <a:r>
              <a:rPr lang="ru-RU" sz="2000" dirty="0" err="1"/>
              <a:t>особливостей</a:t>
            </a:r>
            <a:r>
              <a:rPr lang="ru-RU" sz="2000" dirty="0"/>
              <a:t> </a:t>
            </a:r>
            <a:r>
              <a:rPr lang="ru-RU" sz="2000" dirty="0" err="1"/>
              <a:t>підприємства</a:t>
            </a:r>
            <a:r>
              <a:rPr lang="ru-RU" sz="2000" dirty="0"/>
              <a:t>, </a:t>
            </a:r>
            <a:r>
              <a:rPr lang="ru-RU" sz="2000" dirty="0" err="1"/>
              <a:t>вибір</a:t>
            </a:r>
            <a:r>
              <a:rPr lang="ru-RU" sz="2000" dirty="0"/>
              <a:t> </a:t>
            </a:r>
            <a:r>
              <a:rPr lang="ru-RU" sz="2000" dirty="0" err="1"/>
              <a:t>послуг</a:t>
            </a:r>
            <a:r>
              <a:rPr lang="ru-RU" sz="2000" dirty="0"/>
              <a:t>, </a:t>
            </a:r>
            <a:r>
              <a:rPr lang="ru-RU" sz="2000" dirty="0" err="1"/>
              <a:t>комфортність</a:t>
            </a:r>
            <a:r>
              <a:rPr lang="ru-RU" sz="2000" dirty="0"/>
              <a:t>, </a:t>
            </a:r>
            <a:r>
              <a:rPr lang="ru-RU" sz="2000" dirty="0" err="1"/>
              <a:t>різноманітність</a:t>
            </a:r>
            <a:r>
              <a:rPr lang="ru-RU" sz="2000" dirty="0"/>
              <a:t> </a:t>
            </a:r>
            <a:r>
              <a:rPr lang="ru-RU" sz="2000" dirty="0" err="1"/>
              <a:t>асортименту</a:t>
            </a:r>
            <a:r>
              <a:rPr lang="ru-RU" sz="2000" dirty="0"/>
              <a:t>, в </a:t>
            </a:r>
            <a:r>
              <a:rPr lang="ru-RU" sz="2000" dirty="0" err="1"/>
              <a:t>якому</a:t>
            </a:r>
            <a:r>
              <a:rPr lang="ru-RU" sz="2000" dirty="0"/>
              <a:t> не </a:t>
            </a:r>
            <a:r>
              <a:rPr lang="ru-RU" sz="2000" dirty="0" err="1"/>
              <a:t>менше</a:t>
            </a:r>
            <a:r>
              <a:rPr lang="ru-RU" sz="2000" dirty="0"/>
              <a:t> </a:t>
            </a:r>
            <a:r>
              <a:rPr lang="ru-RU" sz="2000" dirty="0" err="1"/>
              <a:t>половини</a:t>
            </a:r>
            <a:r>
              <a:rPr lang="ru-RU" sz="2000" dirty="0"/>
              <a:t> </a:t>
            </a:r>
            <a:r>
              <a:rPr lang="ru-RU" sz="2000" dirty="0" err="1"/>
              <a:t>складають</a:t>
            </a:r>
            <a:r>
              <a:rPr lang="ru-RU" sz="2000" dirty="0"/>
              <a:t> </a:t>
            </a:r>
            <a:r>
              <a:rPr lang="ru-RU" sz="2000" dirty="0" err="1"/>
              <a:t>оригінальні</a:t>
            </a:r>
            <a:r>
              <a:rPr lang="ru-RU" sz="2000" dirty="0"/>
              <a:t>, </a:t>
            </a:r>
            <a:r>
              <a:rPr lang="ru-RU" sz="2000" dirty="0" err="1"/>
              <a:t>вишукані</a:t>
            </a:r>
            <a:r>
              <a:rPr lang="ru-RU" sz="2000" dirty="0"/>
              <a:t> </a:t>
            </a:r>
            <a:r>
              <a:rPr lang="ru-RU" sz="2000" dirty="0" err="1"/>
              <a:t>замовлені</a:t>
            </a:r>
            <a:r>
              <a:rPr lang="ru-RU" sz="2000" dirty="0"/>
              <a:t> та </a:t>
            </a:r>
            <a:r>
              <a:rPr lang="ru-RU" sz="2000" dirty="0" err="1"/>
              <a:t>фірмові</a:t>
            </a:r>
            <a:r>
              <a:rPr lang="ru-RU" sz="2000" dirty="0"/>
              <a:t> страви і </a:t>
            </a:r>
            <a:r>
              <a:rPr lang="ru-RU" sz="2000" dirty="0" err="1"/>
              <a:t>вироби</a:t>
            </a:r>
            <a:r>
              <a:rPr lang="ru-RU" sz="2000" dirty="0"/>
              <a:t> - для </a:t>
            </a:r>
            <a:r>
              <a:rPr lang="ru-RU" sz="2000" dirty="0" err="1"/>
              <a:t>ресторанів</a:t>
            </a:r>
            <a:r>
              <a:rPr lang="ru-RU" sz="2000" dirty="0"/>
              <a:t>; широкий </a:t>
            </a:r>
            <a:r>
              <a:rPr lang="ru-RU" sz="2000" dirty="0" err="1"/>
              <a:t>вибір</a:t>
            </a:r>
            <a:r>
              <a:rPr lang="ru-RU" sz="2000" dirty="0"/>
              <a:t> </a:t>
            </a:r>
            <a:r>
              <a:rPr lang="ru-RU" sz="2000" dirty="0" err="1"/>
              <a:t>фірмових</a:t>
            </a:r>
            <a:r>
              <a:rPr lang="ru-RU" sz="2000" dirty="0"/>
              <a:t> та </a:t>
            </a:r>
            <a:r>
              <a:rPr lang="ru-RU" sz="2000" dirty="0" err="1"/>
              <a:t>замовлених</a:t>
            </a:r>
            <a:r>
              <a:rPr lang="ru-RU" sz="2000" dirty="0"/>
              <a:t> </a:t>
            </a:r>
            <a:r>
              <a:rPr lang="ru-RU" sz="2000" dirty="0" err="1"/>
              <a:t>напоїв</a:t>
            </a:r>
            <a:r>
              <a:rPr lang="ru-RU" sz="2000" dirty="0"/>
              <a:t> і </a:t>
            </a:r>
            <a:r>
              <a:rPr lang="ru-RU" sz="2000" dirty="0" err="1"/>
              <a:t>коктейлів</a:t>
            </a:r>
            <a:r>
              <a:rPr lang="ru-RU" sz="2000" dirty="0"/>
              <a:t> - для </a:t>
            </a:r>
            <a:r>
              <a:rPr lang="ru-RU" sz="2000" dirty="0" err="1"/>
              <a:t>барів</a:t>
            </a:r>
            <a:r>
              <a:rPr lang="ru-RU" sz="2000" dirty="0" smtClean="0"/>
              <a:t>;</a:t>
            </a:r>
          </a:p>
          <a:p>
            <a:pPr marL="285750" indent="-285750">
              <a:buFontTx/>
              <a:buChar char="-"/>
            </a:pPr>
            <a:endParaRPr lang="uk-UA" dirty="0"/>
          </a:p>
          <a:p>
            <a:endParaRPr lang="uk-UA" dirty="0"/>
          </a:p>
          <a:p>
            <a:pPr marL="285750" indent="-285750">
              <a:buFontTx/>
              <a:buChar char="-"/>
            </a:pPr>
            <a:endParaRPr lang="uk-UA" dirty="0" smtClean="0"/>
          </a:p>
          <a:p>
            <a:pPr marL="285750" indent="-285750">
              <a:buFontTx/>
              <a:buChar char="-"/>
            </a:pPr>
            <a:r>
              <a:rPr lang="ru-RU" sz="2000" dirty="0" smtClean="0"/>
              <a:t> </a:t>
            </a:r>
            <a:r>
              <a:rPr lang="ru-RU" sz="2000" dirty="0"/>
              <a:t>характерною </a:t>
            </a:r>
            <a:r>
              <a:rPr lang="ru-RU" sz="2000" dirty="0" err="1"/>
              <a:t>ознакою</a:t>
            </a:r>
            <a:r>
              <a:rPr lang="ru-RU" sz="2000" dirty="0"/>
              <a:t> </a:t>
            </a:r>
            <a:r>
              <a:rPr lang="ru-RU" sz="2000" dirty="0" err="1"/>
              <a:t>ресторанів</a:t>
            </a:r>
            <a:r>
              <a:rPr lang="ru-RU" sz="2000" dirty="0"/>
              <a:t> </a:t>
            </a:r>
            <a:r>
              <a:rPr lang="ru-RU" sz="2000" dirty="0" err="1"/>
              <a:t>класу</a:t>
            </a:r>
            <a:r>
              <a:rPr lang="ru-RU" sz="2000" dirty="0"/>
              <a:t> </a:t>
            </a:r>
            <a:r>
              <a:rPr lang="ru-RU" sz="2000" b="1" dirty="0"/>
              <a:t>"перший" </a:t>
            </a:r>
            <a:r>
              <a:rPr lang="ru-RU" sz="2000" dirty="0"/>
              <a:t>є </a:t>
            </a:r>
            <a:r>
              <a:rPr lang="ru-RU" sz="2000" dirty="0" err="1"/>
              <a:t>гармонійність</a:t>
            </a:r>
            <a:r>
              <a:rPr lang="ru-RU" sz="2000" dirty="0"/>
              <a:t>, </a:t>
            </a:r>
            <a:r>
              <a:rPr lang="ru-RU" sz="2000" dirty="0" err="1"/>
              <a:t>комфортність</a:t>
            </a:r>
            <a:r>
              <a:rPr lang="ru-RU" sz="2000" dirty="0"/>
              <a:t>, </a:t>
            </a:r>
            <a:r>
              <a:rPr lang="ru-RU" sz="2000" dirty="0" err="1"/>
              <a:t>різноманітний</a:t>
            </a:r>
            <a:r>
              <a:rPr lang="ru-RU" sz="2000" dirty="0"/>
              <a:t> </a:t>
            </a:r>
            <a:r>
              <a:rPr lang="ru-RU" sz="2000" dirty="0" err="1"/>
              <a:t>вибір</a:t>
            </a:r>
            <a:r>
              <a:rPr lang="ru-RU" sz="2000" dirty="0"/>
              <a:t> </a:t>
            </a:r>
            <a:r>
              <a:rPr lang="ru-RU" sz="2000" dirty="0" err="1"/>
              <a:t>послуг</a:t>
            </a:r>
            <a:r>
              <a:rPr lang="ru-RU" sz="2000" dirty="0"/>
              <a:t>, </a:t>
            </a:r>
            <a:r>
              <a:rPr lang="ru-RU" sz="2000" dirty="0" err="1"/>
              <a:t>асортимент</a:t>
            </a:r>
            <a:r>
              <a:rPr lang="ru-RU" sz="2000" dirty="0"/>
              <a:t> </a:t>
            </a:r>
            <a:r>
              <a:rPr lang="ru-RU" sz="2000" dirty="0" err="1"/>
              <a:t>страв</a:t>
            </a:r>
            <a:r>
              <a:rPr lang="ru-RU" sz="2000" dirty="0"/>
              <a:t>, до </a:t>
            </a:r>
            <a:r>
              <a:rPr lang="ru-RU" sz="2000" dirty="0" err="1"/>
              <a:t>якого</a:t>
            </a:r>
            <a:r>
              <a:rPr lang="ru-RU" sz="2000" dirty="0"/>
              <a:t> </a:t>
            </a:r>
            <a:r>
              <a:rPr lang="ru-RU" sz="2000" dirty="0" err="1"/>
              <a:t>входять</a:t>
            </a:r>
            <a:r>
              <a:rPr lang="ru-RU" sz="2000" dirty="0"/>
              <a:t> </a:t>
            </a:r>
            <a:r>
              <a:rPr lang="ru-RU" sz="2000" dirty="0" err="1"/>
              <a:t>фірмові</a:t>
            </a:r>
            <a:r>
              <a:rPr lang="ru-RU" sz="2000" dirty="0"/>
              <a:t> страви та </a:t>
            </a:r>
            <a:r>
              <a:rPr lang="ru-RU" sz="2000" dirty="0" err="1"/>
              <a:t>вироби</a:t>
            </a:r>
            <a:r>
              <a:rPr lang="ru-RU" sz="2000" dirty="0"/>
              <a:t>, і </a:t>
            </a:r>
            <a:r>
              <a:rPr lang="ru-RU" sz="2000" dirty="0" err="1"/>
              <a:t>напої</a:t>
            </a:r>
            <a:r>
              <a:rPr lang="ru-RU" sz="2000" dirty="0"/>
              <a:t> нескладного </a:t>
            </a:r>
            <a:r>
              <a:rPr lang="ru-RU" sz="2000" dirty="0" err="1"/>
              <a:t>приготування</a:t>
            </a:r>
            <a:r>
              <a:rPr lang="ru-RU" sz="2000" dirty="0"/>
              <a:t>; </a:t>
            </a:r>
            <a:r>
              <a:rPr lang="ru-RU" sz="2000" dirty="0" err="1"/>
              <a:t>барів</a:t>
            </a:r>
            <a:r>
              <a:rPr lang="ru-RU" sz="2000" dirty="0"/>
              <a:t> - </a:t>
            </a:r>
            <a:r>
              <a:rPr lang="ru-RU" sz="2000" dirty="0" err="1"/>
              <a:t>набір</a:t>
            </a:r>
            <a:r>
              <a:rPr lang="ru-RU" sz="2000" dirty="0"/>
              <a:t> </a:t>
            </a:r>
            <a:r>
              <a:rPr lang="ru-RU" sz="2000" dirty="0" err="1"/>
              <a:t>напоїв</a:t>
            </a:r>
            <a:r>
              <a:rPr lang="ru-RU" sz="2000" dirty="0"/>
              <a:t>, </a:t>
            </a:r>
            <a:r>
              <a:rPr lang="ru-RU" sz="2000" dirty="0" err="1"/>
              <a:t>коктейлів</a:t>
            </a:r>
            <a:r>
              <a:rPr lang="ru-RU" sz="2000" dirty="0"/>
              <a:t> нескладного </a:t>
            </a:r>
            <a:r>
              <a:rPr lang="ru-RU" sz="2000" dirty="0" err="1"/>
              <a:t>приготування</a:t>
            </a:r>
            <a:r>
              <a:rPr lang="ru-RU" sz="2000" dirty="0"/>
              <a:t>, у тому </a:t>
            </a:r>
            <a:r>
              <a:rPr lang="ru-RU" sz="2000" dirty="0" err="1"/>
              <a:t>числі</a:t>
            </a:r>
            <a:r>
              <a:rPr lang="ru-RU" sz="2000" dirty="0"/>
              <a:t> </a:t>
            </a:r>
            <a:r>
              <a:rPr lang="ru-RU" sz="2000" dirty="0" err="1"/>
              <a:t>фірмових</a:t>
            </a:r>
            <a:r>
              <a:rPr lang="ru-RU" sz="2000" dirty="0"/>
              <a:t>.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85432" y="86106"/>
            <a:ext cx="5238750" cy="34671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85432" y="3553206"/>
            <a:ext cx="5238750" cy="33633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86063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2224" y="723912"/>
            <a:ext cx="9555480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200" dirty="0" err="1" smtClean="0"/>
              <a:t>Підприємства</a:t>
            </a:r>
            <a:r>
              <a:rPr lang="ru-RU" sz="2200" dirty="0" smtClean="0"/>
              <a:t> ресторанного </a:t>
            </a:r>
            <a:r>
              <a:rPr lang="ru-RU" sz="2200" dirty="0" err="1" smtClean="0"/>
              <a:t>господарства</a:t>
            </a:r>
            <a:r>
              <a:rPr lang="ru-RU" sz="2200" dirty="0" smtClean="0"/>
              <a:t> </a:t>
            </a:r>
            <a:r>
              <a:rPr lang="ru-RU" sz="2200" dirty="0" err="1" smtClean="0"/>
              <a:t>можуть</a:t>
            </a:r>
            <a:r>
              <a:rPr lang="ru-RU" sz="2200" dirty="0" smtClean="0"/>
              <a:t> </a:t>
            </a:r>
            <a:r>
              <a:rPr lang="ru-RU" sz="2200" u="sng" dirty="0" err="1" smtClean="0"/>
              <a:t>мати</a:t>
            </a:r>
            <a:r>
              <a:rPr lang="ru-RU" sz="2200" u="sng" dirty="0" smtClean="0"/>
              <a:t> </a:t>
            </a:r>
            <a:r>
              <a:rPr lang="ru-RU" sz="2200" u="sng" dirty="0" err="1" smtClean="0"/>
              <a:t>різну</a:t>
            </a:r>
            <a:endParaRPr lang="ru-RU" sz="2200" u="sng" dirty="0" smtClean="0"/>
          </a:p>
          <a:p>
            <a:pPr algn="just"/>
            <a:r>
              <a:rPr lang="ru-RU" sz="2200" u="sng" dirty="0" err="1" smtClean="0"/>
              <a:t>організаційно-правову</a:t>
            </a:r>
            <a:r>
              <a:rPr lang="ru-RU" sz="2200" u="sng" dirty="0" smtClean="0"/>
              <a:t> форму.</a:t>
            </a:r>
          </a:p>
          <a:p>
            <a:pPr algn="just"/>
            <a:endParaRPr lang="ru-RU" sz="2200" dirty="0" smtClean="0"/>
          </a:p>
          <a:p>
            <a:pPr algn="just"/>
            <a:r>
              <a:rPr lang="ru-RU" sz="2200" dirty="0" smtClean="0"/>
              <a:t>В ресторанному </a:t>
            </a:r>
            <a:r>
              <a:rPr lang="ru-RU" sz="2200" dirty="0" err="1" smtClean="0"/>
              <a:t>господарстві</a:t>
            </a:r>
            <a:r>
              <a:rPr lang="ru-RU" sz="2200" dirty="0" smtClean="0"/>
              <a:t> </a:t>
            </a:r>
            <a:r>
              <a:rPr lang="ru-RU" sz="2200" dirty="0" err="1" smtClean="0"/>
              <a:t>підприємницька</a:t>
            </a:r>
            <a:r>
              <a:rPr lang="ru-RU" sz="2200" dirty="0" smtClean="0"/>
              <a:t> </a:t>
            </a:r>
            <a:r>
              <a:rPr lang="ru-RU" sz="2200" dirty="0" err="1" smtClean="0"/>
              <a:t>діяльність</a:t>
            </a:r>
            <a:r>
              <a:rPr lang="ru-RU" sz="2200" dirty="0" smtClean="0"/>
              <a:t> </a:t>
            </a:r>
            <a:r>
              <a:rPr lang="ru-RU" sz="2200" dirty="0" err="1" smtClean="0"/>
              <a:t>може</a:t>
            </a:r>
            <a:endParaRPr lang="ru-RU" sz="2200" dirty="0" smtClean="0"/>
          </a:p>
          <a:p>
            <a:pPr algn="just"/>
            <a:r>
              <a:rPr lang="ru-RU" sz="2200" dirty="0" err="1" smtClean="0"/>
              <a:t>здійснюватися</a:t>
            </a:r>
            <a:r>
              <a:rPr lang="ru-RU" sz="2200" dirty="0" smtClean="0"/>
              <a:t> без </a:t>
            </a:r>
            <a:r>
              <a:rPr lang="ru-RU" sz="2200" dirty="0" err="1" smtClean="0"/>
              <a:t>застосування</a:t>
            </a:r>
            <a:r>
              <a:rPr lang="ru-RU" sz="2200" dirty="0" smtClean="0"/>
              <a:t> </a:t>
            </a:r>
            <a:r>
              <a:rPr lang="ru-RU" sz="2200" dirty="0" err="1" smtClean="0"/>
              <a:t>найманої</a:t>
            </a:r>
            <a:r>
              <a:rPr lang="ru-RU" sz="2200" dirty="0" smtClean="0"/>
              <a:t> </a:t>
            </a:r>
            <a:r>
              <a:rPr lang="ru-RU" sz="2200" dirty="0" err="1" smtClean="0"/>
              <a:t>праці</a:t>
            </a:r>
            <a:r>
              <a:rPr lang="ru-RU" sz="2200" dirty="0" smtClean="0"/>
              <a:t> і </a:t>
            </a:r>
            <a:r>
              <a:rPr lang="ru-RU" sz="2200" dirty="0" err="1" smtClean="0"/>
              <a:t>реєструється</a:t>
            </a:r>
            <a:r>
              <a:rPr lang="ru-RU" sz="2200" dirty="0" smtClean="0"/>
              <a:t> як</a:t>
            </a:r>
          </a:p>
          <a:p>
            <a:pPr algn="just"/>
            <a:r>
              <a:rPr lang="ru-RU" sz="2200" b="1" dirty="0" err="1" smtClean="0"/>
              <a:t>індивідуальна</a:t>
            </a:r>
            <a:r>
              <a:rPr lang="ru-RU" sz="2200" b="1" dirty="0" smtClean="0"/>
              <a:t> </a:t>
            </a:r>
            <a:r>
              <a:rPr lang="ru-RU" sz="2200" b="1" dirty="0" err="1" smtClean="0"/>
              <a:t>трудова</a:t>
            </a:r>
            <a:r>
              <a:rPr lang="ru-RU" sz="2200" b="1" dirty="0" smtClean="0"/>
              <a:t> </a:t>
            </a:r>
            <a:r>
              <a:rPr lang="ru-RU" sz="2200" b="1" dirty="0" err="1" smtClean="0"/>
              <a:t>діяльність</a:t>
            </a:r>
            <a:r>
              <a:rPr lang="ru-RU" sz="2200" b="1" dirty="0" smtClean="0"/>
              <a:t>.</a:t>
            </a:r>
          </a:p>
          <a:p>
            <a:pPr algn="just"/>
            <a:r>
              <a:rPr lang="ru-RU" sz="2200" dirty="0" err="1" smtClean="0"/>
              <a:t>Підприємницька</a:t>
            </a:r>
            <a:r>
              <a:rPr lang="ru-RU" sz="2200" dirty="0" smtClean="0"/>
              <a:t> </a:t>
            </a:r>
            <a:r>
              <a:rPr lang="ru-RU" sz="2200" dirty="0" err="1" smtClean="0"/>
              <a:t>діяльність</a:t>
            </a:r>
            <a:r>
              <a:rPr lang="ru-RU" sz="2200" dirty="0" smtClean="0"/>
              <a:t>, </a:t>
            </a:r>
            <a:r>
              <a:rPr lang="ru-RU" sz="2200" dirty="0" err="1" smtClean="0"/>
              <a:t>здійснювана</a:t>
            </a:r>
            <a:r>
              <a:rPr lang="ru-RU" sz="2200" dirty="0" smtClean="0"/>
              <a:t> </a:t>
            </a:r>
            <a:r>
              <a:rPr lang="ru-RU" sz="2200" dirty="0" err="1" smtClean="0"/>
              <a:t>із</a:t>
            </a:r>
            <a:r>
              <a:rPr lang="ru-RU" sz="2200" dirty="0" smtClean="0"/>
              <a:t> </a:t>
            </a:r>
            <a:r>
              <a:rPr lang="ru-RU" sz="2200" dirty="0" err="1" smtClean="0"/>
              <a:t>залученням</a:t>
            </a:r>
            <a:r>
              <a:rPr lang="ru-RU" sz="2200" dirty="0" smtClean="0"/>
              <a:t> </a:t>
            </a:r>
            <a:r>
              <a:rPr lang="ru-RU" sz="2200" dirty="0" err="1" smtClean="0"/>
              <a:t>найманої</a:t>
            </a:r>
            <a:r>
              <a:rPr lang="ru-RU" sz="2200" dirty="0" smtClean="0"/>
              <a:t> </a:t>
            </a:r>
            <a:r>
              <a:rPr lang="ru-RU" sz="2200" dirty="0" err="1" smtClean="0"/>
              <a:t>праці</a:t>
            </a:r>
            <a:r>
              <a:rPr lang="ru-RU" sz="2200" dirty="0" smtClean="0"/>
              <a:t>, </a:t>
            </a:r>
            <a:r>
              <a:rPr lang="ru-RU" sz="2200" dirty="0" err="1" smtClean="0"/>
              <a:t>реєструється</a:t>
            </a:r>
            <a:r>
              <a:rPr lang="ru-RU" sz="2200" dirty="0" smtClean="0"/>
              <a:t> </a:t>
            </a:r>
            <a:r>
              <a:rPr lang="ru-RU" sz="2200" b="1" dirty="0" smtClean="0"/>
              <a:t>як </a:t>
            </a:r>
            <a:r>
              <a:rPr lang="ru-RU" sz="2200" b="1" dirty="0" err="1" smtClean="0"/>
              <a:t>підприємство</a:t>
            </a:r>
            <a:r>
              <a:rPr lang="ru-RU" sz="2200" b="1" dirty="0" smtClean="0"/>
              <a:t> </a:t>
            </a:r>
            <a:r>
              <a:rPr lang="ru-RU" sz="2200" b="1" dirty="0" err="1" smtClean="0"/>
              <a:t>або</a:t>
            </a:r>
            <a:r>
              <a:rPr lang="ru-RU" sz="2200" b="1" dirty="0" smtClean="0"/>
              <a:t> як </a:t>
            </a:r>
            <a:r>
              <a:rPr lang="ru-RU" sz="2200" b="1" dirty="0" err="1" smtClean="0"/>
              <a:t>суб'єкт</a:t>
            </a:r>
            <a:r>
              <a:rPr lang="ru-RU" sz="2200" b="1" dirty="0" smtClean="0"/>
              <a:t> </a:t>
            </a:r>
            <a:r>
              <a:rPr lang="ru-RU" sz="2200" b="1" dirty="0" err="1" smtClean="0"/>
              <a:t>підприємницької</a:t>
            </a:r>
            <a:r>
              <a:rPr lang="ru-RU" sz="2200" b="1" dirty="0" smtClean="0"/>
              <a:t> </a:t>
            </a:r>
            <a:r>
              <a:rPr lang="ru-RU" sz="2200" b="1" dirty="0" err="1" smtClean="0"/>
              <a:t>діяльності</a:t>
            </a:r>
            <a:r>
              <a:rPr lang="ru-RU" sz="2200" b="1" dirty="0" smtClean="0"/>
              <a:t> без </a:t>
            </a:r>
            <a:r>
              <a:rPr lang="ru-RU" sz="2200" b="1" dirty="0" err="1" smtClean="0"/>
              <a:t>створення</a:t>
            </a:r>
            <a:r>
              <a:rPr lang="ru-RU" sz="2200" b="1" dirty="0" smtClean="0"/>
              <a:t> </a:t>
            </a:r>
            <a:r>
              <a:rPr lang="ru-RU" sz="2200" b="1" dirty="0" err="1" smtClean="0"/>
              <a:t>юридичної</a:t>
            </a:r>
            <a:r>
              <a:rPr lang="ru-RU" sz="2200" b="1" dirty="0" smtClean="0"/>
              <a:t> особи (</a:t>
            </a:r>
            <a:r>
              <a:rPr lang="ru-RU" sz="2200" b="1" dirty="0" err="1" smtClean="0"/>
              <a:t>приватний</a:t>
            </a:r>
            <a:r>
              <a:rPr lang="ru-RU" sz="2200" b="1" dirty="0" smtClean="0"/>
              <a:t> </a:t>
            </a:r>
            <a:r>
              <a:rPr lang="ru-RU" sz="2200" b="1" dirty="0" err="1" smtClean="0"/>
              <a:t>підприємець</a:t>
            </a:r>
            <a:r>
              <a:rPr lang="ru-RU" sz="2200" b="1" dirty="0" smtClean="0"/>
              <a:t>).</a:t>
            </a:r>
          </a:p>
          <a:p>
            <a:pPr algn="just"/>
            <a:endParaRPr lang="ru-RU" sz="2200" b="1" u="sng" dirty="0" smtClean="0"/>
          </a:p>
          <a:p>
            <a:pPr algn="just"/>
            <a:r>
              <a:rPr lang="ru-RU" sz="2200" b="1" u="sng" dirty="0" err="1" smtClean="0"/>
              <a:t>Підприємством</a:t>
            </a:r>
            <a:r>
              <a:rPr lang="ru-RU" sz="2200" dirty="0" smtClean="0"/>
              <a:t> є </a:t>
            </a:r>
            <a:r>
              <a:rPr lang="ru-RU" sz="2200" dirty="0" err="1" smtClean="0"/>
              <a:t>самостійний</a:t>
            </a:r>
            <a:r>
              <a:rPr lang="ru-RU" sz="2200" dirty="0" smtClean="0"/>
              <a:t> </a:t>
            </a:r>
            <a:r>
              <a:rPr lang="ru-RU" sz="2200" dirty="0" err="1" smtClean="0"/>
              <a:t>господарюючий</a:t>
            </a:r>
            <a:r>
              <a:rPr lang="ru-RU" sz="2200" dirty="0" smtClean="0"/>
              <a:t> </a:t>
            </a:r>
            <a:r>
              <a:rPr lang="ru-RU" sz="2200" dirty="0" err="1" smtClean="0"/>
              <a:t>суб'єкт</a:t>
            </a:r>
            <a:r>
              <a:rPr lang="ru-RU" sz="2200" dirty="0" smtClean="0"/>
              <a:t>, </a:t>
            </a:r>
            <a:r>
              <a:rPr lang="ru-RU" sz="2200" dirty="0" err="1" smtClean="0"/>
              <a:t>створений</a:t>
            </a:r>
            <a:r>
              <a:rPr lang="ru-RU" sz="2200" dirty="0" smtClean="0"/>
              <a:t> для </a:t>
            </a:r>
            <a:r>
              <a:rPr lang="ru-RU" sz="2200" dirty="0" err="1" smtClean="0"/>
              <a:t>виробництва</a:t>
            </a:r>
            <a:r>
              <a:rPr lang="ru-RU" sz="2200" dirty="0" smtClean="0"/>
              <a:t> </a:t>
            </a:r>
            <a:r>
              <a:rPr lang="ru-RU" sz="2200" dirty="0" err="1" smtClean="0"/>
              <a:t>продукції</a:t>
            </a:r>
            <a:r>
              <a:rPr lang="ru-RU" sz="2200" dirty="0" smtClean="0"/>
              <a:t>, </a:t>
            </a:r>
            <a:r>
              <a:rPr lang="ru-RU" sz="2200" dirty="0" err="1" smtClean="0"/>
              <a:t>виконання</a:t>
            </a:r>
            <a:r>
              <a:rPr lang="ru-RU" sz="2200" dirty="0" smtClean="0"/>
              <a:t> </a:t>
            </a:r>
            <a:r>
              <a:rPr lang="ru-RU" sz="2200" dirty="0" err="1" smtClean="0"/>
              <a:t>робіт</a:t>
            </a:r>
            <a:r>
              <a:rPr lang="ru-RU" sz="2200" dirty="0" smtClean="0"/>
              <a:t> і </a:t>
            </a:r>
            <a:r>
              <a:rPr lang="ru-RU" sz="2200" dirty="0" err="1" smtClean="0"/>
              <a:t>надання</a:t>
            </a:r>
            <a:r>
              <a:rPr lang="ru-RU" sz="2200" dirty="0" smtClean="0"/>
              <a:t> </a:t>
            </a:r>
            <a:r>
              <a:rPr lang="ru-RU" sz="2200" dirty="0" err="1" smtClean="0"/>
              <a:t>послуг</a:t>
            </a:r>
            <a:r>
              <a:rPr lang="ru-RU" sz="2200" dirty="0" smtClean="0"/>
              <a:t> для </a:t>
            </a:r>
            <a:r>
              <a:rPr lang="ru-RU" sz="2200" dirty="0" err="1" smtClean="0"/>
              <a:t>задоволення</a:t>
            </a:r>
            <a:r>
              <a:rPr lang="ru-RU" sz="2200" dirty="0"/>
              <a:t> </a:t>
            </a:r>
            <a:r>
              <a:rPr lang="ru-RU" sz="2200" dirty="0" err="1" smtClean="0"/>
              <a:t>суспільних</a:t>
            </a:r>
            <a:r>
              <a:rPr lang="ru-RU" sz="2200" dirty="0" smtClean="0"/>
              <a:t> потреб і </a:t>
            </a:r>
            <a:r>
              <a:rPr lang="ru-RU" sz="2200" dirty="0" err="1" smtClean="0"/>
              <a:t>отримання</a:t>
            </a:r>
            <a:r>
              <a:rPr lang="ru-RU" sz="2200" dirty="0" smtClean="0"/>
              <a:t> </a:t>
            </a:r>
            <a:r>
              <a:rPr lang="ru-RU" sz="2200" dirty="0" err="1" smtClean="0"/>
              <a:t>прибутку</a:t>
            </a:r>
            <a:r>
              <a:rPr lang="ru-RU" sz="2200" dirty="0" smtClean="0"/>
              <a:t>.</a:t>
            </a:r>
            <a:endParaRPr lang="ru-RU" sz="2200" dirty="0"/>
          </a:p>
        </p:txBody>
      </p:sp>
    </p:spTree>
    <p:extLst>
      <p:ext uri="{BB962C8B-B14F-4D97-AF65-F5344CB8AC3E}">
        <p14:creationId xmlns:p14="http://schemas.microsoft.com/office/powerpoint/2010/main" val="45959279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371600" y="347472"/>
            <a:ext cx="10277856" cy="5324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 err="1"/>
              <a:t>Pe</a:t>
            </a:r>
            <a:r>
              <a:rPr lang="ru-RU" sz="2000" b="1" dirty="0" err="1"/>
              <a:t>ст</a:t>
            </a:r>
            <a:r>
              <a:rPr lang="en-US" sz="2000" b="1" dirty="0" err="1"/>
              <a:t>opa</a:t>
            </a:r>
            <a:r>
              <a:rPr lang="ru-RU" sz="2000" b="1" dirty="0" err="1"/>
              <a:t>нн</a:t>
            </a:r>
            <a:r>
              <a:rPr lang="en-US" sz="2000" b="1" dirty="0"/>
              <a:t>e </a:t>
            </a:r>
            <a:r>
              <a:rPr lang="ru-RU" sz="2000" b="1" dirty="0" err="1"/>
              <a:t>господарство</a:t>
            </a:r>
            <a:r>
              <a:rPr lang="ru-RU" sz="2000" b="1" dirty="0"/>
              <a:t> </a:t>
            </a:r>
            <a:r>
              <a:rPr lang="ru-RU" sz="2000" dirty="0"/>
              <a:t>- </a:t>
            </a:r>
            <a:r>
              <a:rPr lang="ru-RU" sz="2000" dirty="0" err="1"/>
              <a:t>це</a:t>
            </a:r>
            <a:r>
              <a:rPr lang="ru-RU" sz="2000" dirty="0"/>
              <a:t> вид </a:t>
            </a:r>
            <a:r>
              <a:rPr lang="ru-RU" sz="2000" dirty="0" err="1"/>
              <a:t>економічної</a:t>
            </a:r>
            <a:r>
              <a:rPr lang="ru-RU" sz="2000" dirty="0"/>
              <a:t> </a:t>
            </a:r>
            <a:r>
              <a:rPr lang="ru-RU" sz="2000" dirty="0" err="1"/>
              <a:t>діяльності</a:t>
            </a:r>
            <a:r>
              <a:rPr lang="ru-RU" sz="2000" dirty="0"/>
              <a:t> </a:t>
            </a:r>
            <a:r>
              <a:rPr lang="ru-RU" sz="2000" dirty="0" err="1"/>
              <a:t>суб'єктів</a:t>
            </a:r>
            <a:r>
              <a:rPr lang="ru-RU" sz="2000" dirty="0"/>
              <a:t> </a:t>
            </a:r>
            <a:r>
              <a:rPr lang="ru-RU" sz="2000" dirty="0" err="1"/>
              <a:t>господарювання</a:t>
            </a:r>
            <a:r>
              <a:rPr lang="ru-RU" sz="2000" dirty="0"/>
              <a:t> </a:t>
            </a:r>
            <a:r>
              <a:rPr lang="ru-RU" sz="2000" dirty="0" err="1"/>
              <a:t>щодо</a:t>
            </a:r>
            <a:r>
              <a:rPr lang="ru-RU" sz="2000" dirty="0"/>
              <a:t> </a:t>
            </a:r>
            <a:r>
              <a:rPr lang="ru-RU" sz="2000" dirty="0" err="1"/>
              <a:t>надання</a:t>
            </a:r>
            <a:r>
              <a:rPr lang="ru-RU" sz="2000" dirty="0"/>
              <a:t> </a:t>
            </a:r>
            <a:r>
              <a:rPr lang="ru-RU" sz="2000" dirty="0" err="1"/>
              <a:t>послуг</a:t>
            </a:r>
            <a:r>
              <a:rPr lang="ru-RU" sz="2000" dirty="0"/>
              <a:t> для </a:t>
            </a:r>
            <a:r>
              <a:rPr lang="ru-RU" sz="2000" dirty="0" err="1"/>
              <a:t>задоволення</a:t>
            </a:r>
            <a:r>
              <a:rPr lang="ru-RU" sz="2000" dirty="0"/>
              <a:t> потреб </a:t>
            </a:r>
            <a:r>
              <a:rPr lang="ru-RU" sz="2000" dirty="0" err="1"/>
              <a:t>споживачів</a:t>
            </a:r>
            <a:r>
              <a:rPr lang="ru-RU" sz="2000" dirty="0"/>
              <a:t> у </a:t>
            </a:r>
            <a:r>
              <a:rPr lang="ru-RU" sz="2000" dirty="0" err="1"/>
              <a:t>харчуванні</a:t>
            </a:r>
            <a:r>
              <a:rPr lang="ru-RU" sz="2000" dirty="0"/>
              <a:t> з </a:t>
            </a:r>
            <a:r>
              <a:rPr lang="ru-RU" sz="2000" dirty="0" err="1"/>
              <a:t>організацією</a:t>
            </a:r>
            <a:r>
              <a:rPr lang="ru-RU" sz="2000" dirty="0"/>
              <a:t> </a:t>
            </a:r>
            <a:r>
              <a:rPr lang="ru-RU" sz="2000" dirty="0" err="1"/>
              <a:t>дозвілля</a:t>
            </a:r>
            <a:r>
              <a:rPr lang="ru-RU" sz="2000" dirty="0"/>
              <a:t> </a:t>
            </a:r>
            <a:r>
              <a:rPr lang="ru-RU" sz="2000" dirty="0" err="1"/>
              <a:t>або</a:t>
            </a:r>
            <a:r>
              <a:rPr lang="ru-RU" sz="2000" dirty="0"/>
              <a:t> без </a:t>
            </a:r>
            <a:r>
              <a:rPr lang="ru-RU" sz="2000" dirty="0" err="1"/>
              <a:t>нього</a:t>
            </a:r>
            <a:r>
              <a:rPr lang="ru-RU" sz="2000" dirty="0"/>
              <a:t>.</a:t>
            </a:r>
          </a:p>
          <a:p>
            <a:r>
              <a:rPr lang="ru-RU" sz="2000" dirty="0" err="1"/>
              <a:t>Суб'єкти</a:t>
            </a:r>
            <a:r>
              <a:rPr lang="ru-RU" sz="2000" dirty="0"/>
              <a:t> </a:t>
            </a:r>
            <a:r>
              <a:rPr lang="ru-RU" sz="2000" dirty="0" err="1"/>
              <a:t>господарювання</a:t>
            </a:r>
            <a:r>
              <a:rPr lang="ru-RU" sz="2000" dirty="0"/>
              <a:t> </a:t>
            </a:r>
            <a:r>
              <a:rPr lang="ru-RU" sz="2000" dirty="0" err="1"/>
              <a:t>здійснюють</a:t>
            </a:r>
            <a:r>
              <a:rPr lang="ru-RU" sz="2000" dirty="0"/>
              <a:t> </a:t>
            </a:r>
            <a:r>
              <a:rPr lang="ru-RU" sz="2000" dirty="0" err="1"/>
              <a:t>торговельно-виробничу</a:t>
            </a:r>
            <a:r>
              <a:rPr lang="ru-RU" sz="2000" dirty="0"/>
              <a:t> </a:t>
            </a:r>
            <a:r>
              <a:rPr lang="ru-RU" sz="2000" dirty="0" err="1"/>
              <a:t>діяльність</a:t>
            </a:r>
            <a:r>
              <a:rPr lang="ru-RU" sz="2000" dirty="0"/>
              <a:t> у ресторанному </a:t>
            </a:r>
            <a:r>
              <a:rPr lang="ru-RU" sz="2000" dirty="0" err="1"/>
              <a:t>господарстві</a:t>
            </a:r>
            <a:r>
              <a:rPr lang="ru-RU" sz="2000" dirty="0"/>
              <a:t> через </a:t>
            </a:r>
            <a:r>
              <a:rPr lang="ru-RU" sz="2000" dirty="0" err="1"/>
              <a:t>заклади</a:t>
            </a:r>
            <a:r>
              <a:rPr lang="ru-RU" sz="2000" dirty="0"/>
              <a:t> ресторанного </a:t>
            </a:r>
            <a:r>
              <a:rPr lang="ru-RU" sz="2000" dirty="0" err="1"/>
              <a:t>господарства</a:t>
            </a:r>
            <a:r>
              <a:rPr lang="ru-RU" sz="2000" dirty="0" smtClean="0"/>
              <a:t>.</a:t>
            </a:r>
          </a:p>
          <a:p>
            <a:endParaRPr lang="ru-RU" sz="2000" dirty="0" smtClean="0"/>
          </a:p>
          <a:p>
            <a:endParaRPr lang="ru-RU" sz="2000" dirty="0"/>
          </a:p>
          <a:p>
            <a:r>
              <a:rPr lang="ru-RU" sz="2000" b="1" i="1" dirty="0" err="1" smtClean="0"/>
              <a:t>Заклади</a:t>
            </a:r>
            <a:r>
              <a:rPr lang="ru-RU" sz="2000" b="1" i="1" dirty="0" smtClean="0"/>
              <a:t> </a:t>
            </a:r>
            <a:r>
              <a:rPr lang="ru-RU" sz="2000" b="1" i="1" dirty="0"/>
              <a:t>ресторанного </a:t>
            </a:r>
            <a:r>
              <a:rPr lang="ru-RU" sz="2000" b="1" i="1" dirty="0" err="1"/>
              <a:t>господарства</a:t>
            </a:r>
            <a:r>
              <a:rPr lang="ru-RU" sz="2000" b="1" i="1" dirty="0"/>
              <a:t> </a:t>
            </a:r>
            <a:r>
              <a:rPr lang="ru-RU" sz="2000" b="1" i="1" dirty="0" err="1"/>
              <a:t>надають</a:t>
            </a:r>
            <a:r>
              <a:rPr lang="ru-RU" sz="2000" b="1" i="1" dirty="0"/>
              <a:t> </a:t>
            </a:r>
            <a:r>
              <a:rPr lang="ru-RU" sz="2000" b="1" i="1" dirty="0" err="1"/>
              <a:t>споживачам</a:t>
            </a:r>
            <a:r>
              <a:rPr lang="ru-RU" sz="2000" b="1" i="1" dirty="0"/>
              <a:t> комплекс </a:t>
            </a:r>
            <a:r>
              <a:rPr lang="ru-RU" sz="2000" b="1" i="1" dirty="0" err="1"/>
              <a:t>різноманітних</a:t>
            </a:r>
            <a:r>
              <a:rPr lang="ru-RU" sz="2000" b="1" i="1" dirty="0"/>
              <a:t> </a:t>
            </a:r>
            <a:r>
              <a:rPr lang="ru-RU" sz="2000" b="1" i="1" dirty="0" err="1"/>
              <a:t>послуг</a:t>
            </a:r>
            <a:r>
              <a:rPr lang="ru-RU" sz="2000" b="1" i="1" dirty="0"/>
              <a:t>, </a:t>
            </a:r>
            <a:r>
              <a:rPr lang="ru-RU" sz="2000" b="1" i="1" dirty="0" err="1"/>
              <a:t>які</a:t>
            </a:r>
            <a:r>
              <a:rPr lang="ru-RU" sz="2000" b="1" i="1" dirty="0"/>
              <a:t> за </a:t>
            </a:r>
            <a:r>
              <a:rPr lang="ru-RU" sz="2000" b="1" i="1" dirty="0" err="1"/>
              <a:t>своїм</a:t>
            </a:r>
            <a:r>
              <a:rPr lang="ru-RU" sz="2000" b="1" i="1" dirty="0"/>
              <a:t> характером </a:t>
            </a:r>
            <a:r>
              <a:rPr lang="ru-RU" sz="2000" b="1" i="1" dirty="0" err="1"/>
              <a:t>можна</a:t>
            </a:r>
            <a:r>
              <a:rPr lang="ru-RU" sz="2000" b="1" i="1" dirty="0"/>
              <a:t> </a:t>
            </a:r>
            <a:r>
              <a:rPr lang="ru-RU" sz="2000" b="1" i="1" dirty="0" err="1"/>
              <a:t>поділити</a:t>
            </a:r>
            <a:r>
              <a:rPr lang="ru-RU" sz="2000" b="1" i="1" dirty="0"/>
              <a:t> на:</a:t>
            </a:r>
          </a:p>
          <a:p>
            <a:r>
              <a:rPr lang="ru-RU" sz="2000" dirty="0"/>
              <a:t> </a:t>
            </a:r>
            <a:r>
              <a:rPr lang="ru-RU" sz="2000" dirty="0" err="1"/>
              <a:t>послуги</a:t>
            </a:r>
            <a:r>
              <a:rPr lang="ru-RU" sz="2000" dirty="0"/>
              <a:t> </a:t>
            </a:r>
            <a:r>
              <a:rPr lang="ru-RU" sz="2000" dirty="0" err="1"/>
              <a:t>харчування</a:t>
            </a:r>
            <a:r>
              <a:rPr lang="ru-RU" sz="2000" dirty="0"/>
              <a:t>;</a:t>
            </a:r>
          </a:p>
          <a:p>
            <a:r>
              <a:rPr lang="ru-RU" sz="2000" dirty="0"/>
              <a:t> </a:t>
            </a:r>
            <a:r>
              <a:rPr lang="ru-RU" sz="2000" dirty="0" err="1"/>
              <a:t>послуги</a:t>
            </a:r>
            <a:r>
              <a:rPr lang="ru-RU" sz="2000" dirty="0"/>
              <a:t> з </a:t>
            </a:r>
            <a:r>
              <a:rPr lang="ru-RU" sz="2000" dirty="0" err="1"/>
              <a:t>виготовлення</a:t>
            </a:r>
            <a:r>
              <a:rPr lang="ru-RU" sz="2000" dirty="0"/>
              <a:t> </a:t>
            </a:r>
            <a:r>
              <a:rPr lang="ru-RU" sz="2000" dirty="0" err="1"/>
              <a:t>кулінарної</a:t>
            </a:r>
            <a:r>
              <a:rPr lang="ru-RU" sz="2000" dirty="0"/>
              <a:t> </a:t>
            </a:r>
            <a:r>
              <a:rPr lang="ru-RU" sz="2000" dirty="0" err="1"/>
              <a:t>продукції</a:t>
            </a:r>
            <a:r>
              <a:rPr lang="ru-RU" sz="2000" dirty="0"/>
              <a:t> та </a:t>
            </a:r>
            <a:r>
              <a:rPr lang="ru-RU" sz="2000" dirty="0" err="1"/>
              <a:t>кондитерських</a:t>
            </a:r>
            <a:r>
              <a:rPr lang="ru-RU" sz="2000" dirty="0"/>
              <a:t> </a:t>
            </a:r>
            <a:r>
              <a:rPr lang="ru-RU" sz="2000" dirty="0" err="1"/>
              <a:t>виробів</a:t>
            </a:r>
            <a:r>
              <a:rPr lang="ru-RU" sz="2000" dirty="0"/>
              <a:t>;</a:t>
            </a:r>
          </a:p>
          <a:p>
            <a:r>
              <a:rPr lang="ru-RU" sz="2000" dirty="0"/>
              <a:t> </a:t>
            </a:r>
            <a:r>
              <a:rPr lang="ru-RU" sz="2000" dirty="0" err="1"/>
              <a:t>послуги</a:t>
            </a:r>
            <a:r>
              <a:rPr lang="ru-RU" sz="2000" dirty="0"/>
              <a:t> з </a:t>
            </a:r>
            <a:r>
              <a:rPr lang="ru-RU" sz="2000" dirty="0" err="1"/>
              <a:t>реалізації</a:t>
            </a:r>
            <a:r>
              <a:rPr lang="ru-RU" sz="2000" dirty="0"/>
              <a:t> </a:t>
            </a:r>
            <a:r>
              <a:rPr lang="ru-RU" sz="2000" dirty="0" err="1"/>
              <a:t>продукції</a:t>
            </a:r>
            <a:r>
              <a:rPr lang="ru-RU" sz="2000" dirty="0"/>
              <a:t>;</a:t>
            </a:r>
          </a:p>
          <a:p>
            <a:r>
              <a:rPr lang="ru-RU" sz="2000" dirty="0"/>
              <a:t> </a:t>
            </a:r>
            <a:r>
              <a:rPr lang="ru-RU" sz="2000" dirty="0" err="1"/>
              <a:t>послуги</a:t>
            </a:r>
            <a:r>
              <a:rPr lang="ru-RU" sz="2000" dirty="0"/>
              <a:t> </a:t>
            </a:r>
            <a:r>
              <a:rPr lang="ru-RU" sz="2000" dirty="0" err="1"/>
              <a:t>організації</a:t>
            </a:r>
            <a:r>
              <a:rPr lang="ru-RU" sz="2000" dirty="0"/>
              <a:t> </a:t>
            </a:r>
            <a:r>
              <a:rPr lang="ru-RU" sz="2000" dirty="0" err="1"/>
              <a:t>обслуговування</a:t>
            </a:r>
            <a:r>
              <a:rPr lang="ru-RU" sz="2000" dirty="0"/>
              <a:t> </a:t>
            </a:r>
            <a:r>
              <a:rPr lang="ru-RU" sz="2000" dirty="0" err="1"/>
              <a:t>споживачів</a:t>
            </a:r>
            <a:r>
              <a:rPr lang="ru-RU" sz="2000" dirty="0"/>
              <a:t> </a:t>
            </a:r>
            <a:endParaRPr lang="ru-RU" sz="2000" dirty="0" smtClean="0"/>
          </a:p>
          <a:p>
            <a:r>
              <a:rPr lang="ru-RU" sz="2000" dirty="0" smtClean="0"/>
              <a:t>(</a:t>
            </a:r>
            <a:r>
              <a:rPr lang="ru-RU" sz="2000" dirty="0" err="1"/>
              <a:t>реалізація</a:t>
            </a:r>
            <a:r>
              <a:rPr lang="ru-RU" sz="2000" dirty="0"/>
              <a:t> </a:t>
            </a:r>
            <a:r>
              <a:rPr lang="ru-RU" sz="2000" dirty="0" err="1"/>
              <a:t>продукції</a:t>
            </a:r>
            <a:r>
              <a:rPr lang="ru-RU" sz="2000" dirty="0"/>
              <a:t> та </a:t>
            </a:r>
            <a:r>
              <a:rPr lang="ru-RU" sz="2000" dirty="0" err="1"/>
              <a:t>організація</a:t>
            </a:r>
            <a:r>
              <a:rPr lang="ru-RU" sz="2000" dirty="0"/>
              <a:t> </a:t>
            </a:r>
            <a:r>
              <a:rPr lang="ru-RU" sz="2000" dirty="0" err="1"/>
              <a:t>її</a:t>
            </a:r>
            <a:r>
              <a:rPr lang="ru-RU" sz="2000" dirty="0"/>
              <a:t> </a:t>
            </a:r>
            <a:r>
              <a:rPr lang="ru-RU" sz="2000" dirty="0" err="1"/>
              <a:t>споживання</a:t>
            </a:r>
            <a:r>
              <a:rPr lang="ru-RU" sz="2000" dirty="0"/>
              <a:t>);</a:t>
            </a:r>
          </a:p>
          <a:p>
            <a:r>
              <a:rPr lang="ru-RU" sz="2000" dirty="0"/>
              <a:t> </a:t>
            </a:r>
            <a:r>
              <a:rPr lang="ru-RU" sz="2000" dirty="0" err="1"/>
              <a:t>послуги</a:t>
            </a:r>
            <a:r>
              <a:rPr lang="ru-RU" sz="2000" dirty="0"/>
              <a:t> з </a:t>
            </a:r>
            <a:r>
              <a:rPr lang="ru-RU" sz="2000" dirty="0" err="1"/>
              <a:t>організації</a:t>
            </a:r>
            <a:r>
              <a:rPr lang="ru-RU" sz="2000" dirty="0"/>
              <a:t> </a:t>
            </a:r>
            <a:r>
              <a:rPr lang="ru-RU" sz="2000" dirty="0" err="1"/>
              <a:t>дозвілля</a:t>
            </a:r>
            <a:r>
              <a:rPr lang="ru-RU" sz="2000" dirty="0"/>
              <a:t>;</a:t>
            </a:r>
          </a:p>
          <a:p>
            <a:r>
              <a:rPr lang="ru-RU" sz="2000" dirty="0"/>
              <a:t> </a:t>
            </a:r>
            <a:r>
              <a:rPr lang="en-US" sz="2000" dirty="0" err="1"/>
              <a:t>i</a:t>
            </a:r>
            <a:r>
              <a:rPr lang="ru-RU" sz="2000" dirty="0" err="1"/>
              <a:t>нформац</a:t>
            </a:r>
            <a:r>
              <a:rPr lang="en-US" sz="2000" dirty="0" err="1"/>
              <a:t>i</a:t>
            </a:r>
            <a:r>
              <a:rPr lang="ru-RU" sz="2000" dirty="0" err="1"/>
              <a:t>йно</a:t>
            </a:r>
            <a:r>
              <a:rPr lang="ru-RU" sz="2000" dirty="0"/>
              <a:t> - </a:t>
            </a:r>
            <a:r>
              <a:rPr lang="ru-RU" sz="2000" dirty="0" err="1"/>
              <a:t>консультативні</a:t>
            </a:r>
            <a:r>
              <a:rPr lang="ru-RU" sz="2000" dirty="0"/>
              <a:t> </a:t>
            </a:r>
            <a:r>
              <a:rPr lang="ru-RU" sz="2000" dirty="0" err="1"/>
              <a:t>послуги</a:t>
            </a:r>
            <a:r>
              <a:rPr lang="ru-RU" sz="2000" dirty="0"/>
              <a:t>;</a:t>
            </a:r>
          </a:p>
          <a:p>
            <a:r>
              <a:rPr lang="ru-RU" sz="2000" dirty="0"/>
              <a:t> </a:t>
            </a:r>
            <a:r>
              <a:rPr lang="ru-RU" sz="2000" dirty="0" err="1"/>
              <a:t>інші</a:t>
            </a:r>
            <a:r>
              <a:rPr lang="ru-RU" sz="2000" dirty="0"/>
              <a:t> </a:t>
            </a:r>
            <a:r>
              <a:rPr lang="ru-RU" sz="2000" dirty="0" err="1"/>
              <a:t>послуги</a:t>
            </a:r>
            <a:r>
              <a:rPr lang="ru-RU" sz="2000" dirty="0"/>
              <a:t>.</a:t>
            </a:r>
          </a:p>
        </p:txBody>
      </p:sp>
      <p:pic>
        <p:nvPicPr>
          <p:cNvPr id="1028" name="Picture 4" descr="Черноморка Подол - PostEa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40703" y="3886545"/>
            <a:ext cx="4065769" cy="27977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12966755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609344" y="557784"/>
            <a:ext cx="9866376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err="1"/>
              <a:t>Поряд</a:t>
            </a:r>
            <a:r>
              <a:rPr lang="ru-RU" sz="2400" dirty="0"/>
              <a:t> </a:t>
            </a:r>
            <a:r>
              <a:rPr lang="ru-RU" sz="2400" dirty="0" err="1"/>
              <a:t>із</a:t>
            </a:r>
            <a:r>
              <a:rPr lang="ru-RU" sz="2400" dirty="0"/>
              <a:t> </a:t>
            </a:r>
            <a:r>
              <a:rPr lang="ru-RU" sz="2400" dirty="0" err="1"/>
              <a:t>вищезазначеним</a:t>
            </a:r>
            <a:r>
              <a:rPr lang="ru-RU" sz="2400" dirty="0"/>
              <a:t> </a:t>
            </a:r>
            <a:r>
              <a:rPr lang="ru-RU" sz="2400" dirty="0" err="1"/>
              <a:t>значного</a:t>
            </a:r>
            <a:r>
              <a:rPr lang="ru-RU" sz="2400" dirty="0"/>
              <a:t> </a:t>
            </a:r>
            <a:r>
              <a:rPr lang="ru-RU" sz="2400" dirty="0" err="1"/>
              <a:t>поширення</a:t>
            </a:r>
            <a:r>
              <a:rPr lang="ru-RU" sz="2400" dirty="0"/>
              <a:t> у </a:t>
            </a:r>
            <a:r>
              <a:rPr lang="ru-RU" sz="2400" dirty="0" err="1"/>
              <a:t>світі</a:t>
            </a:r>
            <a:r>
              <a:rPr lang="ru-RU" sz="2400" dirty="0"/>
              <a:t> </a:t>
            </a:r>
            <a:r>
              <a:rPr lang="ru-RU" sz="2400" dirty="0" err="1"/>
              <a:t>набула</a:t>
            </a:r>
            <a:endParaRPr lang="ru-RU" sz="2400" dirty="0"/>
          </a:p>
          <a:p>
            <a:r>
              <a:rPr lang="ru-RU" sz="2400" b="1" dirty="0" err="1"/>
              <a:t>класифікація</a:t>
            </a:r>
            <a:r>
              <a:rPr lang="ru-RU" sz="2400" b="1" dirty="0"/>
              <a:t> ЗРГ за </a:t>
            </a:r>
            <a:r>
              <a:rPr lang="ru-RU" sz="2400" b="1" dirty="0" err="1"/>
              <a:t>професійним</a:t>
            </a:r>
            <a:r>
              <a:rPr lang="ru-RU" sz="2400" b="1" dirty="0"/>
              <a:t> рейтингом</a:t>
            </a:r>
            <a:r>
              <a:rPr lang="ru-RU" sz="2400" dirty="0"/>
              <a:t>, яка </a:t>
            </a:r>
            <a:r>
              <a:rPr lang="ru-RU" sz="2400" dirty="0" err="1"/>
              <a:t>друкується</a:t>
            </a:r>
            <a:r>
              <a:rPr lang="ru-RU" sz="2400" dirty="0"/>
              <a:t> у </a:t>
            </a:r>
            <a:r>
              <a:rPr lang="ru-RU" sz="2400" dirty="0" err="1" smtClean="0"/>
              <a:t>спеціальних</a:t>
            </a:r>
            <a:r>
              <a:rPr lang="ru-RU" sz="2400" dirty="0" smtClean="0"/>
              <a:t> </a:t>
            </a:r>
            <a:r>
              <a:rPr lang="ru-RU" sz="2400" dirty="0" err="1" smtClean="0"/>
              <a:t>гастрономічних</a:t>
            </a:r>
            <a:r>
              <a:rPr lang="ru-RU" sz="2400" dirty="0" smtClean="0"/>
              <a:t> </a:t>
            </a:r>
            <a:r>
              <a:rPr lang="ru-RU" sz="2400" dirty="0" err="1"/>
              <a:t>довідниках</a:t>
            </a:r>
            <a:r>
              <a:rPr lang="ru-RU" sz="2400" dirty="0"/>
              <a:t> (</a:t>
            </a:r>
            <a:r>
              <a:rPr lang="ru-RU" sz="2400" dirty="0" err="1"/>
              <a:t>путівниках</a:t>
            </a:r>
            <a:r>
              <a:rPr lang="ru-RU" sz="2400" dirty="0"/>
              <a:t>) ресторанного </a:t>
            </a:r>
            <a:r>
              <a:rPr lang="ru-RU" sz="2400" dirty="0" err="1"/>
              <a:t>бізнесу</a:t>
            </a:r>
            <a:r>
              <a:rPr lang="ru-RU" sz="2400" dirty="0"/>
              <a:t> </a:t>
            </a:r>
            <a:r>
              <a:rPr lang="ru-RU" sz="2400" dirty="0" err="1"/>
              <a:t>чи</a:t>
            </a:r>
            <a:r>
              <a:rPr lang="ru-RU" sz="2400" dirty="0"/>
              <a:t> у </a:t>
            </a:r>
            <a:r>
              <a:rPr lang="ru-RU" sz="2400" dirty="0" err="1"/>
              <a:t>різних</a:t>
            </a:r>
            <a:r>
              <a:rPr lang="ru-RU" sz="2400" dirty="0"/>
              <a:t>, </a:t>
            </a:r>
            <a:r>
              <a:rPr lang="ru-RU" sz="2400" dirty="0" smtClean="0"/>
              <a:t>як правило</a:t>
            </a:r>
            <a:r>
              <a:rPr lang="ru-RU" sz="2400" dirty="0"/>
              <a:t>, </a:t>
            </a:r>
            <a:r>
              <a:rPr lang="ru-RU" sz="2400" dirty="0" err="1"/>
              <a:t>фахових</a:t>
            </a:r>
            <a:r>
              <a:rPr lang="ru-RU" sz="2400" dirty="0"/>
              <a:t> </a:t>
            </a:r>
            <a:r>
              <a:rPr lang="ru-RU" sz="2400" dirty="0" err="1"/>
              <a:t>виданнях</a:t>
            </a:r>
            <a:r>
              <a:rPr lang="ru-RU" sz="2400" dirty="0"/>
              <a:t> </a:t>
            </a:r>
            <a:r>
              <a:rPr lang="ru-RU" sz="2400" dirty="0" err="1"/>
              <a:t>мас-медіа</a:t>
            </a:r>
            <a:r>
              <a:rPr lang="ru-RU" sz="2400" dirty="0"/>
              <a:t> та/</a:t>
            </a:r>
            <a:r>
              <a:rPr lang="ru-RU" sz="2400" dirty="0" err="1"/>
              <a:t>або</a:t>
            </a:r>
            <a:r>
              <a:rPr lang="ru-RU" sz="2400" dirty="0"/>
              <a:t> </a:t>
            </a:r>
            <a:r>
              <a:rPr lang="ru-RU" sz="2400" dirty="0" err="1"/>
              <a:t>розміщується</a:t>
            </a:r>
            <a:r>
              <a:rPr lang="ru-RU" sz="2400" dirty="0"/>
              <a:t> на </a:t>
            </a:r>
            <a:r>
              <a:rPr lang="ru-RU" sz="2400" dirty="0" err="1" smtClean="0"/>
              <a:t>Інтернет</a:t>
            </a:r>
            <a:r>
              <a:rPr lang="ru-RU" sz="2400" dirty="0" smtClean="0"/>
              <a:t>-сайтах</a:t>
            </a:r>
            <a:r>
              <a:rPr lang="ru-RU" sz="2400" dirty="0"/>
              <a:t>. Так, </a:t>
            </a:r>
            <a:r>
              <a:rPr lang="ru-RU" sz="2400" dirty="0" err="1"/>
              <a:t>згідно</a:t>
            </a:r>
            <a:r>
              <a:rPr lang="ru-RU" sz="2400" dirty="0"/>
              <a:t> з «</a:t>
            </a:r>
            <a:r>
              <a:rPr lang="en-US" sz="2400" dirty="0"/>
              <a:t>Guide Rouge de Michelin», </a:t>
            </a:r>
            <a:r>
              <a:rPr lang="ru-RU" sz="2400" dirty="0" err="1"/>
              <a:t>ресторани</a:t>
            </a:r>
            <a:r>
              <a:rPr lang="ru-RU" sz="2400" dirty="0"/>
              <a:t>, </a:t>
            </a:r>
            <a:r>
              <a:rPr lang="ru-RU" sz="2400" dirty="0" err="1"/>
              <a:t>які</a:t>
            </a:r>
            <a:r>
              <a:rPr lang="ru-RU" sz="2400" dirty="0"/>
              <a:t> </a:t>
            </a:r>
            <a:r>
              <a:rPr lang="ru-RU" sz="2400" dirty="0" err="1"/>
              <a:t>досягли</a:t>
            </a:r>
            <a:endParaRPr lang="ru-RU" sz="2400" dirty="0"/>
          </a:p>
          <a:p>
            <a:r>
              <a:rPr lang="ru-RU" sz="2400" dirty="0" err="1"/>
              <a:t>певних</a:t>
            </a:r>
            <a:r>
              <a:rPr lang="ru-RU" sz="2400" dirty="0"/>
              <a:t> </a:t>
            </a:r>
            <a:r>
              <a:rPr lang="ru-RU" sz="2400" dirty="0" err="1"/>
              <a:t>успіхів</a:t>
            </a:r>
            <a:r>
              <a:rPr lang="ru-RU" sz="2400" dirty="0"/>
              <a:t> у </a:t>
            </a:r>
            <a:r>
              <a:rPr lang="ru-RU" sz="2400" dirty="0" err="1"/>
              <a:t>забезпеченні</a:t>
            </a:r>
            <a:r>
              <a:rPr lang="ru-RU" sz="2400" dirty="0"/>
              <a:t> </a:t>
            </a:r>
            <a:r>
              <a:rPr lang="ru-RU" sz="2400" dirty="0" err="1"/>
              <a:t>якості</a:t>
            </a:r>
            <a:r>
              <a:rPr lang="ru-RU" sz="2400" dirty="0"/>
              <a:t> </a:t>
            </a:r>
            <a:r>
              <a:rPr lang="ru-RU" sz="2400" dirty="0" err="1"/>
              <a:t>своєї</a:t>
            </a:r>
            <a:r>
              <a:rPr lang="ru-RU" sz="2400" dirty="0"/>
              <a:t> </a:t>
            </a:r>
            <a:r>
              <a:rPr lang="ru-RU" sz="2400" dirty="0" err="1"/>
              <a:t>продукції</a:t>
            </a:r>
            <a:r>
              <a:rPr lang="ru-RU" sz="2400" dirty="0"/>
              <a:t> та/</a:t>
            </a:r>
            <a:r>
              <a:rPr lang="ru-RU" sz="2400" dirty="0" err="1"/>
              <a:t>або</a:t>
            </a:r>
            <a:r>
              <a:rPr lang="ru-RU" sz="2400" dirty="0"/>
              <a:t> </a:t>
            </a:r>
            <a:r>
              <a:rPr lang="ru-RU" sz="2400" dirty="0" err="1" smtClean="0"/>
              <a:t>послуг</a:t>
            </a:r>
            <a:r>
              <a:rPr lang="ru-RU" sz="2400" dirty="0" smtClean="0"/>
              <a:t>, </a:t>
            </a:r>
            <a:r>
              <a:rPr lang="ru-RU" sz="2400" dirty="0" err="1" smtClean="0"/>
              <a:t>отримують</a:t>
            </a:r>
            <a:r>
              <a:rPr lang="ru-RU" sz="2400" dirty="0" smtClean="0"/>
              <a:t> </a:t>
            </a:r>
            <a:r>
              <a:rPr lang="ru-RU" sz="2400" dirty="0"/>
              <a:t>«</a:t>
            </a:r>
            <a:r>
              <a:rPr lang="ru-RU" sz="2400" dirty="0" err="1"/>
              <a:t>зірки</a:t>
            </a:r>
            <a:r>
              <a:rPr lang="ru-RU" sz="2400" dirty="0"/>
              <a:t>» (</a:t>
            </a:r>
            <a:r>
              <a:rPr lang="ru-RU" sz="2400" dirty="0" err="1"/>
              <a:t>від</a:t>
            </a:r>
            <a:r>
              <a:rPr lang="ru-RU" sz="2400" dirty="0"/>
              <a:t> 1 до 3), за </a:t>
            </a:r>
            <a:r>
              <a:rPr lang="ru-RU" sz="2400" dirty="0" err="1"/>
              <a:t>якими</a:t>
            </a:r>
            <a:r>
              <a:rPr lang="ru-RU" sz="2400" dirty="0"/>
              <a:t> й проводиться </a:t>
            </a:r>
            <a:r>
              <a:rPr lang="ru-RU" sz="2400" dirty="0" err="1"/>
              <a:t>їх</a:t>
            </a:r>
            <a:r>
              <a:rPr lang="ru-RU" sz="2400" dirty="0"/>
              <a:t> </a:t>
            </a:r>
            <a:r>
              <a:rPr lang="ru-RU" sz="2400" dirty="0" err="1" smtClean="0"/>
              <a:t>класифікація</a:t>
            </a:r>
            <a:r>
              <a:rPr lang="ru-RU" sz="2400" dirty="0" smtClean="0"/>
              <a:t>.</a:t>
            </a:r>
            <a:endParaRPr lang="ru-RU" sz="24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5346" y="4010921"/>
            <a:ext cx="5669771" cy="284707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14967" y="3639312"/>
            <a:ext cx="5639289" cy="32186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6670063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9576" y="484632"/>
            <a:ext cx="10314432" cy="58430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9442201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18011" y="207429"/>
            <a:ext cx="11544345" cy="6499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ctr">
              <a:spcBef>
                <a:spcPts val="4800"/>
              </a:spcBef>
              <a:spcAft>
                <a:spcPts val="0"/>
              </a:spcAft>
            </a:pPr>
            <a:r>
              <a:rPr lang="ru-RU" sz="2400" b="1" dirty="0">
                <a:solidFill>
                  <a:srgbClr val="281F18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400" b="1" dirty="0" err="1">
                <a:solidFill>
                  <a:srgbClr val="281F18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Вимоги</a:t>
            </a:r>
            <a:r>
              <a:rPr lang="ru-RU" sz="2400" b="1" dirty="0">
                <a:solidFill>
                  <a:srgbClr val="281F18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до </a:t>
            </a:r>
            <a:r>
              <a:rPr lang="ru-RU" sz="2400" b="1" dirty="0" err="1">
                <a:solidFill>
                  <a:srgbClr val="281F18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закладів</a:t>
            </a:r>
            <a:r>
              <a:rPr lang="ru-RU" sz="2400" b="1" dirty="0">
                <a:solidFill>
                  <a:srgbClr val="281F18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ресторанного </a:t>
            </a:r>
            <a:r>
              <a:rPr lang="ru-RU" sz="2400" b="1" dirty="0" err="1" smtClean="0">
                <a:solidFill>
                  <a:srgbClr val="281F18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господарства</a:t>
            </a:r>
            <a:r>
              <a:rPr lang="en-US" sz="2400" b="1" dirty="0" smtClean="0">
                <a:solidFill>
                  <a:srgbClr val="281F18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sz="2400" b="1" dirty="0" smtClean="0">
                <a:solidFill>
                  <a:srgbClr val="281F18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spcAft>
                <a:spcPts val="1000"/>
              </a:spcAft>
            </a:pPr>
            <a:r>
              <a:rPr lang="ru-RU" sz="2000" i="1" u="sng" dirty="0" err="1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Вимоги</a:t>
            </a:r>
            <a:r>
              <a:rPr lang="ru-RU" sz="2000" i="1" u="sng" dirty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до </a:t>
            </a:r>
            <a:r>
              <a:rPr lang="ru-RU" sz="2000" i="1" u="sng" dirty="0" err="1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закладів</a:t>
            </a:r>
            <a:r>
              <a:rPr lang="ru-RU" sz="2000" i="1" u="sng" dirty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ресторанного </a:t>
            </a:r>
            <a:r>
              <a:rPr lang="ru-RU" sz="2000" i="1" u="sng" dirty="0" err="1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господарства</a:t>
            </a:r>
            <a:r>
              <a:rPr lang="ru-RU" sz="2000" i="1" u="sng" dirty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ru-RU" sz="2000" i="1" u="sng" dirty="0" err="1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поділяються</a:t>
            </a:r>
            <a:r>
              <a:rPr lang="ru-RU" sz="2000" b="1" i="1" u="sng" dirty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 </a:t>
            </a:r>
            <a:r>
              <a:rPr lang="ru-RU" sz="2000" i="1" u="sng" dirty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на</a:t>
            </a:r>
            <a:r>
              <a:rPr lang="ru-RU" sz="2000" b="1" i="1" u="sng" dirty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 </a:t>
            </a:r>
            <a:r>
              <a:rPr lang="ru-RU" sz="2000" i="1" u="sng" dirty="0" err="1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загальні</a:t>
            </a:r>
            <a:r>
              <a:rPr lang="ru-RU" sz="2000" i="1" u="sng" dirty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та </a:t>
            </a:r>
            <a:r>
              <a:rPr lang="ru-RU" sz="2000" i="1" u="sng" dirty="0" err="1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відмінні</a:t>
            </a:r>
            <a:r>
              <a:rPr lang="ru-RU" sz="2000" i="1" u="sng" dirty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для </a:t>
            </a:r>
            <a:r>
              <a:rPr lang="ru-RU" sz="2000" i="1" u="sng" dirty="0" err="1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закладів</a:t>
            </a:r>
            <a:r>
              <a:rPr lang="ru-RU" sz="2000" i="1" u="sng" dirty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ru-RU" sz="2000" i="1" u="sng" dirty="0" err="1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певного</a:t>
            </a:r>
            <a:r>
              <a:rPr lang="ru-RU" sz="2000" i="1" u="sng" dirty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типу і </a:t>
            </a:r>
            <a:r>
              <a:rPr lang="ru-RU" sz="2000" i="1" u="sng" dirty="0" err="1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класу</a:t>
            </a:r>
            <a:r>
              <a:rPr lang="ru-RU" sz="2000" i="1" u="sng" dirty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. До </a:t>
            </a:r>
            <a:r>
              <a:rPr lang="ru-RU" sz="2000" i="1" u="sng" dirty="0" err="1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загальних</a:t>
            </a:r>
            <a:r>
              <a:rPr lang="ru-RU" sz="2000" i="1" u="sng" dirty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ru-RU" sz="2000" i="1" u="sng" dirty="0" err="1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вимог</a:t>
            </a:r>
            <a:r>
              <a:rPr lang="ru-RU" sz="2000" i="1" u="sng" dirty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ru-RU" sz="2000" i="1" u="sng" dirty="0" err="1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відносять</a:t>
            </a:r>
            <a:r>
              <a:rPr lang="ru-RU" sz="2000" i="1" u="sng" dirty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ru-RU" sz="2000" i="1" u="sng" dirty="0" err="1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наступні</a:t>
            </a:r>
            <a:r>
              <a:rPr lang="ru-RU" sz="2000" i="1" u="sng" dirty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:</a:t>
            </a:r>
            <a:endParaRPr lang="ru-RU" sz="2000" i="1" u="sng" dirty="0">
              <a:latin typeface="Times New Roman" pitchFamily="18" charset="0"/>
              <a:ea typeface="Calibri" panose="020F0502020204030204" pitchFamily="34" charset="0"/>
              <a:cs typeface="Times New Roman" pitchFamily="18" charset="0"/>
            </a:endParaRPr>
          </a:p>
          <a:p>
            <a:pPr marL="342900" marR="152400" lvl="0" indent="-342900" algn="just">
              <a:spcAft>
                <a:spcPts val="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2000" dirty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у закладах ресторанного </a:t>
            </a:r>
            <a:r>
              <a:rPr lang="ru-RU" sz="2000" dirty="0" err="1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господарства</a:t>
            </a:r>
            <a:r>
              <a:rPr lang="ru-RU" sz="2000" dirty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всіх</a:t>
            </a:r>
            <a:r>
              <a:rPr lang="ru-RU" sz="2000" dirty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типів</a:t>
            </a:r>
            <a:r>
              <a:rPr lang="ru-RU" sz="2000" dirty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і </a:t>
            </a:r>
            <a:r>
              <a:rPr lang="ru-RU" sz="2000" dirty="0" err="1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класів</a:t>
            </a:r>
            <a:r>
              <a:rPr lang="ru-RU" sz="2000" dirty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повинні</a:t>
            </a:r>
            <a:r>
              <a:rPr lang="ru-RU" sz="2000" dirty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забезпечуватися</a:t>
            </a:r>
            <a:r>
              <a:rPr lang="ru-RU" sz="2000" dirty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безпека</a:t>
            </a:r>
            <a:r>
              <a:rPr lang="ru-RU" sz="2000" dirty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життя</a:t>
            </a:r>
            <a:r>
              <a:rPr lang="ru-RU" sz="2000" dirty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і </a:t>
            </a:r>
            <a:r>
              <a:rPr lang="ru-RU" sz="2000" dirty="0" err="1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здоров'я</a:t>
            </a:r>
            <a:r>
              <a:rPr lang="ru-RU" sz="2000" dirty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споживачів</a:t>
            </a:r>
            <a:r>
              <a:rPr lang="ru-RU" sz="2000" dirty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та </a:t>
            </a:r>
            <a:r>
              <a:rPr lang="ru-RU" sz="2000" dirty="0" err="1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збереження</a:t>
            </a:r>
            <a:r>
              <a:rPr lang="ru-RU" sz="2000" dirty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їхніх</a:t>
            </a:r>
            <a:r>
              <a:rPr lang="ru-RU" sz="2000" dirty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речей, </a:t>
            </a:r>
            <a:r>
              <a:rPr lang="ru-RU" sz="2000" dirty="0" err="1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виконання</a:t>
            </a:r>
            <a:r>
              <a:rPr lang="ru-RU" sz="2000" dirty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санітарних</a:t>
            </a:r>
            <a:r>
              <a:rPr lang="ru-RU" sz="2000" dirty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вимог</a:t>
            </a:r>
            <a:r>
              <a:rPr lang="ru-RU" sz="2000" dirty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та </a:t>
            </a:r>
            <a:r>
              <a:rPr lang="ru-RU" sz="2000" dirty="0" err="1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технічних</a:t>
            </a:r>
            <a:r>
              <a:rPr lang="ru-RU" sz="2000" dirty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норм і правил, </a:t>
            </a:r>
            <a:r>
              <a:rPr lang="ru-RU" sz="2000" dirty="0" err="1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чинних</a:t>
            </a:r>
            <a:r>
              <a:rPr lang="ru-RU" sz="2000" dirty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ДСТУ, </a:t>
            </a:r>
            <a:r>
              <a:rPr lang="ru-RU" sz="2000" dirty="0" err="1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ГОСТів</a:t>
            </a:r>
            <a:r>
              <a:rPr lang="ru-RU" sz="2000" dirty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, ТУ, </a:t>
            </a:r>
            <a:r>
              <a:rPr lang="ru-RU" sz="2000" dirty="0" err="1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збірників</a:t>
            </a:r>
            <a:r>
              <a:rPr lang="ru-RU" sz="2000" dirty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рецептур </a:t>
            </a:r>
            <a:r>
              <a:rPr lang="ru-RU" sz="2000" dirty="0" err="1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страв</a:t>
            </a:r>
            <a:r>
              <a:rPr lang="ru-RU" sz="2000" dirty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, </a:t>
            </a:r>
            <a:r>
              <a:rPr lang="ru-RU" sz="2000" dirty="0" err="1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кулінарних</a:t>
            </a:r>
            <a:r>
              <a:rPr lang="ru-RU" sz="2000" dirty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і </a:t>
            </a:r>
            <a:r>
              <a:rPr lang="ru-RU" sz="2000" dirty="0" err="1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кондитерських</a:t>
            </a:r>
            <a:r>
              <a:rPr lang="ru-RU" sz="2000" dirty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виробів</a:t>
            </a:r>
            <a:r>
              <a:rPr lang="ru-RU" sz="2000" dirty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, </a:t>
            </a:r>
            <a:r>
              <a:rPr lang="ru-RU" sz="2000" dirty="0" err="1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наказів</a:t>
            </a:r>
            <a:r>
              <a:rPr lang="ru-RU" sz="2000" dirty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про порядок </a:t>
            </a:r>
            <a:r>
              <a:rPr lang="ru-RU" sz="2000" dirty="0" err="1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розробки</a:t>
            </a:r>
            <a:r>
              <a:rPr lang="ru-RU" sz="2000" dirty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та </a:t>
            </a:r>
            <a:r>
              <a:rPr lang="ru-RU" sz="2000" dirty="0" err="1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затвердження</a:t>
            </a:r>
            <a:r>
              <a:rPr lang="ru-RU" sz="2000" dirty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технологічної</a:t>
            </a:r>
            <a:r>
              <a:rPr lang="ru-RU" sz="2000" dirty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документації</a:t>
            </a:r>
            <a:r>
              <a:rPr lang="ru-RU" sz="2000" dirty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на </a:t>
            </a:r>
            <a:r>
              <a:rPr lang="ru-RU" sz="2000" dirty="0" err="1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фірмові</a:t>
            </a:r>
            <a:r>
              <a:rPr lang="ru-RU" sz="2000" dirty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страви, </a:t>
            </a:r>
            <a:r>
              <a:rPr lang="ru-RU" sz="2000" dirty="0" err="1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кулінарні</a:t>
            </a:r>
            <a:r>
              <a:rPr lang="ru-RU" sz="2000" dirty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та </a:t>
            </a:r>
            <a:r>
              <a:rPr lang="ru-RU" sz="2000" dirty="0" err="1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борошняні</a:t>
            </a:r>
            <a:r>
              <a:rPr lang="ru-RU" sz="2000" dirty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кондитерські</a:t>
            </a:r>
            <a:r>
              <a:rPr lang="ru-RU" sz="2000" dirty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вироби</a:t>
            </a:r>
            <a:r>
              <a:rPr lang="ru-RU" sz="2000" dirty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;</a:t>
            </a:r>
            <a:endParaRPr lang="ru-RU" sz="2000" dirty="0">
              <a:latin typeface="Times New Roman" pitchFamily="18" charset="0"/>
              <a:ea typeface="Calibri" panose="020F0502020204030204" pitchFamily="34" charset="0"/>
              <a:cs typeface="Times New Roman" pitchFamily="18" charset="0"/>
            </a:endParaRPr>
          </a:p>
          <a:p>
            <a:pPr marL="342900" marR="152400" lvl="0" indent="-342900" algn="just">
              <a:spcAft>
                <a:spcPts val="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2000" dirty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в </a:t>
            </a:r>
            <a:r>
              <a:rPr lang="ru-RU" sz="2000" dirty="0" err="1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усіх</a:t>
            </a:r>
            <a:r>
              <a:rPr lang="ru-RU" sz="2000" dirty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закладах ресторанного </a:t>
            </a:r>
            <a:r>
              <a:rPr lang="ru-RU" sz="2000" dirty="0" err="1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господарства</a:t>
            </a:r>
            <a:r>
              <a:rPr lang="ru-RU" sz="2000" dirty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рекомендується</a:t>
            </a:r>
            <a:r>
              <a:rPr lang="ru-RU" sz="2000" dirty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передбачати</a:t>
            </a:r>
            <a:r>
              <a:rPr lang="ru-RU" sz="2000" dirty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умови</a:t>
            </a:r>
            <a:r>
              <a:rPr lang="ru-RU" sz="2000" dirty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для </a:t>
            </a:r>
            <a:r>
              <a:rPr lang="ru-RU" sz="2000" dirty="0" err="1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можливості</a:t>
            </a:r>
            <a:r>
              <a:rPr lang="ru-RU" sz="2000" dirty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пересування</a:t>
            </a:r>
            <a:r>
              <a:rPr lang="ru-RU" sz="2000" dirty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інвалідів</a:t>
            </a:r>
            <a:r>
              <a:rPr lang="ru-RU" sz="2000" dirty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на колясках;</a:t>
            </a:r>
            <a:endParaRPr lang="ru-RU" sz="2000" dirty="0">
              <a:latin typeface="Times New Roman" pitchFamily="18" charset="0"/>
              <a:ea typeface="Calibri" panose="020F0502020204030204" pitchFamily="34" charset="0"/>
              <a:cs typeface="Times New Roman" pitchFamily="18" charset="0"/>
            </a:endParaRPr>
          </a:p>
          <a:p>
            <a:pPr marL="342900" marR="152400" lvl="0" indent="-342900" algn="just">
              <a:spcAft>
                <a:spcPts val="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2000" dirty="0" err="1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заклади</a:t>
            </a:r>
            <a:r>
              <a:rPr lang="ru-RU" sz="2000" dirty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ресторанного </a:t>
            </a:r>
            <a:r>
              <a:rPr lang="ru-RU" sz="2000" dirty="0" err="1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господарства</a:t>
            </a:r>
            <a:r>
              <a:rPr lang="ru-RU" sz="2000" dirty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повинні</a:t>
            </a:r>
            <a:r>
              <a:rPr lang="ru-RU" sz="2000" dirty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мати</a:t>
            </a:r>
            <a:r>
              <a:rPr lang="ru-RU" sz="2000" dirty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необхідні</a:t>
            </a:r>
            <a:r>
              <a:rPr lang="ru-RU" sz="2000" dirty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, </a:t>
            </a:r>
            <a:r>
              <a:rPr lang="ru-RU" sz="2000" dirty="0" err="1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відповідно</a:t>
            </a:r>
            <a:r>
              <a:rPr lang="ru-RU" sz="2000" dirty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до </a:t>
            </a:r>
            <a:r>
              <a:rPr lang="ru-RU" sz="2000" dirty="0" err="1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свого</a:t>
            </a:r>
            <a:r>
              <a:rPr lang="ru-RU" sz="2000" dirty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типу, </a:t>
            </a:r>
            <a:r>
              <a:rPr lang="ru-RU" sz="2000" dirty="0" err="1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виробничі</a:t>
            </a:r>
            <a:r>
              <a:rPr lang="ru-RU" sz="2000" dirty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, </a:t>
            </a:r>
            <a:r>
              <a:rPr lang="ru-RU" sz="2000" dirty="0" err="1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торговельні</a:t>
            </a:r>
            <a:r>
              <a:rPr lang="ru-RU" sz="2000" dirty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та </a:t>
            </a:r>
            <a:r>
              <a:rPr lang="ru-RU" sz="2000" dirty="0" err="1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побутові</a:t>
            </a:r>
            <a:r>
              <a:rPr lang="ru-RU" sz="2000" dirty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примі­щення</a:t>
            </a:r>
            <a:r>
              <a:rPr lang="ru-RU" sz="2000" dirty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, а </a:t>
            </a:r>
            <a:r>
              <a:rPr lang="ru-RU" sz="2000" dirty="0" err="1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також</a:t>
            </a:r>
            <a:r>
              <a:rPr lang="ru-RU" sz="2000" dirty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устаткування</a:t>
            </a:r>
            <a:r>
              <a:rPr lang="ru-RU" sz="2000" dirty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для </a:t>
            </a:r>
            <a:r>
              <a:rPr lang="ru-RU" sz="2000" dirty="0" err="1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приготування</a:t>
            </a:r>
            <a:r>
              <a:rPr lang="ru-RU" sz="2000" dirty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та продажу </a:t>
            </a:r>
            <a:r>
              <a:rPr lang="ru-RU" sz="2000" dirty="0" err="1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їжі</a:t>
            </a:r>
            <a:r>
              <a:rPr lang="ru-RU" sz="2000" dirty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, </a:t>
            </a:r>
            <a:r>
              <a:rPr lang="ru-RU" sz="2000" dirty="0" err="1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що</a:t>
            </a:r>
            <a:r>
              <a:rPr lang="ru-RU" sz="2000" dirty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відповідають</a:t>
            </a:r>
            <a:r>
              <a:rPr lang="ru-RU" sz="2000" dirty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екологічним</a:t>
            </a:r>
            <a:r>
              <a:rPr lang="ru-RU" sz="2000" dirty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та </a:t>
            </a:r>
            <a:r>
              <a:rPr lang="ru-RU" sz="2000" dirty="0" err="1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санітарно-гігієнічним</a:t>
            </a:r>
            <a:r>
              <a:rPr lang="ru-RU" sz="2000" dirty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нормам, правилам </a:t>
            </a:r>
            <a:r>
              <a:rPr lang="ru-RU" sz="2000" dirty="0" err="1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техніки</a:t>
            </a:r>
            <a:r>
              <a:rPr lang="ru-RU" sz="2000" dirty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безпеки</a:t>
            </a:r>
            <a:r>
              <a:rPr lang="ru-RU" sz="2000" dirty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та </a:t>
            </a:r>
            <a:r>
              <a:rPr lang="ru-RU" sz="2000" dirty="0" err="1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протипожежним</a:t>
            </a:r>
            <a:r>
              <a:rPr lang="ru-RU" sz="2000" dirty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вимогам</a:t>
            </a:r>
            <a:r>
              <a:rPr lang="ru-RU" sz="2000" dirty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;</a:t>
            </a:r>
            <a:endParaRPr lang="ru-RU" sz="2000" dirty="0">
              <a:latin typeface="Times New Roman" pitchFamily="18" charset="0"/>
              <a:ea typeface="Calibri" panose="020F0502020204030204" pitchFamily="34" charset="0"/>
              <a:cs typeface="Times New Roman" pitchFamily="18" charset="0"/>
            </a:endParaRPr>
          </a:p>
          <a:p>
            <a:pPr marL="342900" marR="152400" lvl="0" indent="-342900" algn="just">
              <a:spcAft>
                <a:spcPts val="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2000" dirty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склад і </a:t>
            </a:r>
            <a:r>
              <a:rPr lang="ru-RU" sz="2000" dirty="0" err="1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площі</a:t>
            </a:r>
            <a:r>
              <a:rPr lang="ru-RU" sz="2000" dirty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приміщень</a:t>
            </a:r>
            <a:r>
              <a:rPr lang="ru-RU" sz="2000" dirty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закладів</a:t>
            </a:r>
            <a:r>
              <a:rPr lang="ru-RU" sz="2000" dirty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повинні</a:t>
            </a:r>
            <a:r>
              <a:rPr lang="ru-RU" sz="2000" dirty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відповідати</a:t>
            </a:r>
            <a:r>
              <a:rPr lang="ru-RU" sz="2000" dirty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будівельним</a:t>
            </a:r>
            <a:r>
              <a:rPr lang="ru-RU" sz="2000" dirty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нормам і </a:t>
            </a:r>
            <a:r>
              <a:rPr lang="ru-RU" sz="2000" dirty="0" err="1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санітарно-технічним</a:t>
            </a:r>
            <a:r>
              <a:rPr lang="ru-RU" sz="2000" dirty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вимогам</a:t>
            </a:r>
            <a:r>
              <a:rPr lang="ru-RU" sz="2000" dirty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до </a:t>
            </a:r>
            <a:r>
              <a:rPr lang="ru-RU" sz="2000" dirty="0" err="1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сфери</a:t>
            </a:r>
            <a:r>
              <a:rPr lang="ru-RU" sz="2000" dirty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ресторанного </a:t>
            </a:r>
            <a:r>
              <a:rPr lang="ru-RU" sz="2000" dirty="0" err="1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господарства</a:t>
            </a:r>
            <a:r>
              <a:rPr lang="ru-RU" sz="2000" dirty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;</a:t>
            </a:r>
            <a:endParaRPr lang="ru-RU" sz="2000" dirty="0">
              <a:latin typeface="Times New Roman" pitchFamily="18" charset="0"/>
              <a:ea typeface="Calibri" panose="020F0502020204030204" pitchFamily="34" charset="0"/>
              <a:cs typeface="Times New Roman" pitchFamily="18" charset="0"/>
            </a:endParaRPr>
          </a:p>
          <a:p>
            <a:pPr marL="342900" marR="152400" lvl="0" indent="-342900" algn="just">
              <a:spcAft>
                <a:spcPts val="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2000" dirty="0" err="1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архітектурно-планувальні</a:t>
            </a:r>
            <a:r>
              <a:rPr lang="ru-RU" sz="2000" dirty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рішення</a:t>
            </a:r>
            <a:r>
              <a:rPr lang="ru-RU" sz="2000" dirty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та </a:t>
            </a:r>
            <a:r>
              <a:rPr lang="ru-RU" sz="2000" dirty="0" err="1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матеріально-технічне</a:t>
            </a:r>
            <a:r>
              <a:rPr lang="ru-RU" sz="2000" dirty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оснащення</a:t>
            </a:r>
            <a:r>
              <a:rPr lang="ru-RU" sz="2000" dirty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приміщень</a:t>
            </a:r>
            <a:r>
              <a:rPr lang="ru-RU" sz="2000" dirty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закладів</a:t>
            </a:r>
            <a:r>
              <a:rPr lang="ru-RU" sz="2000" dirty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ресторанного </a:t>
            </a:r>
            <a:r>
              <a:rPr lang="ru-RU" sz="2000" dirty="0" err="1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господарства</a:t>
            </a:r>
            <a:r>
              <a:rPr lang="ru-RU" sz="2000" dirty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мають</a:t>
            </a:r>
            <a:r>
              <a:rPr lang="ru-RU" sz="2000" dirty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базуватися</a:t>
            </a:r>
            <a:r>
              <a:rPr lang="ru-RU" sz="2000" dirty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на принципах </a:t>
            </a:r>
            <a:r>
              <a:rPr lang="ru-RU" sz="2000" dirty="0" err="1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раціональної</a:t>
            </a:r>
            <a:r>
              <a:rPr lang="ru-RU" sz="2000" dirty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організації</a:t>
            </a:r>
            <a:r>
              <a:rPr lang="ru-RU" sz="2000" dirty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виробничо-торговельних</a:t>
            </a:r>
            <a:r>
              <a:rPr lang="ru-RU" sz="2000" dirty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процесів</a:t>
            </a:r>
            <a:r>
              <a:rPr lang="ru-RU" sz="2000" dirty="0" smtClean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;</a:t>
            </a:r>
            <a:endParaRPr lang="ru-RU" sz="2000" dirty="0">
              <a:latin typeface="Times New Roman" pitchFamily="18" charset="0"/>
              <a:ea typeface="Calibri" panose="020F0502020204030204" pitchFamily="34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481757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96389" y="156754"/>
            <a:ext cx="11465967" cy="66838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marR="152400" lvl="0" indent="-342900" algn="just">
              <a:spcAft>
                <a:spcPts val="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2000" dirty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у закладах ресторанного </a:t>
            </a:r>
            <a:r>
              <a:rPr lang="ru-RU" sz="2000" dirty="0" err="1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господарства</a:t>
            </a:r>
            <a:r>
              <a:rPr lang="ru-RU" sz="2000" dirty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має</a:t>
            </a:r>
            <a:r>
              <a:rPr lang="ru-RU" sz="2000" dirty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бути </a:t>
            </a:r>
            <a:r>
              <a:rPr lang="ru-RU" sz="2000" dirty="0" err="1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забезпечена</a:t>
            </a:r>
            <a:r>
              <a:rPr lang="ru-RU" sz="2000" dirty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відповідно</a:t>
            </a:r>
            <a:r>
              <a:rPr lang="ru-RU" sz="2000" dirty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до типу і </a:t>
            </a:r>
            <a:r>
              <a:rPr lang="ru-RU" sz="2000" dirty="0" err="1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класу</a:t>
            </a:r>
            <a:r>
              <a:rPr lang="ru-RU" sz="2000" dirty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гармонія</a:t>
            </a:r>
            <a:r>
              <a:rPr lang="ru-RU" sz="2000" dirty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зовнішнього</a:t>
            </a:r>
            <a:r>
              <a:rPr lang="ru-RU" sz="2000" dirty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та </a:t>
            </a:r>
            <a:r>
              <a:rPr lang="ru-RU" sz="2000" dirty="0" err="1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внутрішнього</a:t>
            </a:r>
            <a:r>
              <a:rPr lang="ru-RU" sz="2000" dirty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оформлення</a:t>
            </a:r>
            <a:r>
              <a:rPr lang="ru-RU" sz="2000" dirty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;</a:t>
            </a:r>
            <a:endParaRPr lang="ru-RU" sz="2000" dirty="0">
              <a:latin typeface="Times New Roman" pitchFamily="18" charset="0"/>
              <a:ea typeface="Calibri" panose="020F0502020204030204" pitchFamily="34" charset="0"/>
              <a:cs typeface="Times New Roman" pitchFamily="18" charset="0"/>
            </a:endParaRPr>
          </a:p>
          <a:p>
            <a:pPr marL="342900" marR="152400" lvl="0" indent="-342900" algn="just">
              <a:spcAft>
                <a:spcPts val="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2000" dirty="0" err="1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відповідно</a:t>
            </a:r>
            <a:r>
              <a:rPr lang="ru-RU" sz="2000" dirty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до типу і </a:t>
            </a:r>
            <a:r>
              <a:rPr lang="ru-RU" sz="2000" dirty="0" err="1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класу</a:t>
            </a:r>
            <a:r>
              <a:rPr lang="ru-RU" sz="2000" dirty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закладу ресторанного </a:t>
            </a:r>
            <a:r>
              <a:rPr lang="ru-RU" sz="2000" dirty="0" err="1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господарства</a:t>
            </a:r>
            <a:r>
              <a:rPr lang="ru-RU" sz="2000" dirty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має</a:t>
            </a:r>
            <a:r>
              <a:rPr lang="ru-RU" sz="2000" dirty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бути </a:t>
            </a:r>
            <a:r>
              <a:rPr lang="ru-RU" sz="2000" dirty="0" err="1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забезпечена</a:t>
            </a:r>
            <a:r>
              <a:rPr lang="ru-RU" sz="2000" dirty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наявність</a:t>
            </a:r>
            <a:r>
              <a:rPr lang="ru-RU" sz="2000" dirty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достатньої</a:t>
            </a:r>
            <a:r>
              <a:rPr lang="ru-RU" sz="2000" dirty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кількості</a:t>
            </a:r>
            <a:r>
              <a:rPr lang="ru-RU" sz="2000" dirty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столового посуду, </a:t>
            </a:r>
            <a:r>
              <a:rPr lang="ru-RU" sz="2000" dirty="0" err="1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наборів</a:t>
            </a:r>
            <a:r>
              <a:rPr lang="ru-RU" sz="2000" dirty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та </a:t>
            </a:r>
            <a:r>
              <a:rPr lang="ru-RU" sz="2000" dirty="0" err="1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столової</a:t>
            </a:r>
            <a:r>
              <a:rPr lang="ru-RU" sz="2000" dirty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білизни</a:t>
            </a:r>
            <a:r>
              <a:rPr lang="ru-RU" sz="2000" dirty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;</a:t>
            </a:r>
            <a:endParaRPr lang="ru-RU" sz="2000" dirty="0">
              <a:latin typeface="Times New Roman" pitchFamily="18" charset="0"/>
              <a:ea typeface="Calibri" panose="020F0502020204030204" pitchFamily="34" charset="0"/>
              <a:cs typeface="Times New Roman" pitchFamily="18" charset="0"/>
            </a:endParaRPr>
          </a:p>
          <a:p>
            <a:pPr marL="342900" marR="152400" lvl="0" indent="-342900" algn="just">
              <a:spcAft>
                <a:spcPts val="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2000" dirty="0" err="1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кількість</a:t>
            </a:r>
            <a:r>
              <a:rPr lang="ru-RU" sz="2000" dirty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та </a:t>
            </a:r>
            <a:r>
              <a:rPr lang="ru-RU" sz="2000" dirty="0" err="1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професійно-кваліфікаційний</a:t>
            </a:r>
            <a:r>
              <a:rPr lang="ru-RU" sz="2000" dirty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склад </a:t>
            </a:r>
            <a:r>
              <a:rPr lang="ru-RU" sz="2000" dirty="0" err="1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працівників</a:t>
            </a:r>
            <a:r>
              <a:rPr lang="ru-RU" sz="2000" dirty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ви­робництва</a:t>
            </a:r>
            <a:r>
              <a:rPr lang="ru-RU" sz="2000" dirty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і </a:t>
            </a:r>
            <a:r>
              <a:rPr lang="ru-RU" sz="2000" dirty="0" err="1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обслуговуючого</a:t>
            </a:r>
            <a:r>
              <a:rPr lang="ru-RU" sz="2000" dirty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персоналу </a:t>
            </a:r>
            <a:r>
              <a:rPr lang="ru-RU" sz="2000" dirty="0" err="1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має</a:t>
            </a:r>
            <a:r>
              <a:rPr lang="ru-RU" sz="2000" dirty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забезпечувати</a:t>
            </a:r>
            <a:r>
              <a:rPr lang="ru-RU" sz="2000" dirty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вико­нання</a:t>
            </a:r>
            <a:r>
              <a:rPr lang="ru-RU" sz="2000" dirty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вимог</a:t>
            </a:r>
            <a:r>
              <a:rPr lang="ru-RU" sz="2000" dirty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згідно</a:t>
            </a:r>
            <a:r>
              <a:rPr lang="ru-RU" sz="2000" dirty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з типом і </a:t>
            </a:r>
            <a:r>
              <a:rPr lang="ru-RU" sz="2000" dirty="0" err="1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класом</a:t>
            </a:r>
            <a:r>
              <a:rPr lang="ru-RU" sz="2000" dirty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закладу ресторанного </a:t>
            </a:r>
            <a:r>
              <a:rPr lang="ru-RU" sz="2000" dirty="0" err="1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господарства</a:t>
            </a:r>
            <a:r>
              <a:rPr lang="ru-RU" sz="2000" dirty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;</a:t>
            </a:r>
            <a:endParaRPr lang="ru-RU" sz="2000" dirty="0">
              <a:latin typeface="Times New Roman" pitchFamily="18" charset="0"/>
              <a:ea typeface="Calibri" panose="020F0502020204030204" pitchFamily="34" charset="0"/>
              <a:cs typeface="Times New Roman" pitchFamily="18" charset="0"/>
            </a:endParaRPr>
          </a:p>
          <a:p>
            <a:pPr marL="342900" marR="152400" lvl="0" indent="-342900" algn="just">
              <a:spcAft>
                <a:spcPts val="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2000" dirty="0" err="1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обслуговуючий</a:t>
            </a:r>
            <a:r>
              <a:rPr lang="ru-RU" sz="2000" dirty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персонал закладу ресторанного </a:t>
            </a:r>
            <a:r>
              <a:rPr lang="ru-RU" sz="2000" dirty="0" err="1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господарства</a:t>
            </a:r>
            <a:r>
              <a:rPr lang="ru-RU" sz="2000" dirty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повинен </a:t>
            </a:r>
            <a:r>
              <a:rPr lang="ru-RU" sz="2000" dirty="0" err="1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надавати</a:t>
            </a:r>
            <a:r>
              <a:rPr lang="ru-RU" sz="2000" dirty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споживачам</a:t>
            </a:r>
            <a:r>
              <a:rPr lang="ru-RU" sz="2000" dirty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вичерпну</a:t>
            </a:r>
            <a:r>
              <a:rPr lang="ru-RU" sz="2000" dirty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інформацію</a:t>
            </a:r>
            <a:r>
              <a:rPr lang="ru-RU" sz="2000" b="1" dirty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 </a:t>
            </a:r>
            <a:r>
              <a:rPr lang="ru-RU" sz="2000" dirty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про</a:t>
            </a:r>
            <a:r>
              <a:rPr lang="ru-RU" sz="2000" b="1" dirty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 </a:t>
            </a:r>
            <a:r>
              <a:rPr lang="ru-RU" sz="2000" dirty="0" err="1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кулінарну</a:t>
            </a:r>
            <a:r>
              <a:rPr lang="ru-RU" sz="2000" dirty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продукцію</a:t>
            </a:r>
            <a:r>
              <a:rPr lang="ru-RU" sz="2000" dirty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, </a:t>
            </a:r>
            <a:r>
              <a:rPr lang="ru-RU" sz="2000" dirty="0" err="1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товари</a:t>
            </a:r>
            <a:r>
              <a:rPr lang="ru-RU" sz="2000" dirty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та </a:t>
            </a:r>
            <a:r>
              <a:rPr lang="ru-RU" sz="2000" dirty="0" err="1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послуги</a:t>
            </a:r>
            <a:r>
              <a:rPr lang="ru-RU" sz="2000" dirty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;</a:t>
            </a:r>
            <a:endParaRPr lang="ru-RU" sz="2000" dirty="0">
              <a:latin typeface="Times New Roman" pitchFamily="18" charset="0"/>
              <a:ea typeface="Calibri" panose="020F0502020204030204" pitchFamily="34" charset="0"/>
              <a:cs typeface="Times New Roman" pitchFamily="18" charset="0"/>
            </a:endParaRPr>
          </a:p>
          <a:p>
            <a:pPr marL="342900" marR="152400" lvl="0" indent="-342900" algn="just">
              <a:spcAft>
                <a:spcPts val="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2000" dirty="0" err="1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інформація</a:t>
            </a:r>
            <a:r>
              <a:rPr lang="ru-RU" sz="2000" dirty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про тип і </a:t>
            </a:r>
            <a:r>
              <a:rPr lang="ru-RU" sz="2000" dirty="0" err="1">
                <a:solidFill>
                  <a:srgbClr val="000000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клас</a:t>
            </a:r>
            <a:r>
              <a:rPr lang="ru-RU" sz="2000" dirty="0">
                <a:solidFill>
                  <a:srgbClr val="000000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закладу</a:t>
            </a:r>
            <a:r>
              <a:rPr lang="ru-RU" sz="2000" dirty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, режим </a:t>
            </a:r>
            <a:r>
              <a:rPr lang="ru-RU" sz="2000" dirty="0" err="1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його</a:t>
            </a:r>
            <a:r>
              <a:rPr lang="ru-RU" sz="2000" dirty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роботи</a:t>
            </a:r>
            <a:r>
              <a:rPr lang="ru-RU" sz="2000" dirty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повинна бути </a:t>
            </a:r>
            <a:r>
              <a:rPr lang="ru-RU" sz="2000" dirty="0" err="1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розміщена</a:t>
            </a:r>
            <a:r>
              <a:rPr lang="ru-RU" sz="2000" dirty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на </a:t>
            </a:r>
            <a:r>
              <a:rPr lang="ru-RU" sz="2000" dirty="0" err="1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фасаді</a:t>
            </a:r>
            <a:r>
              <a:rPr lang="ru-RU" sz="2000" dirty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приміщення</a:t>
            </a:r>
            <a:r>
              <a:rPr lang="ru-RU" sz="2000" dirty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.</a:t>
            </a:r>
            <a:endParaRPr lang="ru-RU" sz="2000" dirty="0">
              <a:latin typeface="Times New Roman" pitchFamily="18" charset="0"/>
              <a:ea typeface="Calibri" panose="020F0502020204030204" pitchFamily="34" charset="0"/>
              <a:cs typeface="Times New Roman" pitchFamily="18" charset="0"/>
            </a:endParaRPr>
          </a:p>
          <a:p>
            <a:pPr indent="450215" algn="just">
              <a:spcAft>
                <a:spcPts val="1000"/>
              </a:spcAft>
            </a:pPr>
            <a:r>
              <a:rPr lang="ru-RU" sz="2000" i="1" dirty="0" err="1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Відмінні</a:t>
            </a:r>
            <a:r>
              <a:rPr lang="ru-RU" sz="2000" i="1" dirty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ru-RU" sz="2000" i="1" dirty="0" err="1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вимоги</a:t>
            </a:r>
            <a:r>
              <a:rPr lang="ru-RU" sz="2000" i="1" dirty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до </a:t>
            </a:r>
            <a:r>
              <a:rPr lang="ru-RU" sz="2000" i="1" dirty="0" err="1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закладів</a:t>
            </a:r>
            <a:r>
              <a:rPr lang="ru-RU" sz="2000" i="1" dirty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ресторанного </a:t>
            </a:r>
            <a:r>
              <a:rPr lang="ru-RU" sz="2000" i="1" dirty="0" err="1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господарства</a:t>
            </a:r>
            <a:r>
              <a:rPr lang="ru-RU" sz="2000" i="1" dirty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ru-RU" sz="2000" i="1" dirty="0" err="1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визначені</a:t>
            </a:r>
            <a:r>
              <a:rPr lang="ru-RU" sz="2000" i="1" dirty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у таких </a:t>
            </a:r>
            <a:r>
              <a:rPr lang="ru-RU" sz="2000" i="1" dirty="0" err="1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основних</a:t>
            </a:r>
            <a:r>
              <a:rPr lang="ru-RU" sz="2000" i="1" dirty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характеристиках:</a:t>
            </a:r>
            <a:endParaRPr lang="ru-RU" sz="2000" i="1" dirty="0">
              <a:latin typeface="Times New Roman" pitchFamily="18" charset="0"/>
              <a:ea typeface="Calibri" panose="020F0502020204030204" pitchFamily="34" charset="0"/>
              <a:cs typeface="Times New Roman" pitchFamily="18" charset="0"/>
            </a:endParaRPr>
          </a:p>
          <a:p>
            <a:pPr marL="342900" marR="152400" lvl="0" indent="-342900" algn="just">
              <a:spcAft>
                <a:spcPts val="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2000" dirty="0" err="1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місцезнаходження</a:t>
            </a:r>
            <a:r>
              <a:rPr lang="ru-RU" sz="2000" dirty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закладу і стану </a:t>
            </a:r>
            <a:r>
              <a:rPr lang="ru-RU" sz="2000" dirty="0" err="1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прилеглої</a:t>
            </a:r>
            <a:r>
              <a:rPr lang="ru-RU" sz="2000" dirty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території</a:t>
            </a:r>
            <a:r>
              <a:rPr lang="ru-RU" sz="2000" dirty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;</a:t>
            </a:r>
            <a:endParaRPr lang="ru-RU" sz="2000" dirty="0">
              <a:latin typeface="Times New Roman" pitchFamily="18" charset="0"/>
              <a:ea typeface="Calibri" panose="020F0502020204030204" pitchFamily="34" charset="0"/>
              <a:cs typeface="Times New Roman" pitchFamily="18" charset="0"/>
            </a:endParaRPr>
          </a:p>
          <a:p>
            <a:pPr marL="342900" marR="152400" lvl="0" indent="-342900" algn="just">
              <a:spcAft>
                <a:spcPts val="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2000" dirty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вид, тип та </a:t>
            </a:r>
            <a:r>
              <a:rPr lang="ru-RU" sz="2000" dirty="0" err="1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особливості</a:t>
            </a:r>
            <a:r>
              <a:rPr lang="ru-RU" sz="2000" dirty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будівлі</a:t>
            </a:r>
            <a:r>
              <a:rPr lang="ru-RU" sz="2000" dirty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;</a:t>
            </a:r>
            <a:endParaRPr lang="ru-RU" sz="2000" dirty="0">
              <a:latin typeface="Times New Roman" pitchFamily="18" charset="0"/>
              <a:ea typeface="Calibri" panose="020F0502020204030204" pitchFamily="34" charset="0"/>
              <a:cs typeface="Times New Roman" pitchFamily="18" charset="0"/>
            </a:endParaRPr>
          </a:p>
          <a:p>
            <a:pPr marL="342900" marR="152400" lvl="0" indent="-342900" algn="just">
              <a:spcAft>
                <a:spcPts val="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2000" dirty="0" err="1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комфортність</a:t>
            </a:r>
            <a:r>
              <a:rPr lang="ru-RU" sz="2000" dirty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, </a:t>
            </a:r>
            <a:r>
              <a:rPr lang="ru-RU" sz="2000" dirty="0" err="1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зовнішній</a:t>
            </a:r>
            <a:r>
              <a:rPr lang="ru-RU" sz="2000" dirty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і </a:t>
            </a:r>
            <a:r>
              <a:rPr lang="ru-RU" sz="2000" dirty="0" err="1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внутрішній</a:t>
            </a:r>
            <a:r>
              <a:rPr lang="ru-RU" sz="2000" dirty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дизайн </a:t>
            </a:r>
            <a:r>
              <a:rPr lang="ru-RU" sz="2000" dirty="0" err="1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приміщення</a:t>
            </a:r>
            <a:r>
              <a:rPr lang="ru-RU" sz="2000" dirty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;</a:t>
            </a:r>
            <a:endParaRPr lang="ru-RU" sz="2000" dirty="0">
              <a:latin typeface="Times New Roman" pitchFamily="18" charset="0"/>
              <a:ea typeface="Calibri" panose="020F0502020204030204" pitchFamily="34" charset="0"/>
              <a:cs typeface="Times New Roman" pitchFamily="18" charset="0"/>
            </a:endParaRPr>
          </a:p>
          <a:p>
            <a:pPr marL="342900" marR="152400" lvl="0" indent="-342900" algn="just">
              <a:spcAft>
                <a:spcPts val="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2000" dirty="0" err="1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оснащення</a:t>
            </a:r>
            <a:r>
              <a:rPr lang="ru-RU" sz="2000" dirty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закладів</a:t>
            </a:r>
            <a:r>
              <a:rPr lang="ru-RU" sz="2000" dirty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устаткуванням</a:t>
            </a:r>
            <a:r>
              <a:rPr lang="ru-RU" sz="2000" dirty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, </a:t>
            </a:r>
            <a:r>
              <a:rPr lang="ru-RU" sz="2000" dirty="0" err="1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меблями</a:t>
            </a:r>
            <a:r>
              <a:rPr lang="ru-RU" sz="2000" dirty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, </a:t>
            </a:r>
            <a:r>
              <a:rPr lang="ru-RU" sz="2000" dirty="0" err="1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посудом</a:t>
            </a:r>
            <a:r>
              <a:rPr lang="ru-RU" sz="2000" dirty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,, </a:t>
            </a:r>
            <a:r>
              <a:rPr lang="ru-RU" sz="2000" dirty="0" err="1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столовими</a:t>
            </a:r>
            <a:r>
              <a:rPr lang="ru-RU" sz="2000" dirty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приборами, </a:t>
            </a:r>
            <a:r>
              <a:rPr lang="ru-RU" sz="2000" dirty="0" err="1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білизною</a:t>
            </a:r>
            <a:r>
              <a:rPr lang="ru-RU" sz="2000" dirty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;</a:t>
            </a:r>
            <a:endParaRPr lang="ru-RU" sz="2000" dirty="0">
              <a:latin typeface="Times New Roman" pitchFamily="18" charset="0"/>
              <a:ea typeface="Calibri" panose="020F0502020204030204" pitchFamily="34" charset="0"/>
              <a:cs typeface="Times New Roman" pitchFamily="18" charset="0"/>
            </a:endParaRPr>
          </a:p>
          <a:p>
            <a:pPr marL="342900" marR="152400" lvl="0" indent="-342900" algn="just">
              <a:spcAft>
                <a:spcPts val="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2000" dirty="0" err="1">
                <a:solidFill>
                  <a:srgbClr val="000000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процес</a:t>
            </a:r>
            <a:r>
              <a:rPr lang="ru-RU" sz="2000" dirty="0">
                <a:solidFill>
                  <a:srgbClr val="000000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обслуговування</a:t>
            </a:r>
            <a:r>
              <a:rPr lang="ru-RU" sz="2000" dirty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;</a:t>
            </a:r>
            <a:endParaRPr lang="ru-RU" sz="2000" dirty="0">
              <a:latin typeface="Times New Roman" pitchFamily="18" charset="0"/>
              <a:ea typeface="Calibri" panose="020F0502020204030204" pitchFamily="34" charset="0"/>
              <a:cs typeface="Times New Roman" pitchFamily="18" charset="0"/>
            </a:endParaRPr>
          </a:p>
          <a:p>
            <a:pPr marL="342900" marR="152400" lvl="0" indent="-342900" algn="just">
              <a:spcAft>
                <a:spcPts val="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2000" dirty="0" err="1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асортимент</a:t>
            </a:r>
            <a:r>
              <a:rPr lang="ru-RU" sz="2000" dirty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продукції</a:t>
            </a:r>
            <a:r>
              <a:rPr lang="ru-RU" sz="2000" dirty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та </a:t>
            </a:r>
            <a:r>
              <a:rPr lang="ru-RU" sz="2000" dirty="0" err="1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вимоги</a:t>
            </a:r>
            <a:r>
              <a:rPr lang="ru-RU" sz="2000" b="1" dirty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 </a:t>
            </a:r>
            <a:r>
              <a:rPr lang="ru-RU" sz="2000" dirty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до </a:t>
            </a:r>
            <a:r>
              <a:rPr lang="ru-RU" sz="2000" dirty="0" err="1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оформлення</a:t>
            </a:r>
            <a:r>
              <a:rPr lang="ru-RU" sz="2000" dirty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 </a:t>
            </a:r>
            <a:r>
              <a:rPr lang="ru-RU" sz="2000" dirty="0">
                <a:solidFill>
                  <a:srgbClr val="000000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меню</a:t>
            </a:r>
            <a:r>
              <a:rPr lang="ru-RU" sz="2000" b="1" dirty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,</a:t>
            </a:r>
            <a:r>
              <a:rPr lang="ru-RU" sz="2000" dirty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 прейскуранта і </a:t>
            </a:r>
            <a:r>
              <a:rPr lang="ru-RU" sz="2000" dirty="0" err="1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карти</a:t>
            </a:r>
            <a:r>
              <a:rPr lang="ru-RU" sz="2000" dirty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вин;</a:t>
            </a:r>
            <a:endParaRPr lang="ru-RU" sz="2000" dirty="0">
              <a:latin typeface="Times New Roman" pitchFamily="18" charset="0"/>
              <a:ea typeface="Calibri" panose="020F0502020204030204" pitchFamily="34" charset="0"/>
              <a:cs typeface="Times New Roman" pitchFamily="18" charset="0"/>
            </a:endParaRPr>
          </a:p>
          <a:p>
            <a:pPr marL="342900" marR="152400" lvl="0" indent="-342900" algn="just">
              <a:spcAft>
                <a:spcPts val="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2000" dirty="0" err="1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кваліфікація</a:t>
            </a:r>
            <a:r>
              <a:rPr lang="ru-RU" sz="2000" dirty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персоналу;</a:t>
            </a:r>
            <a:endParaRPr lang="ru-RU" sz="2000" dirty="0">
              <a:latin typeface="Times New Roman" pitchFamily="18" charset="0"/>
              <a:ea typeface="Calibri" panose="020F0502020204030204" pitchFamily="34" charset="0"/>
              <a:cs typeface="Times New Roman" pitchFamily="18" charset="0"/>
            </a:endParaRPr>
          </a:p>
          <a:p>
            <a:pPr marL="342900" marR="152400" lvl="0" indent="-342900" algn="just">
              <a:spcAft>
                <a:spcPts val="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2000" dirty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номенклатура </a:t>
            </a:r>
            <a:r>
              <a:rPr lang="ru-RU" sz="2000" dirty="0" err="1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додаткових</a:t>
            </a:r>
            <a:r>
              <a:rPr lang="ru-RU" sz="2000" dirty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послуг</a:t>
            </a:r>
            <a:r>
              <a:rPr lang="ru-RU" sz="2000" dirty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. </a:t>
            </a:r>
            <a:endParaRPr lang="ru-RU" sz="2000" dirty="0">
              <a:effectLst/>
              <a:latin typeface="Times New Roman" pitchFamily="18" charset="0"/>
              <a:ea typeface="Calibri" panose="020F0502020204030204" pitchFamily="34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947078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23406" y="352697"/>
            <a:ext cx="10513273" cy="82484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ctr">
              <a:spcBef>
                <a:spcPts val="4800"/>
              </a:spcBef>
              <a:spcAft>
                <a:spcPts val="0"/>
              </a:spcAft>
            </a:pPr>
            <a:r>
              <a:rPr lang="uk-UA" sz="2400" b="1" dirty="0" smtClean="0">
                <a:solidFill>
                  <a:srgbClr val="281F18"/>
                </a:solidFill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Завдання до практичної роботи 1</a:t>
            </a:r>
          </a:p>
          <a:p>
            <a:pPr marL="457200" indent="-457200" algn="just">
              <a:spcBef>
                <a:spcPts val="4800"/>
              </a:spcBef>
              <a:spcAft>
                <a:spcPts val="0"/>
              </a:spcAft>
              <a:buAutoNum type="arabicPeriod"/>
            </a:pPr>
            <a:r>
              <a:rPr lang="uk-UA" dirty="0" smtClean="0">
                <a:solidFill>
                  <a:srgbClr val="281F18"/>
                </a:solidFill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Розглянути нормативно-правові документи, які регламентують організацію ресторанного господарства, визначити </a:t>
            </a:r>
            <a:r>
              <a:rPr lang="uk-UA" dirty="0">
                <a:solidFill>
                  <a:srgbClr val="281F18"/>
                </a:solidFill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їх зміст </a:t>
            </a:r>
            <a:r>
              <a:rPr lang="uk-UA" dirty="0" smtClean="0">
                <a:solidFill>
                  <a:srgbClr val="281F18"/>
                </a:solidFill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(Закони України: </a:t>
            </a:r>
            <a:r>
              <a:rPr lang="uk-UA" dirty="0">
                <a:solidFill>
                  <a:srgbClr val="281F18"/>
                </a:solidFill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«Про захист прав споживачів» (від 15.12. 1993 р. № 3682-</a:t>
            </a:r>
            <a:r>
              <a:rPr lang="en-US" dirty="0">
                <a:solidFill>
                  <a:srgbClr val="281F18"/>
                </a:solidFill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XII), «</a:t>
            </a:r>
            <a:r>
              <a:rPr lang="uk-UA" dirty="0">
                <a:solidFill>
                  <a:srgbClr val="281F18"/>
                </a:solidFill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Про стандартизацію» (від 17.05.2001 р. №2407-111), «Про безпечність і якість харчових продуктів» (від 23.12.1997 р. №771), «Про підтвердження відповідності» (від 17.05.2001 р. № 2406 </a:t>
            </a:r>
            <a:r>
              <a:rPr lang="en-US" dirty="0">
                <a:solidFill>
                  <a:srgbClr val="281F18"/>
                </a:solidFill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III), </a:t>
            </a:r>
            <a:r>
              <a:rPr lang="uk-UA" dirty="0">
                <a:solidFill>
                  <a:srgbClr val="281F18"/>
                </a:solidFill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Декрет КМУ «Про стандартизації і сертифікації» (від 10.05.1993 р. №46-93), Правила роботи закладів (підприємств) ресторанного господарства (Наказ Міністерства економіки та з питань європейської інтеграції України від 24.07.2002 р. № </a:t>
            </a:r>
            <a:r>
              <a:rPr lang="uk-UA" dirty="0" smtClean="0">
                <a:solidFill>
                  <a:srgbClr val="281F18"/>
                </a:solidFill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219), </a:t>
            </a:r>
            <a:r>
              <a:rPr lang="ru-RU" dirty="0" err="1" smtClean="0">
                <a:solidFill>
                  <a:srgbClr val="281F18"/>
                </a:solidFill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стандарти:ДСТУ</a:t>
            </a:r>
            <a:r>
              <a:rPr lang="ru-RU" dirty="0" smtClean="0">
                <a:solidFill>
                  <a:srgbClr val="281F18"/>
                </a:solidFill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 </a:t>
            </a:r>
            <a:r>
              <a:rPr lang="ru-RU" dirty="0">
                <a:solidFill>
                  <a:srgbClr val="281F18"/>
                </a:solidFill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4281:2004 </a:t>
            </a:r>
            <a:r>
              <a:rPr lang="ru-RU" dirty="0" err="1">
                <a:solidFill>
                  <a:srgbClr val="281F18"/>
                </a:solidFill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Заклади</a:t>
            </a:r>
            <a:r>
              <a:rPr lang="ru-RU" dirty="0">
                <a:solidFill>
                  <a:srgbClr val="281F18"/>
                </a:solidFill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 ресторанного </a:t>
            </a:r>
            <a:r>
              <a:rPr lang="ru-RU" dirty="0" err="1">
                <a:solidFill>
                  <a:srgbClr val="281F18"/>
                </a:solidFill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господарства</a:t>
            </a:r>
            <a:r>
              <a:rPr lang="ru-RU" dirty="0">
                <a:solidFill>
                  <a:srgbClr val="281F18"/>
                </a:solidFill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 (</a:t>
            </a:r>
            <a:r>
              <a:rPr lang="ru-RU" dirty="0" err="1">
                <a:solidFill>
                  <a:srgbClr val="281F18"/>
                </a:solidFill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класифікація</a:t>
            </a:r>
            <a:r>
              <a:rPr lang="ru-RU" dirty="0" smtClean="0">
                <a:solidFill>
                  <a:srgbClr val="281F18"/>
                </a:solidFill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); ГОСТ </a:t>
            </a:r>
            <a:r>
              <a:rPr lang="ru-RU" dirty="0">
                <a:solidFill>
                  <a:srgbClr val="281F18"/>
                </a:solidFill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3390-95 «</a:t>
            </a:r>
            <a:r>
              <a:rPr lang="ru-RU" dirty="0" err="1">
                <a:solidFill>
                  <a:srgbClr val="281F18"/>
                </a:solidFill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Громадське</a:t>
            </a:r>
            <a:r>
              <a:rPr lang="ru-RU" dirty="0">
                <a:solidFill>
                  <a:srgbClr val="281F18"/>
                </a:solidFill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 </a:t>
            </a:r>
            <a:r>
              <a:rPr lang="ru-RU" dirty="0" err="1">
                <a:solidFill>
                  <a:srgbClr val="281F18"/>
                </a:solidFill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харчування</a:t>
            </a:r>
            <a:r>
              <a:rPr lang="ru-RU" dirty="0">
                <a:solidFill>
                  <a:srgbClr val="281F18"/>
                </a:solidFill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. </a:t>
            </a:r>
            <a:r>
              <a:rPr lang="ru-RU" dirty="0" err="1">
                <a:solidFill>
                  <a:srgbClr val="281F18"/>
                </a:solidFill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Кулінарна</a:t>
            </a:r>
            <a:r>
              <a:rPr lang="ru-RU" dirty="0">
                <a:solidFill>
                  <a:srgbClr val="281F18"/>
                </a:solidFill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 </a:t>
            </a:r>
            <a:r>
              <a:rPr lang="ru-RU" dirty="0" err="1">
                <a:solidFill>
                  <a:srgbClr val="281F18"/>
                </a:solidFill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продукція</a:t>
            </a:r>
            <a:r>
              <a:rPr lang="ru-RU" dirty="0">
                <a:solidFill>
                  <a:srgbClr val="281F18"/>
                </a:solidFill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, яка </a:t>
            </a:r>
            <a:r>
              <a:rPr lang="ru-RU" dirty="0" err="1">
                <a:solidFill>
                  <a:srgbClr val="281F18"/>
                </a:solidFill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реалізується</a:t>
            </a:r>
            <a:r>
              <a:rPr lang="ru-RU" dirty="0">
                <a:solidFill>
                  <a:srgbClr val="281F18"/>
                </a:solidFill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 </a:t>
            </a:r>
            <a:r>
              <a:rPr lang="ru-RU" dirty="0" err="1">
                <a:solidFill>
                  <a:srgbClr val="281F18"/>
                </a:solidFill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населенню</a:t>
            </a:r>
            <a:r>
              <a:rPr lang="ru-RU" dirty="0">
                <a:solidFill>
                  <a:srgbClr val="281F18"/>
                </a:solidFill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»; </a:t>
            </a:r>
            <a:r>
              <a:rPr lang="ru-RU" dirty="0" smtClean="0">
                <a:solidFill>
                  <a:srgbClr val="281F18"/>
                </a:solidFill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ГОСТ </a:t>
            </a:r>
            <a:r>
              <a:rPr lang="ru-RU" dirty="0">
                <a:solidFill>
                  <a:srgbClr val="281F18"/>
                </a:solidFill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30523-97 </a:t>
            </a:r>
            <a:r>
              <a:rPr lang="ru-RU" dirty="0" err="1">
                <a:solidFill>
                  <a:srgbClr val="281F18"/>
                </a:solidFill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Послуги</a:t>
            </a:r>
            <a:r>
              <a:rPr lang="ru-RU" dirty="0">
                <a:solidFill>
                  <a:srgbClr val="281F18"/>
                </a:solidFill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 ресторанного </a:t>
            </a:r>
            <a:r>
              <a:rPr lang="ru-RU" dirty="0" err="1">
                <a:solidFill>
                  <a:srgbClr val="281F18"/>
                </a:solidFill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господарства</a:t>
            </a:r>
            <a:r>
              <a:rPr lang="ru-RU" dirty="0">
                <a:solidFill>
                  <a:srgbClr val="281F18"/>
                </a:solidFill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 «</a:t>
            </a:r>
            <a:r>
              <a:rPr lang="ru-RU" dirty="0" err="1">
                <a:solidFill>
                  <a:srgbClr val="281F18"/>
                </a:solidFill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Загальні</a:t>
            </a:r>
            <a:r>
              <a:rPr lang="ru-RU" dirty="0">
                <a:solidFill>
                  <a:srgbClr val="281F18"/>
                </a:solidFill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 </a:t>
            </a:r>
            <a:r>
              <a:rPr lang="ru-RU" dirty="0" err="1">
                <a:solidFill>
                  <a:srgbClr val="281F18"/>
                </a:solidFill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вимоги</a:t>
            </a:r>
            <a:r>
              <a:rPr lang="ru-RU" dirty="0">
                <a:solidFill>
                  <a:srgbClr val="281F18"/>
                </a:solidFill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»; </a:t>
            </a:r>
            <a:r>
              <a:rPr lang="ru-RU" dirty="0" smtClean="0">
                <a:solidFill>
                  <a:srgbClr val="281F18"/>
                </a:solidFill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ГОСТ </a:t>
            </a:r>
            <a:r>
              <a:rPr lang="ru-RU" dirty="0">
                <a:solidFill>
                  <a:srgbClr val="281F18"/>
                </a:solidFill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30524-97 «</a:t>
            </a:r>
            <a:r>
              <a:rPr lang="ru-RU" dirty="0" err="1">
                <a:solidFill>
                  <a:srgbClr val="281F18"/>
                </a:solidFill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Громадське</a:t>
            </a:r>
            <a:r>
              <a:rPr lang="ru-RU" dirty="0">
                <a:solidFill>
                  <a:srgbClr val="281F18"/>
                </a:solidFill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 </a:t>
            </a:r>
            <a:r>
              <a:rPr lang="ru-RU" dirty="0" err="1">
                <a:solidFill>
                  <a:srgbClr val="281F18"/>
                </a:solidFill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харчування</a:t>
            </a:r>
            <a:r>
              <a:rPr lang="ru-RU" dirty="0">
                <a:solidFill>
                  <a:srgbClr val="281F18"/>
                </a:solidFill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. </a:t>
            </a:r>
            <a:r>
              <a:rPr lang="ru-RU" dirty="0" err="1">
                <a:solidFill>
                  <a:srgbClr val="281F18"/>
                </a:solidFill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Вимоги</a:t>
            </a:r>
            <a:r>
              <a:rPr lang="ru-RU" dirty="0">
                <a:solidFill>
                  <a:srgbClr val="281F18"/>
                </a:solidFill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 до </a:t>
            </a:r>
            <a:r>
              <a:rPr lang="ru-RU" dirty="0" err="1">
                <a:solidFill>
                  <a:srgbClr val="281F18"/>
                </a:solidFill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обслуговуючого</a:t>
            </a:r>
            <a:r>
              <a:rPr lang="ru-RU" dirty="0">
                <a:solidFill>
                  <a:srgbClr val="281F18"/>
                </a:solidFill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 персоналу». </a:t>
            </a:r>
            <a:endParaRPr lang="ru-RU" dirty="0" smtClean="0">
              <a:solidFill>
                <a:srgbClr val="281F18"/>
              </a:solidFill>
              <a:latin typeface="Times New Roman" pitchFamily="18" charset="0"/>
              <a:ea typeface="Calibri" panose="020F0502020204030204" pitchFamily="34" charset="0"/>
              <a:cs typeface="Times New Roman" pitchFamily="18" charset="0"/>
            </a:endParaRPr>
          </a:p>
          <a:p>
            <a:pPr marL="457200" indent="-457200" algn="just">
              <a:spcBef>
                <a:spcPts val="4800"/>
              </a:spcBef>
              <a:spcAft>
                <a:spcPts val="0"/>
              </a:spcAft>
              <a:buAutoNum type="arabicPeriod"/>
            </a:pPr>
            <a:r>
              <a:rPr lang="uk-UA" dirty="0" smtClean="0">
                <a:solidFill>
                  <a:srgbClr val="281F18"/>
                </a:solidFill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Проаналізувати та виконати порівняльну характеристику ресторанів різних класів м. Запоріжжя.</a:t>
            </a:r>
            <a:endParaRPr lang="ru-RU" dirty="0" smtClean="0">
              <a:solidFill>
                <a:srgbClr val="281F18"/>
              </a:solidFill>
              <a:latin typeface="Times New Roman" pitchFamily="18" charset="0"/>
              <a:ea typeface="Calibri" panose="020F0502020204030204" pitchFamily="34" charset="0"/>
              <a:cs typeface="Times New Roman" pitchFamily="18" charset="0"/>
            </a:endParaRPr>
          </a:p>
          <a:p>
            <a:pPr marL="457200" indent="-457200" algn="just">
              <a:spcBef>
                <a:spcPts val="4800"/>
              </a:spcBef>
              <a:spcAft>
                <a:spcPts val="0"/>
              </a:spcAft>
              <a:buAutoNum type="arabicPeriod"/>
            </a:pPr>
            <a:endParaRPr lang="ru-RU" dirty="0">
              <a:solidFill>
                <a:srgbClr val="281F18"/>
              </a:solidFill>
              <a:latin typeface="Times New Roman" pitchFamily="18" charset="0"/>
              <a:ea typeface="Calibri" panose="020F0502020204030204" pitchFamily="34" charset="0"/>
              <a:cs typeface="Times New Roman" pitchFamily="18" charset="0"/>
            </a:endParaRPr>
          </a:p>
          <a:p>
            <a:pPr marL="457200" indent="-457200" algn="ctr">
              <a:spcBef>
                <a:spcPts val="4800"/>
              </a:spcBef>
              <a:spcAft>
                <a:spcPts val="0"/>
              </a:spcAft>
              <a:buAutoNum type="arabicPeriod"/>
            </a:pPr>
            <a:endParaRPr lang="uk-UA" sz="2400" b="1" dirty="0">
              <a:solidFill>
                <a:srgbClr val="281F18"/>
              </a:solidFill>
              <a:latin typeface="Times New Roman" pitchFamily="18" charset="0"/>
              <a:ea typeface="Calibri" panose="020F0502020204030204" pitchFamily="34" charset="0"/>
              <a:cs typeface="Times New Roman" pitchFamily="18" charset="0"/>
            </a:endParaRPr>
          </a:p>
          <a:p>
            <a:pPr marL="457200" indent="-457200" algn="ctr">
              <a:spcBef>
                <a:spcPts val="4800"/>
              </a:spcBef>
              <a:spcAft>
                <a:spcPts val="0"/>
              </a:spcAft>
              <a:buAutoNum type="arabicPeriod"/>
            </a:pPr>
            <a:endParaRPr lang="ru-RU" sz="2400" dirty="0">
              <a:latin typeface="Times New Roman" pitchFamily="18" charset="0"/>
              <a:ea typeface="Calibri" panose="020F0502020204030204" pitchFamily="34" charset="0"/>
              <a:cs typeface="Times New Roman" pitchFamily="18" charset="0"/>
            </a:endParaRPr>
          </a:p>
          <a:p>
            <a:pPr indent="450215" algn="just">
              <a:spcAft>
                <a:spcPts val="1000"/>
              </a:spcAft>
            </a:pPr>
            <a:endParaRPr lang="ru-RU" sz="2400" dirty="0" smtClean="0">
              <a:solidFill>
                <a:srgbClr val="281F18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775115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142744" y="748433"/>
            <a:ext cx="9049512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err="1"/>
              <a:t>Запитання</a:t>
            </a:r>
            <a:r>
              <a:rPr lang="ru-RU" dirty="0"/>
              <a:t> для самоконтролю</a:t>
            </a:r>
          </a:p>
          <a:p>
            <a:r>
              <a:rPr lang="ru-RU" dirty="0"/>
              <a:t>1. Дайте </a:t>
            </a:r>
            <a:r>
              <a:rPr lang="ru-RU" dirty="0" err="1"/>
              <a:t>визначення</a:t>
            </a:r>
            <a:r>
              <a:rPr lang="ru-RU" dirty="0"/>
              <a:t> </a:t>
            </a:r>
            <a:r>
              <a:rPr lang="ru-RU" dirty="0" err="1"/>
              <a:t>поняттям</a:t>
            </a:r>
            <a:r>
              <a:rPr lang="ru-RU" dirty="0"/>
              <a:t> «Тип закладу ресторанного</a:t>
            </a:r>
          </a:p>
          <a:p>
            <a:r>
              <a:rPr lang="ru-RU" dirty="0" err="1"/>
              <a:t>господарства</a:t>
            </a:r>
            <a:r>
              <a:rPr lang="ru-RU" dirty="0"/>
              <a:t>», «</a:t>
            </a:r>
            <a:r>
              <a:rPr lang="ru-RU" dirty="0" err="1"/>
              <a:t>Клас</a:t>
            </a:r>
            <a:r>
              <a:rPr lang="ru-RU" dirty="0"/>
              <a:t> закладу ресторанного </a:t>
            </a:r>
            <a:r>
              <a:rPr lang="ru-RU" dirty="0" err="1"/>
              <a:t>господарства</a:t>
            </a:r>
            <a:r>
              <a:rPr lang="ru-RU" dirty="0"/>
              <a:t>».</a:t>
            </a:r>
          </a:p>
          <a:p>
            <a:r>
              <a:rPr lang="ru-RU" dirty="0"/>
              <a:t>2. </a:t>
            </a:r>
            <a:r>
              <a:rPr lang="ru-RU" dirty="0" err="1"/>
              <a:t>Які</a:t>
            </a:r>
            <a:r>
              <a:rPr lang="ru-RU" dirty="0"/>
              <a:t> є </a:t>
            </a:r>
            <a:r>
              <a:rPr lang="ru-RU" dirty="0" err="1"/>
              <a:t>типи</a:t>
            </a:r>
            <a:r>
              <a:rPr lang="ru-RU" dirty="0"/>
              <a:t> </a:t>
            </a:r>
            <a:r>
              <a:rPr lang="ru-RU" dirty="0" err="1"/>
              <a:t>закладів</a:t>
            </a:r>
            <a:r>
              <a:rPr lang="ru-RU" dirty="0"/>
              <a:t> ресторанного </a:t>
            </a:r>
            <a:r>
              <a:rPr lang="ru-RU" dirty="0" err="1"/>
              <a:t>господарства</a:t>
            </a:r>
            <a:r>
              <a:rPr lang="ru-RU" dirty="0"/>
              <a:t>?</a:t>
            </a:r>
          </a:p>
          <a:p>
            <a:r>
              <a:rPr lang="ru-RU" dirty="0"/>
              <a:t>3. Дайте </a:t>
            </a:r>
            <a:r>
              <a:rPr lang="ru-RU" dirty="0" err="1"/>
              <a:t>визначення</a:t>
            </a:r>
            <a:r>
              <a:rPr lang="ru-RU" dirty="0"/>
              <a:t> </a:t>
            </a:r>
            <a:r>
              <a:rPr lang="ru-RU" dirty="0" err="1"/>
              <a:t>поняттю</a:t>
            </a:r>
            <a:r>
              <a:rPr lang="ru-RU" dirty="0"/>
              <a:t> «Ресторан». </a:t>
            </a:r>
            <a:r>
              <a:rPr lang="ru-RU" dirty="0" err="1"/>
              <a:t>Класифікація</a:t>
            </a:r>
            <a:r>
              <a:rPr lang="ru-RU" dirty="0"/>
              <a:t> </a:t>
            </a:r>
            <a:r>
              <a:rPr lang="ru-RU" dirty="0" err="1"/>
              <a:t>ресторанів</a:t>
            </a:r>
            <a:r>
              <a:rPr lang="ru-RU" dirty="0"/>
              <a:t>.</a:t>
            </a:r>
          </a:p>
          <a:p>
            <a:r>
              <a:rPr lang="ru-RU" dirty="0"/>
              <a:t>4. Дайте </a:t>
            </a:r>
            <a:r>
              <a:rPr lang="ru-RU" dirty="0" err="1"/>
              <a:t>визначення</a:t>
            </a:r>
            <a:r>
              <a:rPr lang="ru-RU" dirty="0"/>
              <a:t> </a:t>
            </a:r>
            <a:r>
              <a:rPr lang="ru-RU" dirty="0" err="1"/>
              <a:t>поняттю</a:t>
            </a:r>
            <a:r>
              <a:rPr lang="ru-RU" dirty="0"/>
              <a:t> «Кафе». Охарактеризуйте </a:t>
            </a:r>
            <a:r>
              <a:rPr lang="ru-RU" dirty="0" err="1"/>
              <a:t>різновиди</a:t>
            </a:r>
            <a:r>
              <a:rPr lang="ru-RU" dirty="0"/>
              <a:t> кафе.</a:t>
            </a:r>
          </a:p>
          <a:p>
            <a:r>
              <a:rPr lang="ru-RU" dirty="0"/>
              <a:t>5. Дайте </a:t>
            </a:r>
            <a:r>
              <a:rPr lang="ru-RU" dirty="0" err="1"/>
              <a:t>визначення</a:t>
            </a:r>
            <a:r>
              <a:rPr lang="ru-RU" dirty="0"/>
              <a:t> </a:t>
            </a:r>
            <a:r>
              <a:rPr lang="ru-RU" dirty="0" err="1"/>
              <a:t>поняттю</a:t>
            </a:r>
            <a:r>
              <a:rPr lang="ru-RU" dirty="0"/>
              <a:t> «</a:t>
            </a:r>
            <a:r>
              <a:rPr lang="ru-RU" dirty="0" err="1"/>
              <a:t>Закусочна</a:t>
            </a:r>
            <a:r>
              <a:rPr lang="ru-RU" dirty="0"/>
              <a:t>, шинок». Охарактеризуйте</a:t>
            </a:r>
          </a:p>
          <a:p>
            <a:r>
              <a:rPr lang="ru-RU" dirty="0" err="1"/>
              <a:t>особливості</a:t>
            </a:r>
            <a:r>
              <a:rPr lang="ru-RU" dirty="0"/>
              <a:t> </a:t>
            </a:r>
            <a:r>
              <a:rPr lang="ru-RU" dirty="0" err="1"/>
              <a:t>їх</a:t>
            </a:r>
            <a:r>
              <a:rPr lang="ru-RU" dirty="0"/>
              <a:t> </a:t>
            </a:r>
            <a:r>
              <a:rPr lang="ru-RU" dirty="0" err="1"/>
              <a:t>діяльності</a:t>
            </a:r>
            <a:r>
              <a:rPr lang="ru-RU" dirty="0"/>
              <a:t>.</a:t>
            </a:r>
          </a:p>
          <a:p>
            <a:r>
              <a:rPr lang="ru-RU" dirty="0"/>
              <a:t>6. Дайте </a:t>
            </a:r>
            <a:r>
              <a:rPr lang="ru-RU" dirty="0" err="1"/>
              <a:t>визначення</a:t>
            </a:r>
            <a:r>
              <a:rPr lang="ru-RU" dirty="0"/>
              <a:t> </a:t>
            </a:r>
            <a:r>
              <a:rPr lang="ru-RU" dirty="0" err="1"/>
              <a:t>поняттю</a:t>
            </a:r>
            <a:r>
              <a:rPr lang="ru-RU" dirty="0"/>
              <a:t> «Бар». </a:t>
            </a:r>
            <a:r>
              <a:rPr lang="ru-RU" dirty="0" err="1"/>
              <a:t>Класифікація</a:t>
            </a:r>
            <a:r>
              <a:rPr lang="ru-RU" dirty="0"/>
              <a:t> </a:t>
            </a:r>
            <a:r>
              <a:rPr lang="ru-RU" dirty="0" err="1"/>
              <a:t>барів</a:t>
            </a:r>
            <a:r>
              <a:rPr lang="ru-RU" dirty="0"/>
              <a:t>. </a:t>
            </a:r>
            <a:r>
              <a:rPr lang="ru-RU" dirty="0" err="1"/>
              <a:t>Які</a:t>
            </a:r>
            <a:r>
              <a:rPr lang="ru-RU" dirty="0"/>
              <a:t> </a:t>
            </a:r>
            <a:r>
              <a:rPr lang="ru-RU" dirty="0" err="1"/>
              <a:t>відмінності</a:t>
            </a:r>
            <a:endParaRPr lang="ru-RU" dirty="0"/>
          </a:p>
          <a:p>
            <a:r>
              <a:rPr lang="ru-RU" dirty="0" err="1"/>
              <a:t>між</a:t>
            </a:r>
            <a:r>
              <a:rPr lang="ru-RU" dirty="0"/>
              <a:t> </a:t>
            </a:r>
            <a:r>
              <a:rPr lang="ru-RU" dirty="0" err="1"/>
              <a:t>різними</a:t>
            </a:r>
            <a:r>
              <a:rPr lang="ru-RU" dirty="0"/>
              <a:t> </a:t>
            </a:r>
            <a:r>
              <a:rPr lang="ru-RU" dirty="0" err="1"/>
              <a:t>класами</a:t>
            </a:r>
            <a:r>
              <a:rPr lang="ru-RU" dirty="0"/>
              <a:t> </a:t>
            </a:r>
            <a:r>
              <a:rPr lang="ru-RU" dirty="0" err="1"/>
              <a:t>барів</a:t>
            </a:r>
            <a:r>
              <a:rPr lang="ru-RU" dirty="0"/>
              <a:t>?</a:t>
            </a:r>
          </a:p>
          <a:p>
            <a:r>
              <a:rPr lang="ru-RU" dirty="0"/>
              <a:t>7. Дайте </a:t>
            </a:r>
            <a:r>
              <a:rPr lang="ru-RU" dirty="0" err="1"/>
              <a:t>визначення</a:t>
            </a:r>
            <a:r>
              <a:rPr lang="ru-RU" dirty="0"/>
              <a:t> </a:t>
            </a:r>
            <a:r>
              <a:rPr lang="ru-RU" dirty="0" err="1"/>
              <a:t>поняттям</a:t>
            </a:r>
            <a:r>
              <a:rPr lang="ru-RU" dirty="0"/>
              <a:t> «</a:t>
            </a:r>
            <a:r>
              <a:rPr lang="ru-RU" dirty="0" err="1"/>
              <a:t>Їдальня</a:t>
            </a:r>
            <a:r>
              <a:rPr lang="ru-RU" dirty="0"/>
              <a:t>», «Буфет», «</a:t>
            </a:r>
            <a:r>
              <a:rPr lang="ru-RU" dirty="0" err="1"/>
              <a:t>Кафетерій</a:t>
            </a:r>
            <a:r>
              <a:rPr lang="ru-RU" dirty="0"/>
              <a:t>». Яка</a:t>
            </a:r>
          </a:p>
          <a:p>
            <a:r>
              <a:rPr lang="ru-RU" dirty="0" err="1"/>
              <a:t>спеціалізація</a:t>
            </a:r>
            <a:r>
              <a:rPr lang="ru-RU" dirty="0"/>
              <a:t> кожного з них?</a:t>
            </a:r>
          </a:p>
          <a:p>
            <a:r>
              <a:rPr lang="ru-RU" dirty="0"/>
              <a:t>8. </a:t>
            </a:r>
            <a:r>
              <a:rPr lang="ru-RU" dirty="0" err="1"/>
              <a:t>Які</a:t>
            </a:r>
            <a:r>
              <a:rPr lang="ru-RU" dirty="0"/>
              <a:t> </a:t>
            </a:r>
            <a:r>
              <a:rPr lang="ru-RU" dirty="0" err="1"/>
              <a:t>заклади</a:t>
            </a:r>
            <a:r>
              <a:rPr lang="ru-RU" dirty="0"/>
              <a:t> ресторанного </a:t>
            </a:r>
            <a:r>
              <a:rPr lang="ru-RU" dirty="0" err="1"/>
              <a:t>господарства</a:t>
            </a:r>
            <a:r>
              <a:rPr lang="ru-RU" dirty="0"/>
              <a:t> є </a:t>
            </a:r>
            <a:r>
              <a:rPr lang="ru-RU" dirty="0" err="1"/>
              <a:t>заготівельними</a:t>
            </a:r>
            <a:r>
              <a:rPr lang="ru-RU" dirty="0"/>
              <a:t>? Дайте </a:t>
            </a:r>
            <a:r>
              <a:rPr lang="ru-RU" dirty="0" err="1"/>
              <a:t>їм</a:t>
            </a:r>
            <a:endParaRPr lang="ru-RU" dirty="0"/>
          </a:p>
          <a:p>
            <a:r>
              <a:rPr lang="ru-RU" dirty="0" err="1"/>
              <a:t>коротку</a:t>
            </a:r>
            <a:r>
              <a:rPr lang="ru-RU" dirty="0"/>
              <a:t> характеристику.</a:t>
            </a:r>
          </a:p>
          <a:p>
            <a:r>
              <a:rPr lang="ru-RU" dirty="0"/>
              <a:t>9. Яка </a:t>
            </a:r>
            <a:r>
              <a:rPr lang="ru-RU" dirty="0" err="1"/>
              <a:t>класифікація</a:t>
            </a:r>
            <a:r>
              <a:rPr lang="ru-RU" dirty="0"/>
              <a:t> </a:t>
            </a:r>
            <a:r>
              <a:rPr lang="ru-RU" dirty="0" err="1"/>
              <a:t>закладів</a:t>
            </a:r>
            <a:r>
              <a:rPr lang="ru-RU" dirty="0"/>
              <a:t> ресторанного </a:t>
            </a:r>
            <a:r>
              <a:rPr lang="ru-RU" dirty="0" err="1"/>
              <a:t>господарства</a:t>
            </a:r>
            <a:r>
              <a:rPr lang="ru-RU" dirty="0"/>
              <a:t> за контингентом</a:t>
            </a:r>
          </a:p>
          <a:p>
            <a:r>
              <a:rPr lang="ru-RU" dirty="0" err="1"/>
              <a:t>споживачів</a:t>
            </a:r>
            <a:r>
              <a:rPr lang="ru-RU" dirty="0"/>
              <a:t>?</a:t>
            </a:r>
          </a:p>
          <a:p>
            <a:r>
              <a:rPr lang="ru-RU" dirty="0"/>
              <a:t>10. Яка </a:t>
            </a:r>
            <a:r>
              <a:rPr lang="ru-RU" dirty="0" err="1"/>
              <a:t>класифікація</a:t>
            </a:r>
            <a:r>
              <a:rPr lang="ru-RU" dirty="0"/>
              <a:t> </a:t>
            </a:r>
            <a:r>
              <a:rPr lang="ru-RU" dirty="0" err="1"/>
              <a:t>закладів</a:t>
            </a:r>
            <a:r>
              <a:rPr lang="ru-RU" dirty="0"/>
              <a:t> ресторанного </a:t>
            </a:r>
            <a:r>
              <a:rPr lang="ru-RU" dirty="0" err="1"/>
              <a:t>господарства</a:t>
            </a:r>
            <a:r>
              <a:rPr lang="ru-RU" dirty="0"/>
              <a:t> за </a:t>
            </a:r>
            <a:r>
              <a:rPr lang="ru-RU" dirty="0" err="1"/>
              <a:t>сезонністю</a:t>
            </a:r>
            <a:r>
              <a:rPr lang="ru-RU" dirty="0"/>
              <a:t> і</a:t>
            </a:r>
          </a:p>
          <a:p>
            <a:r>
              <a:rPr lang="ru-RU" dirty="0" err="1"/>
              <a:t>стаціонарністю</a:t>
            </a:r>
            <a:r>
              <a:rPr lang="ru-RU" dirty="0"/>
              <a:t>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98448" y="335846"/>
            <a:ext cx="10149840" cy="5324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err="1"/>
              <a:t>Відповідно</a:t>
            </a:r>
            <a:r>
              <a:rPr lang="ru-RU" sz="2000" dirty="0"/>
              <a:t> до </a:t>
            </a:r>
            <a:r>
              <a:rPr lang="ru-RU" sz="2000" dirty="0" err="1"/>
              <a:t>законодавства</a:t>
            </a:r>
            <a:r>
              <a:rPr lang="ru-RU" sz="2000" dirty="0"/>
              <a:t> в ресторанному </a:t>
            </a:r>
            <a:r>
              <a:rPr lang="ru-RU" sz="2000" dirty="0" err="1"/>
              <a:t>господарстві</a:t>
            </a:r>
            <a:r>
              <a:rPr lang="ru-RU" sz="2000" dirty="0"/>
              <a:t> </a:t>
            </a:r>
            <a:r>
              <a:rPr lang="ru-RU" sz="2000" dirty="0" err="1"/>
              <a:t>можуть</a:t>
            </a:r>
            <a:endParaRPr lang="ru-RU" sz="2000" dirty="0"/>
          </a:p>
          <a:p>
            <a:r>
              <a:rPr lang="ru-RU" sz="2000" dirty="0" err="1"/>
              <a:t>створюватися</a:t>
            </a:r>
            <a:r>
              <a:rPr lang="ru-RU" sz="2000" dirty="0"/>
              <a:t> </a:t>
            </a:r>
            <a:r>
              <a:rPr lang="ru-RU" sz="2000" dirty="0" err="1"/>
              <a:t>підприємства</a:t>
            </a:r>
            <a:r>
              <a:rPr lang="ru-RU" sz="2000" dirty="0"/>
              <a:t> </a:t>
            </a:r>
            <a:r>
              <a:rPr lang="ru-RU" sz="2000" b="1" i="1" dirty="0" err="1"/>
              <a:t>приватної</a:t>
            </a:r>
            <a:r>
              <a:rPr lang="ru-RU" sz="2000" b="1" i="1" dirty="0"/>
              <a:t>, </a:t>
            </a:r>
            <a:r>
              <a:rPr lang="ru-RU" sz="2000" b="1" i="1" dirty="0" err="1"/>
              <a:t>державної</a:t>
            </a:r>
            <a:r>
              <a:rPr lang="ru-RU" sz="2000" b="1" i="1" dirty="0"/>
              <a:t>, </a:t>
            </a:r>
            <a:r>
              <a:rPr lang="ru-RU" sz="2000" b="1" i="1" dirty="0" err="1"/>
              <a:t>комунальної</a:t>
            </a:r>
            <a:r>
              <a:rPr lang="ru-RU" sz="2000" b="1" i="1" dirty="0"/>
              <a:t> </a:t>
            </a:r>
            <a:r>
              <a:rPr lang="ru-RU" sz="2000" b="1" i="1" dirty="0" err="1"/>
              <a:t>власності</a:t>
            </a:r>
            <a:r>
              <a:rPr lang="ru-RU" sz="2000" b="1" i="1" dirty="0"/>
              <a:t>.</a:t>
            </a:r>
          </a:p>
          <a:p>
            <a:endParaRPr lang="ru-RU" sz="2000" dirty="0" smtClean="0"/>
          </a:p>
          <a:p>
            <a:r>
              <a:rPr lang="ru-RU" sz="2000" b="1" dirty="0" err="1" smtClean="0"/>
              <a:t>Комунальні</a:t>
            </a:r>
            <a:r>
              <a:rPr lang="ru-RU" sz="2000" b="1" dirty="0" smtClean="0"/>
              <a:t> </a:t>
            </a:r>
            <a:r>
              <a:rPr lang="ru-RU" sz="2000" b="1" dirty="0" err="1"/>
              <a:t>підприємства</a:t>
            </a:r>
            <a:r>
              <a:rPr lang="ru-RU" sz="2000" dirty="0"/>
              <a:t> </a:t>
            </a:r>
            <a:r>
              <a:rPr lang="ru-RU" sz="2000" dirty="0" err="1"/>
              <a:t>організовуються</a:t>
            </a:r>
            <a:r>
              <a:rPr lang="ru-RU" sz="2000" dirty="0"/>
              <a:t> органами </a:t>
            </a:r>
            <a:r>
              <a:rPr lang="ru-RU" sz="2000" dirty="0" err="1"/>
              <a:t>місцевого</a:t>
            </a:r>
            <a:endParaRPr lang="ru-RU" sz="2000" dirty="0"/>
          </a:p>
          <a:p>
            <a:r>
              <a:rPr lang="ru-RU" sz="2000" dirty="0" err="1"/>
              <a:t>самоврядування</a:t>
            </a:r>
            <a:r>
              <a:rPr lang="ru-RU" sz="2000" dirty="0"/>
              <a:t>; </a:t>
            </a:r>
            <a:r>
              <a:rPr lang="ru-RU" sz="2000" dirty="0" err="1"/>
              <a:t>майно</a:t>
            </a:r>
            <a:r>
              <a:rPr lang="ru-RU" sz="2000" dirty="0"/>
              <a:t> </a:t>
            </a:r>
            <a:r>
              <a:rPr lang="ru-RU" sz="2000" dirty="0" err="1"/>
              <a:t>цих</a:t>
            </a:r>
            <a:r>
              <a:rPr lang="ru-RU" sz="2000" dirty="0"/>
              <a:t> </a:t>
            </a:r>
            <a:r>
              <a:rPr lang="ru-RU" sz="2000" dirty="0" err="1"/>
              <a:t>підприємств</a:t>
            </a:r>
            <a:r>
              <a:rPr lang="ru-RU" sz="2000" dirty="0"/>
              <a:t> </a:t>
            </a:r>
            <a:r>
              <a:rPr lang="ru-RU" sz="2000" dirty="0" err="1"/>
              <a:t>створюється</a:t>
            </a:r>
            <a:r>
              <a:rPr lang="ru-RU" sz="2000" dirty="0"/>
              <a:t> за </a:t>
            </a:r>
            <a:r>
              <a:rPr lang="ru-RU" sz="2000" dirty="0" err="1"/>
              <a:t>рахунок</a:t>
            </a:r>
            <a:r>
              <a:rPr lang="ru-RU" sz="2000" dirty="0"/>
              <a:t> </a:t>
            </a:r>
            <a:r>
              <a:rPr lang="ru-RU" sz="2000" dirty="0" err="1" smtClean="0"/>
              <a:t>засобів</a:t>
            </a:r>
            <a:r>
              <a:rPr lang="ru-RU" sz="2000" dirty="0"/>
              <a:t> </a:t>
            </a:r>
            <a:r>
              <a:rPr lang="ru-RU" sz="2000" dirty="0" err="1" smtClean="0"/>
              <a:t>відповідного</a:t>
            </a:r>
            <a:r>
              <a:rPr lang="ru-RU" sz="2000" dirty="0" smtClean="0"/>
              <a:t> </a:t>
            </a:r>
            <a:r>
              <a:rPr lang="ru-RU" sz="2000" dirty="0" err="1"/>
              <a:t>місцевого</a:t>
            </a:r>
            <a:r>
              <a:rPr lang="ru-RU" sz="2000" dirty="0"/>
              <a:t> бюджету і </a:t>
            </a:r>
            <a:r>
              <a:rPr lang="ru-RU" sz="2000" dirty="0" err="1"/>
              <a:t>знаходиться</a:t>
            </a:r>
            <a:r>
              <a:rPr lang="ru-RU" sz="2000" dirty="0"/>
              <a:t> у </a:t>
            </a:r>
            <a:r>
              <a:rPr lang="ru-RU" sz="2000" dirty="0" err="1"/>
              <a:t>власності</a:t>
            </a:r>
            <a:r>
              <a:rPr lang="ru-RU" sz="2000" dirty="0"/>
              <a:t> району, </a:t>
            </a:r>
            <a:r>
              <a:rPr lang="ru-RU" sz="2000" dirty="0" err="1"/>
              <a:t>міста</a:t>
            </a:r>
            <a:r>
              <a:rPr lang="ru-RU" sz="2000" dirty="0"/>
              <a:t>.</a:t>
            </a:r>
          </a:p>
          <a:p>
            <a:endParaRPr lang="ru-RU" sz="2000" dirty="0" smtClean="0"/>
          </a:p>
          <a:p>
            <a:r>
              <a:rPr lang="ru-RU" sz="2000" dirty="0" err="1" smtClean="0"/>
              <a:t>Згідно</a:t>
            </a:r>
            <a:r>
              <a:rPr lang="ru-RU" sz="2000" dirty="0" smtClean="0"/>
              <a:t> </a:t>
            </a:r>
            <a:r>
              <a:rPr lang="ru-RU" sz="2000" dirty="0" err="1"/>
              <a:t>законодавства</a:t>
            </a:r>
            <a:r>
              <a:rPr lang="ru-RU" sz="2000" dirty="0"/>
              <a:t> </a:t>
            </a:r>
            <a:r>
              <a:rPr lang="ru-RU" sz="2000" dirty="0" err="1"/>
              <a:t>України</a:t>
            </a:r>
            <a:r>
              <a:rPr lang="ru-RU" sz="2000" dirty="0"/>
              <a:t> </a:t>
            </a:r>
            <a:r>
              <a:rPr lang="ru-RU" sz="2000" b="1" dirty="0" err="1"/>
              <a:t>приватні</a:t>
            </a:r>
            <a:r>
              <a:rPr lang="ru-RU" sz="2000" b="1" dirty="0"/>
              <a:t> </a:t>
            </a:r>
            <a:r>
              <a:rPr lang="ru-RU" sz="2000" b="1" dirty="0" err="1"/>
              <a:t>підприємства</a:t>
            </a:r>
            <a:r>
              <a:rPr lang="ru-RU" sz="2000" b="1" dirty="0"/>
              <a:t> </a:t>
            </a:r>
            <a:r>
              <a:rPr lang="ru-RU" sz="2000" dirty="0" err="1"/>
              <a:t>можуть</a:t>
            </a:r>
            <a:r>
              <a:rPr lang="ru-RU" sz="2000" dirty="0"/>
              <a:t> </a:t>
            </a:r>
            <a:r>
              <a:rPr lang="ru-RU" sz="2000" dirty="0" err="1"/>
              <a:t>мати</a:t>
            </a:r>
            <a:endParaRPr lang="ru-RU" sz="2000" dirty="0"/>
          </a:p>
          <a:p>
            <a:r>
              <a:rPr lang="ru-RU" sz="2000" dirty="0" err="1"/>
              <a:t>різні</a:t>
            </a:r>
            <a:r>
              <a:rPr lang="ru-RU" sz="2000" dirty="0"/>
              <a:t> </a:t>
            </a:r>
            <a:r>
              <a:rPr lang="ru-RU" sz="2000" dirty="0" err="1"/>
              <a:t>форми</a:t>
            </a:r>
            <a:r>
              <a:rPr lang="ru-RU" sz="2000" dirty="0"/>
              <a:t> </a:t>
            </a:r>
            <a:r>
              <a:rPr lang="ru-RU" sz="2000" dirty="0" err="1"/>
              <a:t>організації</a:t>
            </a:r>
            <a:r>
              <a:rPr lang="ru-RU" sz="2000" dirty="0"/>
              <a:t>: </a:t>
            </a:r>
            <a:r>
              <a:rPr lang="ru-RU" sz="2000" dirty="0" err="1"/>
              <a:t>повне</a:t>
            </a:r>
            <a:r>
              <a:rPr lang="ru-RU" sz="2000" dirty="0"/>
              <a:t> </a:t>
            </a:r>
            <a:r>
              <a:rPr lang="ru-RU" sz="2000" dirty="0" err="1"/>
              <a:t>товариство</a:t>
            </a:r>
            <a:r>
              <a:rPr lang="ru-RU" sz="2000" dirty="0"/>
              <a:t>, </a:t>
            </a:r>
            <a:r>
              <a:rPr lang="ru-RU" sz="2000" dirty="0" err="1"/>
              <a:t>товариство</a:t>
            </a:r>
            <a:r>
              <a:rPr lang="ru-RU" sz="2000" dirty="0"/>
              <a:t> з </a:t>
            </a:r>
            <a:r>
              <a:rPr lang="ru-RU" sz="2000" dirty="0" err="1"/>
              <a:t>додатковою</a:t>
            </a:r>
            <a:endParaRPr lang="ru-RU" sz="2000" dirty="0"/>
          </a:p>
          <a:p>
            <a:r>
              <a:rPr lang="ru-RU" sz="2000" dirty="0" err="1"/>
              <a:t>відповідальністю</a:t>
            </a:r>
            <a:r>
              <a:rPr lang="ru-RU" sz="2000" dirty="0"/>
              <a:t>; </a:t>
            </a:r>
            <a:r>
              <a:rPr lang="ru-RU" sz="2000" dirty="0" err="1"/>
              <a:t>товариство</a:t>
            </a:r>
            <a:r>
              <a:rPr lang="ru-RU" sz="2000" dirty="0"/>
              <a:t> з </a:t>
            </a:r>
            <a:r>
              <a:rPr lang="ru-RU" sz="2000" dirty="0" err="1"/>
              <a:t>командитною</a:t>
            </a:r>
            <a:r>
              <a:rPr lang="ru-RU" sz="2000" dirty="0"/>
              <a:t> </a:t>
            </a:r>
            <a:r>
              <a:rPr lang="ru-RU" sz="2000" dirty="0" err="1"/>
              <a:t>відповідальністю</a:t>
            </a:r>
            <a:r>
              <a:rPr lang="ru-RU" sz="2000" dirty="0"/>
              <a:t>, </a:t>
            </a:r>
            <a:r>
              <a:rPr lang="ru-RU" sz="2000" dirty="0" err="1"/>
              <a:t>товариство</a:t>
            </a:r>
            <a:r>
              <a:rPr lang="ru-RU" sz="2000" dirty="0"/>
              <a:t> </a:t>
            </a:r>
            <a:r>
              <a:rPr lang="ru-RU" sz="2000" dirty="0" smtClean="0"/>
              <a:t>з </a:t>
            </a:r>
            <a:r>
              <a:rPr lang="ru-RU" sz="2000" dirty="0" err="1" smtClean="0"/>
              <a:t>обмеженою</a:t>
            </a:r>
            <a:r>
              <a:rPr lang="ru-RU" sz="2000" dirty="0" smtClean="0"/>
              <a:t> </a:t>
            </a:r>
            <a:r>
              <a:rPr lang="ru-RU" sz="2000" dirty="0" err="1"/>
              <a:t>відповідальністю</a:t>
            </a:r>
            <a:r>
              <a:rPr lang="ru-RU" sz="2000" dirty="0"/>
              <a:t> </a:t>
            </a:r>
            <a:r>
              <a:rPr lang="ru-RU" sz="2000" dirty="0" err="1"/>
              <a:t>або</a:t>
            </a:r>
            <a:r>
              <a:rPr lang="ru-RU" sz="2000" dirty="0"/>
              <a:t> </a:t>
            </a:r>
            <a:r>
              <a:rPr lang="ru-RU" sz="2000" dirty="0" err="1"/>
              <a:t>додатковою</a:t>
            </a:r>
            <a:r>
              <a:rPr lang="ru-RU" sz="2000" dirty="0"/>
              <a:t> </a:t>
            </a:r>
            <a:r>
              <a:rPr lang="ru-RU" sz="2000" dirty="0" err="1"/>
              <a:t>відповідальністю</a:t>
            </a:r>
            <a:r>
              <a:rPr lang="ru-RU" sz="2000" dirty="0"/>
              <a:t>; </a:t>
            </a:r>
            <a:r>
              <a:rPr lang="ru-RU" sz="2000" dirty="0" err="1"/>
              <a:t>акціонерне</a:t>
            </a:r>
            <a:endParaRPr lang="ru-RU" sz="2000" dirty="0"/>
          </a:p>
          <a:p>
            <a:r>
              <a:rPr lang="ru-RU" sz="2000" dirty="0" err="1"/>
              <a:t>товариство</a:t>
            </a:r>
            <a:r>
              <a:rPr lang="ru-RU" sz="2000" dirty="0"/>
              <a:t> </a:t>
            </a:r>
            <a:r>
              <a:rPr lang="ru-RU" sz="2000" dirty="0" err="1"/>
              <a:t>закритого</a:t>
            </a:r>
            <a:r>
              <a:rPr lang="ru-RU" sz="2000" dirty="0"/>
              <a:t> типу; </a:t>
            </a:r>
            <a:r>
              <a:rPr lang="ru-RU" sz="2000" dirty="0" err="1"/>
              <a:t>акціонерне</a:t>
            </a:r>
            <a:r>
              <a:rPr lang="ru-RU" sz="2000" dirty="0"/>
              <a:t> </a:t>
            </a:r>
            <a:r>
              <a:rPr lang="ru-RU" sz="2000" dirty="0" err="1"/>
              <a:t>товариство</a:t>
            </a:r>
            <a:r>
              <a:rPr lang="ru-RU" sz="2000" dirty="0"/>
              <a:t> </a:t>
            </a:r>
            <a:r>
              <a:rPr lang="ru-RU" sz="2000" dirty="0" err="1"/>
              <a:t>відкритого</a:t>
            </a:r>
            <a:r>
              <a:rPr lang="ru-RU" sz="2000" dirty="0"/>
              <a:t> типу, </a:t>
            </a:r>
            <a:r>
              <a:rPr lang="ru-RU" sz="2000" dirty="0" err="1"/>
              <a:t>приватне</a:t>
            </a:r>
            <a:endParaRPr lang="ru-RU" sz="2000" dirty="0"/>
          </a:p>
          <a:p>
            <a:r>
              <a:rPr lang="ru-RU" sz="2000" dirty="0" err="1"/>
              <a:t>підприємство</a:t>
            </a:r>
            <a:r>
              <a:rPr lang="ru-RU" sz="2000" dirty="0"/>
              <a:t>. </a:t>
            </a:r>
            <a:endParaRPr lang="ru-RU" sz="2000" dirty="0" smtClean="0"/>
          </a:p>
          <a:p>
            <a:r>
              <a:rPr lang="ru-RU" sz="2000" dirty="0" err="1" smtClean="0"/>
              <a:t>Організовуються</a:t>
            </a:r>
            <a:r>
              <a:rPr lang="ru-RU" sz="2000" dirty="0" smtClean="0"/>
              <a:t> </a:t>
            </a:r>
            <a:r>
              <a:rPr lang="ru-RU" sz="2000" dirty="0" err="1"/>
              <a:t>також</a:t>
            </a:r>
            <a:r>
              <a:rPr lang="ru-RU" sz="2000" dirty="0"/>
              <a:t> </a:t>
            </a:r>
            <a:r>
              <a:rPr lang="ru-RU" sz="2000" dirty="0" err="1"/>
              <a:t>спільні</a:t>
            </a:r>
            <a:r>
              <a:rPr lang="ru-RU" sz="2000" dirty="0"/>
              <a:t> </a:t>
            </a:r>
            <a:r>
              <a:rPr lang="ru-RU" sz="2000" dirty="0" err="1"/>
              <a:t>підприємства</a:t>
            </a:r>
            <a:r>
              <a:rPr lang="ru-RU" sz="2000" dirty="0"/>
              <a:t> (СП). </a:t>
            </a:r>
            <a:endParaRPr lang="ru-RU" sz="2000" dirty="0" smtClean="0"/>
          </a:p>
          <a:p>
            <a:endParaRPr lang="ru-RU" sz="2000" dirty="0"/>
          </a:p>
          <a:p>
            <a:r>
              <a:rPr lang="ru-RU" sz="2000" b="1" dirty="0" err="1" smtClean="0"/>
              <a:t>Товариство</a:t>
            </a:r>
            <a:r>
              <a:rPr lang="ru-RU" sz="2000" dirty="0" smtClean="0"/>
              <a:t> </a:t>
            </a:r>
            <a:r>
              <a:rPr lang="ru-RU" sz="2000" dirty="0"/>
              <a:t>- </a:t>
            </a:r>
            <a:r>
              <a:rPr lang="ru-RU" sz="2000" dirty="0" err="1"/>
              <a:t>об'єднання</a:t>
            </a:r>
            <a:r>
              <a:rPr lang="ru-RU" sz="2000" dirty="0"/>
              <a:t> </a:t>
            </a:r>
            <a:r>
              <a:rPr lang="ru-RU" sz="2000" dirty="0" err="1"/>
              <a:t>учасників</a:t>
            </a:r>
            <a:r>
              <a:rPr lang="ru-RU" sz="2000" dirty="0" smtClean="0"/>
              <a:t>, </a:t>
            </a:r>
            <a:r>
              <a:rPr lang="ru-RU" sz="2000" dirty="0" err="1" smtClean="0"/>
              <a:t>які</a:t>
            </a:r>
            <a:r>
              <a:rPr lang="ru-RU" sz="2000" dirty="0" smtClean="0"/>
              <a:t> </a:t>
            </a:r>
            <a:r>
              <a:rPr lang="ru-RU" sz="2000" dirty="0" err="1"/>
              <a:t>домовилися</a:t>
            </a:r>
            <a:r>
              <a:rPr lang="ru-RU" sz="2000" dirty="0"/>
              <a:t> </a:t>
            </a:r>
            <a:r>
              <a:rPr lang="ru-RU" sz="2000" dirty="0" err="1"/>
              <a:t>організувати</a:t>
            </a:r>
            <a:r>
              <a:rPr lang="ru-RU" sz="2000" dirty="0"/>
              <a:t> </a:t>
            </a:r>
            <a:r>
              <a:rPr lang="ru-RU" sz="2000" dirty="0" err="1"/>
              <a:t>спільну</a:t>
            </a:r>
            <a:endParaRPr lang="ru-RU" sz="2000" dirty="0"/>
          </a:p>
          <a:p>
            <a:r>
              <a:rPr lang="ru-RU" sz="2000" dirty="0"/>
              <a:t>справу.</a:t>
            </a:r>
          </a:p>
        </p:txBody>
      </p:sp>
    </p:spTree>
    <p:extLst>
      <p:ext uri="{BB962C8B-B14F-4D97-AF65-F5344CB8AC3E}">
        <p14:creationId xmlns:p14="http://schemas.microsoft.com/office/powerpoint/2010/main" val="223836911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591056" y="721001"/>
            <a:ext cx="10177272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err="1"/>
              <a:t>Оскільки</a:t>
            </a:r>
            <a:r>
              <a:rPr lang="ru-RU" sz="2000" dirty="0"/>
              <a:t> </a:t>
            </a:r>
            <a:r>
              <a:rPr lang="ru-RU" sz="2000" dirty="0" err="1"/>
              <a:t>товариство</a:t>
            </a:r>
            <a:r>
              <a:rPr lang="ru-RU" sz="2000" dirty="0"/>
              <a:t> - </a:t>
            </a:r>
            <a:r>
              <a:rPr lang="ru-RU" sz="2000" dirty="0" err="1"/>
              <a:t>об'єднання</a:t>
            </a:r>
            <a:r>
              <a:rPr lang="ru-RU" sz="2000" dirty="0"/>
              <a:t> </a:t>
            </a:r>
            <a:r>
              <a:rPr lang="ru-RU" sz="2000" dirty="0" err="1"/>
              <a:t>учасників</a:t>
            </a:r>
            <a:r>
              <a:rPr lang="ru-RU" sz="2000" dirty="0"/>
              <a:t>, </a:t>
            </a:r>
            <a:r>
              <a:rPr lang="ru-RU" sz="2000" dirty="0" err="1"/>
              <a:t>які</a:t>
            </a:r>
            <a:r>
              <a:rPr lang="ru-RU" sz="2000" dirty="0"/>
              <a:t> </a:t>
            </a:r>
            <a:r>
              <a:rPr lang="ru-RU" sz="2000" dirty="0" err="1" smtClean="0"/>
              <a:t>домовилися</a:t>
            </a:r>
            <a:r>
              <a:rPr lang="ru-RU" sz="2000" dirty="0"/>
              <a:t> </a:t>
            </a:r>
            <a:r>
              <a:rPr lang="ru-RU" sz="2000" dirty="0" err="1" smtClean="0"/>
              <a:t>організувати</a:t>
            </a:r>
            <a:r>
              <a:rPr lang="ru-RU" sz="2000" dirty="0" smtClean="0"/>
              <a:t> </a:t>
            </a:r>
            <a:r>
              <a:rPr lang="ru-RU" sz="2000" dirty="0" err="1"/>
              <a:t>спільну</a:t>
            </a:r>
            <a:r>
              <a:rPr lang="ru-RU" sz="2000" dirty="0"/>
              <a:t> справу, то угода про </a:t>
            </a:r>
            <a:r>
              <a:rPr lang="ru-RU" sz="2000" dirty="0" err="1"/>
              <a:t>спільне</a:t>
            </a:r>
            <a:r>
              <a:rPr lang="ru-RU" sz="2000" dirty="0"/>
              <a:t> </a:t>
            </a:r>
            <a:r>
              <a:rPr lang="ru-RU" sz="2000" dirty="0" err="1"/>
              <a:t>підприємництво</a:t>
            </a:r>
            <a:r>
              <a:rPr lang="ru-RU" sz="2000" dirty="0"/>
              <a:t> </a:t>
            </a:r>
            <a:r>
              <a:rPr lang="ru-RU" sz="2000" dirty="0" smtClean="0"/>
              <a:t>повинна бути </a:t>
            </a:r>
            <a:r>
              <a:rPr lang="ru-RU" sz="2000" dirty="0" err="1"/>
              <a:t>задокументована</a:t>
            </a:r>
            <a:r>
              <a:rPr lang="ru-RU" sz="2000" dirty="0"/>
              <a:t> і </a:t>
            </a:r>
            <a:r>
              <a:rPr lang="ru-RU" sz="2000" dirty="0" err="1"/>
              <a:t>мають</a:t>
            </a:r>
            <a:r>
              <a:rPr lang="ru-RU" sz="2000" dirty="0"/>
              <a:t> бути </a:t>
            </a:r>
            <a:r>
              <a:rPr lang="ru-RU" sz="2000" dirty="0" err="1"/>
              <a:t>чітко</a:t>
            </a:r>
            <a:r>
              <a:rPr lang="ru-RU" sz="2000" dirty="0"/>
              <a:t> </a:t>
            </a:r>
            <a:r>
              <a:rPr lang="ru-RU" sz="2000" dirty="0" err="1"/>
              <a:t>зафіксовані</a:t>
            </a:r>
            <a:r>
              <a:rPr lang="ru-RU" sz="2000" dirty="0"/>
              <a:t> </a:t>
            </a:r>
            <a:r>
              <a:rPr lang="ru-RU" sz="2000" dirty="0" err="1"/>
              <a:t>зобов'язання</a:t>
            </a:r>
            <a:r>
              <a:rPr lang="ru-RU" sz="2000" dirty="0"/>
              <a:t> та права</a:t>
            </a:r>
          </a:p>
          <a:p>
            <a:r>
              <a:rPr lang="ru-RU" sz="2000" dirty="0"/>
              <a:t>кожного </a:t>
            </a:r>
            <a:r>
              <a:rPr lang="ru-RU" sz="2000" dirty="0" err="1"/>
              <a:t>із</a:t>
            </a:r>
            <a:r>
              <a:rPr lang="ru-RU" sz="2000" dirty="0"/>
              <a:t> </a:t>
            </a:r>
            <a:r>
              <a:rPr lang="ru-RU" sz="2000" dirty="0" err="1"/>
              <a:t>співучасників</a:t>
            </a:r>
            <a:r>
              <a:rPr lang="ru-RU" sz="2000" dirty="0"/>
              <a:t>.</a:t>
            </a:r>
          </a:p>
          <a:p>
            <a:endParaRPr lang="ru-RU" sz="2000" dirty="0" smtClean="0"/>
          </a:p>
          <a:p>
            <a:r>
              <a:rPr lang="ru-RU" sz="2000" b="1" dirty="0" err="1" smtClean="0"/>
              <a:t>Засновницькі</a:t>
            </a:r>
            <a:r>
              <a:rPr lang="ru-RU" sz="2000" b="1" dirty="0" smtClean="0"/>
              <a:t> </a:t>
            </a:r>
            <a:r>
              <a:rPr lang="ru-RU" sz="2000" b="1" dirty="0" err="1"/>
              <a:t>документи</a:t>
            </a:r>
            <a:r>
              <a:rPr lang="ru-RU" sz="2000" b="1" dirty="0"/>
              <a:t> </a:t>
            </a:r>
            <a:r>
              <a:rPr lang="ru-RU" sz="2000" b="1" dirty="0" err="1"/>
              <a:t>товариства</a:t>
            </a:r>
            <a:r>
              <a:rPr lang="ru-RU" sz="2000" b="1" dirty="0"/>
              <a:t>:</a:t>
            </a:r>
          </a:p>
          <a:p>
            <a:r>
              <a:rPr lang="en-US" sz="2000" dirty="0"/>
              <a:t>Ø </a:t>
            </a:r>
            <a:r>
              <a:rPr lang="ru-RU" sz="2000" b="1" i="1" dirty="0" err="1"/>
              <a:t>засновницький</a:t>
            </a:r>
            <a:r>
              <a:rPr lang="ru-RU" sz="2000" b="1" i="1" dirty="0"/>
              <a:t> </a:t>
            </a:r>
            <a:r>
              <a:rPr lang="ru-RU" sz="2000" b="1" i="1" dirty="0" err="1"/>
              <a:t>договір</a:t>
            </a:r>
            <a:r>
              <a:rPr lang="ru-RU" sz="2000" b="1" i="1" dirty="0"/>
              <a:t> </a:t>
            </a:r>
            <a:r>
              <a:rPr lang="ru-RU" sz="2000" dirty="0"/>
              <a:t>- </a:t>
            </a:r>
            <a:r>
              <a:rPr lang="ru-RU" sz="2000" dirty="0" err="1"/>
              <a:t>визначає</a:t>
            </a:r>
            <a:r>
              <a:rPr lang="ru-RU" sz="2000" dirty="0"/>
              <a:t> </a:t>
            </a:r>
            <a:r>
              <a:rPr lang="ru-RU" sz="2000" dirty="0" err="1"/>
              <a:t>ціль</a:t>
            </a:r>
            <a:r>
              <a:rPr lang="ru-RU" sz="2000" dirty="0"/>
              <a:t> </a:t>
            </a:r>
            <a:r>
              <a:rPr lang="ru-RU" sz="2000" dirty="0" err="1"/>
              <a:t>товариства</a:t>
            </a:r>
            <a:r>
              <a:rPr lang="ru-RU" sz="2000" dirty="0"/>
              <a:t> та </a:t>
            </a:r>
            <a:r>
              <a:rPr lang="ru-RU" sz="2000" dirty="0" err="1"/>
              <a:t>відносини</a:t>
            </a:r>
            <a:r>
              <a:rPr lang="ru-RU" sz="2000" dirty="0"/>
              <a:t> </a:t>
            </a:r>
            <a:r>
              <a:rPr lang="ru-RU" sz="2000" dirty="0" err="1"/>
              <a:t>між</a:t>
            </a:r>
            <a:endParaRPr lang="ru-RU" sz="2000" dirty="0"/>
          </a:p>
          <a:p>
            <a:r>
              <a:rPr lang="ru-RU" sz="2000" dirty="0" err="1"/>
              <a:t>засновниками</a:t>
            </a:r>
            <a:r>
              <a:rPr lang="ru-RU" sz="2000" dirty="0"/>
              <a:t>: з </a:t>
            </a:r>
            <a:r>
              <a:rPr lang="ru-RU" sz="2000" dirty="0" err="1"/>
              <a:t>чого</a:t>
            </a:r>
            <a:r>
              <a:rPr lang="ru-RU" sz="2000" dirty="0"/>
              <a:t> </a:t>
            </a:r>
            <a:r>
              <a:rPr lang="ru-RU" sz="2000" dirty="0" err="1"/>
              <a:t>складається</a:t>
            </a:r>
            <a:r>
              <a:rPr lang="ru-RU" sz="2000" dirty="0"/>
              <a:t> </a:t>
            </a:r>
            <a:r>
              <a:rPr lang="ru-RU" sz="2000" dirty="0" err="1"/>
              <a:t>статутний</a:t>
            </a:r>
            <a:r>
              <a:rPr lang="ru-RU" sz="2000" dirty="0"/>
              <a:t> </a:t>
            </a:r>
            <a:r>
              <a:rPr lang="ru-RU" sz="2000" dirty="0" err="1"/>
              <a:t>капітал</a:t>
            </a:r>
            <a:r>
              <a:rPr lang="ru-RU" sz="2000" dirty="0"/>
              <a:t>, </a:t>
            </a:r>
            <a:r>
              <a:rPr lang="ru-RU" sz="2000" dirty="0" err="1"/>
              <a:t>його</a:t>
            </a:r>
            <a:r>
              <a:rPr lang="ru-RU" sz="2000" dirty="0"/>
              <a:t> </a:t>
            </a:r>
            <a:r>
              <a:rPr lang="ru-RU" sz="2000" dirty="0" err="1"/>
              <a:t>розмір</a:t>
            </a:r>
            <a:r>
              <a:rPr lang="ru-RU" sz="2000" dirty="0"/>
              <a:t>, </a:t>
            </a:r>
            <a:r>
              <a:rPr lang="ru-RU" sz="2000" dirty="0" err="1"/>
              <a:t>умови</a:t>
            </a:r>
            <a:endParaRPr lang="ru-RU" sz="2000" dirty="0"/>
          </a:p>
          <a:p>
            <a:r>
              <a:rPr lang="ru-RU" sz="2000" dirty="0" err="1"/>
              <a:t>участі</a:t>
            </a:r>
            <a:r>
              <a:rPr lang="ru-RU" sz="2000" dirty="0"/>
              <a:t> кожного </a:t>
            </a:r>
            <a:r>
              <a:rPr lang="ru-RU" sz="2000" dirty="0" err="1"/>
              <a:t>із</a:t>
            </a:r>
            <a:r>
              <a:rPr lang="ru-RU" sz="2000" dirty="0"/>
              <a:t> </a:t>
            </a:r>
            <a:r>
              <a:rPr lang="ru-RU" sz="2000" dirty="0" err="1"/>
              <a:t>учасників</a:t>
            </a:r>
            <a:r>
              <a:rPr lang="ru-RU" sz="2000" dirty="0"/>
              <a:t> у справу, </a:t>
            </a:r>
            <a:r>
              <a:rPr lang="ru-RU" sz="2000" dirty="0" err="1"/>
              <a:t>обов'язки</a:t>
            </a:r>
            <a:r>
              <a:rPr lang="ru-RU" sz="2000" dirty="0"/>
              <a:t> кожного </a:t>
            </a:r>
            <a:r>
              <a:rPr lang="ru-RU" sz="2000" dirty="0" err="1"/>
              <a:t>співучасника</a:t>
            </a:r>
            <a:r>
              <a:rPr lang="ru-RU" sz="2000" dirty="0"/>
              <a:t>; </a:t>
            </a:r>
            <a:r>
              <a:rPr lang="ru-RU" sz="2000" dirty="0" err="1"/>
              <a:t>розмір</a:t>
            </a:r>
            <a:endParaRPr lang="ru-RU" sz="2000" dirty="0"/>
          </a:p>
          <a:p>
            <a:r>
              <a:rPr lang="ru-RU" sz="2000" dirty="0" err="1"/>
              <a:t>їх</a:t>
            </a:r>
            <a:r>
              <a:rPr lang="ru-RU" sz="2000" dirty="0"/>
              <a:t> </a:t>
            </a:r>
            <a:r>
              <a:rPr lang="ru-RU" sz="2000" dirty="0" err="1"/>
              <a:t>майнової</a:t>
            </a:r>
            <a:r>
              <a:rPr lang="ru-RU" sz="2000" dirty="0"/>
              <a:t> </a:t>
            </a:r>
            <a:r>
              <a:rPr lang="ru-RU" sz="2000" dirty="0" err="1"/>
              <a:t>участі</a:t>
            </a:r>
            <a:r>
              <a:rPr lang="ru-RU" sz="2000" dirty="0"/>
              <a:t>; порядок </a:t>
            </a:r>
            <a:r>
              <a:rPr lang="ru-RU" sz="2000" dirty="0" err="1"/>
              <a:t>розподілу</a:t>
            </a:r>
            <a:r>
              <a:rPr lang="ru-RU" sz="2000" dirty="0"/>
              <a:t> </a:t>
            </a:r>
            <a:r>
              <a:rPr lang="ru-RU" sz="2000" dirty="0" err="1"/>
              <a:t>прибутку</a:t>
            </a:r>
            <a:r>
              <a:rPr lang="ru-RU" sz="2000" dirty="0"/>
              <a:t>; за </a:t>
            </a:r>
            <a:r>
              <a:rPr lang="ru-RU" sz="2000" dirty="0" err="1"/>
              <a:t>рахунок</a:t>
            </a:r>
            <a:r>
              <a:rPr lang="ru-RU" sz="2000" dirty="0"/>
              <a:t> </a:t>
            </a:r>
            <a:r>
              <a:rPr lang="ru-RU" sz="2000" dirty="0" err="1"/>
              <a:t>чого</a:t>
            </a:r>
            <a:r>
              <a:rPr lang="ru-RU" sz="2000" dirty="0"/>
              <a:t> </a:t>
            </a:r>
            <a:r>
              <a:rPr lang="ru-RU" sz="2000" dirty="0" err="1"/>
              <a:t>створюється</a:t>
            </a:r>
            <a:endParaRPr lang="ru-RU" sz="2000" dirty="0"/>
          </a:p>
          <a:p>
            <a:r>
              <a:rPr lang="ru-RU" sz="2000" dirty="0" err="1"/>
              <a:t>резервний</a:t>
            </a:r>
            <a:r>
              <a:rPr lang="ru-RU" sz="2000" dirty="0"/>
              <a:t> </a:t>
            </a:r>
            <a:r>
              <a:rPr lang="ru-RU" sz="2000" dirty="0" err="1"/>
              <a:t>капітал</a:t>
            </a:r>
            <a:r>
              <a:rPr lang="ru-RU" sz="2000" dirty="0"/>
              <a:t>; </a:t>
            </a:r>
            <a:r>
              <a:rPr lang="ru-RU" sz="2000" dirty="0" err="1"/>
              <a:t>що</a:t>
            </a:r>
            <a:r>
              <a:rPr lang="ru-RU" sz="2000" dirty="0"/>
              <a:t> є </a:t>
            </a:r>
            <a:r>
              <a:rPr lang="ru-RU" sz="2000" dirty="0" err="1"/>
              <a:t>найвищим</a:t>
            </a:r>
            <a:r>
              <a:rPr lang="ru-RU" sz="2000" dirty="0"/>
              <a:t> органом </a:t>
            </a:r>
            <a:r>
              <a:rPr lang="ru-RU" sz="2000" dirty="0" err="1"/>
              <a:t>управління</a:t>
            </a:r>
            <a:r>
              <a:rPr lang="ru-RU" sz="2000" dirty="0"/>
              <a:t> </a:t>
            </a:r>
            <a:r>
              <a:rPr lang="ru-RU" sz="2000" dirty="0" err="1"/>
              <a:t>товариства</a:t>
            </a:r>
            <a:r>
              <a:rPr lang="ru-RU" sz="2000" dirty="0"/>
              <a:t> і </a:t>
            </a:r>
            <a:r>
              <a:rPr lang="ru-RU" sz="2000" dirty="0" err="1" smtClean="0"/>
              <a:t>т.і</a:t>
            </a:r>
            <a:r>
              <a:rPr lang="ru-RU" sz="2000" dirty="0" smtClean="0"/>
              <a:t>.;</a:t>
            </a:r>
          </a:p>
          <a:p>
            <a:endParaRPr lang="ru-RU" sz="2000" dirty="0"/>
          </a:p>
          <a:p>
            <a:r>
              <a:rPr lang="en-US" sz="2000" dirty="0"/>
              <a:t>Ø </a:t>
            </a:r>
            <a:r>
              <a:rPr lang="ru-RU" sz="2000" b="1" i="1" dirty="0"/>
              <a:t>статут</a:t>
            </a:r>
            <a:r>
              <a:rPr lang="ru-RU" sz="2000" dirty="0"/>
              <a:t> - </a:t>
            </a:r>
            <a:r>
              <a:rPr lang="ru-RU" sz="2000" dirty="0" err="1"/>
              <a:t>визначає</a:t>
            </a:r>
            <a:r>
              <a:rPr lang="ru-RU" sz="2000" dirty="0"/>
              <a:t> порядок </a:t>
            </a:r>
            <a:r>
              <a:rPr lang="ru-RU" sz="2000" dirty="0" err="1"/>
              <a:t>внутрішньої</a:t>
            </a:r>
            <a:r>
              <a:rPr lang="ru-RU" sz="2000" dirty="0"/>
              <a:t> </a:t>
            </a:r>
            <a:r>
              <a:rPr lang="ru-RU" sz="2000" dirty="0" err="1"/>
              <a:t>організації</a:t>
            </a:r>
            <a:r>
              <a:rPr lang="ru-RU" sz="2000" dirty="0"/>
              <a:t> і </a:t>
            </a:r>
            <a:r>
              <a:rPr lang="ru-RU" sz="2000" dirty="0" err="1"/>
              <a:t>функціонування</a:t>
            </a:r>
            <a:endParaRPr lang="ru-RU" sz="2000" dirty="0"/>
          </a:p>
          <a:p>
            <a:r>
              <a:rPr lang="ru-RU" sz="2000" dirty="0" err="1"/>
              <a:t>товариства</a:t>
            </a:r>
            <a:r>
              <a:rPr lang="ru-RU" sz="2000" dirty="0"/>
              <a:t> як </a:t>
            </a:r>
            <a:r>
              <a:rPr lang="ru-RU" sz="2000" dirty="0" err="1"/>
              <a:t>юридичної</a:t>
            </a:r>
            <a:r>
              <a:rPr lang="ru-RU" sz="2000" dirty="0"/>
              <a:t> особи, детально </a:t>
            </a:r>
            <a:r>
              <a:rPr lang="ru-RU" sz="2000" dirty="0" err="1"/>
              <a:t>вказуються</a:t>
            </a:r>
            <a:r>
              <a:rPr lang="ru-RU" sz="2000" dirty="0"/>
              <a:t> права </a:t>
            </a:r>
            <a:r>
              <a:rPr lang="ru-RU" sz="2000" dirty="0" err="1"/>
              <a:t>товариства</a:t>
            </a:r>
            <a:r>
              <a:rPr lang="ru-RU" sz="2000" dirty="0"/>
              <a:t> по</a:t>
            </a:r>
          </a:p>
          <a:p>
            <a:r>
              <a:rPr lang="ru-RU" sz="2000" dirty="0" err="1"/>
              <a:t>здійсненню</a:t>
            </a:r>
            <a:r>
              <a:rPr lang="ru-RU" sz="2000" dirty="0"/>
              <a:t> </a:t>
            </a:r>
            <a:r>
              <a:rPr lang="ru-RU" sz="2000" dirty="0" err="1"/>
              <a:t>діяльності</a:t>
            </a:r>
            <a:r>
              <a:rPr lang="ru-RU" sz="2000" dirty="0"/>
              <a:t> на </a:t>
            </a:r>
            <a:r>
              <a:rPr lang="ru-RU" sz="2000" dirty="0" err="1"/>
              <a:t>власній</a:t>
            </a:r>
            <a:r>
              <a:rPr lang="ru-RU" sz="2000" dirty="0"/>
              <a:t> </a:t>
            </a:r>
            <a:r>
              <a:rPr lang="ru-RU" sz="2000" dirty="0" err="1"/>
              <a:t>або</a:t>
            </a:r>
            <a:r>
              <a:rPr lang="ru-RU" sz="2000" dirty="0"/>
              <a:t> </a:t>
            </a:r>
            <a:r>
              <a:rPr lang="ru-RU" sz="2000" dirty="0" err="1"/>
              <a:t>орендованій</a:t>
            </a:r>
            <a:r>
              <a:rPr lang="ru-RU" sz="2000" dirty="0"/>
              <a:t> </a:t>
            </a:r>
            <a:r>
              <a:rPr lang="ru-RU" sz="2000" dirty="0" err="1"/>
              <a:t>базі</a:t>
            </a:r>
            <a:r>
              <a:rPr lang="ru-RU" sz="2000" dirty="0"/>
              <a:t>; детально </a:t>
            </a:r>
            <a:r>
              <a:rPr lang="ru-RU" sz="2000" dirty="0" err="1"/>
              <a:t>описується</a:t>
            </a:r>
            <a:endParaRPr lang="ru-RU" sz="2000" dirty="0"/>
          </a:p>
          <a:p>
            <a:r>
              <a:rPr lang="ru-RU" sz="2000" dirty="0"/>
              <a:t>предмет і </a:t>
            </a:r>
            <a:r>
              <a:rPr lang="ru-RU" sz="2000" dirty="0" err="1"/>
              <a:t>цілі</a:t>
            </a:r>
            <a:r>
              <a:rPr lang="ru-RU" sz="2000" dirty="0"/>
              <a:t> </a:t>
            </a:r>
            <a:r>
              <a:rPr lang="ru-RU" sz="2000" dirty="0" err="1"/>
              <a:t>діяльності</a:t>
            </a:r>
            <a:r>
              <a:rPr lang="ru-RU" sz="2000" dirty="0"/>
              <a:t>; порядок </a:t>
            </a:r>
            <a:r>
              <a:rPr lang="ru-RU" sz="2000" dirty="0" err="1"/>
              <a:t>створення</a:t>
            </a:r>
            <a:r>
              <a:rPr lang="ru-RU" sz="2000" dirty="0"/>
              <a:t> статутного </a:t>
            </a:r>
            <a:r>
              <a:rPr lang="ru-RU" sz="2000" dirty="0" err="1"/>
              <a:t>капіталу</a:t>
            </a:r>
            <a:r>
              <a:rPr lang="ru-RU" sz="2000" dirty="0"/>
              <a:t> і </a:t>
            </a:r>
            <a:r>
              <a:rPr lang="ru-RU" sz="2000" dirty="0" err="1"/>
              <a:t>оборотних</a:t>
            </a:r>
            <a:endParaRPr lang="ru-RU" sz="2000" dirty="0"/>
          </a:p>
          <a:p>
            <a:r>
              <a:rPr lang="ru-RU" sz="2000" dirty="0" err="1"/>
              <a:t>коштів</a:t>
            </a:r>
            <a:r>
              <a:rPr lang="ru-RU" sz="2000" dirty="0"/>
              <a:t>; </a:t>
            </a:r>
            <a:r>
              <a:rPr lang="ru-RU" sz="2000" dirty="0" err="1"/>
              <a:t>форми</a:t>
            </a:r>
            <a:r>
              <a:rPr lang="ru-RU" sz="2000" dirty="0"/>
              <a:t> оплати </a:t>
            </a:r>
            <a:r>
              <a:rPr lang="ru-RU" sz="2000" dirty="0" err="1"/>
              <a:t>праці</a:t>
            </a:r>
            <a:r>
              <a:rPr lang="ru-RU" sz="2000" dirty="0"/>
              <a:t> і т. д.</a:t>
            </a:r>
          </a:p>
          <a:p>
            <a:r>
              <a:rPr lang="ru-RU" sz="2000" dirty="0" err="1"/>
              <a:t>Положення</a:t>
            </a:r>
            <a:r>
              <a:rPr lang="ru-RU" sz="2000" dirty="0"/>
              <a:t> договору і статуту </a:t>
            </a:r>
            <a:r>
              <a:rPr lang="ru-RU" sz="2000" dirty="0" err="1"/>
              <a:t>співпадають</a:t>
            </a:r>
            <a:r>
              <a:rPr lang="ru-RU" sz="20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51589964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371600" y="197346"/>
            <a:ext cx="10488168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err="1"/>
              <a:t>Державна</a:t>
            </a:r>
            <a:r>
              <a:rPr lang="ru-RU" sz="2000" dirty="0"/>
              <a:t> </a:t>
            </a:r>
            <a:r>
              <a:rPr lang="ru-RU" sz="2000" dirty="0" err="1"/>
              <a:t>реєстрація</a:t>
            </a:r>
            <a:r>
              <a:rPr lang="ru-RU" sz="2000" dirty="0"/>
              <a:t> проводиться </a:t>
            </a:r>
            <a:r>
              <a:rPr lang="ru-RU" sz="2000" dirty="0" err="1"/>
              <a:t>районними</a:t>
            </a:r>
            <a:r>
              <a:rPr lang="ru-RU" sz="2000" dirty="0"/>
              <a:t> і </a:t>
            </a:r>
            <a:r>
              <a:rPr lang="ru-RU" sz="2000" dirty="0" err="1"/>
              <a:t>міськими</a:t>
            </a:r>
            <a:endParaRPr lang="ru-RU" sz="2000" dirty="0"/>
          </a:p>
          <a:p>
            <a:r>
              <a:rPr lang="ru-RU" sz="2000" dirty="0" err="1"/>
              <a:t>адміністративними</a:t>
            </a:r>
            <a:r>
              <a:rPr lang="ru-RU" sz="2000" dirty="0"/>
              <a:t> органами за </a:t>
            </a:r>
            <a:r>
              <a:rPr lang="ru-RU" sz="2000" dirty="0" err="1"/>
              <a:t>місцем</a:t>
            </a:r>
            <a:r>
              <a:rPr lang="ru-RU" sz="2000" dirty="0"/>
              <a:t> </a:t>
            </a:r>
            <a:r>
              <a:rPr lang="ru-RU" sz="2000" dirty="0" err="1"/>
              <a:t>знаходження</a:t>
            </a:r>
            <a:r>
              <a:rPr lang="ru-RU" sz="2000" dirty="0"/>
              <a:t> </a:t>
            </a:r>
            <a:r>
              <a:rPr lang="ru-RU" sz="2000" dirty="0" err="1"/>
              <a:t>товариства</a:t>
            </a:r>
            <a:r>
              <a:rPr lang="ru-RU" sz="2000" dirty="0"/>
              <a:t>.</a:t>
            </a:r>
          </a:p>
          <a:p>
            <a:endParaRPr lang="ru-RU" sz="2000" dirty="0" smtClean="0"/>
          </a:p>
          <a:p>
            <a:r>
              <a:rPr lang="ru-RU" sz="2000" dirty="0" err="1" smtClean="0"/>
              <a:t>Посадовцем</a:t>
            </a:r>
            <a:r>
              <a:rPr lang="ru-RU" sz="2000" dirty="0"/>
              <a:t>, </a:t>
            </a:r>
            <a:r>
              <a:rPr lang="ru-RU" sz="2000" dirty="0" err="1"/>
              <a:t>уповноваженим</a:t>
            </a:r>
            <a:r>
              <a:rPr lang="ru-RU" sz="2000" dirty="0"/>
              <a:t> </a:t>
            </a:r>
            <a:r>
              <a:rPr lang="ru-RU" sz="2000" dirty="0" err="1"/>
              <a:t>проводити</a:t>
            </a:r>
            <a:r>
              <a:rPr lang="ru-RU" sz="2000" dirty="0"/>
              <a:t> </a:t>
            </a:r>
            <a:r>
              <a:rPr lang="ru-RU" sz="2000" dirty="0" err="1"/>
              <a:t>державну</a:t>
            </a:r>
            <a:r>
              <a:rPr lang="ru-RU" sz="2000" dirty="0"/>
              <a:t> </a:t>
            </a:r>
            <a:r>
              <a:rPr lang="ru-RU" sz="2000" dirty="0" err="1"/>
              <a:t>реєстрацію</a:t>
            </a:r>
            <a:r>
              <a:rPr lang="ru-RU" sz="2000" dirty="0"/>
              <a:t>, є </a:t>
            </a:r>
            <a:r>
              <a:rPr lang="ru-RU" sz="2000" b="1" dirty="0" err="1"/>
              <a:t>державний</a:t>
            </a:r>
            <a:endParaRPr lang="ru-RU" sz="2000" b="1" dirty="0"/>
          </a:p>
          <a:p>
            <a:r>
              <a:rPr lang="ru-RU" sz="2000" b="1" dirty="0" err="1"/>
              <a:t>реєстратор</a:t>
            </a:r>
            <a:r>
              <a:rPr lang="ru-RU" sz="2000" b="1" dirty="0"/>
              <a:t>.</a:t>
            </a:r>
          </a:p>
          <a:p>
            <a:endParaRPr lang="ru-RU" sz="2000" dirty="0" smtClean="0"/>
          </a:p>
          <a:p>
            <a:r>
              <a:rPr lang="ru-RU" sz="2000" b="1" dirty="0" err="1" smtClean="0"/>
              <a:t>Засновницькі</a:t>
            </a:r>
            <a:r>
              <a:rPr lang="ru-RU" sz="2000" b="1" dirty="0" smtClean="0"/>
              <a:t> </a:t>
            </a:r>
            <a:r>
              <a:rPr lang="ru-RU" sz="2000" b="1" dirty="0" err="1"/>
              <a:t>документи</a:t>
            </a:r>
            <a:r>
              <a:rPr lang="ru-RU" sz="2000" b="1" dirty="0"/>
              <a:t> </a:t>
            </a:r>
            <a:r>
              <a:rPr lang="ru-RU" sz="2000" b="1" dirty="0" err="1"/>
              <a:t>повинні</a:t>
            </a:r>
            <a:r>
              <a:rPr lang="ru-RU" sz="2000" b="1" dirty="0"/>
              <a:t> </a:t>
            </a:r>
            <a:r>
              <a:rPr lang="ru-RU" sz="2000" b="1" dirty="0" err="1"/>
              <a:t>містити</a:t>
            </a:r>
            <a:r>
              <a:rPr lang="ru-RU" sz="2000" b="1" dirty="0"/>
              <a:t> </a:t>
            </a:r>
            <a:r>
              <a:rPr lang="ru-RU" sz="2000" b="1" dirty="0" err="1"/>
              <a:t>відомості</a:t>
            </a:r>
            <a:r>
              <a:rPr lang="ru-RU" sz="2000" b="1" dirty="0"/>
              <a:t> про:</a:t>
            </a:r>
          </a:p>
          <a:p>
            <a:r>
              <a:rPr lang="en-US" sz="2000" dirty="0"/>
              <a:t>ü </a:t>
            </a:r>
            <a:r>
              <a:rPr lang="ru-RU" sz="2000" dirty="0"/>
              <a:t>вид </a:t>
            </a:r>
            <a:r>
              <a:rPr lang="ru-RU" sz="2000" dirty="0" err="1"/>
              <a:t>товариства</a:t>
            </a:r>
            <a:r>
              <a:rPr lang="ru-RU" sz="2000" dirty="0"/>
              <a:t>;</a:t>
            </a:r>
          </a:p>
          <a:p>
            <a:r>
              <a:rPr lang="en-US" sz="2000" dirty="0"/>
              <a:t>ü </a:t>
            </a:r>
            <a:r>
              <a:rPr lang="ru-RU" sz="2000" dirty="0"/>
              <a:t>предмет і </a:t>
            </a:r>
            <a:r>
              <a:rPr lang="ru-RU" sz="2000" dirty="0" err="1"/>
              <a:t>цілі</a:t>
            </a:r>
            <a:r>
              <a:rPr lang="ru-RU" sz="2000" dirty="0"/>
              <a:t> </a:t>
            </a:r>
            <a:r>
              <a:rPr lang="ru-RU" sz="2000" dirty="0" err="1"/>
              <a:t>діяльності</a:t>
            </a:r>
            <a:r>
              <a:rPr lang="ru-RU" sz="2000" dirty="0"/>
              <a:t> </a:t>
            </a:r>
            <a:r>
              <a:rPr lang="ru-RU" sz="2000" dirty="0" err="1"/>
              <a:t>товариства</a:t>
            </a:r>
            <a:r>
              <a:rPr lang="ru-RU" sz="2000" dirty="0"/>
              <a:t>;</a:t>
            </a:r>
          </a:p>
          <a:p>
            <a:r>
              <a:rPr lang="en-US" sz="2000" dirty="0"/>
              <a:t>ü </a:t>
            </a:r>
            <a:r>
              <a:rPr lang="ru-RU" sz="2000" dirty="0"/>
              <a:t>склад </a:t>
            </a:r>
            <a:r>
              <a:rPr lang="ru-RU" sz="2000" dirty="0" err="1"/>
              <a:t>учасників</a:t>
            </a:r>
            <a:r>
              <a:rPr lang="ru-RU" sz="2000" dirty="0"/>
              <a:t>;</a:t>
            </a:r>
          </a:p>
          <a:p>
            <a:r>
              <a:rPr lang="en-US" sz="2000" dirty="0"/>
              <a:t>ü </a:t>
            </a:r>
            <a:r>
              <a:rPr lang="ru-RU" sz="2000" dirty="0" err="1"/>
              <a:t>фірмове</a:t>
            </a:r>
            <a:r>
              <a:rPr lang="ru-RU" sz="2000" dirty="0"/>
              <a:t> </a:t>
            </a:r>
            <a:r>
              <a:rPr lang="ru-RU" sz="2000" dirty="0" err="1"/>
              <a:t>найменування</a:t>
            </a:r>
            <a:r>
              <a:rPr lang="ru-RU" sz="2000" dirty="0"/>
              <a:t>;</a:t>
            </a:r>
          </a:p>
          <a:p>
            <a:r>
              <a:rPr lang="en-US" sz="2000" dirty="0"/>
              <a:t>ü </a:t>
            </a:r>
            <a:r>
              <a:rPr lang="ru-RU" sz="2000" dirty="0" err="1"/>
              <a:t>місце</a:t>
            </a:r>
            <a:r>
              <a:rPr lang="ru-RU" sz="2000" dirty="0"/>
              <a:t> </a:t>
            </a:r>
            <a:r>
              <a:rPr lang="ru-RU" sz="2000" dirty="0" err="1"/>
              <a:t>знаходження</a:t>
            </a:r>
            <a:r>
              <a:rPr lang="ru-RU" sz="2000" dirty="0"/>
              <a:t>;</a:t>
            </a:r>
          </a:p>
          <a:p>
            <a:r>
              <a:rPr lang="en-US" sz="2000" dirty="0"/>
              <a:t>ü </a:t>
            </a:r>
            <a:r>
              <a:rPr lang="ru-RU" sz="2000" dirty="0" err="1"/>
              <a:t>розмір</a:t>
            </a:r>
            <a:r>
              <a:rPr lang="ru-RU" sz="2000" dirty="0"/>
              <a:t> статутного </a:t>
            </a:r>
            <a:r>
              <a:rPr lang="ru-RU" sz="2000" dirty="0" err="1"/>
              <a:t>капіталу</a:t>
            </a:r>
            <a:r>
              <a:rPr lang="ru-RU" sz="2000" dirty="0"/>
              <a:t> </a:t>
            </a:r>
            <a:r>
              <a:rPr lang="ru-RU" sz="2000" dirty="0" err="1"/>
              <a:t>товариства</a:t>
            </a:r>
            <a:r>
              <a:rPr lang="ru-RU" sz="2000" dirty="0"/>
              <a:t>;</a:t>
            </a:r>
          </a:p>
          <a:p>
            <a:r>
              <a:rPr lang="en-US" sz="2000" dirty="0"/>
              <a:t>ü </a:t>
            </a:r>
            <a:r>
              <a:rPr lang="ru-RU" sz="2000" dirty="0"/>
              <a:t>порядок </a:t>
            </a:r>
            <a:r>
              <a:rPr lang="ru-RU" sz="2000" dirty="0" err="1"/>
              <a:t>розподілу</a:t>
            </a:r>
            <a:r>
              <a:rPr lang="ru-RU" sz="2000" dirty="0"/>
              <a:t> </a:t>
            </a:r>
            <a:r>
              <a:rPr lang="ru-RU" sz="2000" dirty="0" err="1"/>
              <a:t>прибутків</a:t>
            </a:r>
            <a:r>
              <a:rPr lang="ru-RU" sz="2000" dirty="0"/>
              <a:t> і </a:t>
            </a:r>
            <a:r>
              <a:rPr lang="ru-RU" sz="2000" dirty="0" err="1"/>
              <a:t>відшкодування</a:t>
            </a:r>
            <a:r>
              <a:rPr lang="ru-RU" sz="2000" dirty="0"/>
              <a:t> </a:t>
            </a:r>
            <a:r>
              <a:rPr lang="ru-RU" sz="2000" dirty="0" err="1"/>
              <a:t>збитків</a:t>
            </a:r>
            <a:r>
              <a:rPr lang="ru-RU" sz="2000" dirty="0"/>
              <a:t>;</a:t>
            </a:r>
          </a:p>
          <a:p>
            <a:r>
              <a:rPr lang="en-US" sz="2000" dirty="0"/>
              <a:t>ü </a:t>
            </a:r>
            <a:r>
              <a:rPr lang="ru-RU" sz="2000" dirty="0" err="1"/>
              <a:t>перелік</a:t>
            </a:r>
            <a:r>
              <a:rPr lang="ru-RU" sz="2000" dirty="0"/>
              <a:t> </a:t>
            </a:r>
            <a:r>
              <a:rPr lang="ru-RU" sz="2000" dirty="0" err="1"/>
              <a:t>питань</a:t>
            </a:r>
            <a:r>
              <a:rPr lang="ru-RU" sz="2000" dirty="0"/>
              <a:t>, по </a:t>
            </a:r>
            <a:r>
              <a:rPr lang="ru-RU" sz="2000" dirty="0" err="1"/>
              <a:t>яких</a:t>
            </a:r>
            <a:r>
              <a:rPr lang="ru-RU" sz="2000" dirty="0"/>
              <a:t> </a:t>
            </a:r>
            <a:r>
              <a:rPr lang="ru-RU" sz="2000" dirty="0" err="1"/>
              <a:t>необхідна</a:t>
            </a:r>
            <a:r>
              <a:rPr lang="ru-RU" sz="2000" dirty="0"/>
              <a:t> </a:t>
            </a:r>
            <a:r>
              <a:rPr lang="ru-RU" sz="2000" dirty="0" err="1"/>
              <a:t>одноголосність</a:t>
            </a:r>
            <a:r>
              <a:rPr lang="ru-RU" sz="2000" dirty="0"/>
              <a:t> </a:t>
            </a:r>
            <a:r>
              <a:rPr lang="ru-RU" sz="2000" dirty="0" err="1"/>
              <a:t>або</a:t>
            </a:r>
            <a:r>
              <a:rPr lang="ru-RU" sz="2000" dirty="0"/>
              <a:t> </a:t>
            </a:r>
            <a:r>
              <a:rPr lang="ru-RU" sz="2000" dirty="0" err="1"/>
              <a:t>більшість</a:t>
            </a:r>
            <a:endParaRPr lang="ru-RU" sz="2000" dirty="0"/>
          </a:p>
          <a:p>
            <a:r>
              <a:rPr lang="ru-RU" sz="2000" dirty="0" err="1"/>
              <a:t>голосів</a:t>
            </a:r>
            <a:r>
              <a:rPr lang="ru-RU" sz="2000" dirty="0"/>
              <a:t>;</a:t>
            </a:r>
          </a:p>
          <a:p>
            <a:r>
              <a:rPr lang="en-US" sz="2000" dirty="0"/>
              <a:t>ü </a:t>
            </a:r>
            <a:r>
              <a:rPr lang="ru-RU" sz="2000" dirty="0" err="1"/>
              <a:t>розмір</a:t>
            </a:r>
            <a:r>
              <a:rPr lang="ru-RU" sz="2000" dirty="0"/>
              <a:t> </a:t>
            </a:r>
            <a:r>
              <a:rPr lang="ru-RU" sz="2000" dirty="0" err="1"/>
              <a:t>часток</a:t>
            </a:r>
            <a:r>
              <a:rPr lang="ru-RU" sz="2000" dirty="0"/>
              <a:t> кожного з </a:t>
            </a:r>
            <a:r>
              <a:rPr lang="ru-RU" sz="2000" dirty="0" err="1"/>
              <a:t>учасників</a:t>
            </a:r>
            <a:r>
              <a:rPr lang="ru-RU" sz="2000" dirty="0"/>
              <a:t>, </a:t>
            </a:r>
            <a:r>
              <a:rPr lang="ru-RU" sz="2000" dirty="0" err="1"/>
              <a:t>терміни</a:t>
            </a:r>
            <a:r>
              <a:rPr lang="ru-RU" sz="2000" dirty="0"/>
              <a:t> і порядок </a:t>
            </a:r>
            <a:r>
              <a:rPr lang="ru-RU" sz="2000" dirty="0" err="1"/>
              <a:t>внесення</a:t>
            </a:r>
            <a:r>
              <a:rPr lang="ru-RU" sz="2000" dirty="0"/>
              <a:t> ними</a:t>
            </a:r>
          </a:p>
          <a:p>
            <a:r>
              <a:rPr lang="ru-RU" sz="2000" dirty="0" err="1"/>
              <a:t>внесків</a:t>
            </a:r>
            <a:r>
              <a:rPr lang="ru-RU" sz="20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85213909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https://lh3.googleusercontent.com/-6PQCNigjLI0/UxCKmdKdEcI/AAAAAAAAAGM/LCj4axBorxM/w857-h571-no/IMG_157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309360" y="522514"/>
            <a:ext cx="5617028" cy="5647783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378823" y="212942"/>
            <a:ext cx="5799908" cy="64735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just">
              <a:spcAft>
                <a:spcPts val="1000"/>
              </a:spcAft>
            </a:pPr>
            <a:r>
              <a:rPr lang="ru-RU" sz="2000" dirty="0" err="1" smtClean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Діяльність</a:t>
            </a:r>
            <a:r>
              <a:rPr lang="ru-RU" sz="2000" dirty="0" smtClean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закладів</a:t>
            </a:r>
            <a:r>
              <a:rPr lang="ru-RU" sz="2000" dirty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ресторанного </a:t>
            </a:r>
            <a:r>
              <a:rPr lang="ru-RU" sz="2000" dirty="0" err="1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господарства</a:t>
            </a:r>
            <a:r>
              <a:rPr lang="ru-RU" sz="2000" dirty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характеризується</a:t>
            </a:r>
            <a:r>
              <a:rPr lang="ru-RU" sz="2000" dirty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певними</a:t>
            </a:r>
            <a:r>
              <a:rPr lang="ru-RU" sz="2000" dirty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особливостями</a:t>
            </a:r>
            <a:r>
              <a:rPr lang="ru-RU" sz="2000" dirty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організаційно-економічного</a:t>
            </a:r>
            <a:r>
              <a:rPr lang="ru-RU" sz="2000" dirty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і </a:t>
            </a:r>
            <a:r>
              <a:rPr lang="ru-RU" sz="2000" dirty="0" err="1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соціального</a:t>
            </a:r>
            <a:r>
              <a:rPr lang="ru-RU" sz="2000" dirty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характеру.</a:t>
            </a:r>
            <a:endParaRPr lang="ru-RU" sz="2000" dirty="0">
              <a:latin typeface="Times New Roman" pitchFamily="18" charset="0"/>
              <a:ea typeface="Calibri" panose="020F0502020204030204" pitchFamily="34" charset="0"/>
              <a:cs typeface="Times New Roman" pitchFamily="18" charset="0"/>
            </a:endParaRPr>
          </a:p>
          <a:p>
            <a:pPr indent="450215" algn="just">
              <a:spcAft>
                <a:spcPts val="1000"/>
              </a:spcAft>
            </a:pPr>
            <a:r>
              <a:rPr lang="ru-RU" sz="2000" b="1" dirty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До </a:t>
            </a:r>
            <a:r>
              <a:rPr lang="ru-RU" sz="2000" b="1" dirty="0" err="1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організаційно-економічних</a:t>
            </a:r>
            <a:r>
              <a:rPr lang="ru-RU" sz="2000" b="1" dirty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ru-RU" sz="2000" b="1" dirty="0" err="1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особливостей</a:t>
            </a:r>
            <a:r>
              <a:rPr lang="ru-RU" sz="2000" b="1" dirty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виробничо-торговельної</a:t>
            </a:r>
            <a:r>
              <a:rPr lang="ru-RU" sz="2000" dirty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діяльності</a:t>
            </a:r>
            <a:r>
              <a:rPr lang="ru-RU" sz="2000" dirty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відносяться</a:t>
            </a:r>
            <a:r>
              <a:rPr lang="ru-RU" sz="2000" dirty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: </a:t>
            </a:r>
            <a:r>
              <a:rPr lang="ru-RU" sz="2000" dirty="0" err="1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виконання</a:t>
            </a:r>
            <a:r>
              <a:rPr lang="ru-RU" sz="2000" dirty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трьох</a:t>
            </a:r>
            <a:r>
              <a:rPr lang="ru-RU" sz="2000" dirty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взаємопов’язаних</a:t>
            </a:r>
            <a:r>
              <a:rPr lang="ru-RU" sz="2000" dirty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функцій</a:t>
            </a:r>
            <a:r>
              <a:rPr lang="ru-RU" sz="2000" dirty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: </a:t>
            </a:r>
            <a:r>
              <a:rPr lang="ru-RU" sz="2000" dirty="0" err="1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виробництво</a:t>
            </a:r>
            <a:r>
              <a:rPr lang="ru-RU" sz="2000" dirty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кулінарної</a:t>
            </a:r>
            <a:r>
              <a:rPr lang="ru-RU" sz="2000" dirty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продукції</a:t>
            </a:r>
            <a:r>
              <a:rPr lang="ru-RU" sz="2000" dirty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, </a:t>
            </a:r>
            <a:r>
              <a:rPr lang="ru-RU" sz="2000" dirty="0" err="1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її</a:t>
            </a:r>
            <a:r>
              <a:rPr lang="ru-RU" sz="2000" dirty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реалізація</a:t>
            </a:r>
            <a:r>
              <a:rPr lang="ru-RU" sz="2000" dirty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і </a:t>
            </a:r>
            <a:r>
              <a:rPr lang="ru-RU" sz="2000" dirty="0" err="1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організація</a:t>
            </a:r>
            <a:r>
              <a:rPr lang="ru-RU" sz="2000" dirty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споживання</a:t>
            </a:r>
            <a:r>
              <a:rPr lang="ru-RU" sz="2000" dirty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; </a:t>
            </a:r>
            <a:r>
              <a:rPr lang="ru-RU" sz="2000" dirty="0" err="1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виробництво</a:t>
            </a:r>
            <a:r>
              <a:rPr lang="ru-RU" sz="2000" dirty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продукції</a:t>
            </a:r>
            <a:r>
              <a:rPr lang="ru-RU" sz="2000" dirty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, яка </a:t>
            </a:r>
            <a:r>
              <a:rPr lang="ru-RU" sz="2000" dirty="0" err="1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має</a:t>
            </a:r>
            <a:r>
              <a:rPr lang="ru-RU" sz="2000" dirty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обмежений</a:t>
            </a:r>
            <a:r>
              <a:rPr lang="ru-RU" sz="2000" dirty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термін</a:t>
            </a:r>
            <a:r>
              <a:rPr lang="ru-RU" sz="2000" dirty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реалізації</a:t>
            </a:r>
            <a:r>
              <a:rPr lang="ru-RU" sz="2000" dirty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, </a:t>
            </a:r>
            <a:r>
              <a:rPr lang="ru-RU" sz="2000" dirty="0" err="1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що</a:t>
            </a:r>
            <a:r>
              <a:rPr lang="ru-RU" sz="2000" dirty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обумовлює</a:t>
            </a:r>
            <a:r>
              <a:rPr lang="ru-RU" sz="2000" dirty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випускання</a:t>
            </a:r>
            <a:r>
              <a:rPr lang="ru-RU" sz="2000" dirty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страв</a:t>
            </a:r>
            <a:r>
              <a:rPr lang="ru-RU" sz="2000" dirty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невеликими </a:t>
            </a:r>
            <a:r>
              <a:rPr lang="ru-RU" sz="2000" dirty="0" err="1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партіями</a:t>
            </a:r>
            <a:r>
              <a:rPr lang="ru-RU" sz="2000" dirty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відповідно</a:t>
            </a:r>
            <a:r>
              <a:rPr lang="ru-RU" sz="2000" dirty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до </a:t>
            </a:r>
            <a:r>
              <a:rPr lang="ru-RU" sz="2000" dirty="0" err="1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графіку</a:t>
            </a:r>
            <a:r>
              <a:rPr lang="ru-RU" sz="2000" dirty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погодинної</a:t>
            </a:r>
            <a:r>
              <a:rPr lang="ru-RU" sz="2000" dirty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реалізації</a:t>
            </a:r>
            <a:r>
              <a:rPr lang="ru-RU" sz="2000" dirty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; </a:t>
            </a:r>
            <a:r>
              <a:rPr lang="ru-RU" sz="2000" dirty="0" err="1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необхідність</a:t>
            </a:r>
            <a:r>
              <a:rPr lang="ru-RU" sz="2000" dirty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суворого</a:t>
            </a:r>
            <a:r>
              <a:rPr lang="ru-RU" sz="2000" dirty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дотримання</a:t>
            </a:r>
            <a:r>
              <a:rPr lang="ru-RU" sz="2000" dirty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робітниками</a:t>
            </a:r>
            <a:r>
              <a:rPr lang="ru-RU" sz="2000" dirty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закладів</a:t>
            </a:r>
            <a:r>
              <a:rPr lang="ru-RU" sz="2000" dirty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санітарно-гігієнічних</a:t>
            </a:r>
            <a:r>
              <a:rPr lang="ru-RU" sz="2000" dirty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вимог</a:t>
            </a:r>
            <a:r>
              <a:rPr lang="ru-RU" sz="2000" dirty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; </a:t>
            </a:r>
            <a:r>
              <a:rPr lang="ru-RU" sz="2000" dirty="0" err="1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нерівномірне</a:t>
            </a:r>
            <a:r>
              <a:rPr lang="ru-RU" sz="2000" dirty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завантаження</a:t>
            </a:r>
            <a:r>
              <a:rPr lang="ru-RU" sz="2000" dirty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виробництва</a:t>
            </a:r>
            <a:r>
              <a:rPr lang="ru-RU" sz="2000" dirty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і </a:t>
            </a:r>
            <a:r>
              <a:rPr lang="ru-RU" sz="2000" dirty="0" err="1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залів</a:t>
            </a:r>
            <a:r>
              <a:rPr lang="ru-RU" sz="2000" dirty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в </a:t>
            </a:r>
            <a:r>
              <a:rPr lang="ru-RU" sz="2000" dirty="0" err="1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окремі</a:t>
            </a:r>
            <a:r>
              <a:rPr lang="ru-RU" sz="2000" dirty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години</a:t>
            </a:r>
            <a:r>
              <a:rPr lang="ru-RU" sz="2000" dirty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роботи</a:t>
            </a:r>
            <a:r>
              <a:rPr lang="ru-RU" sz="2000" dirty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закладу; </a:t>
            </a:r>
            <a:r>
              <a:rPr lang="ru-RU" sz="2000" dirty="0" err="1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забезпечення</a:t>
            </a:r>
            <a:r>
              <a:rPr lang="ru-RU" sz="2000" dirty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належного</a:t>
            </a:r>
            <a:r>
              <a:rPr lang="ru-RU" sz="2000" dirty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контролю за </a:t>
            </a:r>
            <a:r>
              <a:rPr lang="ru-RU" sz="2000" dirty="0" err="1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якістю</a:t>
            </a:r>
            <a:r>
              <a:rPr lang="ru-RU" sz="2000" dirty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сировини</a:t>
            </a:r>
            <a:r>
              <a:rPr lang="ru-RU" sz="2000" dirty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, </a:t>
            </a:r>
            <a:r>
              <a:rPr lang="ru-RU" sz="2000" dirty="0" err="1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процесами</a:t>
            </a:r>
            <a:r>
              <a:rPr lang="ru-RU" sz="2000" dirty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приготування</a:t>
            </a:r>
            <a:r>
              <a:rPr lang="ru-RU" sz="2000" dirty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та </a:t>
            </a:r>
            <a:r>
              <a:rPr lang="ru-RU" sz="2000" dirty="0" err="1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реалізації</a:t>
            </a:r>
            <a:r>
              <a:rPr lang="ru-RU" sz="2000" dirty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готових</a:t>
            </a:r>
            <a:r>
              <a:rPr lang="ru-RU" sz="2000" dirty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страв</a:t>
            </a:r>
            <a:r>
              <a:rPr lang="ru-RU" sz="2000" dirty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; </a:t>
            </a:r>
            <a:r>
              <a:rPr lang="ru-RU" sz="2000" dirty="0" err="1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вплив</a:t>
            </a:r>
            <a:r>
              <a:rPr lang="ru-RU" sz="2000" dirty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сезонних</a:t>
            </a:r>
            <a:r>
              <a:rPr lang="ru-RU" sz="2000" dirty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факторів</a:t>
            </a:r>
            <a:r>
              <a:rPr lang="ru-RU" sz="2000" dirty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на </a:t>
            </a:r>
            <a:r>
              <a:rPr lang="ru-RU" sz="2000" dirty="0" err="1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асортимент</a:t>
            </a:r>
            <a:r>
              <a:rPr lang="ru-RU" sz="2000" dirty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продукції</a:t>
            </a:r>
            <a:r>
              <a:rPr lang="ru-RU" sz="2000" dirty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, </a:t>
            </a:r>
            <a:r>
              <a:rPr lang="ru-RU" sz="2000" dirty="0" err="1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що</a:t>
            </a:r>
            <a:r>
              <a:rPr lang="ru-RU" sz="2000" dirty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виготовляється</a:t>
            </a:r>
            <a:r>
              <a:rPr lang="ru-RU" sz="2000" dirty="0" smtClean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.</a:t>
            </a:r>
            <a:endParaRPr lang="en-US" sz="2000" dirty="0" smtClean="0">
              <a:solidFill>
                <a:srgbClr val="281F18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  <a:p>
            <a:pPr indent="450215" algn="just">
              <a:spcAft>
                <a:spcPts val="1000"/>
              </a:spcAft>
            </a:pPr>
            <a:endParaRPr lang="en-US" dirty="0" smtClean="0">
              <a:solidFill>
                <a:srgbClr val="281F18"/>
              </a:solidFill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680046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http://diel.ks.ua/images/ofeciant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44582" y="313509"/>
            <a:ext cx="5016137" cy="5865222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5969726" y="261258"/>
            <a:ext cx="6048103" cy="5324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just">
              <a:spcAft>
                <a:spcPts val="1000"/>
              </a:spcAft>
            </a:pPr>
            <a:r>
              <a:rPr lang="ru-RU" sz="2000" b="1" dirty="0" smtClean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До </a:t>
            </a:r>
            <a:r>
              <a:rPr lang="ru-RU" sz="2000" b="1" dirty="0" err="1" smtClean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особливостей</a:t>
            </a:r>
            <a:r>
              <a:rPr lang="ru-RU" sz="2000" b="1" dirty="0" smtClean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соціального</a:t>
            </a:r>
            <a:r>
              <a:rPr lang="ru-RU" sz="2000" b="1" dirty="0" smtClean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характеру </a:t>
            </a:r>
            <a:r>
              <a:rPr lang="ru-RU" sz="2000" dirty="0" err="1" smtClean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можна</a:t>
            </a:r>
            <a:r>
              <a:rPr lang="ru-RU" sz="2000" dirty="0" smtClean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віднести</a:t>
            </a:r>
            <a:r>
              <a:rPr lang="ru-RU" sz="2000" dirty="0" smtClean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: </a:t>
            </a:r>
            <a:r>
              <a:rPr lang="ru-RU" sz="2000" dirty="0" err="1" smtClean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залежність</a:t>
            </a:r>
            <a:r>
              <a:rPr lang="ru-RU" sz="2000" dirty="0" smtClean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режиму </a:t>
            </a:r>
            <a:r>
              <a:rPr lang="ru-RU" sz="2000" dirty="0" err="1" smtClean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роботи</a:t>
            </a:r>
            <a:r>
              <a:rPr lang="ru-RU" sz="2000" dirty="0" smtClean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закладів</a:t>
            </a:r>
            <a:r>
              <a:rPr lang="ru-RU" sz="2000" dirty="0" smtClean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ресторанного </a:t>
            </a:r>
            <a:r>
              <a:rPr lang="ru-RU" sz="2000" dirty="0" err="1" smtClean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господарства</a:t>
            </a:r>
            <a:r>
              <a:rPr lang="ru-RU" sz="2000" dirty="0" smtClean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від</a:t>
            </a:r>
            <a:r>
              <a:rPr lang="ru-RU" sz="2000" dirty="0" smtClean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режиму </a:t>
            </a:r>
            <a:r>
              <a:rPr lang="ru-RU" sz="2000" dirty="0" err="1" smtClean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роботи</a:t>
            </a:r>
            <a:r>
              <a:rPr lang="ru-RU" sz="2000" dirty="0" smtClean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промислових</a:t>
            </a:r>
            <a:r>
              <a:rPr lang="ru-RU" sz="2000" dirty="0" smtClean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закладів</a:t>
            </a:r>
            <a:r>
              <a:rPr lang="ru-RU" sz="2000" dirty="0" smtClean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, </a:t>
            </a:r>
            <a:r>
              <a:rPr lang="ru-RU" sz="2000" dirty="0" err="1" smtClean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навчальних</a:t>
            </a:r>
            <a:r>
              <a:rPr lang="ru-RU" sz="2000" dirty="0" smtClean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закладів</a:t>
            </a:r>
            <a:r>
              <a:rPr lang="ru-RU" sz="2000" dirty="0" smtClean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, </a:t>
            </a:r>
            <a:r>
              <a:rPr lang="ru-RU" sz="2000" dirty="0" err="1" smtClean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організацій</a:t>
            </a:r>
            <a:r>
              <a:rPr lang="ru-RU" sz="2000" dirty="0" smtClean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, </a:t>
            </a:r>
            <a:r>
              <a:rPr lang="ru-RU" sz="2000" dirty="0" err="1" smtClean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які</a:t>
            </a:r>
            <a:r>
              <a:rPr lang="ru-RU" sz="2000" dirty="0" smtClean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ними </a:t>
            </a:r>
            <a:r>
              <a:rPr lang="ru-RU" sz="2000" dirty="0" err="1" smtClean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обслуговуються</a:t>
            </a:r>
            <a:r>
              <a:rPr lang="ru-RU" sz="2000" dirty="0" smtClean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; </a:t>
            </a:r>
            <a:r>
              <a:rPr lang="ru-RU" sz="2000" dirty="0" err="1" smtClean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значні</a:t>
            </a:r>
            <a:r>
              <a:rPr lang="ru-RU" sz="2000" dirty="0" smtClean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зміни</a:t>
            </a:r>
            <a:r>
              <a:rPr lang="ru-RU" sz="2000" dirty="0" smtClean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попиту</a:t>
            </a:r>
            <a:r>
              <a:rPr lang="ru-RU" sz="2000" dirty="0" smtClean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на </a:t>
            </a:r>
            <a:r>
              <a:rPr lang="ru-RU" sz="2000" dirty="0" err="1" smtClean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кулінарну</a:t>
            </a:r>
            <a:r>
              <a:rPr lang="ru-RU" sz="2000" dirty="0" smtClean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продукцію</a:t>
            </a:r>
            <a:r>
              <a:rPr lang="ru-RU" sz="2000" dirty="0" smtClean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в </a:t>
            </a:r>
            <a:r>
              <a:rPr lang="ru-RU" sz="2000" dirty="0" err="1" smtClean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залежності</a:t>
            </a:r>
            <a:r>
              <a:rPr lang="ru-RU" sz="2000" dirty="0" smtClean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від</a:t>
            </a:r>
            <a:r>
              <a:rPr lang="ru-RU" sz="2000" dirty="0" smtClean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часу </a:t>
            </a:r>
            <a:r>
              <a:rPr lang="ru-RU" sz="2000" dirty="0" err="1" smtClean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доби</a:t>
            </a:r>
            <a:r>
              <a:rPr lang="ru-RU" sz="2000" dirty="0" smtClean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, </a:t>
            </a:r>
            <a:r>
              <a:rPr lang="ru-RU" sz="2000" dirty="0" err="1" smtClean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днів</a:t>
            </a:r>
            <a:r>
              <a:rPr lang="ru-RU" sz="2000" dirty="0" smtClean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тижня</a:t>
            </a:r>
            <a:r>
              <a:rPr lang="ru-RU" sz="2000" dirty="0" smtClean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, пори року; </a:t>
            </a:r>
            <a:r>
              <a:rPr lang="ru-RU" sz="2000" dirty="0" err="1" smtClean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залежність</a:t>
            </a:r>
            <a:r>
              <a:rPr lang="ru-RU" sz="2000" dirty="0" smtClean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асортименту</a:t>
            </a:r>
            <a:r>
              <a:rPr lang="ru-RU" sz="2000" dirty="0" smtClean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продукції</a:t>
            </a:r>
            <a:r>
              <a:rPr lang="ru-RU" sz="2000" dirty="0" smtClean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від</a:t>
            </a:r>
            <a:r>
              <a:rPr lang="ru-RU" sz="2000" dirty="0" smtClean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характеру </a:t>
            </a:r>
            <a:r>
              <a:rPr lang="ru-RU" sz="2000" dirty="0" err="1" smtClean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попиту</a:t>
            </a:r>
            <a:r>
              <a:rPr lang="ru-RU" sz="2000" dirty="0" smtClean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і</a:t>
            </a:r>
            <a:r>
              <a:rPr lang="ru-RU" sz="2000" dirty="0" smtClean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особливостей</a:t>
            </a:r>
            <a:r>
              <a:rPr lang="ru-RU" sz="2000" dirty="0" smtClean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контингенту, </a:t>
            </a:r>
            <a:r>
              <a:rPr lang="ru-RU" sz="2000" dirty="0" err="1" smtClean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що</a:t>
            </a:r>
            <a:r>
              <a:rPr lang="ru-RU" sz="2000" dirty="0" smtClean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обслуговується</a:t>
            </a:r>
            <a:r>
              <a:rPr lang="ru-RU" sz="2000" dirty="0" smtClean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, </a:t>
            </a:r>
            <a:r>
              <a:rPr lang="ru-RU" sz="2000" dirty="0" err="1" smtClean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його</a:t>
            </a:r>
            <a:r>
              <a:rPr lang="ru-RU" sz="2000" dirty="0" smtClean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професійного</a:t>
            </a:r>
            <a:r>
              <a:rPr lang="ru-RU" sz="2000" dirty="0" smtClean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, </a:t>
            </a:r>
            <a:r>
              <a:rPr lang="ru-RU" sz="2000" dirty="0" err="1" smtClean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вікового</a:t>
            </a:r>
            <a:r>
              <a:rPr lang="ru-RU" sz="2000" dirty="0" smtClean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, </a:t>
            </a:r>
            <a:r>
              <a:rPr lang="ru-RU" sz="2000" dirty="0" err="1" smtClean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національного</a:t>
            </a:r>
            <a:r>
              <a:rPr lang="ru-RU" sz="2000" dirty="0" smtClean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складу, умов </a:t>
            </a:r>
            <a:r>
              <a:rPr lang="ru-RU" sz="2000" dirty="0" err="1" smtClean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праці</a:t>
            </a:r>
            <a:r>
              <a:rPr lang="ru-RU" sz="2000" dirty="0" smtClean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, </a:t>
            </a:r>
            <a:r>
              <a:rPr lang="ru-RU" sz="2000" dirty="0" err="1" smtClean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навчання</a:t>
            </a:r>
            <a:r>
              <a:rPr lang="ru-RU" sz="2000" dirty="0" smtClean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, </a:t>
            </a:r>
            <a:r>
              <a:rPr lang="ru-RU" sz="2000" dirty="0" err="1" smtClean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відпочинку</a:t>
            </a:r>
            <a:r>
              <a:rPr lang="ru-RU" sz="2000" dirty="0" smtClean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; </a:t>
            </a:r>
            <a:r>
              <a:rPr lang="ru-RU" sz="2000" dirty="0" err="1" smtClean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рівень</a:t>
            </a:r>
            <a:r>
              <a:rPr lang="ru-RU" sz="2000" dirty="0" smtClean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доходів</a:t>
            </a:r>
            <a:r>
              <a:rPr lang="ru-RU" sz="2000" dirty="0" smtClean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населення</a:t>
            </a:r>
            <a:r>
              <a:rPr lang="ru-RU" sz="2000" dirty="0" smtClean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та </a:t>
            </a:r>
            <a:r>
              <a:rPr lang="ru-RU" sz="2000" dirty="0" err="1" smtClean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цін</a:t>
            </a:r>
            <a:r>
              <a:rPr lang="ru-RU" sz="2000" dirty="0" smtClean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на </a:t>
            </a:r>
            <a:r>
              <a:rPr lang="ru-RU" sz="2000" dirty="0" err="1" smtClean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кулінарну</a:t>
            </a:r>
            <a:r>
              <a:rPr lang="ru-RU" sz="2000" dirty="0" smtClean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продукцію</a:t>
            </a:r>
            <a:r>
              <a:rPr lang="ru-RU" sz="2000" dirty="0" smtClean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та </a:t>
            </a:r>
            <a:r>
              <a:rPr lang="ru-RU" sz="2000" dirty="0" err="1" smtClean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послуги</a:t>
            </a:r>
            <a:r>
              <a:rPr lang="ru-RU" sz="2000" dirty="0" smtClean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закладів</a:t>
            </a:r>
            <a:r>
              <a:rPr lang="ru-RU" sz="2000" dirty="0" smtClean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; </a:t>
            </a:r>
            <a:r>
              <a:rPr lang="ru-RU" sz="2000" dirty="0" err="1" smtClean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залежність</a:t>
            </a:r>
            <a:r>
              <a:rPr lang="ru-RU" sz="2000" dirty="0" smtClean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типу, </a:t>
            </a:r>
            <a:r>
              <a:rPr lang="ru-RU" sz="2000" dirty="0" err="1" smtClean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потужності</a:t>
            </a:r>
            <a:r>
              <a:rPr lang="ru-RU" sz="2000" dirty="0" smtClean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і</a:t>
            </a:r>
            <a:r>
              <a:rPr lang="ru-RU" sz="2000" dirty="0" smtClean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місцезнаходження</a:t>
            </a:r>
            <a:r>
              <a:rPr lang="ru-RU" sz="2000" dirty="0" smtClean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закладів</a:t>
            </a:r>
            <a:r>
              <a:rPr lang="ru-RU" sz="2000" dirty="0" smtClean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ресторанного </a:t>
            </a:r>
            <a:r>
              <a:rPr lang="ru-RU" sz="2000" dirty="0" err="1" smtClean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господарства</a:t>
            </a:r>
            <a:r>
              <a:rPr lang="ru-RU" sz="2000" dirty="0" smtClean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від</a:t>
            </a:r>
            <a:r>
              <a:rPr lang="ru-RU" sz="2000" dirty="0" smtClean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компактності</a:t>
            </a:r>
            <a:r>
              <a:rPr lang="ru-RU" sz="2000" dirty="0" smtClean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(</a:t>
            </a:r>
            <a:r>
              <a:rPr lang="ru-RU" sz="2000" dirty="0" err="1" smtClean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щільності</a:t>
            </a:r>
            <a:r>
              <a:rPr lang="ru-RU" sz="2000" dirty="0" smtClean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) </a:t>
            </a:r>
            <a:r>
              <a:rPr lang="ru-RU" sz="2000" dirty="0" err="1" smtClean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населених</a:t>
            </a:r>
            <a:r>
              <a:rPr lang="ru-RU" sz="2000" dirty="0" smtClean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пунктів</a:t>
            </a:r>
            <a:r>
              <a:rPr lang="ru-RU" sz="2000" dirty="0" smtClean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, </a:t>
            </a:r>
            <a:r>
              <a:rPr lang="ru-RU" sz="2000" dirty="0" err="1" smtClean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наявності</a:t>
            </a:r>
            <a:r>
              <a:rPr lang="ru-RU" sz="2000" dirty="0" smtClean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інших</a:t>
            </a:r>
            <a:r>
              <a:rPr lang="ru-RU" sz="2000" dirty="0" smtClean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закладів</a:t>
            </a:r>
            <a:r>
              <a:rPr lang="ru-RU" sz="2000" dirty="0" smtClean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ресторанного</a:t>
            </a:r>
            <a:r>
              <a:rPr lang="ru-RU" sz="2000" dirty="0" smtClean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господарства</a:t>
            </a:r>
            <a:r>
              <a:rPr lang="ru-RU" sz="2000" dirty="0" smtClean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та </a:t>
            </a:r>
            <a:r>
              <a:rPr lang="ru-RU" sz="2000" dirty="0" err="1" smtClean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продуктових</a:t>
            </a:r>
            <a:r>
              <a:rPr lang="ru-RU" sz="2000" dirty="0" smtClean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магазинів</a:t>
            </a:r>
            <a:r>
              <a:rPr lang="ru-RU" sz="2000" dirty="0" smtClean="0">
                <a:solidFill>
                  <a:srgbClr val="281F18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.</a:t>
            </a:r>
            <a:endParaRPr lang="en-US" sz="2000" dirty="0">
              <a:solidFill>
                <a:srgbClr val="281F18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510104" y="-44893"/>
            <a:ext cx="11360767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2400" b="1" dirty="0">
              <a:latin typeface="Calibri" panose="020F0502020204030204" pitchFamily="34" charset="0"/>
            </a:endParaRPr>
          </a:p>
          <a:p>
            <a:pPr algn="just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      Заклад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ресторанного </a:t>
            </a:r>
            <a:r>
              <a:rPr lang="ru-RU" sz="2400" b="1" dirty="0" err="1">
                <a:latin typeface="Times New Roman" pitchFamily="18" charset="0"/>
                <a:cs typeface="Times New Roman" pitchFamily="18" charset="0"/>
              </a:rPr>
              <a:t>господарства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це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організаційно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-структурна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одиниця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у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сфері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ресторанного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господарства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, яка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здійснює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виробничо-торговельну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діяльність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виробляє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або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/і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доготовляє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продає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і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організовує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споживання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продукції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власного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виробництва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і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закупних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товарів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, а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також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може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організовувати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дозвілля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споживачів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Нормативними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документами в ресторанному </a:t>
            </a:r>
            <a:r>
              <a:rPr lang="ru-RU" sz="2400" b="1" dirty="0" err="1">
                <a:latin typeface="Times New Roman" pitchFamily="18" charset="0"/>
                <a:cs typeface="Times New Roman" pitchFamily="18" charset="0"/>
              </a:rPr>
              <a:t>господарстві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 (РГ),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які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регламентують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>
                <a:latin typeface="Times New Roman" pitchFamily="18" charset="0"/>
                <a:cs typeface="Times New Roman" pitchFamily="18" charset="0"/>
              </a:rPr>
              <a:t>основні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>
                <a:latin typeface="Times New Roman" pitchFamily="18" charset="0"/>
                <a:cs typeface="Times New Roman" pitchFamily="18" charset="0"/>
              </a:rPr>
              <a:t>визначення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b="1" dirty="0" err="1">
                <a:latin typeface="Times New Roman" pitchFamily="18" charset="0"/>
                <a:cs typeface="Times New Roman" pitchFamily="18" charset="0"/>
              </a:rPr>
              <a:t>підходи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 до </a:t>
            </a:r>
            <a:r>
              <a:rPr lang="ru-RU" sz="2400" b="1" dirty="0" err="1">
                <a:latin typeface="Times New Roman" pitchFamily="18" charset="0"/>
                <a:cs typeface="Times New Roman" pitchFamily="18" charset="0"/>
              </a:rPr>
              <a:t>класифікації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b="1" dirty="0" err="1">
                <a:latin typeface="Times New Roman" pitchFamily="18" charset="0"/>
                <a:cs typeface="Times New Roman" pitchFamily="18" charset="0"/>
              </a:rPr>
              <a:t>основні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та 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відмінні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>
                <a:latin typeface="Times New Roman" pitchFamily="18" charset="0"/>
                <a:cs typeface="Times New Roman" pitchFamily="18" charset="0"/>
              </a:rPr>
              <a:t>вимоги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 до ЗРГ є:</a:t>
            </a:r>
          </a:p>
          <a:p>
            <a:pPr algn="just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ДСТУ 4281:2004 “</a:t>
            </a:r>
            <a:r>
              <a:rPr lang="ru-RU" sz="2400" b="1" dirty="0" err="1">
                <a:latin typeface="Times New Roman" pitchFamily="18" charset="0"/>
                <a:cs typeface="Times New Roman" pitchFamily="18" charset="0"/>
              </a:rPr>
              <a:t>Заклади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 ресторанного 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господарства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Класифікація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”;</a:t>
            </a:r>
          </a:p>
          <a:p>
            <a:pPr algn="just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ДСТУ 3862-99 “</a:t>
            </a:r>
            <a:r>
              <a:rPr lang="ru-RU" sz="2400" b="1" dirty="0" err="1">
                <a:latin typeface="Times New Roman" pitchFamily="18" charset="0"/>
                <a:cs typeface="Times New Roman" pitchFamily="18" charset="0"/>
              </a:rPr>
              <a:t>Ресторанне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>
                <a:latin typeface="Times New Roman" pitchFamily="18" charset="0"/>
                <a:cs typeface="Times New Roman" pitchFamily="18" charset="0"/>
              </a:rPr>
              <a:t>господарство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400" b="1" dirty="0" err="1">
                <a:latin typeface="Times New Roman" pitchFamily="18" charset="0"/>
                <a:cs typeface="Times New Roman" pitchFamily="18" charset="0"/>
              </a:rPr>
              <a:t>Терміни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та 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визначення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”.</a:t>
            </a:r>
          </a:p>
          <a:p>
            <a:pPr algn="just"/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2400" b="1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b="1" smtClean="0">
                <a:latin typeface="Times New Roman" pitchFamily="18" charset="0"/>
                <a:cs typeface="Times New Roman" pitchFamily="18" charset="0"/>
              </a:rPr>
              <a:t>Згідно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>
                <a:latin typeface="Times New Roman" pitchFamily="18" charset="0"/>
                <a:cs typeface="Times New Roman" pitchFamily="18" charset="0"/>
              </a:rPr>
              <a:t>даних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>
                <a:latin typeface="Times New Roman" pitchFamily="18" charset="0"/>
                <a:cs typeface="Times New Roman" pitchFamily="18" charset="0"/>
              </a:rPr>
              <a:t>стандартів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 ЗРГ </a:t>
            </a:r>
            <a:r>
              <a:rPr lang="ru-RU" sz="2400" b="1" dirty="0" err="1">
                <a:latin typeface="Times New Roman" pitchFamily="18" charset="0"/>
                <a:cs typeface="Times New Roman" pitchFamily="18" charset="0"/>
              </a:rPr>
              <a:t>класифікують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 за такими </a:t>
            </a:r>
            <a:r>
              <a:rPr lang="ru-RU" sz="2400" b="1" dirty="0" err="1">
                <a:latin typeface="Times New Roman" pitchFamily="18" charset="0"/>
                <a:cs typeface="Times New Roman" pitchFamily="18" charset="0"/>
              </a:rPr>
              <a:t>ознаками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:</a:t>
            </a:r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91469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Легкий дым">
  <a:themeElements>
    <a:clrScheme name="Легкий дым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Легкий дым">
      <a:maj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Легкий дым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397</TotalTime>
  <Words>1898</Words>
  <Application>Microsoft Office PowerPoint</Application>
  <PresentationFormat>Широкоэкранный</PresentationFormat>
  <Paragraphs>229</Paragraphs>
  <Slides>36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9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36</vt:i4>
      </vt:variant>
    </vt:vector>
  </HeadingPairs>
  <TitlesOfParts>
    <vt:vector size="46" baseType="lpstr">
      <vt:lpstr>Arial</vt:lpstr>
      <vt:lpstr>Calibri</vt:lpstr>
      <vt:lpstr>Century Gothic</vt:lpstr>
      <vt:lpstr>Symbol</vt:lpstr>
      <vt:lpstr>Times New Roman</vt:lpstr>
      <vt:lpstr>TimesNewRomanPS-BoldMT</vt:lpstr>
      <vt:lpstr>TimesNewRomanPSMT</vt:lpstr>
      <vt:lpstr>Wingdings 3</vt:lpstr>
      <vt:lpstr>Wingdings-Regular</vt:lpstr>
      <vt:lpstr>Легкий дым</vt:lpstr>
      <vt:lpstr>Лекція 2. Основи організації роботи закладів ресторанного господарства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Тема 1. Основи організації роботи закладів ресторанного господарства</dc:title>
  <dc:creator>Pear</dc:creator>
  <cp:lastModifiedBy>user</cp:lastModifiedBy>
  <cp:revision>45</cp:revision>
  <dcterms:created xsi:type="dcterms:W3CDTF">2014-10-01T17:40:29Z</dcterms:created>
  <dcterms:modified xsi:type="dcterms:W3CDTF">2021-01-31T17:03:26Z</dcterms:modified>
</cp:coreProperties>
</file>