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8"/>
  </p:notesMasterIdLst>
  <p:handoutMasterIdLst>
    <p:handoutMasterId r:id="rId49"/>
  </p:handoutMasterIdLst>
  <p:sldIdLst>
    <p:sldId id="318" r:id="rId3"/>
    <p:sldId id="340" r:id="rId4"/>
    <p:sldId id="355" r:id="rId5"/>
    <p:sldId id="354" r:id="rId6"/>
    <p:sldId id="356" r:id="rId7"/>
    <p:sldId id="329" r:id="rId8"/>
    <p:sldId id="330" r:id="rId9"/>
    <p:sldId id="357" r:id="rId10"/>
    <p:sldId id="331" r:id="rId11"/>
    <p:sldId id="346" r:id="rId12"/>
    <p:sldId id="344" r:id="rId13"/>
    <p:sldId id="345" r:id="rId14"/>
    <p:sldId id="358" r:id="rId15"/>
    <p:sldId id="359" r:id="rId16"/>
    <p:sldId id="360" r:id="rId17"/>
    <p:sldId id="347" r:id="rId18"/>
    <p:sldId id="348" r:id="rId19"/>
    <p:sldId id="341" r:id="rId20"/>
    <p:sldId id="383" r:id="rId21"/>
    <p:sldId id="382" r:id="rId22"/>
    <p:sldId id="349" r:id="rId23"/>
    <p:sldId id="350" r:id="rId24"/>
    <p:sldId id="335" r:id="rId25"/>
    <p:sldId id="351" r:id="rId26"/>
    <p:sldId id="352" r:id="rId27"/>
    <p:sldId id="353" r:id="rId28"/>
    <p:sldId id="362" r:id="rId29"/>
    <p:sldId id="364" r:id="rId30"/>
    <p:sldId id="365" r:id="rId31"/>
    <p:sldId id="366" r:id="rId32"/>
    <p:sldId id="367" r:id="rId33"/>
    <p:sldId id="381" r:id="rId34"/>
    <p:sldId id="376" r:id="rId35"/>
    <p:sldId id="370" r:id="rId36"/>
    <p:sldId id="371" r:id="rId37"/>
    <p:sldId id="372" r:id="rId38"/>
    <p:sldId id="374" r:id="rId39"/>
    <p:sldId id="375" r:id="rId40"/>
    <p:sldId id="373" r:id="rId41"/>
    <p:sldId id="377" r:id="rId42"/>
    <p:sldId id="378" r:id="rId43"/>
    <p:sldId id="379" r:id="rId44"/>
    <p:sldId id="380" r:id="rId45"/>
    <p:sldId id="368" r:id="rId46"/>
    <p:sldId id="339" r:id="rId47"/>
  </p:sldIdLst>
  <p:sldSz cx="12188825" cy="6858000"/>
  <p:notesSz cx="6858000" cy="9144000"/>
  <p:custDataLst>
    <p:tags r:id="rId50"/>
  </p:custDataLst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4030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1018">
          <p15:clr>
            <a:srgbClr val="A4A3A4"/>
          </p15:clr>
        </p15:guide>
        <p15:guide id="5" orient="horz" pos="3886">
          <p15:clr>
            <a:srgbClr val="A4A3A4"/>
          </p15:clr>
        </p15:guide>
        <p15:guide id="6" orient="horz" pos="2928">
          <p15:clr>
            <a:srgbClr val="A4A3A4"/>
          </p15:clr>
        </p15:guide>
        <p15:guide id="7" orient="horz" pos="3072">
          <p15:clr>
            <a:srgbClr val="A4A3A4"/>
          </p15:clr>
        </p15:guide>
        <p15:guide id="8" orient="horz" pos="407">
          <p15:clr>
            <a:srgbClr val="A4A3A4"/>
          </p15:clr>
        </p15:guide>
        <p15:guide id="9" pos="3839">
          <p15:clr>
            <a:srgbClr val="A4A3A4"/>
          </p15:clr>
        </p15:guide>
        <p15:guide id="11" pos="7151">
          <p15:clr>
            <a:srgbClr val="A4A3A4"/>
          </p15:clr>
        </p15:guide>
        <p15:guide id="12" pos="671">
          <p15:clr>
            <a:srgbClr val="A4A3A4"/>
          </p15:clr>
        </p15:guide>
        <p15:guide id="13" pos="4991">
          <p15:clr>
            <a:srgbClr val="A4A3A4"/>
          </p15:clr>
        </p15:guide>
        <p15:guide id="14" pos="7007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0" clrIdx="0">
    <p:extLst>
      <p:ext uri="{19B8F6BF-5375-455C-9EA6-DF929625EA0E}">
        <p15:presenceInfo xmlns=""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6DFB"/>
    <a:srgbClr val="828282"/>
    <a:srgbClr val="6E90FE"/>
    <a:srgbClr val="8086FC"/>
    <a:srgbClr val="4E78F0"/>
    <a:srgbClr val="F0932C"/>
    <a:srgbClr val="92C610"/>
    <a:srgbClr val="9FD812"/>
    <a:srgbClr val="E05F2C"/>
    <a:srgbClr val="0ABE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CF1AB2-1976-4502-BF36-3FF5EA218861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3" autoAdjust="0"/>
    <p:restoredTop sz="94291" autoAdjust="0"/>
  </p:normalViewPr>
  <p:slideViewPr>
    <p:cSldViewPr showGuides="1">
      <p:cViewPr>
        <p:scale>
          <a:sx n="66" d="100"/>
          <a:sy n="66" d="100"/>
        </p:scale>
        <p:origin x="-900" y="-174"/>
      </p:cViewPr>
      <p:guideLst>
        <p:guide orient="horz" pos="2160"/>
        <p:guide orient="horz" pos="4030"/>
        <p:guide orient="horz" pos="1152"/>
        <p:guide orient="horz" pos="1018"/>
        <p:guide orient="horz" pos="3886"/>
        <p:guide orient="horz" pos="2928"/>
        <p:guide orient="horz" pos="3072"/>
        <p:guide orient="horz" pos="407"/>
        <p:guide pos="3839"/>
        <p:guide pos="7151"/>
        <p:guide pos="671"/>
        <p:guide pos="4991"/>
        <p:guide pos="70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305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ags" Target="tags/tag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commentAuthors" Target="commentAuthors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0CEC57F-29A2-4A71-A65E-7283890170C7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F8ED99B-9732-49FC-9C16-B56FEB1B109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6626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FB8B9EC-FC92-4B53-8521-C041F9E6CC51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93199CD-3E1B-4AE6-990F-76F925F5EA9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077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575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415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7097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F93199CD-3E1B-4AE6-990F-76F925F5EA9F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673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0824" y="1600200"/>
            <a:ext cx="5945188" cy="3048000"/>
          </a:xfrm>
        </p:spPr>
        <p:txBody>
          <a:bodyPr rtlCol="0"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520825" y="4898572"/>
            <a:ext cx="5945187" cy="1270453"/>
          </a:xfrm>
        </p:spPr>
        <p:txBody>
          <a:bodyPr rtlCol="0">
            <a:noAutofit/>
          </a:bodyPr>
          <a:lstStyle>
            <a:lvl1pPr marL="0" indent="0" algn="l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dirty="0"/>
              <a:t>Образец подзаголовка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58936" y="4782971"/>
            <a:ext cx="56546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 userDrawn="1"/>
        </p:nvGrpSpPr>
        <p:grpSpPr>
          <a:xfrm>
            <a:off x="7923213" y="0"/>
            <a:ext cx="4265612" cy="6858000"/>
            <a:chOff x="7923213" y="0"/>
            <a:chExt cx="4265612" cy="6858000"/>
          </a:xfrm>
        </p:grpSpPr>
        <p:pic>
          <p:nvPicPr>
            <p:cNvPr id="4" name="Рисунок 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23213" y="0"/>
              <a:ext cx="4265612" cy="6858000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7923213" y="0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1E6C1C-7AAC-4A74-8261-4D4E3F5ACF06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23412" y="646112"/>
            <a:ext cx="1828801" cy="5522913"/>
          </a:xfrm>
        </p:spPr>
        <p:txBody>
          <a:bodyPr vert="eaVert"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2" y="646112"/>
            <a:ext cx="7620000" cy="5522913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C848C03-1F59-4195-894F-AFC5ABD1EBA3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371012" y="762000"/>
            <a:ext cx="0" cy="53340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E796E8D-7192-4571-982D-0CA4BC1E54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981CD20-65FD-47D1-98A5-0A08BCE154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CDCF0DE-074E-471C-9B74-46B89D653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8D66-FED6-4EE5-A1C5-EB488F079043}" type="datetimeFigureOut">
              <a:rPr lang="x-none" smtClean="0"/>
              <a:t>31.03.2021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AC2530-DBD2-4F05-9586-3D6E91234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D677D97-50F3-42BB-9287-31298F505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F043A-5A31-4C34-92C9-8E3B05F7A63F}" type="slidenum">
              <a:rPr lang="x-none" smtClean="0"/>
              <a:t>‹#›</a:t>
            </a:fld>
            <a:endParaRPr lang="x-none"/>
          </a:p>
        </p:txBody>
      </p: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3861B51D-1F78-4441-8D59-4E531D220AAA}"/>
              </a:ext>
            </a:extLst>
          </p:cNvPr>
          <p:cNvGrpSpPr/>
          <p:nvPr userDrawn="1"/>
        </p:nvGrpSpPr>
        <p:grpSpPr>
          <a:xfrm>
            <a:off x="7923213" y="0"/>
            <a:ext cx="4265612" cy="6858000"/>
            <a:chOff x="7923213" y="0"/>
            <a:chExt cx="4265612" cy="6858000"/>
          </a:xfrm>
        </p:grpSpPr>
        <p:pic>
          <p:nvPicPr>
            <p:cNvPr id="8" name="Рисунок 3">
              <a:extLst>
                <a:ext uri="{FF2B5EF4-FFF2-40B4-BE49-F238E27FC236}">
                  <a16:creationId xmlns="" xmlns:a16="http://schemas.microsoft.com/office/drawing/2014/main" id="{C5E59B70-F32D-4697-96EA-FF49C4BC8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923213" y="0"/>
              <a:ext cx="4265612" cy="6858000"/>
            </a:xfrm>
            <a:prstGeom prst="rect">
              <a:avLst/>
            </a:prstGeom>
          </p:spPr>
        </p:pic>
        <p:sp>
          <p:nvSpPr>
            <p:cNvPr id="9" name="Прямоугольник 8">
              <a:extLst>
                <a:ext uri="{FF2B5EF4-FFF2-40B4-BE49-F238E27FC236}">
                  <a16:creationId xmlns="" xmlns:a16="http://schemas.microsoft.com/office/drawing/2014/main" id="{2E537691-A35E-40C5-B8C5-1B422AA7490A}"/>
                </a:ext>
              </a:extLst>
            </p:cNvPr>
            <p:cNvSpPr/>
            <p:nvPr/>
          </p:nvSpPr>
          <p:spPr>
            <a:xfrm>
              <a:off x="7923213" y="0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01101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F131D6B-94B7-43FB-8F56-51DBC7482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B5BC2A2-0EA7-444E-8FCB-6049DD061D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9C6E4C4-0B47-4EAA-A75F-F4080B8C9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EDB3B26-218C-4385-B364-F4EB12FE238A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2689C2C-13E8-4651-B184-59799D230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Добавить нижний колонтитул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09EDBB2-C538-4E63-95C0-98E6158D8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00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9BB6DC-18EE-475D-8A96-1699B552B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633" y="1709739"/>
            <a:ext cx="10512862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77033C7-A051-44F3-9748-82DA0C9B3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633" y="4589464"/>
            <a:ext cx="10512862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09CA0A0-0844-40EF-9F24-8AE3CF86C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7486078-CAD5-4DC2-BE56-4C049F6B33BC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364523C-0960-4D4F-AF28-2B84B5B9B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Добавить нижний колонтитул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A539406-8CF8-4638-A6B6-74121BF92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37CDB4C7-4818-4EEF-8312-D447EEE8EFDE}"/>
              </a:ext>
            </a:extLst>
          </p:cNvPr>
          <p:cNvGrpSpPr/>
          <p:nvPr userDrawn="1"/>
        </p:nvGrpSpPr>
        <p:grpSpPr>
          <a:xfrm>
            <a:off x="11123611" y="0"/>
            <a:ext cx="1065214" cy="6868886"/>
            <a:chOff x="11123611" y="0"/>
            <a:chExt cx="1065214" cy="6868886"/>
          </a:xfrm>
        </p:grpSpPr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B38C5325-89D4-404E-A2CF-F11DB45EDF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23611" y="0"/>
              <a:ext cx="1065213" cy="6858000"/>
            </a:xfrm>
            <a:prstGeom prst="rect">
              <a:avLst/>
            </a:prstGeom>
          </p:spPr>
        </p:pic>
        <p:sp>
          <p:nvSpPr>
            <p:cNvPr id="9" name="Прямоугольник 8">
              <a:extLst>
                <a:ext uri="{FF2B5EF4-FFF2-40B4-BE49-F238E27FC236}">
                  <a16:creationId xmlns="" xmlns:a16="http://schemas.microsoft.com/office/drawing/2014/main" id="{09452DD0-24AA-4F91-BA9F-033F6936A750}"/>
                </a:ext>
              </a:extLst>
            </p:cNvPr>
            <p:cNvSpPr/>
            <p:nvPr/>
          </p:nvSpPr>
          <p:spPr>
            <a:xfrm>
              <a:off x="11123612" y="10886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22524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CC03A2-CC84-427B-9726-C355FC3FC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099D30F-5DB7-4C18-890A-F6284D246C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4240D9DF-5166-4701-924D-F91C32FD39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6E505F7-2123-4283-9FC2-4B6736E6F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6FC5052-FE68-4F34-A074-3C8ABF68DAC4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A987834-2EF8-4750-94B7-2EEB0BE91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Добавить нижний колонтитул</a:t>
            </a:r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3F60A31-DBF9-4D7F-BA15-67A62602D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450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CD5E95-44F8-4C7A-92ED-B4A42186B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69" y="365126"/>
            <a:ext cx="105128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6941E8C-3B77-45DE-9C61-ECE8C8AFAB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570" y="1681163"/>
            <a:ext cx="5156444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094DD56-94F4-40E0-8DA7-19A3AF98E9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570" y="2505075"/>
            <a:ext cx="5156444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42CCA357-B728-4A71-B927-F7DDB56BD4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593" y="1681163"/>
            <a:ext cx="518183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188F1B3B-1AA4-453A-A9D3-07CE33FAD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593" y="2505075"/>
            <a:ext cx="518183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FE4FB8AA-288F-48C3-A2CE-71DAE162B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0BEE46C-0FDF-4330-B0FD-2811B4F88353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13ED6926-1C79-46A1-88F2-B31623372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Добавить нижний колонтитул</a:t>
            </a:r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7391683E-1838-4D75-AA11-98C3615FB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169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263546-0F4F-4242-AFF4-05463BF8B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B679158B-1BA2-41CF-A38B-5F05646B6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86150D2-A307-4104-8E0A-5AAD3C64DB47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6DD4F9CC-1D57-45E6-B8DE-467727314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Добавить нижний колонтитул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58E23E0-B1B2-4B97-B589-4416DC57D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41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A19A99F-5364-482A-BE96-EEA328DB5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4FED335-4992-4A23-99AA-B0584DE3A962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B1ECD431-C045-4B1E-AF3D-3E9271A66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Добавить нижний колонтитул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BDE2A88-7995-4F40-A643-4B240857D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49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1F3536-830B-44D3-A671-D108E4E74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74706B3-AEFC-4E82-987E-86BA12006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8551B3C-7941-400D-8062-2CD22498A3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E1D65F8-5B9C-4C93-8842-CB6BDBF3C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8888EB2-6B1D-4D18-B69E-1CF3BE0C50A1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D237331-E79D-4DFF-BC33-73637179A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Добавить нижний колонтитул</a:t>
            </a:r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E81B817-73CA-4186-9C79-6DD97BB34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7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DB3B26-218C-4385-B364-F4EB12FE238A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6896713-59F5-4235-90D6-A6CA3B51E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70" y="457200"/>
            <a:ext cx="3931213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0DC48ED-6564-4B4E-8AC7-D697F6D403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1838" y="987426"/>
            <a:ext cx="6170593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E341A6D-E113-4370-8177-6D0046DA3F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570" y="2057400"/>
            <a:ext cx="393121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5A8B97E-A6BA-493E-9B23-74733D034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8D66-FED6-4EE5-A1C5-EB488F079043}" type="datetimeFigureOut">
              <a:rPr lang="x-none" smtClean="0"/>
              <a:t>31.03.2021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9CA6F59-C542-46BE-AF5C-FC2DA9AD1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5EC90C6-8A3D-4AB8-957F-FCFA7BC59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F043A-5A31-4C34-92C9-8E3B05F7A63F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2589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8A8C82-1706-4752-8703-A6482EBE8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E25F457-91BD-461A-A89E-9F5F838BB3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A49D68C-CBDD-4F2C-86E1-1194C7344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11E6C1C-7AAC-4A74-8261-4D4E3F5ACF06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22A85DE-49E8-4B29-A070-A1E3396CD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Добавить нижний колонтитул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17B2A8B-F6E0-4A2D-8374-D8C57E5E1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75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046B2685-BFAE-424E-ABD1-55AABA72C3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2628" y="365125"/>
            <a:ext cx="262821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961BFFEC-B089-4916-81B9-819530D07D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7982" y="365125"/>
            <a:ext cx="7732286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135C088-7550-4BE9-9FFB-D30DCEA55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C848C03-1F59-4195-894F-AFC5ABD1EBA3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305EC05-3C45-4FCF-A006-DD1D8126E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/>
              <a:t>Добавить нижний колонтитул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42B6F03-4B80-4657-9E20-3A345B481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6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0" y="2237096"/>
            <a:ext cx="8229601" cy="2411103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800" b="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2" y="4876800"/>
            <a:ext cx="8229601" cy="1292225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800" cap="none" baseline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123611" y="0"/>
            <a:ext cx="1065214" cy="6868886"/>
            <a:chOff x="11123611" y="0"/>
            <a:chExt cx="1065214" cy="6868886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123611" y="0"/>
              <a:ext cx="1065213" cy="6858000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11123612" y="10886"/>
              <a:ext cx="1065213" cy="6858000"/>
            </a:xfrm>
            <a:prstGeom prst="rect">
              <a:avLst/>
            </a:prstGeom>
            <a:gradFill flip="none" rotWithShape="1">
              <a:gsLst>
                <a:gs pos="75000">
                  <a:schemeClr val="tx2">
                    <a:alpha val="0"/>
                  </a:schemeClr>
                </a:gs>
                <a:gs pos="100000">
                  <a:schemeClr val="tx2">
                    <a:alpha val="2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7486078-CAD5-4DC2-BE56-4C049F6B33BC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9" name="Прямая соединительная линия 8"/>
          <p:cNvCxnSpPr/>
          <p:nvPr/>
        </p:nvCxnSpPr>
        <p:spPr>
          <a:xfrm>
            <a:off x="1658936" y="4782971"/>
            <a:ext cx="80168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88168" y="1984248"/>
            <a:ext cx="4800600" cy="4187952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1612" y="1984248"/>
            <a:ext cx="4800601" cy="4187952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FC5052-FE68-4F34-A074-3C8ABF68DAC4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8" cy="1219200"/>
          </a:xfrm>
        </p:spPr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828800"/>
            <a:ext cx="4800600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743200"/>
            <a:ext cx="4800600" cy="342582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51613" y="1828800"/>
            <a:ext cx="4800600" cy="838200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51613" y="2743200"/>
            <a:ext cx="4800600" cy="342582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BEE46C-0FDF-4330-B0FD-2811B4F88353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86150D2-A307-4104-8E0A-5AAD3C64DB47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58936" y="1709058"/>
            <a:ext cx="9617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4FED335-4992-4A23-99AA-B0584DE3A962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7"/>
          </a:xfrm>
        </p:spPr>
        <p:txBody>
          <a:bodyPr rtlCol="0" anchor="b">
            <a:noAutofit/>
          </a:bodyPr>
          <a:lstStyle>
            <a:lvl1pPr algn="l">
              <a:lnSpc>
                <a:spcPct val="80000"/>
              </a:lnSpc>
              <a:defRPr sz="40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4414" y="685800"/>
            <a:ext cx="5257799" cy="5486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spcBef>
                <a:spcPts val="18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888EB2-6B1D-4D18-B69E-1CF3BE0C50A1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685800"/>
            <a:ext cx="4114800" cy="1925638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000" b="0" i="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6025925" y="-50118"/>
            <a:ext cx="6172198" cy="6857999"/>
          </a:xfrm>
          <a:solidFill>
            <a:schemeClr val="bg2"/>
          </a:solidFill>
          <a:effectLst>
            <a:outerShdw blurRad="152400" dist="50800" dir="10800000" algn="r" rotWithShape="0">
              <a:prstClr val="black">
                <a:alpha val="25000"/>
              </a:prst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2413" y="2895599"/>
            <a:ext cx="4114800" cy="1752601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658936" y="2743200"/>
            <a:ext cx="390207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81200"/>
            <a:ext cx="9829799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28011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802820C2-F78E-4F67-8290-3B24EA20B54C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85411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065213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" y="0"/>
            <a:ext cx="1065213" cy="6858000"/>
          </a:xfrm>
          <a:prstGeom prst="rect">
            <a:avLst/>
          </a:prstGeom>
          <a:gradFill flip="none" rotWithShape="1">
            <a:gsLst>
              <a:gs pos="75000">
                <a:schemeClr val="tx2">
                  <a:alpha val="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0425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3463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tx1">
            <a:lumMod val="90000"/>
            <a:lumOff val="1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B41A18-D0EF-4F68-AE29-A1E8AFA07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E80C255-B963-44CF-BF84-7FE3259347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982" y="1825625"/>
            <a:ext cx="105128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2E98229-6E8A-47DD-96F8-A48CCF7C19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7982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02820C2-F78E-4F67-8290-3B24EA20B54C}" type="datetime1">
              <a:rPr lang="ru-RU" smtClean="0"/>
              <a:t>31.03.2021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9D97C71-2496-41C7-A8E1-1CB3F2E9C2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549" y="6356351"/>
            <a:ext cx="41137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/>
              <a:t>Добавить нижний колонтитул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9EC3186-8BA9-4AD7-84C0-8598962C6B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8357" y="6356351"/>
            <a:ext cx="27424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351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unctad.org/system/files/official-document/diaeiainf2021d1_en.pdf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7868" y="476672"/>
            <a:ext cx="10009112" cy="4536504"/>
          </a:xfrm>
        </p:spPr>
        <p:txBody>
          <a:bodyPr rtlCol="0">
            <a:normAutofit/>
          </a:bodyPr>
          <a:lstStyle/>
          <a:p>
            <a:pPr algn="ctr"/>
            <a:r>
              <a:rPr lang="uk-UA" sz="2800" b="1" dirty="0" smtClean="0"/>
              <a:t> </a:t>
            </a:r>
            <a:r>
              <a:rPr lang="uk-UA" sz="5400" b="1" dirty="0"/>
              <a:t>Міжнародні інвестиції, валютно-кредитні відносини України </a:t>
            </a:r>
            <a:r>
              <a:rPr lang="uk-UA" sz="5400" dirty="0"/>
              <a:t/>
            </a:r>
            <a:br>
              <a:rPr lang="uk-UA" sz="5400" dirty="0"/>
            </a:br>
            <a:r>
              <a:rPr lang="uk-UA" sz="2800" b="1" dirty="0"/>
              <a:t> </a:t>
            </a:r>
            <a:r>
              <a:rPr lang="uk-UA" sz="2800" dirty="0"/>
              <a:t/>
            </a:r>
            <a:br>
              <a:rPr lang="uk-UA" sz="2800" dirty="0"/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9C343029-3B17-42CE-96EA-DC3451D0CD25}"/>
              </a:ext>
            </a:extLst>
          </p:cNvPr>
          <p:cNvSpPr txBox="1">
            <a:spLocks/>
          </p:cNvSpPr>
          <p:nvPr/>
        </p:nvSpPr>
        <p:spPr>
          <a:xfrm>
            <a:off x="3301838" y="476672"/>
            <a:ext cx="5945187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2800" kern="1200" cap="none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90000"/>
                  <a:lumOff val="10000"/>
                </a:schemeClr>
              </a:buClr>
              <a:buSzPct val="80000"/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11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20" y="188640"/>
            <a:ext cx="1072919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287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6" y="332656"/>
            <a:ext cx="11017224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638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04" y="332656"/>
            <a:ext cx="10873208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62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7908" y="620688"/>
            <a:ext cx="9829798" cy="1219200"/>
          </a:xfrm>
        </p:spPr>
        <p:txBody>
          <a:bodyPr>
            <a:normAutofit fontScale="90000"/>
          </a:bodyPr>
          <a:lstStyle/>
          <a:p>
            <a:r>
              <a:rPr lang="uk-UA" dirty="0"/>
              <a:t>Серед форм міжнародного руху капіталу особливе місце займають прямі іноземні інвестиції (ПІІ) Це зумовлено двома основними причинами:</a:t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по-перше</a:t>
            </a:r>
            <a:r>
              <a:rPr lang="uk-UA" dirty="0"/>
              <a:t>, прямі іноземні інвестиції – це реальні інвестиції, які, на відміну від портфельних, не є чисто фінансовими актами, що виражені в національній валюті. Вони здійснюються у підприємства, землю та інші капітальні товари</a:t>
            </a:r>
            <a:r>
              <a:rPr lang="uk-UA" dirty="0" smtClean="0"/>
              <a:t>;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dirty="0"/>
              <a:t>по-друге, прямі іноземні інвестиції, на відміну від портфельних, звичайно забезпечують управлінський контроль над об’єктом, в який інвестовано капітал.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5473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56" y="332656"/>
            <a:ext cx="11665295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22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748" y="764704"/>
            <a:ext cx="11809312" cy="175185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Під час прийняття рішення щодо здійснення як прямого, так і портфельного інвестування, береться до уваги значна кількість факторів, котрі стосуються стану, внутрішнього та зовнішнього середовища функціонування об’єкта-реципієнта. Такими факторами є</a:t>
            </a:r>
            <a:r>
              <a:rPr lang="uk-UA" dirty="0" smtClean="0"/>
              <a:t>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7788" y="2492896"/>
            <a:ext cx="4800600" cy="41879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uk-UA" dirty="0" smtClean="0"/>
              <a:t>стан </a:t>
            </a:r>
            <a:r>
              <a:rPr lang="uk-UA" dirty="0"/>
              <a:t>виробничих фондів та їх ринкова перспективність;</a:t>
            </a:r>
          </a:p>
          <a:p>
            <a:pPr lvl="0"/>
            <a:r>
              <a:rPr lang="uk-UA" dirty="0"/>
              <a:t>ступінь ефективності менеджменту;</a:t>
            </a:r>
          </a:p>
          <a:p>
            <a:pPr lvl="0"/>
            <a:r>
              <a:rPr lang="uk-UA" dirty="0"/>
              <a:t>наявність експортного потенціалу чи унікальної продукції;</a:t>
            </a:r>
          </a:p>
          <a:p>
            <a:pPr lvl="0"/>
            <a:r>
              <a:rPr lang="uk-UA" dirty="0"/>
              <a:t>наявність стабільного попиту на типову для підприємства продукцію на внутрішньому ринку</a:t>
            </a:r>
            <a:r>
              <a:rPr lang="uk-UA" dirty="0" smtClean="0"/>
              <a:t>;</a:t>
            </a:r>
            <a:endParaRPr lang="uk-UA" dirty="0"/>
          </a:p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42484" y="2564904"/>
            <a:ext cx="4800601" cy="41879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uk-UA" dirty="0"/>
              <a:t>можливість реструктуризації об’єкта та його пристосування до вимог ринку, споживачів;</a:t>
            </a:r>
          </a:p>
          <a:p>
            <a:pPr lvl="0"/>
            <a:r>
              <a:rPr lang="uk-UA" dirty="0"/>
              <a:t>наявність конструктивних відносин із урядом та владними структурами;</a:t>
            </a:r>
          </a:p>
          <a:p>
            <a:pPr lvl="0"/>
            <a:r>
              <a:rPr lang="uk-UA" dirty="0"/>
              <a:t>прозорість компанії;</a:t>
            </a:r>
          </a:p>
          <a:p>
            <a:pPr lvl="0"/>
            <a:r>
              <a:rPr lang="uk-UA" dirty="0"/>
              <a:t>організаційно-правова форма об’єктної фірми;</a:t>
            </a:r>
          </a:p>
          <a:p>
            <a:pPr lvl="0"/>
            <a:r>
              <a:rPr lang="uk-UA" dirty="0"/>
              <a:t>ведення бухгалтерського обліку відповідно до західних </a:t>
            </a:r>
            <a:r>
              <a:rPr lang="uk-UA" dirty="0" smtClean="0"/>
              <a:t>стандартів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6448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88" y="332656"/>
            <a:ext cx="11449272" cy="604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20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20" y="260648"/>
            <a:ext cx="10585176" cy="61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06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5820" y="1124744"/>
            <a:ext cx="5522948" cy="5047456"/>
          </a:xfrm>
          <a:ln>
            <a:solidFill>
              <a:schemeClr val="accent5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3200" dirty="0" err="1" smtClean="0"/>
              <a:t>Приплив</a:t>
            </a:r>
            <a:r>
              <a:rPr lang="ru-RU" sz="3200" dirty="0" smtClean="0"/>
              <a:t> </a:t>
            </a:r>
            <a:r>
              <a:rPr lang="ru-RU" sz="3200" dirty="0" err="1"/>
              <a:t>прямих</a:t>
            </a:r>
            <a:r>
              <a:rPr lang="ru-RU" sz="3200" dirty="0"/>
              <a:t> </a:t>
            </a:r>
            <a:r>
              <a:rPr lang="ru-RU" sz="3200" dirty="0" err="1"/>
              <a:t>іноземних</a:t>
            </a:r>
            <a:r>
              <a:rPr lang="ru-RU" sz="3200" dirty="0"/>
              <a:t> </a:t>
            </a:r>
            <a:r>
              <a:rPr lang="ru-RU" sz="3200" dirty="0" err="1"/>
              <a:t>інвестицій</a:t>
            </a:r>
            <a:r>
              <a:rPr lang="ru-RU" sz="3200" dirty="0"/>
              <a:t> в </a:t>
            </a:r>
            <a:r>
              <a:rPr lang="ru-RU" sz="3200" dirty="0" err="1"/>
              <a:t>економіку</a:t>
            </a:r>
            <a:r>
              <a:rPr lang="ru-RU" sz="3200" dirty="0"/>
              <a:t> </a:t>
            </a:r>
            <a:r>
              <a:rPr lang="ru-RU" sz="3200" dirty="0" err="1"/>
              <a:t>України</a:t>
            </a:r>
            <a:r>
              <a:rPr lang="ru-RU" sz="3200" dirty="0"/>
              <a:t> за 2019 </a:t>
            </a:r>
            <a:r>
              <a:rPr lang="ru-RU" sz="3200" dirty="0" err="1"/>
              <a:t>рік</a:t>
            </a:r>
            <a:r>
              <a:rPr lang="ru-RU" sz="3200" dirty="0"/>
              <a:t> в </a:t>
            </a:r>
            <a:r>
              <a:rPr lang="ru-RU" sz="3200" dirty="0" err="1"/>
              <a:t>цілому</a:t>
            </a:r>
            <a:r>
              <a:rPr lang="ru-RU" sz="3200" dirty="0"/>
              <a:t> становив 2,5 млрд дол., </a:t>
            </a:r>
            <a:r>
              <a:rPr lang="ru-RU" sz="3200" dirty="0" err="1"/>
              <a:t>що</a:t>
            </a:r>
            <a:r>
              <a:rPr lang="ru-RU" sz="3200" dirty="0"/>
              <a:t> на 6% </a:t>
            </a:r>
            <a:r>
              <a:rPr lang="ru-RU" sz="3200" dirty="0" err="1"/>
              <a:t>вище</a:t>
            </a:r>
            <a:r>
              <a:rPr lang="ru-RU" sz="3200" dirty="0"/>
              <a:t> за </a:t>
            </a:r>
            <a:r>
              <a:rPr lang="ru-RU" sz="3200" dirty="0" err="1"/>
              <a:t>показник</a:t>
            </a:r>
            <a:r>
              <a:rPr lang="ru-RU" sz="3200" dirty="0"/>
              <a:t> роком </a:t>
            </a:r>
            <a:r>
              <a:rPr lang="ru-RU" sz="3200" dirty="0" err="1"/>
              <a:t>раніше</a:t>
            </a:r>
            <a:r>
              <a:rPr lang="ru-RU" sz="3200" dirty="0"/>
              <a:t>.</a:t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endParaRPr lang="uk-UA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1612" y="1052736"/>
            <a:ext cx="4800601" cy="5119464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dirty="0" smtClean="0"/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r>
              <a:rPr lang="ru-RU" sz="2800" dirty="0" smtClean="0"/>
              <a:t>Згідно </a:t>
            </a:r>
            <a:r>
              <a:rPr lang="ru-RU" sz="2800" dirty="0"/>
              <a:t>з </a:t>
            </a:r>
            <a:r>
              <a:rPr lang="ru-RU" sz="2800" dirty="0" err="1"/>
              <a:t>даними</a:t>
            </a:r>
            <a:r>
              <a:rPr lang="ru-RU" sz="2800" dirty="0"/>
              <a:t> НБУ, </a:t>
            </a:r>
            <a:r>
              <a:rPr lang="ru-RU" sz="2800" dirty="0" err="1"/>
              <a:t>портфельні</a:t>
            </a:r>
            <a:r>
              <a:rPr lang="ru-RU" sz="2800" dirty="0"/>
              <a:t> </a:t>
            </a:r>
            <a:r>
              <a:rPr lang="ru-RU" sz="2800" dirty="0" err="1"/>
              <a:t>інвестиції</a:t>
            </a:r>
            <a:r>
              <a:rPr lang="ru-RU" sz="2800" dirty="0"/>
              <a:t> за </a:t>
            </a:r>
            <a:r>
              <a:rPr lang="ru-RU" sz="2800" dirty="0" err="1"/>
              <a:t>цей</a:t>
            </a:r>
            <a:r>
              <a:rPr lang="ru-RU" sz="2800" dirty="0"/>
              <a:t> </a:t>
            </a:r>
            <a:r>
              <a:rPr lang="ru-RU" sz="2800" dirty="0" err="1"/>
              <a:t>період</a:t>
            </a:r>
            <a:r>
              <a:rPr lang="ru-RU" sz="2800" dirty="0"/>
              <a:t>, які </a:t>
            </a:r>
            <a:r>
              <a:rPr lang="ru-RU" sz="2800" dirty="0" err="1"/>
              <a:t>включають</a:t>
            </a:r>
            <a:r>
              <a:rPr lang="ru-RU" sz="2800" dirty="0"/>
              <a:t> </a:t>
            </a:r>
            <a:r>
              <a:rPr lang="ru-RU" sz="2800" dirty="0" err="1"/>
              <a:t>вкладення</a:t>
            </a:r>
            <a:r>
              <a:rPr lang="ru-RU" sz="2800" dirty="0"/>
              <a:t> </a:t>
            </a:r>
            <a:r>
              <a:rPr lang="ru-RU" sz="2800" dirty="0" err="1"/>
              <a:t>нерезидентів</a:t>
            </a:r>
            <a:r>
              <a:rPr lang="ru-RU" sz="2800" dirty="0"/>
              <a:t> в </a:t>
            </a:r>
            <a:r>
              <a:rPr lang="ru-RU" sz="2800" dirty="0" err="1"/>
              <a:t>облігації</a:t>
            </a:r>
            <a:r>
              <a:rPr lang="ru-RU" sz="2800" dirty="0"/>
              <a:t> </a:t>
            </a:r>
            <a:r>
              <a:rPr lang="ru-RU" sz="2800" dirty="0" err="1"/>
              <a:t>внутрішньої</a:t>
            </a:r>
            <a:r>
              <a:rPr lang="ru-RU" sz="2800" dirty="0"/>
              <a:t> </a:t>
            </a:r>
            <a:r>
              <a:rPr lang="ru-RU" sz="2800" dirty="0" err="1"/>
              <a:t>державної</a:t>
            </a:r>
            <a:r>
              <a:rPr lang="ru-RU" sz="2800" dirty="0"/>
              <a:t> </a:t>
            </a:r>
            <a:r>
              <a:rPr lang="ru-RU" sz="2800" dirty="0" err="1"/>
              <a:t>позики</a:t>
            </a:r>
            <a:r>
              <a:rPr lang="ru-RU" sz="2800" dirty="0"/>
              <a:t>, становили $5,1 млрд, </a:t>
            </a:r>
            <a:r>
              <a:rPr lang="ru-RU" sz="2800" dirty="0" err="1"/>
              <a:t>що</a:t>
            </a:r>
            <a:r>
              <a:rPr lang="ru-RU" sz="2800" dirty="0"/>
              <a:t> в 2,5 раза </a:t>
            </a:r>
            <a:r>
              <a:rPr lang="ru-RU" sz="2800" dirty="0" err="1"/>
              <a:t>більше</a:t>
            </a:r>
            <a:r>
              <a:rPr lang="ru-RU" sz="2800" dirty="0"/>
              <a:t> за </a:t>
            </a:r>
            <a:r>
              <a:rPr lang="ru-RU" sz="2800" dirty="0" err="1"/>
              <a:t>показник</a:t>
            </a:r>
            <a:r>
              <a:rPr lang="ru-RU" sz="2800" dirty="0"/>
              <a:t> роком </a:t>
            </a:r>
            <a:r>
              <a:rPr lang="ru-RU" sz="2800" dirty="0" err="1"/>
              <a:t>раніше</a:t>
            </a:r>
            <a:r>
              <a:rPr lang="ru-RU" sz="2800" dirty="0"/>
              <a:t>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279748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Глобальні прямі іноземні інвестиції зазнали значного падіння у 2020 році.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5820" y="1988840"/>
            <a:ext cx="4392488" cy="4187952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uk-UA" sz="2800" dirty="0" smtClean="0"/>
              <a:t>Минулого </a:t>
            </a:r>
            <a:r>
              <a:rPr lang="uk-UA" sz="2800" dirty="0"/>
              <a:t>року, за даними ООН, їх загальний об’єм знизився в порівнянні з 2019 роком на 42% — з 1,5 трлн доларів до приблизно 859 </a:t>
            </a:r>
            <a:r>
              <a:rPr lang="uk-UA" sz="2800" dirty="0" err="1"/>
              <a:t>млрд</a:t>
            </a:r>
            <a:r>
              <a:rPr lang="uk-UA" sz="2800" dirty="0"/>
              <a:t> доларів</a:t>
            </a:r>
            <a:r>
              <a:rPr lang="uk-UA" sz="2800" dirty="0" smtClean="0"/>
              <a:t>.</a:t>
            </a:r>
          </a:p>
          <a:p>
            <a:pPr fontAlgn="base"/>
            <a:endParaRPr lang="uk-UA" dirty="0"/>
          </a:p>
          <a:p>
            <a:pPr fontAlgn="base"/>
            <a:endParaRPr lang="uk-UA" dirty="0" smtClean="0"/>
          </a:p>
          <a:p>
            <a:pPr fontAlgn="base"/>
            <a:endParaRPr lang="uk-UA" dirty="0"/>
          </a:p>
          <a:p>
            <a:pPr fontAlgn="base"/>
            <a:r>
              <a:rPr lang="en-AU" dirty="0"/>
              <a:t>https://ucap.io/u-2020-roczi-globalni-pryami-inozemni-investycziyi-vpaly-na-42/</a:t>
            </a:r>
            <a:endParaRPr lang="uk-UA" dirty="0"/>
          </a:p>
          <a:p>
            <a:pPr fontAlgn="base"/>
            <a:endParaRPr lang="uk-UA" dirty="0"/>
          </a:p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74332" y="1984248"/>
            <a:ext cx="5977881" cy="4187952"/>
          </a:xfrm>
        </p:spPr>
        <p:txBody>
          <a:bodyPr>
            <a:noAutofit/>
          </a:bodyPr>
          <a:lstStyle/>
          <a:p>
            <a:r>
              <a:rPr lang="uk-UA" dirty="0"/>
              <a:t>Як зазначається </a:t>
            </a:r>
            <a:r>
              <a:rPr lang="uk-UA" dirty="0" err="1"/>
              <a:t>у </a:t>
            </a:r>
            <a:r>
              <a:rPr lang="uk-UA" b="1" u="sng" dirty="0" err="1">
                <a:hlinkClick r:id="rId2"/>
              </a:rPr>
              <a:t>звіті</a:t>
            </a:r>
            <a:r>
              <a:rPr lang="uk-UA" dirty="0" err="1"/>
              <a:t> Конференц</a:t>
            </a:r>
            <a:r>
              <a:rPr lang="uk-UA" dirty="0"/>
              <a:t>ії ООН з торгівлі та розвитку, востаннє такий низький рівень глобальних прямих іноземних інвестицій спостерігався у 1990-х роках. Показник минулого року на 30% </a:t>
            </a:r>
            <a:r>
              <a:rPr lang="uk-UA" dirty="0" err="1"/>
              <a:t>ниже</a:t>
            </a:r>
            <a:r>
              <a:rPr lang="uk-UA" dirty="0"/>
              <a:t> за падіння глобальних інвестицій внаслідок економічної кризи 2008-2009 років.</a:t>
            </a:r>
          </a:p>
          <a:p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273981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3932" y="3140968"/>
            <a:ext cx="9829799" cy="1219200"/>
          </a:xfrm>
        </p:spPr>
        <p:txBody>
          <a:bodyPr>
            <a:normAutofit fontScale="90000"/>
          </a:bodyPr>
          <a:lstStyle/>
          <a:p>
            <a:pPr algn="r"/>
            <a:r>
              <a:rPr lang="uk-UA" b="1" i="1" dirty="0">
                <a:solidFill>
                  <a:schemeClr val="tx1"/>
                </a:solidFill>
              </a:rPr>
              <a:t>Інвестування має нагадувати спостереження за тим, як сохне фарба </a:t>
            </a:r>
            <a:r>
              <a:rPr lang="uk-UA" b="1" dirty="0">
                <a:solidFill>
                  <a:schemeClr val="tx1"/>
                </a:solidFill>
              </a:rPr>
              <a:t/>
            </a:r>
            <a:br>
              <a:rPr lang="uk-UA" b="1" dirty="0">
                <a:solidFill>
                  <a:schemeClr val="tx1"/>
                </a:solidFill>
              </a:rPr>
            </a:br>
            <a:r>
              <a:rPr lang="uk-UA" b="1" i="1" dirty="0">
                <a:solidFill>
                  <a:schemeClr val="tx1"/>
                </a:solidFill>
              </a:rPr>
              <a:t>або як росте трава. Якщо вам потрібен азарт, </a:t>
            </a:r>
            <a:r>
              <a:rPr lang="uk-UA" b="1" dirty="0">
                <a:solidFill>
                  <a:schemeClr val="tx1"/>
                </a:solidFill>
              </a:rPr>
              <a:t/>
            </a:r>
            <a:br>
              <a:rPr lang="uk-UA" b="1" dirty="0">
                <a:solidFill>
                  <a:schemeClr val="tx1"/>
                </a:solidFill>
              </a:rPr>
            </a:br>
            <a:r>
              <a:rPr lang="uk-UA" b="1" i="1" dirty="0">
                <a:solidFill>
                  <a:schemeClr val="tx1"/>
                </a:solidFill>
              </a:rPr>
              <a:t>то візьміть 800 доларів і їдьте в </a:t>
            </a:r>
            <a:r>
              <a:rPr lang="uk-UA" b="1" i="1" dirty="0" err="1" smtClean="0">
                <a:solidFill>
                  <a:schemeClr val="tx1"/>
                </a:solidFill>
              </a:rPr>
              <a:t>Лас-Вегас</a:t>
            </a:r>
            <a:r>
              <a:rPr lang="uk-UA" b="1" i="1" dirty="0" smtClean="0">
                <a:solidFill>
                  <a:schemeClr val="tx1"/>
                </a:solidFill>
              </a:rPr>
              <a:t/>
            </a:r>
            <a:br>
              <a:rPr lang="uk-UA" b="1" i="1" dirty="0" smtClean="0">
                <a:solidFill>
                  <a:schemeClr val="tx1"/>
                </a:solidFill>
              </a:rPr>
            </a:br>
            <a:r>
              <a:rPr lang="uk-UA" b="1" i="1" dirty="0" smtClean="0">
                <a:solidFill>
                  <a:schemeClr val="tx1"/>
                </a:solidFill>
              </a:rPr>
              <a:t> </a:t>
            </a:r>
            <a:r>
              <a:rPr lang="uk-UA" b="1" dirty="0">
                <a:solidFill>
                  <a:schemeClr val="tx1"/>
                </a:solidFill>
              </a:rPr>
              <a:t/>
            </a:r>
            <a:br>
              <a:rPr lang="uk-UA" b="1" dirty="0">
                <a:solidFill>
                  <a:schemeClr val="tx1"/>
                </a:solidFill>
              </a:rPr>
            </a:br>
            <a:r>
              <a:rPr lang="uk-UA" b="1" i="1" dirty="0">
                <a:solidFill>
                  <a:schemeClr val="tx1"/>
                </a:solidFill>
              </a:rPr>
              <a:t>(Пол </a:t>
            </a:r>
            <a:r>
              <a:rPr lang="uk-UA" b="1" i="1" dirty="0" err="1">
                <a:solidFill>
                  <a:schemeClr val="tx1"/>
                </a:solidFill>
              </a:rPr>
              <a:t>Самуелсон</a:t>
            </a:r>
            <a:r>
              <a:rPr lang="uk-UA" b="1" i="1" dirty="0">
                <a:solidFill>
                  <a:schemeClr val="tx1"/>
                </a:solidFill>
              </a:rPr>
              <a:t>)</a:t>
            </a:r>
            <a:r>
              <a:rPr lang="uk-UA" b="1" dirty="0">
                <a:solidFill>
                  <a:schemeClr val="tx1"/>
                </a:solidFill>
              </a:rPr>
              <a:t/>
            </a:r>
            <a:br>
              <a:rPr lang="uk-UA" b="1" dirty="0">
                <a:solidFill>
                  <a:schemeClr val="tx1"/>
                </a:solidFill>
              </a:rPr>
            </a:br>
            <a:endParaRPr lang="uk-UA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26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/>
              <a:t>Інвестори</a:t>
            </a:r>
            <a:r>
              <a:rPr lang="ru-RU" dirty="0"/>
              <a:t> за </a:t>
            </a:r>
            <a:r>
              <a:rPr lang="ru-RU" dirty="0" err="1"/>
              <a:t>рік</a:t>
            </a:r>
            <a:r>
              <a:rPr lang="ru-RU" dirty="0"/>
              <a:t> </a:t>
            </a:r>
            <a:r>
              <a:rPr lang="ru-RU" dirty="0" err="1"/>
              <a:t>вивели</a:t>
            </a:r>
            <a:r>
              <a:rPr lang="ru-RU" dirty="0"/>
              <a:t> з </a:t>
            </a:r>
            <a:r>
              <a:rPr lang="ru-RU" dirty="0" err="1"/>
              <a:t>України</a:t>
            </a:r>
            <a:r>
              <a:rPr lang="ru-RU" dirty="0"/>
              <a:t> </a:t>
            </a:r>
            <a:r>
              <a:rPr lang="ru-RU" dirty="0" err="1"/>
              <a:t>майже</a:t>
            </a:r>
            <a:r>
              <a:rPr lang="ru-RU" dirty="0"/>
              <a:t> </a:t>
            </a:r>
            <a:r>
              <a:rPr lang="ru-RU" dirty="0" err="1"/>
              <a:t>півмільярда</a:t>
            </a:r>
            <a:r>
              <a:rPr lang="ru-RU" dirty="0"/>
              <a:t> </a:t>
            </a:r>
            <a:r>
              <a:rPr lang="ru-RU" dirty="0" err="1" smtClean="0"/>
              <a:t>доларів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7788" y="1988840"/>
            <a:ext cx="5306924" cy="4187952"/>
          </a:xfrm>
        </p:spPr>
        <p:txBody>
          <a:bodyPr>
            <a:normAutofit/>
          </a:bodyPr>
          <a:lstStyle/>
          <a:p>
            <a:pPr fontAlgn="base"/>
            <a:r>
              <a:rPr lang="uk-UA" dirty="0"/>
              <a:t>За даними НБУ</a:t>
            </a:r>
            <a:r>
              <a:rPr lang="uk-UA" dirty="0" smtClean="0"/>
              <a:t>, </a:t>
            </a:r>
            <a:r>
              <a:rPr lang="uk-UA" dirty="0"/>
              <a:t>Чистий відтік прямих іноземних інвестицій (ПІІ) в Україну за 2020 рік оцінюється в 420 </a:t>
            </a:r>
            <a:r>
              <a:rPr lang="uk-UA" dirty="0" err="1"/>
              <a:t>млн</a:t>
            </a:r>
            <a:r>
              <a:rPr lang="uk-UA" dirty="0"/>
              <a:t> доларів. У 2019 році чистий приплив склав 5,2 </a:t>
            </a:r>
            <a:r>
              <a:rPr lang="uk-UA" dirty="0" err="1"/>
              <a:t>млрд</a:t>
            </a:r>
            <a:r>
              <a:rPr lang="uk-UA" dirty="0"/>
              <a:t> доларів.</a:t>
            </a:r>
            <a:r>
              <a:rPr lang="uk-UA" dirty="0" smtClean="0"/>
              <a:t> Негативні </a:t>
            </a:r>
            <a:r>
              <a:rPr lang="uk-UA" dirty="0"/>
              <a:t>реінвестовані доходи за 2020 рік оцінюються 1,2 </a:t>
            </a:r>
            <a:r>
              <a:rPr lang="uk-UA" dirty="0" err="1"/>
              <a:t>млрд</a:t>
            </a:r>
            <a:r>
              <a:rPr lang="uk-UA" dirty="0"/>
              <a:t> доларів. У 2019 році позитивні склали 3,3 </a:t>
            </a:r>
            <a:r>
              <a:rPr lang="uk-UA" dirty="0" err="1"/>
              <a:t>млрд</a:t>
            </a:r>
            <a:r>
              <a:rPr lang="uk-UA" dirty="0"/>
              <a:t> </a:t>
            </a:r>
            <a:r>
              <a:rPr lang="uk-UA" dirty="0" smtClean="0"/>
              <a:t>доларів</a:t>
            </a:r>
            <a:endParaRPr lang="uk-UA" dirty="0"/>
          </a:p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50396" y="1984248"/>
            <a:ext cx="6120680" cy="4187952"/>
          </a:xfrm>
        </p:spPr>
        <p:txBody>
          <a:bodyPr>
            <a:normAutofit/>
          </a:bodyPr>
          <a:lstStyle/>
          <a:p>
            <a:r>
              <a:rPr lang="uk-UA" dirty="0"/>
              <a:t>У 2020 році інвестиції в акціонерний капітал (крім реінвестування доходів) зменшилися до 833 </a:t>
            </a:r>
            <a:r>
              <a:rPr lang="uk-UA" dirty="0" err="1"/>
              <a:t>млн</a:t>
            </a:r>
            <a:r>
              <a:rPr lang="uk-UA" dirty="0"/>
              <a:t> доларів у порівнянні з 1 </a:t>
            </a:r>
            <a:r>
              <a:rPr lang="uk-UA" dirty="0" err="1"/>
              <a:t>млрд</a:t>
            </a:r>
            <a:r>
              <a:rPr lang="uk-UA" dirty="0"/>
              <a:t> доларів за 2019 рік. Чисті залучення за кредитами прямого інвестора - до 226 </a:t>
            </a:r>
            <a:r>
              <a:rPr lang="uk-UA" dirty="0" err="1"/>
              <a:t>млн</a:t>
            </a:r>
            <a:r>
              <a:rPr lang="uk-UA" dirty="0"/>
              <a:t> доларів у порівнянні з 924 </a:t>
            </a:r>
            <a:r>
              <a:rPr lang="uk-UA" dirty="0" err="1"/>
              <a:t>млн</a:t>
            </a:r>
            <a:r>
              <a:rPr lang="uk-UA" dirty="0"/>
              <a:t> доларів за 2019 рік.</a:t>
            </a:r>
            <a:r>
              <a:rPr lang="en-AU" dirty="0"/>
              <a:t> </a:t>
            </a: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0989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6" y="332656"/>
            <a:ext cx="11161240" cy="604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9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80" y="332656"/>
            <a:ext cx="1130525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538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6BD34A12-72D1-4BEE-BBD7-BDFEDF84A6A6}"/>
              </a:ext>
            </a:extLst>
          </p:cNvPr>
          <p:cNvSpPr/>
          <p:nvPr/>
        </p:nvSpPr>
        <p:spPr>
          <a:xfrm>
            <a:off x="189756" y="764704"/>
            <a:ext cx="72728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0215" algn="ctr">
              <a:lnSpc>
                <a:spcPct val="150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Міжнародна практика ведення інвестиційної діяльності показує, що інвестори приділяють багато уваги </a:t>
            </a:r>
            <a:r>
              <a:rPr lang="uk-UA" sz="2400" b="1" dirty="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таким чинникам:</a:t>
            </a:r>
            <a:endParaRPr lang="x-none" sz="2400" b="1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0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надійність та безпека інвесторів;</a:t>
            </a:r>
            <a:endParaRPr lang="x-none" sz="20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0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сприятливе та регулююче законодавче середовище;</a:t>
            </a:r>
            <a:endParaRPr lang="x-none" sz="20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0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наявність кваліфікованих кадрів;</a:t>
            </a:r>
            <a:endParaRPr lang="x-none" sz="20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0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ємність місцевого ринку та його конкурентоспроможність;</a:t>
            </a:r>
            <a:endParaRPr lang="x-none" sz="20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0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захист інтелектуальної власності;</a:t>
            </a:r>
            <a:endParaRPr lang="x-none" sz="20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0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рівень корупції, політичної стабільності;</a:t>
            </a:r>
            <a:endParaRPr lang="x-none" sz="2000" dirty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uk-UA" sz="2000" dirty="0">
                <a:latin typeface="Times New Roman" panose="02020603050405020304" pitchFamily="18" charset="0"/>
                <a:ea typeface="Arial" panose="020B0604020202020204" pitchFamily="34" charset="0"/>
              </a:rPr>
              <a:t>зовнішньоекономічна політика</a:t>
            </a:r>
            <a:endParaRPr lang="x-none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811B79B-F0DC-405C-99EF-8EC8B39F2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7319" y="-16773"/>
            <a:ext cx="4887558" cy="2555953"/>
          </a:xfrm>
          <a:prstGeom prst="rect">
            <a:avLst/>
          </a:prstGeom>
          <a:effectLst>
            <a:softEdge rad="215900"/>
          </a:effectLst>
        </p:spPr>
      </p:pic>
    </p:spTree>
    <p:extLst>
      <p:ext uri="{BB962C8B-B14F-4D97-AF65-F5344CB8AC3E}">
        <p14:creationId xmlns:p14="http://schemas.microsoft.com/office/powerpoint/2010/main" val="10286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3" name="Picture 4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948" y="0"/>
            <a:ext cx="7776864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604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92" descr="http://www.compet.kh.gov.ua/images/doc/reyting.regioniv.2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956" y="188640"/>
            <a:ext cx="7560840" cy="666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02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780" y="381000"/>
            <a:ext cx="11233247" cy="887760"/>
          </a:xfrm>
        </p:spPr>
        <p:txBody>
          <a:bodyPr>
            <a:normAutofit/>
          </a:bodyPr>
          <a:lstStyle/>
          <a:p>
            <a:pPr algn="ctr"/>
            <a:r>
              <a:rPr lang="ru-RU" sz="2800" dirty="0" err="1">
                <a:solidFill>
                  <a:schemeClr val="tx1"/>
                </a:solidFill>
              </a:rPr>
              <a:t>Обсяги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накопичених</a:t>
            </a:r>
            <a:r>
              <a:rPr lang="ru-RU" sz="2800" dirty="0">
                <a:solidFill>
                  <a:schemeClr val="tx1"/>
                </a:solidFill>
              </a:rPr>
              <a:t> ПІІ за </a:t>
            </a:r>
            <a:r>
              <a:rPr lang="ru-RU" sz="2800" dirty="0" err="1">
                <a:solidFill>
                  <a:schemeClr val="tx1"/>
                </a:solidFill>
              </a:rPr>
              <a:t>регіонами</a:t>
            </a:r>
            <a:r>
              <a:rPr lang="ru-RU" sz="2800" dirty="0">
                <a:solidFill>
                  <a:schemeClr val="tx1"/>
                </a:solidFill>
              </a:rPr>
              <a:t> станом на 1 </a:t>
            </a:r>
            <a:r>
              <a:rPr lang="ru-RU" sz="2800" dirty="0" err="1">
                <a:solidFill>
                  <a:schemeClr val="tx1"/>
                </a:solidFill>
              </a:rPr>
              <a:t>січня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2020р</a:t>
            </a:r>
            <a:r>
              <a:rPr lang="ru-RU" sz="2800" dirty="0">
                <a:solidFill>
                  <a:schemeClr val="tx1"/>
                </a:solidFill>
              </a:rPr>
              <a:t>.,  млрд. дол. США</a:t>
            </a:r>
            <a:endParaRPr lang="uk-UA" sz="2800" dirty="0">
              <a:solidFill>
                <a:schemeClr val="tx1"/>
              </a:solidFill>
            </a:endParaRPr>
          </a:p>
        </p:txBody>
      </p:sp>
      <p:pic>
        <p:nvPicPr>
          <p:cNvPr id="4098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28" y="1268760"/>
            <a:ext cx="10873208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4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892" y="2060848"/>
            <a:ext cx="9829799" cy="1219200"/>
          </a:xfrm>
        </p:spPr>
        <p:txBody>
          <a:bodyPr/>
          <a:lstStyle/>
          <a:p>
            <a:pPr algn="ctr"/>
            <a:r>
              <a:rPr lang="uk-UA" b="1" dirty="0"/>
              <a:t>3. Поняття та структура валютно-фінансових відносин та операцій.</a:t>
            </a:r>
            <a:r>
              <a:rPr lang="uk-UA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2666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/>
              <a:t>Валютно-фінансові відносини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– </a:t>
            </a:r>
            <a:r>
              <a:rPr lang="uk-UA" sz="3200" dirty="0"/>
              <a:t>це сукупність відносин, що пов’язані із функціонуванням валюти в міжнародній торгівлі, економічному і технічному співробітництві, наданні та отриманні позик, кредитів </a:t>
            </a:r>
            <a:r>
              <a:rPr lang="uk-UA" dirty="0"/>
              <a:t>тощо.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sz="2800" dirty="0" smtClean="0"/>
              <a:t>– </a:t>
            </a:r>
            <a:r>
              <a:rPr lang="uk-UA" sz="2800" dirty="0"/>
              <a:t>це, у першу чергу, відносини між учасниками міждержавного обміну при функціонуванні грошей у міжнародному обороті. </a:t>
            </a:r>
          </a:p>
          <a:p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246499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81000"/>
            <a:ext cx="11927060" cy="146382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Згідно із Законом України «Про зовнішньоекономічну діяльність» до видів зовнішньоекономічної діяльності, які передбачають здійснення валютно-фінансових операції, належать такі </a:t>
            </a:r>
            <a:r>
              <a:rPr lang="uk-UA" dirty="0" smtClean="0"/>
              <a:t>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1804" y="1984248"/>
            <a:ext cx="5666964" cy="4873752"/>
          </a:xfrm>
        </p:spPr>
        <p:txBody>
          <a:bodyPr>
            <a:normAutofit fontScale="85000" lnSpcReduction="20000"/>
          </a:bodyPr>
          <a:lstStyle/>
          <a:p>
            <a:r>
              <a:rPr lang="uk-UA" dirty="0" smtClean="0"/>
              <a:t>– </a:t>
            </a:r>
            <a:r>
              <a:rPr lang="uk-UA" dirty="0"/>
              <a:t>надання суб’єктами зовнішньоекономічної діяльності України страхових, брокерських, облікових, аудиторських та інших послуг іноземним суб’єктам господарської діяльності, надання вищезазначених послуг іноземними суб’єктами господарської діяльності суб’єктам зовнішньоекономічної діяльності України; </a:t>
            </a:r>
          </a:p>
          <a:p>
            <a:r>
              <a:rPr lang="uk-UA" dirty="0" smtClean="0"/>
              <a:t>– кредитні та розрахункові операції між суб’єктами зовнішньоекономічної діяльності та іноземними суб’єктами господарської діяльності; </a:t>
            </a:r>
          </a:p>
          <a:p>
            <a:r>
              <a:rPr lang="uk-UA" dirty="0" smtClean="0"/>
              <a:t>– </a:t>
            </a:r>
            <a:r>
              <a:rPr lang="uk-UA" dirty="0"/>
              <a:t>створення спільних підприємств різних видів і форм, проведення спільних господарських операцій та спільне володіння майном як на території України, так і за її межами</a:t>
            </a:r>
            <a:r>
              <a:rPr lang="uk-UA" dirty="0" smtClean="0"/>
              <a:t>;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1612" y="1984248"/>
            <a:ext cx="5375448" cy="4541096"/>
          </a:xfrm>
        </p:spPr>
        <p:txBody>
          <a:bodyPr>
            <a:normAutofit fontScale="85000" lnSpcReduction="20000"/>
          </a:bodyPr>
          <a:lstStyle/>
          <a:p>
            <a:r>
              <a:rPr lang="uk-UA" dirty="0"/>
              <a:t>– створення суб’єктами зовнішньоекономічної діяльності банківських, кредитних і страхових установ за межами України, а також створення іноземними суб’єктами господарської діяльності зазначених установ на території України; </a:t>
            </a:r>
          </a:p>
          <a:p>
            <a:r>
              <a:rPr lang="uk-UA" dirty="0"/>
              <a:t>– орендні, у тому числі лізингові, операції між суб’єктами зовнішньоекономічної діяльності та іноземними суб’єктами господарської діяльності; </a:t>
            </a:r>
          </a:p>
          <a:p>
            <a:r>
              <a:rPr lang="uk-UA" dirty="0"/>
              <a:t>– операції з придбання, продажу та обміну валюти на валютних аукціонах, валютних біржах та на міжбанківському валютному </a:t>
            </a:r>
            <a:r>
              <a:rPr lang="uk-UA" dirty="0" smtClean="0"/>
              <a:t>ринку;</a:t>
            </a:r>
          </a:p>
          <a:p>
            <a:r>
              <a:rPr lang="uk-UA" dirty="0" smtClean="0"/>
              <a:t>– </a:t>
            </a:r>
            <a:r>
              <a:rPr lang="uk-UA" dirty="0"/>
              <a:t>міжнародні фінансові операції та операції з цінними </a:t>
            </a:r>
            <a:r>
              <a:rPr lang="uk-UA" dirty="0" smtClean="0"/>
              <a:t>паперами.</a:t>
            </a:r>
            <a:endParaRPr lang="uk-UA" dirty="0"/>
          </a:p>
          <a:p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9791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Мета:</a:t>
            </a:r>
            <a:r>
              <a:rPr lang="uk-UA" i="1" dirty="0"/>
              <a:t>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dirty="0" smtClean="0"/>
              <a:t>розглянути </a:t>
            </a:r>
            <a:r>
              <a:rPr lang="uk-UA" dirty="0"/>
              <a:t>особливості міжнародного інвестиційного процесу; </a:t>
            </a:r>
            <a:endParaRPr lang="uk-UA" dirty="0" smtClean="0"/>
          </a:p>
          <a:p>
            <a:r>
              <a:rPr lang="uk-UA" dirty="0" smtClean="0"/>
              <a:t>з’ясувати </a:t>
            </a:r>
            <a:r>
              <a:rPr lang="uk-UA" dirty="0"/>
              <a:t>особливості, форми та переваги прямих іноземних інвестицій (ПІІ); </a:t>
            </a:r>
            <a:endParaRPr lang="uk-UA" dirty="0" smtClean="0"/>
          </a:p>
          <a:p>
            <a:r>
              <a:rPr lang="uk-UA" dirty="0" smtClean="0"/>
              <a:t>ознайомитись </a:t>
            </a:r>
            <a:r>
              <a:rPr lang="uk-UA" dirty="0"/>
              <a:t>з міжнародними валютно-фінансовими інструментами в моделі відкритої економіки; </a:t>
            </a:r>
            <a:endParaRPr lang="uk-UA" dirty="0" smtClean="0"/>
          </a:p>
          <a:p>
            <a:r>
              <a:rPr lang="uk-UA" dirty="0" smtClean="0"/>
              <a:t>проаналізувати </a:t>
            </a:r>
            <a:r>
              <a:rPr lang="uk-UA" dirty="0"/>
              <a:t>місце України в системі міжнародних валютно-кредитних відносин; </a:t>
            </a:r>
            <a:endParaRPr lang="uk-UA" dirty="0" smtClean="0"/>
          </a:p>
          <a:p>
            <a:r>
              <a:rPr lang="uk-UA" dirty="0" smtClean="0"/>
              <a:t>розкрити </a:t>
            </a:r>
            <a:r>
              <a:rPr lang="uk-UA" dirty="0"/>
              <a:t>передумови забезпечення валютно-фінансової політики</a:t>
            </a:r>
            <a:r>
              <a:rPr lang="uk-UA" dirty="0" smtClean="0"/>
              <a:t>;</a:t>
            </a:r>
          </a:p>
          <a:p>
            <a:r>
              <a:rPr lang="uk-UA" dirty="0" smtClean="0"/>
              <a:t> </a:t>
            </a:r>
            <a:r>
              <a:rPr lang="uk-UA" dirty="0"/>
              <a:t>визначити проблеми ефективного використання запозичених коштів в Україні.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6412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884" y="1700808"/>
            <a:ext cx="9829798" cy="1219200"/>
          </a:xfrm>
        </p:spPr>
        <p:txBody>
          <a:bodyPr/>
          <a:lstStyle/>
          <a:p>
            <a:pPr algn="ctr"/>
            <a:r>
              <a:rPr lang="uk-UA" b="1" dirty="0"/>
              <a:t>4. Україна на міжнародних кредитних ринках.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4177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/>
              <a:t>В реаліях України кредиторами є МВФ, Банк реконструкції та розвитку, інші міжнародні організації. </a:t>
            </a:r>
          </a:p>
        </p:txBody>
      </p:sp>
      <p:sp>
        <p:nvSpPr>
          <p:cNvPr id="5" name="AutoShape 2" descr="МВФ - Международный Валютный Фонд, История Создания, Цели и Задачи,  Структура и Квоты, Деятельность и Критика Организации, Страны-участн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44" y="2636912"/>
            <a:ext cx="2857500" cy="23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252" y="3833056"/>
            <a:ext cx="3024336" cy="2367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6" descr="МБРР (Міжнародний банк реконструкції та розвитку) - Міжнародні економічні  організації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692" y="2348880"/>
            <a:ext cx="2647181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92959" y="6229581"/>
            <a:ext cx="60928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https://bank.gov.ua/ua/about/international/financial-institutions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2211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9" t="28174" r="6320" b="22817"/>
          <a:stretch/>
        </p:blipFill>
        <p:spPr bwMode="auto">
          <a:xfrm>
            <a:off x="909836" y="188640"/>
            <a:ext cx="1072919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62564" y="188640"/>
            <a:ext cx="417646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0420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Станом на 01.03.2021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на </a:t>
            </a:r>
            <a:r>
              <a:rPr lang="uk-UA" dirty="0"/>
              <a:t>стадії реалізації перебувають 40 спільних з </a:t>
            </a:r>
            <a:r>
              <a:rPr lang="uk-UA" dirty="0" smtClean="0"/>
              <a:t>міжнародними фінансовими організаціями </a:t>
            </a:r>
            <a:r>
              <a:rPr lang="uk-UA" dirty="0"/>
              <a:t>проектів, загальна сума позик за якими </a:t>
            </a:r>
            <a:r>
              <a:rPr lang="uk-UA" dirty="0" smtClean="0"/>
              <a:t>становить</a:t>
            </a:r>
          </a:p>
          <a:p>
            <a:pPr marL="0" indent="0">
              <a:buNone/>
            </a:pPr>
            <a:r>
              <a:rPr lang="uk-UA" dirty="0" smtClean="0"/>
              <a:t>5 </a:t>
            </a:r>
            <a:r>
              <a:rPr lang="uk-UA" dirty="0"/>
              <a:t>656,04 </a:t>
            </a:r>
            <a:r>
              <a:rPr lang="uk-UA" dirty="0" err="1"/>
              <a:t>млн</a:t>
            </a:r>
            <a:r>
              <a:rPr lang="uk-UA" dirty="0"/>
              <a:t> євро та 3 088,04 </a:t>
            </a:r>
            <a:r>
              <a:rPr lang="uk-UA" dirty="0" err="1"/>
              <a:t>млн</a:t>
            </a:r>
            <a:r>
              <a:rPr lang="uk-UA" dirty="0"/>
              <a:t> дол. США</a:t>
            </a:r>
            <a:r>
              <a:rPr lang="uk-UA" dirty="0" smtClean="0"/>
              <a:t>,</a:t>
            </a:r>
          </a:p>
          <a:p>
            <a:pPr marL="0" indent="0">
              <a:buNone/>
            </a:pPr>
            <a:r>
              <a:rPr lang="uk-UA" dirty="0" smtClean="0"/>
              <a:t> </a:t>
            </a:r>
            <a:r>
              <a:rPr lang="uk-UA" dirty="0"/>
              <a:t>з яких освоєно 1 725,41 </a:t>
            </a:r>
            <a:r>
              <a:rPr lang="uk-UA" dirty="0" err="1"/>
              <a:t>млн</a:t>
            </a:r>
            <a:r>
              <a:rPr lang="uk-UA" dirty="0"/>
              <a:t> дол. США та 1 690,16 </a:t>
            </a:r>
            <a:r>
              <a:rPr lang="uk-UA" dirty="0" err="1"/>
              <a:t>млн</a:t>
            </a:r>
            <a:r>
              <a:rPr lang="uk-UA" dirty="0"/>
              <a:t> євро.</a:t>
            </a:r>
          </a:p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90556" y="1988840"/>
            <a:ext cx="4079304" cy="4187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/>
              <a:t>На стадії підготовки перебувають 18 спільних з МФО інвестиційних проектів на загальну суму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590 </a:t>
            </a:r>
            <a:r>
              <a:rPr lang="uk-UA" dirty="0" err="1"/>
              <a:t>млн</a:t>
            </a:r>
            <a:r>
              <a:rPr lang="uk-UA" dirty="0"/>
              <a:t> дол. США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та </a:t>
            </a:r>
            <a:r>
              <a:rPr lang="uk-UA" dirty="0"/>
              <a:t>2 154,85 </a:t>
            </a:r>
            <a:r>
              <a:rPr lang="uk-UA" dirty="0" err="1"/>
              <a:t>млн</a:t>
            </a:r>
            <a:r>
              <a:rPr lang="uk-UA" dirty="0"/>
              <a:t> євро.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6419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70276" y="2060848"/>
            <a:ext cx="7056784" cy="4392488"/>
          </a:xfrm>
        </p:spPr>
        <p:txBody>
          <a:bodyPr>
            <a:normAutofit/>
          </a:bodyPr>
          <a:lstStyle/>
          <a:p>
            <a:r>
              <a:rPr lang="en-AU" i="1" dirty="0" smtClean="0"/>
              <a:t>— </a:t>
            </a:r>
            <a:r>
              <a:rPr lang="uk-UA" sz="2800" i="1" dirty="0"/>
              <a:t>спеціальне агентство Організації Об'єднаних Націй (ООН), засноване 29-ма державами, з метою регулювання валютно-кредитних відносин країн-членів і надання їм допомоги при дефіциті платіжного балансу шляхом надання </a:t>
            </a:r>
            <a:r>
              <a:rPr lang="uk-UA" sz="2800" i="1" dirty="0" err="1"/>
              <a:t>коротко-</a:t>
            </a:r>
            <a:r>
              <a:rPr lang="uk-UA" sz="2800" i="1" dirty="0"/>
              <a:t> і середньострокових кредитів в іноземній валюті. Фонд має статус спеціалізованої установи ООН.</a:t>
            </a:r>
            <a:endParaRPr lang="uk-UA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57908" y="188640"/>
            <a:ext cx="9829799" cy="1219200"/>
          </a:xfrm>
        </p:spPr>
        <p:txBody>
          <a:bodyPr>
            <a:normAutofit/>
          </a:bodyPr>
          <a:lstStyle/>
          <a:p>
            <a:pPr algn="ctr"/>
            <a:r>
              <a:rPr lang="uk-UA" i="1" dirty="0"/>
              <a:t>Міжнародний валютний фонд, МВФ (англійською </a:t>
            </a:r>
            <a:r>
              <a:rPr lang="en-AU" i="1" dirty="0"/>
              <a:t>IMF) </a:t>
            </a:r>
            <a:endParaRPr lang="uk-UA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6" y="2204864"/>
            <a:ext cx="417646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00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38571" y="332657"/>
            <a:ext cx="6924755" cy="5976663"/>
          </a:xfrm>
        </p:spPr>
        <p:txBody>
          <a:bodyPr>
            <a:normAutofit/>
          </a:bodyPr>
          <a:lstStyle/>
          <a:p>
            <a:r>
              <a:rPr lang="uk-UA" i="1" dirty="0" smtClean="0"/>
              <a:t>Має </a:t>
            </a:r>
            <a:r>
              <a:rPr lang="uk-UA" i="1" dirty="0"/>
              <a:t>188 країн-членів. Штаб-квартира МВФ знаходиться в </a:t>
            </a:r>
            <a:r>
              <a:rPr lang="uk-UA" i="1" dirty="0" smtClean="0"/>
              <a:t>м</a:t>
            </a:r>
            <a:r>
              <a:rPr lang="uk-UA" i="1" dirty="0"/>
              <a:t>. Вашингтон, США. </a:t>
            </a:r>
            <a:endParaRPr lang="uk-UA" i="1" dirty="0" smtClean="0"/>
          </a:p>
          <a:p>
            <a:r>
              <a:rPr lang="uk-UA" i="1" dirty="0" smtClean="0"/>
              <a:t>МВФ </a:t>
            </a:r>
            <a:r>
              <a:rPr lang="uk-UA" i="1" dirty="0"/>
              <a:t>було створено 27 грудня 1945 року після підписання 29-ма державами угоди, розробленої на Конференції ООН з валютно-фінансових питань 22 липня 1944 року. </a:t>
            </a:r>
            <a:endParaRPr lang="uk-UA" i="1" dirty="0" smtClean="0"/>
          </a:p>
          <a:p>
            <a:r>
              <a:rPr lang="uk-UA" i="1" dirty="0" smtClean="0"/>
              <a:t>В </a:t>
            </a:r>
            <a:r>
              <a:rPr lang="uk-UA" i="1" dirty="0"/>
              <a:t>1947 році фонд розпочав свою діяльність і став органічною частиною </a:t>
            </a:r>
            <a:r>
              <a:rPr lang="uk-UA" i="1" dirty="0" err="1"/>
              <a:t>Бретон-Вудської</a:t>
            </a:r>
            <a:r>
              <a:rPr lang="uk-UA" i="1" dirty="0"/>
              <a:t> валютної системи. МВФ є інституційною основою сучасної світової валютної системи. При цьому її базою і основним еквівалентом є долар США. США займають домінуючі позиції в МВФ. Політика і рекомендації фонду по відношенню країн, які розвиваються, неодноразово піддавалася критиці.</a:t>
            </a:r>
            <a:endParaRPr lang="uk-UA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08" y="1340768"/>
            <a:ext cx="474657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495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441" y="1124744"/>
            <a:ext cx="10969943" cy="5400600"/>
          </a:xfrm>
        </p:spPr>
        <p:txBody>
          <a:bodyPr>
            <a:normAutofit/>
          </a:bodyPr>
          <a:lstStyle/>
          <a:p>
            <a:r>
              <a:rPr lang="uk-UA" i="1" dirty="0" smtClean="0"/>
              <a:t>«сприяти міжнародній співпраці в валютно-фінансовій сфері»; </a:t>
            </a:r>
          </a:p>
          <a:p>
            <a:r>
              <a:rPr lang="uk-UA" i="1" dirty="0" smtClean="0"/>
              <a:t>«сприяти розширенню і збалансованому росту міжнародної торгівлі» в інтересах розвитку виробничих ресурсів, досягнення високого рівня зайнятості і реальних доходів держав-членів; </a:t>
            </a:r>
          </a:p>
          <a:p>
            <a:r>
              <a:rPr lang="uk-UA" i="1" dirty="0" smtClean="0"/>
              <a:t>«забезпечити стабільність валют, підтримувати упорядковані співвідношення валютної системи серед держав-членів» і не допускати «знецінення валют з метою отримання конкурентних переваг»; </a:t>
            </a:r>
          </a:p>
          <a:p>
            <a:r>
              <a:rPr lang="uk-UA" i="1" dirty="0" smtClean="0"/>
              <a:t>надавати допомогу в створенні багатосторонньої системи розрахунків між державами-членами, а також в ліквідації валютних обмежень;</a:t>
            </a:r>
          </a:p>
          <a:p>
            <a:r>
              <a:rPr lang="uk-UA" i="1" dirty="0" smtClean="0"/>
              <a:t> тимчасово надавати державам-членам кошти в іноземній валюті, з метою «виправлення порушення рівноваги їх платіжного балансу». Штаб-квартира МВФ, Вашингтон (округ Колумбія)</a:t>
            </a: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2413" y="116632"/>
            <a:ext cx="9829799" cy="936104"/>
          </a:xfrm>
        </p:spPr>
        <p:txBody>
          <a:bodyPr/>
          <a:lstStyle/>
          <a:p>
            <a:pPr algn="ctr"/>
            <a:r>
              <a:rPr lang="uk-UA" b="1" i="1" dirty="0" smtClean="0"/>
              <a:t>Основні функції МВФ 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284176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0" t="34873" r="10930" b="18651"/>
          <a:stretch/>
        </p:blipFill>
        <p:spPr bwMode="auto">
          <a:xfrm>
            <a:off x="7818816" y="3193773"/>
            <a:ext cx="4461484" cy="3664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188640"/>
            <a:ext cx="9829799" cy="887760"/>
          </a:xfrm>
        </p:spPr>
        <p:txBody>
          <a:bodyPr/>
          <a:lstStyle/>
          <a:p>
            <a:r>
              <a:rPr lang="uk-UA" dirty="0" smtClean="0"/>
              <a:t>Міжнародний банк </a:t>
            </a:r>
            <a:r>
              <a:rPr lang="uk-UA" dirty="0"/>
              <a:t>реконструкції та розвитку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772" y="1844824"/>
            <a:ext cx="8496944" cy="4187825"/>
          </a:xfrm>
        </p:spPr>
        <p:txBody>
          <a:bodyPr>
            <a:normAutofit lnSpcReduction="10000"/>
          </a:bodyPr>
          <a:lstStyle/>
          <a:p>
            <a:r>
              <a:rPr lang="ru-RU" dirty="0" err="1"/>
              <a:t>Міжнародний</a:t>
            </a:r>
            <a:r>
              <a:rPr lang="ru-RU" dirty="0"/>
              <a:t> банк </a:t>
            </a:r>
            <a:r>
              <a:rPr lang="ru-RU" dirty="0" err="1"/>
              <a:t>реконстру́кції</a:t>
            </a:r>
            <a:r>
              <a:rPr lang="ru-RU" dirty="0"/>
              <a:t> та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  <a:r>
              <a:rPr lang="ru-RU" dirty="0" err="1"/>
              <a:t>основна</a:t>
            </a:r>
            <a:r>
              <a:rPr lang="ru-RU" dirty="0"/>
              <a:t> </a:t>
            </a:r>
            <a:r>
              <a:rPr lang="ru-RU" dirty="0" err="1"/>
              <a:t>кредитна</a:t>
            </a:r>
            <a:r>
              <a:rPr lang="ru-RU" dirty="0"/>
              <a:t> </a:t>
            </a:r>
            <a:r>
              <a:rPr lang="ru-RU" dirty="0" err="1"/>
              <a:t>установа</a:t>
            </a:r>
            <a:r>
              <a:rPr lang="ru-RU" dirty="0"/>
              <a:t> </a:t>
            </a:r>
            <a:r>
              <a:rPr lang="ru-RU" dirty="0" err="1"/>
              <a:t>Світового</a:t>
            </a:r>
            <a:r>
              <a:rPr lang="ru-RU" dirty="0"/>
              <a:t> банку</a:t>
            </a:r>
            <a:r>
              <a:rPr lang="ru-RU" dirty="0" smtClean="0"/>
              <a:t>.</a:t>
            </a:r>
          </a:p>
          <a:p>
            <a:r>
              <a:rPr lang="uk-UA" dirty="0"/>
              <a:t>Міжнародний банк реконструкції та розвитку – МБРР (</a:t>
            </a:r>
            <a:r>
              <a:rPr lang="en-AU" dirty="0"/>
              <a:t>International Bank for Reconstruction and Development – IBRD) </a:t>
            </a:r>
            <a:r>
              <a:rPr lang="uk-UA" dirty="0"/>
              <a:t>заснований в 1945 році</a:t>
            </a:r>
            <a:r>
              <a:rPr lang="uk-UA" dirty="0" smtClean="0"/>
              <a:t>.</a:t>
            </a:r>
          </a:p>
          <a:p>
            <a:r>
              <a:rPr lang="uk-UA" dirty="0"/>
              <a:t>Міжнародний банк реконструкції й </a:t>
            </a:r>
            <a:r>
              <a:rPr lang="uk-UA" dirty="0" smtClean="0"/>
              <a:t>розвитку </a:t>
            </a:r>
            <a:r>
              <a:rPr lang="uk-UA" dirty="0"/>
              <a:t>заснований одночасно із МВФ відповідно до рішень </a:t>
            </a:r>
            <a:r>
              <a:rPr lang="uk-UA" dirty="0" err="1"/>
              <a:t>Міждународної</a:t>
            </a:r>
            <a:r>
              <a:rPr lang="uk-UA" dirty="0"/>
              <a:t> валютно-фінансової конференції в </a:t>
            </a:r>
            <a:r>
              <a:rPr lang="uk-UA" dirty="0" err="1"/>
              <a:t>Бреттон-Вудсі</a:t>
            </a:r>
            <a:r>
              <a:rPr lang="uk-UA" dirty="0"/>
              <a:t> в 1944 р. Угода про МБРР, що є одночасно і його уставом, офіційно </a:t>
            </a:r>
            <a:r>
              <a:rPr lang="uk-UA" dirty="0" smtClean="0"/>
              <a:t>набула </a:t>
            </a:r>
            <a:r>
              <a:rPr lang="uk-UA" dirty="0"/>
              <a:t>чинності в 1945 р., але банк почав функціонувати з 1946 р. Місцезнаходження МБРР Вашингтон</a:t>
            </a:r>
            <a:r>
              <a:rPr lang="uk-UA" dirty="0" smtClean="0"/>
              <a:t>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1644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i="1" dirty="0" smtClean="0"/>
              <a:t>Метою </a:t>
            </a:r>
            <a:r>
              <a:rPr lang="uk-UA" i="1" dirty="0"/>
              <a:t>діяльності МБРР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812" y="1916832"/>
            <a:ext cx="7524327" cy="4187825"/>
          </a:xfrm>
        </p:spPr>
        <p:txBody>
          <a:bodyPr/>
          <a:lstStyle/>
          <a:p>
            <a:r>
              <a:rPr lang="uk-UA" dirty="0" smtClean="0"/>
              <a:t>є </a:t>
            </a:r>
            <a:r>
              <a:rPr lang="uk-UA" dirty="0"/>
              <a:t>сприяння країнам-членам у розвитку їхньої економіки за допомогою надання довгострокових позик і кредитів, гарантування приватних інвестицій. </a:t>
            </a:r>
            <a:endParaRPr lang="uk-UA" dirty="0" smtClean="0"/>
          </a:p>
          <a:p>
            <a:r>
              <a:rPr lang="uk-UA" dirty="0" smtClean="0"/>
              <a:t>Останніми </a:t>
            </a:r>
            <a:r>
              <a:rPr lang="uk-UA" dirty="0"/>
              <a:t>роками МБРР опікується проблемою врегулювання зовнішнього боргу країн, що розвиваються: 1/3 кредитів він видає у формі так називаного спільного фінансування. Банк надає структурні кредити для регулювання структури економіки, оздоровлення платіжного балансу.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3" t="8372" r="3169" b="16962"/>
          <a:stretch/>
        </p:blipFill>
        <p:spPr bwMode="auto">
          <a:xfrm>
            <a:off x="8326660" y="1700808"/>
            <a:ext cx="3393625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173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2" t="43254" r="16418"/>
          <a:stretch/>
        </p:blipFill>
        <p:spPr bwMode="auto">
          <a:xfrm>
            <a:off x="6899720" y="3068960"/>
            <a:ext cx="5167086" cy="3243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Основними цілями банку є: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764" y="1839143"/>
            <a:ext cx="7452319" cy="4686201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сприяння </a:t>
            </a:r>
            <a:r>
              <a:rPr lang="uk-UA" dirty="0"/>
              <a:t>країнам-членам в розвитку економіки шляхом надання їм довгострокових позик і кредитів; </a:t>
            </a:r>
            <a:endParaRPr lang="uk-UA" dirty="0" smtClean="0"/>
          </a:p>
          <a:p>
            <a:r>
              <a:rPr lang="uk-UA" dirty="0" smtClean="0"/>
              <a:t>заохочення </a:t>
            </a:r>
            <a:r>
              <a:rPr lang="uk-UA" dirty="0"/>
              <a:t>іноземного інвестування через надання гарантій або участь в позиках та інших інвестиціях приватних кредиторів; </a:t>
            </a:r>
            <a:endParaRPr lang="uk-UA" dirty="0" smtClean="0"/>
          </a:p>
          <a:p>
            <a:r>
              <a:rPr lang="uk-UA" dirty="0" smtClean="0"/>
              <a:t>стимулювання </a:t>
            </a:r>
            <a:r>
              <a:rPr lang="uk-UA" dirty="0"/>
              <a:t>тривалого збалансованого зростання міжнародної торгівлі, підтримка збалансованості платіжних балансів країн-членів</a:t>
            </a:r>
            <a:r>
              <a:rPr lang="uk-UA" dirty="0" smtClean="0"/>
              <a:t>.</a:t>
            </a:r>
          </a:p>
          <a:p>
            <a:r>
              <a:rPr lang="en-AU" dirty="0"/>
              <a:t>https://www.ukrinform.ua/rubric-economy/3157128-vidnovlenna-donbasu-ukraina-pidpisala-ugodu-na-100-miljoniv-iz-mbrr.html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0857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План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1</a:t>
            </a:r>
            <a:r>
              <a:rPr lang="uk-UA" dirty="0"/>
              <a:t>. Сучасні особливості міжнародного інвестиційного процесу.</a:t>
            </a:r>
          </a:p>
          <a:p>
            <a:r>
              <a:rPr lang="uk-UA" dirty="0"/>
              <a:t>2. Особливості, форми та переваги прямих іноземних інвестицій (ПІІ).</a:t>
            </a:r>
          </a:p>
          <a:p>
            <a:r>
              <a:rPr lang="uk-UA" dirty="0"/>
              <a:t>3. Поняття та структура валютно-фінансових відносин та операцій.</a:t>
            </a:r>
          </a:p>
          <a:p>
            <a:r>
              <a:rPr lang="uk-UA" dirty="0"/>
              <a:t>4. Україна на міжнародних кредитних ринках.</a:t>
            </a:r>
          </a:p>
          <a:p>
            <a:pPr marL="0" indent="0">
              <a:buNone/>
            </a:pP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3318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9" t="18453" r="15889" b="17461"/>
          <a:stretch/>
        </p:blipFill>
        <p:spPr bwMode="auto">
          <a:xfrm>
            <a:off x="0" y="28285"/>
            <a:ext cx="12310041" cy="677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737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err="1"/>
              <a:t>Європейський</a:t>
            </a:r>
            <a:r>
              <a:rPr lang="ru-RU" b="1" dirty="0"/>
              <a:t> банк </a:t>
            </a:r>
            <a:r>
              <a:rPr lang="ru-RU" b="1" dirty="0" err="1"/>
              <a:t>реконструкції</a:t>
            </a:r>
            <a:r>
              <a:rPr lang="ru-RU" b="1" dirty="0"/>
              <a:t> та </a:t>
            </a:r>
            <a:r>
              <a:rPr lang="ru-RU" b="1" dirty="0" err="1"/>
              <a:t>розвитку</a:t>
            </a:r>
            <a:r>
              <a:rPr lang="ru-RU" b="1" dirty="0"/>
              <a:t/>
            </a:r>
            <a:br>
              <a:rPr lang="ru-RU" b="1" dirty="0"/>
            </a:b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dirty="0"/>
              <a:t>Європейський банк реконструкції та розвитку має статус міжнародної фінансової організації з найвищим кредитним </a:t>
            </a:r>
            <a:r>
              <a:rPr lang="uk-UA" dirty="0" smtClean="0"/>
              <a:t>рейтингом. </a:t>
            </a:r>
          </a:p>
          <a:p>
            <a:pPr marL="0" indent="0" algn="ctr">
              <a:buNone/>
            </a:pPr>
            <a:r>
              <a:rPr lang="uk-UA" dirty="0" smtClean="0"/>
              <a:t>Банк </a:t>
            </a:r>
            <a:r>
              <a:rPr lang="uk-UA" dirty="0"/>
              <a:t>було створено у 1991 році. На даний час членами Банку є 69 країн, ЄС та ЄІБ. Україна є членом ЄБРР з 13.08.1992. Міністр фінансів є Керуючим від України - членом Ради Керуючих ЄБРР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580" y="4221088"/>
            <a:ext cx="4104456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612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uk-UA" dirty="0"/>
              <a:t>ЄБРР не фінансує витрати державного бюджету, а здійснює фінансування тільки інвестиційних проектів розвитку у приватному та державному секторі, окрім оборонної та тютюнової промисловості, а також проектів грального бізнесу.</a:t>
            </a:r>
          </a:p>
          <a:p>
            <a:pPr fontAlgn="base"/>
            <a:r>
              <a:rPr lang="uk-UA" dirty="0"/>
              <a:t>В рамках прийнятої стратегії ЄБРР працює у двох напрямках: надання міжнародних кредитів на пільгових умовах під державні гарантії та кредитування приватних підприємств на комерційних умовах.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1949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ЄБРР є одним з найбільших інституційних інвесторів в Україні.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/>
              <a:t>Станом </a:t>
            </a:r>
            <a:r>
              <a:rPr lang="uk-UA" dirty="0"/>
              <a:t>на початок березня 2021 року сукупний обсяг виділеного Україні Банком фінансування становить 14,6 </a:t>
            </a:r>
            <a:r>
              <a:rPr lang="uk-UA" dirty="0" err="1"/>
              <a:t>млрд</a:t>
            </a:r>
            <a:r>
              <a:rPr lang="uk-UA" dirty="0"/>
              <a:t> євро в рамках 488 проектів. На стадії реалізації знаходиться 8 спільних з ЄБРР проектів загальним обсягом позик 1701,0 </a:t>
            </a:r>
            <a:r>
              <a:rPr lang="uk-UA" dirty="0" err="1"/>
              <a:t>млн</a:t>
            </a:r>
            <a:r>
              <a:rPr lang="uk-UA" dirty="0"/>
              <a:t> євро.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Обсяг </a:t>
            </a:r>
            <a:r>
              <a:rPr lang="uk-UA" dirty="0"/>
              <a:t>використання коштів позик ЄБРР за цими проектами станом на 01.03.2021 – 934,35 </a:t>
            </a:r>
            <a:r>
              <a:rPr lang="uk-UA" dirty="0" err="1"/>
              <a:t>млн</a:t>
            </a:r>
            <a:r>
              <a:rPr lang="uk-UA" dirty="0"/>
              <a:t> євро (54,93 % загальної суми позик</a:t>
            </a:r>
            <a:r>
              <a:rPr lang="uk-UA" dirty="0" smtClean="0"/>
              <a:t>).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en-AU" dirty="0"/>
              <a:t>https://mof.gov.ua/uk/eib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4440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/>
              <a:t>До причин, які створюють несприятливу ситуацію для України в сегменті міжнародного кредитування </a:t>
            </a:r>
            <a:r>
              <a:rPr lang="uk-UA" dirty="0" smtClean="0"/>
              <a:t>відносять</a:t>
            </a:r>
            <a:r>
              <a:rPr lang="uk-UA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uk-UA" dirty="0" smtClean="0"/>
              <a:t>відсутність </a:t>
            </a:r>
            <a:r>
              <a:rPr lang="uk-UA" dirty="0"/>
              <a:t>оцінки ефективності використання кредитних ресурсів;</a:t>
            </a:r>
          </a:p>
          <a:p>
            <a:pPr lvl="0"/>
            <a:r>
              <a:rPr lang="uk-UA" dirty="0"/>
              <a:t>залучені кошти не використовуються згідно з затвердженим кошторисом;</a:t>
            </a:r>
          </a:p>
          <a:p>
            <a:pPr lvl="0"/>
            <a:r>
              <a:rPr lang="uk-UA" dirty="0"/>
              <a:t>залучені кошти не використовуються у відповідності з затвердженими термінами;</a:t>
            </a:r>
          </a:p>
          <a:p>
            <a:pPr lvl="0"/>
            <a:r>
              <a:rPr lang="uk-UA" dirty="0"/>
              <a:t>зловживання коштами, корупція.</a:t>
            </a:r>
          </a:p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460" y="1988840"/>
            <a:ext cx="482453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79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="" xmlns:a16="http://schemas.microsoft.com/office/drawing/2014/main" id="{71B2258F-86CA-4D4D-8270-BC05FCDEBFB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825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ÐÐ°ÑÑÐ¸Ð½ÐºÐ¸ Ð¿Ð¾ Ð·Ð°Ð¿ÑÐ¾ÑÑ investment">
            <a:extLst>
              <a:ext uri="{FF2B5EF4-FFF2-40B4-BE49-F238E27FC236}">
                <a16:creationId xmlns="" xmlns:a16="http://schemas.microsoft.com/office/drawing/2014/main" id="{135D71A4-C57E-4A23-9AAB-A63292EACC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"/>
          <a:stretch/>
        </p:blipFill>
        <p:spPr bwMode="auto">
          <a:xfrm>
            <a:off x="20" y="1"/>
            <a:ext cx="12188805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5A95467-9034-4F75-8E45-B52FE43E7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1924" y="260648"/>
            <a:ext cx="9141618" cy="18376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6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</a:t>
            </a:r>
          </a:p>
        </p:txBody>
      </p:sp>
    </p:spTree>
    <p:extLst>
      <p:ext uri="{BB962C8B-B14F-4D97-AF65-F5344CB8AC3E}">
        <p14:creationId xmlns:p14="http://schemas.microsoft.com/office/powerpoint/2010/main" val="4195220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3120008"/>
          </a:xfrm>
        </p:spPr>
        <p:txBody>
          <a:bodyPr>
            <a:normAutofit/>
          </a:bodyPr>
          <a:lstStyle/>
          <a:p>
            <a:pPr algn="ctr"/>
            <a:r>
              <a:rPr lang="uk-UA" b="1" dirty="0"/>
              <a:t>1. Сучасні особливості міжнародного інвестиційного процесу.</a:t>
            </a:r>
            <a:br>
              <a:rPr lang="uk-UA" b="1" dirty="0"/>
            </a:b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155150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629915" y="548680"/>
            <a:ext cx="10297145" cy="5620345"/>
          </a:xfrm>
        </p:spPr>
        <p:txBody>
          <a:bodyPr rtlCol="0">
            <a:normAutofit fontScale="92500"/>
          </a:bodyPr>
          <a:lstStyle/>
          <a:p>
            <a:pPr marL="0" indent="0" algn="just">
              <a:buNone/>
            </a:pP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країн, що розвиваються, ефективне залучення іноземного капіталу є вкрай важливим і актуальним</a:t>
            </a:r>
            <a:r>
              <a:rPr lang="uk-UA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2600" dirty="0"/>
              <a:t>В економіко-матеріальному аспекті міжнародними інвестиціями є вкладення капіталу в підприємства різних галузей економіки, виробництва та послуг, у банківсько-кредитну систему, в інфраструктуру, в соціальні програми, в охорону навколишнього середовища. Інакше кажучи, об’єктами міжнародного інвестування можуть бути усі види майнових та інтелектуальних цінностей, виробниче використання яких веде до формування прибутків (доходів) або інших соціальних ефектів</a:t>
            </a:r>
            <a:r>
              <a:rPr lang="uk-UA" sz="2600" dirty="0" smtClean="0"/>
              <a:t>.</a:t>
            </a:r>
            <a:endParaRPr lang="uk-UA" sz="2600" dirty="0"/>
          </a:p>
        </p:txBody>
      </p:sp>
      <p:pic>
        <p:nvPicPr>
          <p:cNvPr id="2050" name="Picture 2" descr="ÐÐ°ÑÑÐ¸Ð½ÐºÐ¸ Ð¿Ð¾ Ð·Ð°Ð¿ÑÐ¾ÑÑ heterodox academy">
            <a:extLst>
              <a:ext uri="{FF2B5EF4-FFF2-40B4-BE49-F238E27FC236}">
                <a16:creationId xmlns="" xmlns:a16="http://schemas.microsoft.com/office/drawing/2014/main" id="{14CBEDEE-20DE-4050-885A-438D3F7E0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9300" cy="2257425"/>
          </a:xfrm>
          <a:prstGeom prst="rect">
            <a:avLst/>
          </a:prstGeom>
          <a:noFill/>
          <a:effectLst>
            <a:softEdge rad="304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60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="" xmlns:a16="http://schemas.microsoft.com/office/drawing/2014/main" id="{FFBE129D-EFAA-40FE-BB4B-1E8BB339A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780" y="944041"/>
            <a:ext cx="8821687" cy="475820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uk-UA" dirty="0"/>
          </a:p>
          <a:p>
            <a:pPr indent="0" algn="just">
              <a:lnSpc>
                <a:spcPct val="160000"/>
              </a:lnSpc>
              <a:buNone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dirty="0"/>
              <a:t>Проблематика міжнародного руху капіталів та оптимізації національної соціально-економічної сфери з метою максимізації надходжень капіталу ззовні та мінімізації його відпливу з країни є однією з найбільш актуальних для сучасної України, як і для інших країн трансформаційного типу. </a:t>
            </a:r>
            <a:endParaRPr lang="x-none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9C4DE73-0BBE-40E1-95B8-B528684FA0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6780" y="12813"/>
            <a:ext cx="2793686" cy="1862457"/>
          </a:xfrm>
          <a:prstGeom prst="rect">
            <a:avLst/>
          </a:prstGeom>
          <a:effectLst>
            <a:glow>
              <a:srgbClr val="6D6DFB">
                <a:alpha val="40000"/>
              </a:srgbClr>
            </a:glow>
            <a:reflection endPos="0" dist="50800" dir="5400000" sy="-100000" algn="bl" rotWithShape="0"/>
            <a:softEdge rad="304800"/>
          </a:effectLst>
        </p:spPr>
      </p:pic>
    </p:spTree>
    <p:extLst>
      <p:ext uri="{BB962C8B-B14F-4D97-AF65-F5344CB8AC3E}">
        <p14:creationId xmlns:p14="http://schemas.microsoft.com/office/powerpoint/2010/main" val="219390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829799" cy="3048000"/>
          </a:xfrm>
        </p:spPr>
        <p:txBody>
          <a:bodyPr>
            <a:normAutofit/>
          </a:bodyPr>
          <a:lstStyle/>
          <a:p>
            <a:r>
              <a:rPr lang="uk-UA" dirty="0"/>
              <a:t>2. Особливості, форми та переваги прямих іноземних інвестицій (ПІІ).</a:t>
            </a:r>
            <a:br>
              <a:rPr lang="uk-UA" dirty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8792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Класифікація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іноземних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інвестицій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="" xmlns:a16="http://schemas.microsoft.com/office/drawing/2014/main" id="{257BCF85-8364-4121-9545-0290953B400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83542018"/>
              </p:ext>
            </p:extLst>
          </p:nvPr>
        </p:nvGraphicFramePr>
        <p:xfrm>
          <a:off x="1917948" y="2204864"/>
          <a:ext cx="8783637" cy="28803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27879">
                  <a:extLst>
                    <a:ext uri="{9D8B030D-6E8A-4147-A177-3AD203B41FA5}">
                      <a16:colId xmlns="" xmlns:a16="http://schemas.microsoft.com/office/drawing/2014/main" val="990187705"/>
                    </a:ext>
                  </a:extLst>
                </a:gridCol>
                <a:gridCol w="2927879">
                  <a:extLst>
                    <a:ext uri="{9D8B030D-6E8A-4147-A177-3AD203B41FA5}">
                      <a16:colId xmlns="" xmlns:a16="http://schemas.microsoft.com/office/drawing/2014/main" val="1829466375"/>
                    </a:ext>
                  </a:extLst>
                </a:gridCol>
                <a:gridCol w="2927879">
                  <a:extLst>
                    <a:ext uri="{9D8B030D-6E8A-4147-A177-3AD203B41FA5}">
                      <a16:colId xmlns="" xmlns:a16="http://schemas.microsoft.com/office/drawing/2014/main" val="2336850295"/>
                    </a:ext>
                  </a:extLst>
                </a:gridCol>
              </a:tblGrid>
              <a:tr h="2880320">
                <a:tc>
                  <a:txBody>
                    <a:bodyPr/>
                    <a:lstStyle/>
                    <a:p>
                      <a:pPr algn="just"/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1800" b="1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ступенем</a:t>
                      </a:r>
                      <a:r>
                        <a:rPr lang="ru-RU" sz="18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контролю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just"/>
                      <a:endParaRPr lang="ru-RU" sz="18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x-none" sz="18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800" b="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прямі</a:t>
                      </a: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 </a:t>
                      </a:r>
                      <a:endParaRPr lang="x-none" sz="18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800" b="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портфельні</a:t>
                      </a: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x-none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геополітичною спрямованістю</a:t>
                      </a:r>
                      <a:r>
                        <a:rPr lang="uk-UA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endParaRPr lang="uk-UA" sz="1800" b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x-none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розвинені країни; </a:t>
                      </a:r>
                      <a:endParaRPr lang="x-none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 країни, що розвиваються; </a:t>
                      </a:r>
                      <a:endParaRPr lang="x-none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інтернаціональні.</a:t>
                      </a:r>
                      <a:endParaRPr lang="x-none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формою </a:t>
                      </a:r>
                      <a:r>
                        <a:rPr lang="ru-RU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власності</a:t>
                      </a: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just"/>
                      <a:endParaRPr lang="ru-RU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державні</a:t>
                      </a: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приватні</a:t>
                      </a: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міжнародних</a:t>
                      </a: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організацій</a:t>
                      </a: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</a:p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недержавних</a:t>
                      </a: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організацій</a:t>
                      </a: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algn="just"/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змішані</a:t>
                      </a:r>
                      <a:r>
                        <a:rPr lang="ru-RU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endParaRPr lang="x-none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355572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759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ESENTER_VERSION" val="6"/>
  <p:tag name="ARTICULATE_PROJECT_OPEN" val="0"/>
</p:tagLst>
</file>

<file path=ppt/theme/theme1.xml><?xml version="1.0" encoding="utf-8"?>
<a:theme xmlns:a="http://schemas.openxmlformats.org/drawingml/2006/main" name="Символы валюты 16 х 9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6309334_TF02895262.potx" id="{8018B1F9-81B5-4736-9819-87B4F48960AB}" vid="{85445682-D568-4F31-8ABA-381B565BAEE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1577</Words>
  <Application>Microsoft Office PowerPoint</Application>
  <PresentationFormat>Произвольный</PresentationFormat>
  <Paragraphs>145</Paragraphs>
  <Slides>45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45</vt:i4>
      </vt:variant>
    </vt:vector>
  </HeadingPairs>
  <TitlesOfParts>
    <vt:vector size="47" baseType="lpstr">
      <vt:lpstr>Символы валюты 16 х 9</vt:lpstr>
      <vt:lpstr>Тема Office</vt:lpstr>
      <vt:lpstr> Міжнародні інвестиції, валютно-кредитні відносини України    </vt:lpstr>
      <vt:lpstr>Інвестування має нагадувати спостереження за тим, як сохне фарба  або як росте трава. Якщо вам потрібен азарт,  то візьміть 800 доларів і їдьте в Лас-Вегас   (Пол Самуелсон) </vt:lpstr>
      <vt:lpstr>Мета: </vt:lpstr>
      <vt:lpstr>План </vt:lpstr>
      <vt:lpstr>1. Сучасні особливості міжнародного інвестиційного процесу. </vt:lpstr>
      <vt:lpstr>Презентация PowerPoint</vt:lpstr>
      <vt:lpstr>Презентация PowerPoint</vt:lpstr>
      <vt:lpstr>2. Особливості, форми та переваги прямих іноземних інвестицій (ПІІ). </vt:lpstr>
      <vt:lpstr>Класифікація іноземних інвестицій</vt:lpstr>
      <vt:lpstr>Презентация PowerPoint</vt:lpstr>
      <vt:lpstr>Презентация PowerPoint</vt:lpstr>
      <vt:lpstr>Презентация PowerPoint</vt:lpstr>
      <vt:lpstr>Серед форм міжнародного руху капіталу особливе місце займають прямі іноземні інвестиції (ПІІ) Це зумовлено двома основними причинами: </vt:lpstr>
      <vt:lpstr>Презентация PowerPoint</vt:lpstr>
      <vt:lpstr>Під час прийняття рішення щодо здійснення як прямого, так і портфельного інвестування, береться до уваги значна кількість факторів, котрі стосуються стану, внутрішнього та зовнішнього середовища функціонування об’єкта-реципієнта. Такими факторами є:</vt:lpstr>
      <vt:lpstr>Презентация PowerPoint</vt:lpstr>
      <vt:lpstr>Презентация PowerPoint</vt:lpstr>
      <vt:lpstr>Презентация PowerPoint</vt:lpstr>
      <vt:lpstr>Глобальні прямі іноземні інвестиції зазнали значного падіння у 2020 році. </vt:lpstr>
      <vt:lpstr>Інвестори за рік вивели з України майже півмільярда доларів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Обсяги накопичених ПІІ за регіонами станом на 1 січня 2020р.,  млрд. дол. США</vt:lpstr>
      <vt:lpstr>3. Поняття та структура валютно-фінансових відносин та операцій. </vt:lpstr>
      <vt:lpstr>Валютно-фінансові відносини </vt:lpstr>
      <vt:lpstr>Згідно із Законом України «Про зовнішньоекономічну діяльність» до видів зовнішньоекономічної діяльності, які передбачають здійснення валютно-фінансових операції, належать такі :</vt:lpstr>
      <vt:lpstr>4. Україна на міжнародних кредитних ринках. </vt:lpstr>
      <vt:lpstr>В реаліях України кредиторами є МВФ, Банк реконструкції та розвитку, інші міжнародні організації. </vt:lpstr>
      <vt:lpstr>Презентация PowerPoint</vt:lpstr>
      <vt:lpstr>Станом на 01.03.2021 </vt:lpstr>
      <vt:lpstr>Міжнародний валютний фонд, МВФ (англійською IMF) </vt:lpstr>
      <vt:lpstr>Презентация PowerPoint</vt:lpstr>
      <vt:lpstr>Основні функції МВФ </vt:lpstr>
      <vt:lpstr>Міжнародний банк реконструкції та розвитку</vt:lpstr>
      <vt:lpstr>Метою діяльності МБРР </vt:lpstr>
      <vt:lpstr>Основними цілями банку є: </vt:lpstr>
      <vt:lpstr>Презентация PowerPoint</vt:lpstr>
      <vt:lpstr>Європейський банк реконструкції та розвитку </vt:lpstr>
      <vt:lpstr>Презентация PowerPoint</vt:lpstr>
      <vt:lpstr>ЄБРР є одним з найбільших інституційних інвесторів в Україні. </vt:lpstr>
      <vt:lpstr>До причин, які створюють несприятливу ситуацію для України в сегменті міжнародного кредитування відносять: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тему:    «Вплив прямих іноземних інвестицій на економічний потенціал Запорізької області»</dc:title>
  <dc:creator>Пользователь Windows</dc:creator>
  <cp:lastModifiedBy>Наташа</cp:lastModifiedBy>
  <cp:revision>29</cp:revision>
  <dcterms:created xsi:type="dcterms:W3CDTF">2019-06-13T23:35:56Z</dcterms:created>
  <dcterms:modified xsi:type="dcterms:W3CDTF">2021-03-31T11:07:13Z</dcterms:modified>
</cp:coreProperties>
</file>