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1" r:id="rId2"/>
    <p:sldId id="257" r:id="rId3"/>
    <p:sldId id="334" r:id="rId4"/>
    <p:sldId id="293" r:id="rId5"/>
    <p:sldId id="339" r:id="rId6"/>
    <p:sldId id="340" r:id="rId7"/>
    <p:sldId id="342" r:id="rId8"/>
    <p:sldId id="343" r:id="rId9"/>
    <p:sldId id="345" r:id="rId10"/>
    <p:sldId id="344" r:id="rId11"/>
    <p:sldId id="335" r:id="rId12"/>
    <p:sldId id="336" r:id="rId13"/>
    <p:sldId id="269" r:id="rId14"/>
    <p:sldId id="337" r:id="rId15"/>
    <p:sldId id="291" r:id="rId16"/>
    <p:sldId id="258" r:id="rId17"/>
    <p:sldId id="259" r:id="rId18"/>
    <p:sldId id="338" r:id="rId19"/>
    <p:sldId id="263" r:id="rId20"/>
    <p:sldId id="264" r:id="rId21"/>
    <p:sldId id="265" r:id="rId22"/>
    <p:sldId id="266" r:id="rId23"/>
    <p:sldId id="267" r:id="rId24"/>
    <p:sldId id="268" r:id="rId25"/>
    <p:sldId id="346"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14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500BC-0A91-4129-A535-B68085048199}" type="doc">
      <dgm:prSet loTypeId="urn:microsoft.com/office/officeart/2005/8/layout/matrix2" loCatId="matrix" qsTypeId="urn:microsoft.com/office/officeart/2005/8/quickstyle/simple1" qsCatId="simple" csTypeId="urn:microsoft.com/office/officeart/2005/8/colors/accent0_1" csCatId="mainScheme" phldr="1"/>
      <dgm:spPr/>
      <dgm:t>
        <a:bodyPr/>
        <a:lstStyle/>
        <a:p>
          <a:endParaRPr lang="ru-RU"/>
        </a:p>
      </dgm:t>
    </dgm:pt>
    <dgm:pt modelId="{87EA2BD8-F2ED-4065-8030-DCBD48D4BD67}">
      <dgm:prSet phldrT="[Текст]" custT="1"/>
      <dgm:spPr/>
      <dgm:t>
        <a:bodyPr/>
        <a:lstStyle/>
        <a:p>
          <a:r>
            <a:rPr lang="uk-UA" sz="1100" b="1" dirty="0">
              <a:latin typeface="Times New Roman" panose="02020603050405020304" pitchFamily="18" charset="0"/>
              <a:cs typeface="Times New Roman" panose="02020603050405020304" pitchFamily="18" charset="0"/>
            </a:rPr>
            <a:t>Сильні сторони:</a:t>
          </a:r>
          <a:endParaRPr lang="ru-RU" sz="1100" b="1" dirty="0">
            <a:latin typeface="Times New Roman" panose="02020603050405020304" pitchFamily="18" charset="0"/>
            <a:cs typeface="Times New Roman" panose="02020603050405020304" pitchFamily="18" charset="0"/>
          </a:endParaRPr>
        </a:p>
      </dgm:t>
    </dgm:pt>
    <dgm:pt modelId="{4727326C-9BBE-44A0-98CA-BEC172AD75BA}" type="parTrans" cxnId="{2D5351CB-17D0-4C63-9966-27EB560A98FA}">
      <dgm:prSet/>
      <dgm:spPr/>
      <dgm:t>
        <a:bodyPr/>
        <a:lstStyle/>
        <a:p>
          <a:endParaRPr lang="ru-RU"/>
        </a:p>
      </dgm:t>
    </dgm:pt>
    <dgm:pt modelId="{B96AE356-EF8F-4216-88C4-29133D562449}" type="sibTrans" cxnId="{2D5351CB-17D0-4C63-9966-27EB560A98FA}">
      <dgm:prSet/>
      <dgm:spPr/>
      <dgm:t>
        <a:bodyPr/>
        <a:lstStyle/>
        <a:p>
          <a:endParaRPr lang="ru-RU"/>
        </a:p>
      </dgm:t>
    </dgm:pt>
    <dgm:pt modelId="{46D08479-C316-4031-8181-CF38F933C31D}">
      <dgm:prSet phldrT="[Текст]" custT="1"/>
      <dgm:spPr/>
      <dgm:t>
        <a:bodyPr/>
        <a:lstStyle/>
        <a:p>
          <a:r>
            <a:rPr lang="uk-UA" sz="1100" b="1" dirty="0" err="1">
              <a:latin typeface="Times New Roman" panose="02020603050405020304" pitchFamily="18" charset="0"/>
              <a:cs typeface="Times New Roman" panose="02020603050405020304" pitchFamily="18" charset="0"/>
            </a:rPr>
            <a:t>Слaбкі</a:t>
          </a:r>
          <a:r>
            <a:rPr lang="uk-UA" sz="1100" b="1" dirty="0">
              <a:latin typeface="Times New Roman" panose="02020603050405020304" pitchFamily="18" charset="0"/>
              <a:cs typeface="Times New Roman" panose="02020603050405020304" pitchFamily="18" charset="0"/>
            </a:rPr>
            <a:t> сторони:</a:t>
          </a:r>
          <a:endParaRPr lang="ru-RU" sz="1100" b="1" dirty="0">
            <a:latin typeface="Times New Roman" panose="02020603050405020304" pitchFamily="18" charset="0"/>
            <a:cs typeface="Times New Roman" panose="02020603050405020304" pitchFamily="18" charset="0"/>
          </a:endParaRPr>
        </a:p>
      </dgm:t>
    </dgm:pt>
    <dgm:pt modelId="{290ED26F-CE0F-444C-9FDC-2EDAE5E1BC6F}" type="parTrans" cxnId="{AC8DD367-206E-44A6-AE6C-EE3FC989B604}">
      <dgm:prSet/>
      <dgm:spPr/>
      <dgm:t>
        <a:bodyPr/>
        <a:lstStyle/>
        <a:p>
          <a:endParaRPr lang="ru-RU"/>
        </a:p>
      </dgm:t>
    </dgm:pt>
    <dgm:pt modelId="{077907E7-9316-4819-9611-961E406AE918}" type="sibTrans" cxnId="{AC8DD367-206E-44A6-AE6C-EE3FC989B604}">
      <dgm:prSet/>
      <dgm:spPr/>
      <dgm:t>
        <a:bodyPr/>
        <a:lstStyle/>
        <a:p>
          <a:endParaRPr lang="ru-RU"/>
        </a:p>
      </dgm:t>
    </dgm:pt>
    <dgm:pt modelId="{F23AA3DE-DF5E-4DCF-8E11-9AD622DADDC0}">
      <dgm:prSet phldrT="[Текст]" custT="1"/>
      <dgm:spPr/>
      <dgm:t>
        <a:bodyPr/>
        <a:lstStyle/>
        <a:p>
          <a:r>
            <a:rPr lang="uk-UA" sz="1100" dirty="0">
              <a:latin typeface="Times New Roman" panose="02020603050405020304" pitchFamily="18" charset="0"/>
              <a:cs typeface="Times New Roman" panose="02020603050405020304" pitchFamily="18" charset="0"/>
            </a:rPr>
            <a:t>Загрози.</a:t>
          </a:r>
          <a:endParaRPr lang="ru-RU" sz="1100" dirty="0">
            <a:latin typeface="Times New Roman" panose="02020603050405020304" pitchFamily="18" charset="0"/>
            <a:cs typeface="Times New Roman" panose="02020603050405020304" pitchFamily="18" charset="0"/>
          </a:endParaRPr>
        </a:p>
      </dgm:t>
    </dgm:pt>
    <dgm:pt modelId="{51229104-F72A-4C6F-8E6E-FDD932CBC82D}" type="parTrans" cxnId="{5F90448C-6713-481A-B272-CDF9FAC3A51B}">
      <dgm:prSet/>
      <dgm:spPr/>
      <dgm:t>
        <a:bodyPr/>
        <a:lstStyle/>
        <a:p>
          <a:endParaRPr lang="ru-RU"/>
        </a:p>
      </dgm:t>
    </dgm:pt>
    <dgm:pt modelId="{F11488F0-9484-41C6-96B2-BFEFA9819DA2}" type="sibTrans" cxnId="{5F90448C-6713-481A-B272-CDF9FAC3A51B}">
      <dgm:prSet/>
      <dgm:spPr/>
      <dgm:t>
        <a:bodyPr/>
        <a:lstStyle/>
        <a:p>
          <a:endParaRPr lang="ru-RU"/>
        </a:p>
      </dgm:t>
    </dgm:pt>
    <dgm:pt modelId="{84E087FD-5DEA-4F55-B8B1-98DED03F2C40}">
      <dgm:prSet phldrT="[Текст]" phldr="1"/>
      <dgm:spPr/>
      <dgm:t>
        <a:bodyPr/>
        <a:lstStyle/>
        <a:p>
          <a:endParaRPr lang="ru-RU"/>
        </a:p>
      </dgm:t>
    </dgm:pt>
    <dgm:pt modelId="{25003889-7EE4-4416-9BDE-04C6F192D193}" type="parTrans" cxnId="{D539FF19-DD72-4799-9AC2-906F554F1365}">
      <dgm:prSet/>
      <dgm:spPr/>
      <dgm:t>
        <a:bodyPr/>
        <a:lstStyle/>
        <a:p>
          <a:endParaRPr lang="ru-RU"/>
        </a:p>
      </dgm:t>
    </dgm:pt>
    <dgm:pt modelId="{528D102C-169B-43D1-950F-B996F636069F}" type="sibTrans" cxnId="{D539FF19-DD72-4799-9AC2-906F554F1365}">
      <dgm:prSet/>
      <dgm:spPr/>
      <dgm:t>
        <a:bodyPr/>
        <a:lstStyle/>
        <a:p>
          <a:endParaRPr lang="ru-RU"/>
        </a:p>
      </dgm:t>
    </dgm:pt>
    <dgm:pt modelId="{D18D7898-AE43-4C99-9807-C311E8996C5A}">
      <dgm:prSet custT="1"/>
      <dgm:spPr/>
      <dgm:t>
        <a:bodyPr/>
        <a:lstStyle/>
        <a:p>
          <a:r>
            <a:rPr lang="uk-UA" sz="1100" b="1" dirty="0">
              <a:latin typeface="Times New Roman" panose="02020603050405020304" pitchFamily="18" charset="0"/>
              <a:cs typeface="Times New Roman" panose="02020603050405020304" pitchFamily="18" charset="0"/>
            </a:rPr>
            <a:t>Можливості:</a:t>
          </a:r>
          <a:endParaRPr lang="ru-RU" sz="1100" b="1" dirty="0">
            <a:latin typeface="Times New Roman" panose="02020603050405020304" pitchFamily="18" charset="0"/>
            <a:cs typeface="Times New Roman" panose="02020603050405020304" pitchFamily="18" charset="0"/>
          </a:endParaRPr>
        </a:p>
      </dgm:t>
    </dgm:pt>
    <dgm:pt modelId="{09BDEFF4-68A0-48D9-9495-AFA176D372B7}" type="parTrans" cxnId="{137EA1A1-4442-4D30-8309-BEC5990B2AF2}">
      <dgm:prSet/>
      <dgm:spPr/>
      <dgm:t>
        <a:bodyPr/>
        <a:lstStyle/>
        <a:p>
          <a:endParaRPr lang="ru-RU"/>
        </a:p>
      </dgm:t>
    </dgm:pt>
    <dgm:pt modelId="{170EED03-2FEC-4642-92E0-0F6FC220296D}" type="sibTrans" cxnId="{137EA1A1-4442-4D30-8309-BEC5990B2AF2}">
      <dgm:prSet/>
      <dgm:spPr/>
      <dgm:t>
        <a:bodyPr/>
        <a:lstStyle/>
        <a:p>
          <a:endParaRPr lang="ru-RU"/>
        </a:p>
      </dgm:t>
    </dgm:pt>
    <dgm:pt modelId="{13C44A67-3B72-4682-8FDC-6CBF9017558B}">
      <dgm:prSet/>
      <dgm:spPr/>
      <dgm:t>
        <a:bodyPr/>
        <a:lstStyle/>
        <a:p>
          <a:endParaRPr lang="ru-RU"/>
        </a:p>
      </dgm:t>
    </dgm:pt>
    <dgm:pt modelId="{38E48FCE-7016-461F-A26D-BD75CF8A9403}" type="parTrans" cxnId="{4BB75180-DF2F-4A8C-8ED3-F1BB83A5D771}">
      <dgm:prSet/>
      <dgm:spPr/>
      <dgm:t>
        <a:bodyPr/>
        <a:lstStyle/>
        <a:p>
          <a:endParaRPr lang="ru-RU"/>
        </a:p>
      </dgm:t>
    </dgm:pt>
    <dgm:pt modelId="{5B47402E-B8DC-4BDE-824F-BDCAB6C0E663}" type="sibTrans" cxnId="{4BB75180-DF2F-4A8C-8ED3-F1BB83A5D771}">
      <dgm:prSet/>
      <dgm:spPr/>
      <dgm:t>
        <a:bodyPr/>
        <a:lstStyle/>
        <a:p>
          <a:endParaRPr lang="ru-RU"/>
        </a:p>
      </dgm:t>
    </dgm:pt>
    <dgm:pt modelId="{BD1F6D09-1483-42B9-A344-0DC7864C12F0}">
      <dgm:prSet/>
      <dgm:spPr/>
      <dgm:t>
        <a:bodyPr/>
        <a:lstStyle/>
        <a:p>
          <a:endParaRPr lang="ru-RU"/>
        </a:p>
      </dgm:t>
    </dgm:pt>
    <dgm:pt modelId="{2CE1E720-51AA-4717-87F1-8B78563DAB71}" type="parTrans" cxnId="{DC9D288F-5A45-49D4-BF18-20E2CD25EFFA}">
      <dgm:prSet/>
      <dgm:spPr/>
      <dgm:t>
        <a:bodyPr/>
        <a:lstStyle/>
        <a:p>
          <a:endParaRPr lang="ru-RU"/>
        </a:p>
      </dgm:t>
    </dgm:pt>
    <dgm:pt modelId="{098222A3-CEA2-44EC-A07D-E55B4D75DE95}" type="sibTrans" cxnId="{DC9D288F-5A45-49D4-BF18-20E2CD25EFFA}">
      <dgm:prSet/>
      <dgm:spPr/>
      <dgm:t>
        <a:bodyPr/>
        <a:lstStyle/>
        <a:p>
          <a:endParaRPr lang="ru-RU"/>
        </a:p>
      </dgm:t>
    </dgm:pt>
    <dgm:pt modelId="{6D74BEEC-9CC9-4873-B6B9-DB6ADEE3D913}" type="pres">
      <dgm:prSet presAssocID="{9E5500BC-0A91-4129-A535-B68085048199}" presName="matrix" presStyleCnt="0">
        <dgm:presLayoutVars>
          <dgm:chMax val="1"/>
          <dgm:dir/>
          <dgm:resizeHandles val="exact"/>
        </dgm:presLayoutVars>
      </dgm:prSet>
      <dgm:spPr/>
      <dgm:t>
        <a:bodyPr/>
        <a:lstStyle/>
        <a:p>
          <a:endParaRPr lang="ru-RU"/>
        </a:p>
      </dgm:t>
    </dgm:pt>
    <dgm:pt modelId="{BCC2DA2D-788C-4787-9E02-205D3126714E}" type="pres">
      <dgm:prSet presAssocID="{9E5500BC-0A91-4129-A535-B68085048199}" presName="axisShape" presStyleLbl="bgShp" presStyleIdx="0" presStyleCnt="1"/>
      <dgm:spPr/>
    </dgm:pt>
    <dgm:pt modelId="{13793E8D-7EF1-4A43-AB77-52747EFCCC01}" type="pres">
      <dgm:prSet presAssocID="{9E5500BC-0A91-4129-A535-B68085048199}" presName="rect1" presStyleLbl="node1" presStyleIdx="0" presStyleCnt="4" custScaleX="186070" custScaleY="111667" custLinFactNeighborX="-50595" custLinFactNeighborY="-6696">
        <dgm:presLayoutVars>
          <dgm:chMax val="0"/>
          <dgm:chPref val="0"/>
          <dgm:bulletEnabled val="1"/>
        </dgm:presLayoutVars>
      </dgm:prSet>
      <dgm:spPr/>
      <dgm:t>
        <a:bodyPr/>
        <a:lstStyle/>
        <a:p>
          <a:endParaRPr lang="ru-RU"/>
        </a:p>
      </dgm:t>
    </dgm:pt>
    <dgm:pt modelId="{524E404B-44C9-4502-A51B-29CA2D9FC70E}" type="pres">
      <dgm:prSet presAssocID="{9E5500BC-0A91-4129-A535-B68085048199}" presName="rect2" presStyleLbl="node1" presStyleIdx="1" presStyleCnt="4" custScaleX="189048" custLinFactNeighborX="49107" custLinFactNeighborY="-7440">
        <dgm:presLayoutVars>
          <dgm:chMax val="0"/>
          <dgm:chPref val="0"/>
          <dgm:bulletEnabled val="1"/>
        </dgm:presLayoutVars>
      </dgm:prSet>
      <dgm:spPr/>
      <dgm:t>
        <a:bodyPr/>
        <a:lstStyle/>
        <a:p>
          <a:endParaRPr lang="ru-RU"/>
        </a:p>
      </dgm:t>
    </dgm:pt>
    <dgm:pt modelId="{E8B336FB-087B-40CC-8CC9-EF77B6D6EC22}" type="pres">
      <dgm:prSet presAssocID="{9E5500BC-0A91-4129-A535-B68085048199}" presName="rect3" presStyleLbl="node1" presStyleIdx="2" presStyleCnt="4" custScaleX="200833" custLinFactNeighborX="-50595" custLinFactNeighborY="1488">
        <dgm:presLayoutVars>
          <dgm:chMax val="0"/>
          <dgm:chPref val="0"/>
          <dgm:bulletEnabled val="1"/>
        </dgm:presLayoutVars>
      </dgm:prSet>
      <dgm:spPr/>
      <dgm:t>
        <a:bodyPr/>
        <a:lstStyle/>
        <a:p>
          <a:endParaRPr lang="ru-RU"/>
        </a:p>
      </dgm:t>
    </dgm:pt>
    <dgm:pt modelId="{9D29D2A5-F63E-48AD-808C-AF3B8C95799A}" type="pres">
      <dgm:prSet presAssocID="{9E5500BC-0A91-4129-A535-B68085048199}" presName="rect4" presStyleLbl="node1" presStyleIdx="3" presStyleCnt="4" custScaleX="193332" custLinFactNeighborX="48364" custLinFactNeighborY="0">
        <dgm:presLayoutVars>
          <dgm:chMax val="0"/>
          <dgm:chPref val="0"/>
          <dgm:bulletEnabled val="1"/>
        </dgm:presLayoutVars>
      </dgm:prSet>
      <dgm:spPr/>
      <dgm:t>
        <a:bodyPr/>
        <a:lstStyle/>
        <a:p>
          <a:endParaRPr lang="ru-RU"/>
        </a:p>
      </dgm:t>
    </dgm:pt>
  </dgm:ptLst>
  <dgm:cxnLst>
    <dgm:cxn modelId="{993350D4-EA77-4014-B6BF-F7981A797CD2}" type="presOf" srcId="{F23AA3DE-DF5E-4DCF-8E11-9AD622DADDC0}" destId="{E8B336FB-087B-40CC-8CC9-EF77B6D6EC22}" srcOrd="0" destOrd="0" presId="urn:microsoft.com/office/officeart/2005/8/layout/matrix2"/>
    <dgm:cxn modelId="{DC9D288F-5A45-49D4-BF18-20E2CD25EFFA}" srcId="{9E5500BC-0A91-4129-A535-B68085048199}" destId="{BD1F6D09-1483-42B9-A344-0DC7864C12F0}" srcOrd="5" destOrd="0" parTransId="{2CE1E720-51AA-4717-87F1-8B78563DAB71}" sibTransId="{098222A3-CEA2-44EC-A07D-E55B4D75DE95}"/>
    <dgm:cxn modelId="{AC8DD367-206E-44A6-AE6C-EE3FC989B604}" srcId="{9E5500BC-0A91-4129-A535-B68085048199}" destId="{46D08479-C316-4031-8181-CF38F933C31D}" srcOrd="1" destOrd="0" parTransId="{290ED26F-CE0F-444C-9FDC-2EDAE5E1BC6F}" sibTransId="{077907E7-9316-4819-9611-961E406AE918}"/>
    <dgm:cxn modelId="{85779EB7-B913-4A16-AA0B-0A141C086C30}" type="presOf" srcId="{9E5500BC-0A91-4129-A535-B68085048199}" destId="{6D74BEEC-9CC9-4873-B6B9-DB6ADEE3D913}" srcOrd="0" destOrd="0" presId="urn:microsoft.com/office/officeart/2005/8/layout/matrix2"/>
    <dgm:cxn modelId="{137EA1A1-4442-4D30-8309-BEC5990B2AF2}" srcId="{9E5500BC-0A91-4129-A535-B68085048199}" destId="{D18D7898-AE43-4C99-9807-C311E8996C5A}" srcOrd="3" destOrd="0" parTransId="{09BDEFF4-68A0-48D9-9495-AFA176D372B7}" sibTransId="{170EED03-2FEC-4642-92E0-0F6FC220296D}"/>
    <dgm:cxn modelId="{28B5D5FC-AD83-41A3-AA6A-4C88DF5F44CC}" type="presOf" srcId="{46D08479-C316-4031-8181-CF38F933C31D}" destId="{524E404B-44C9-4502-A51B-29CA2D9FC70E}" srcOrd="0" destOrd="0" presId="urn:microsoft.com/office/officeart/2005/8/layout/matrix2"/>
    <dgm:cxn modelId="{2D5351CB-17D0-4C63-9966-27EB560A98FA}" srcId="{9E5500BC-0A91-4129-A535-B68085048199}" destId="{87EA2BD8-F2ED-4065-8030-DCBD48D4BD67}" srcOrd="0" destOrd="0" parTransId="{4727326C-9BBE-44A0-98CA-BEC172AD75BA}" sibTransId="{B96AE356-EF8F-4216-88C4-29133D562449}"/>
    <dgm:cxn modelId="{ADE89885-25E2-4739-B020-60474B150123}" type="presOf" srcId="{D18D7898-AE43-4C99-9807-C311E8996C5A}" destId="{9D29D2A5-F63E-48AD-808C-AF3B8C95799A}" srcOrd="0" destOrd="0" presId="urn:microsoft.com/office/officeart/2005/8/layout/matrix2"/>
    <dgm:cxn modelId="{AED91047-CF88-4A4B-8E71-6FB8D3A7732E}" type="presOf" srcId="{87EA2BD8-F2ED-4065-8030-DCBD48D4BD67}" destId="{13793E8D-7EF1-4A43-AB77-52747EFCCC01}" srcOrd="0" destOrd="0" presId="urn:microsoft.com/office/officeart/2005/8/layout/matrix2"/>
    <dgm:cxn modelId="{5F90448C-6713-481A-B272-CDF9FAC3A51B}" srcId="{9E5500BC-0A91-4129-A535-B68085048199}" destId="{F23AA3DE-DF5E-4DCF-8E11-9AD622DADDC0}" srcOrd="2" destOrd="0" parTransId="{51229104-F72A-4C6F-8E6E-FDD932CBC82D}" sibTransId="{F11488F0-9484-41C6-96B2-BFEFA9819DA2}"/>
    <dgm:cxn modelId="{D539FF19-DD72-4799-9AC2-906F554F1365}" srcId="{9E5500BC-0A91-4129-A535-B68085048199}" destId="{84E087FD-5DEA-4F55-B8B1-98DED03F2C40}" srcOrd="6" destOrd="0" parTransId="{25003889-7EE4-4416-9BDE-04C6F192D193}" sibTransId="{528D102C-169B-43D1-950F-B996F636069F}"/>
    <dgm:cxn modelId="{4BB75180-DF2F-4A8C-8ED3-F1BB83A5D771}" srcId="{9E5500BC-0A91-4129-A535-B68085048199}" destId="{13C44A67-3B72-4682-8FDC-6CBF9017558B}" srcOrd="4" destOrd="0" parTransId="{38E48FCE-7016-461F-A26D-BD75CF8A9403}" sibTransId="{5B47402E-B8DC-4BDE-824F-BDCAB6C0E663}"/>
    <dgm:cxn modelId="{92D60EF6-7F71-42A2-BEF5-B2639B7D6707}" type="presParOf" srcId="{6D74BEEC-9CC9-4873-B6B9-DB6ADEE3D913}" destId="{BCC2DA2D-788C-4787-9E02-205D3126714E}" srcOrd="0" destOrd="0" presId="urn:microsoft.com/office/officeart/2005/8/layout/matrix2"/>
    <dgm:cxn modelId="{1A4EC46C-B761-4C6D-9FF6-78B8879CBCA5}" type="presParOf" srcId="{6D74BEEC-9CC9-4873-B6B9-DB6ADEE3D913}" destId="{13793E8D-7EF1-4A43-AB77-52747EFCCC01}" srcOrd="1" destOrd="0" presId="urn:microsoft.com/office/officeart/2005/8/layout/matrix2"/>
    <dgm:cxn modelId="{A96C11A9-0E17-43C7-AA88-C7E390368AB4}" type="presParOf" srcId="{6D74BEEC-9CC9-4873-B6B9-DB6ADEE3D913}" destId="{524E404B-44C9-4502-A51B-29CA2D9FC70E}" srcOrd="2" destOrd="0" presId="urn:microsoft.com/office/officeart/2005/8/layout/matrix2"/>
    <dgm:cxn modelId="{71315320-DAB3-47A1-B750-BA7ED20AB6DE}" type="presParOf" srcId="{6D74BEEC-9CC9-4873-B6B9-DB6ADEE3D913}" destId="{E8B336FB-087B-40CC-8CC9-EF77B6D6EC22}" srcOrd="3" destOrd="0" presId="urn:microsoft.com/office/officeart/2005/8/layout/matrix2"/>
    <dgm:cxn modelId="{5CCA2811-C26E-4CD8-BBFD-36B639E8D0AC}" type="presParOf" srcId="{6D74BEEC-9CC9-4873-B6B9-DB6ADEE3D913}" destId="{9D29D2A5-F63E-48AD-808C-AF3B8C95799A}"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DA2D-788C-4787-9E02-205D3126714E}">
      <dsp:nvSpPr>
        <dsp:cNvPr id="0" name=""/>
        <dsp:cNvSpPr/>
      </dsp:nvSpPr>
      <dsp:spPr>
        <a:xfrm>
          <a:off x="1729380" y="0"/>
          <a:ext cx="2592288" cy="2592288"/>
        </a:xfrm>
        <a:prstGeom prst="quadArrow">
          <a:avLst>
            <a:gd name="adj1" fmla="val 2000"/>
            <a:gd name="adj2" fmla="val 4000"/>
            <a:gd name="adj3" fmla="val 5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793E8D-7EF1-4A43-AB77-52747EFCCC01}">
      <dsp:nvSpPr>
        <dsp:cNvPr id="0" name=""/>
        <dsp:cNvSpPr/>
      </dsp:nvSpPr>
      <dsp:spPr>
        <a:xfrm>
          <a:off x="927015" y="38578"/>
          <a:ext cx="1929388" cy="1157892"/>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uk-UA" sz="1100" b="1" kern="1200" dirty="0">
              <a:latin typeface="Times New Roman" panose="02020603050405020304" pitchFamily="18" charset="0"/>
              <a:cs typeface="Times New Roman" panose="02020603050405020304" pitchFamily="18" charset="0"/>
            </a:rPr>
            <a:t>Сильні сторони:</a:t>
          </a:r>
          <a:endParaRPr lang="ru-RU" sz="1100" b="1" kern="1200" dirty="0">
            <a:latin typeface="Times New Roman" panose="02020603050405020304" pitchFamily="18" charset="0"/>
            <a:cs typeface="Times New Roman" panose="02020603050405020304" pitchFamily="18" charset="0"/>
          </a:endParaRPr>
        </a:p>
      </dsp:txBody>
      <dsp:txXfrm>
        <a:off x="983539" y="95102"/>
        <a:ext cx="1816340" cy="1044844"/>
      </dsp:txXfrm>
    </dsp:sp>
    <dsp:sp modelId="{524E404B-44C9-4502-A51B-29CA2D9FC70E}">
      <dsp:nvSpPr>
        <dsp:cNvPr id="0" name=""/>
        <dsp:cNvSpPr/>
      </dsp:nvSpPr>
      <dsp:spPr>
        <a:xfrm>
          <a:off x="3163776" y="91352"/>
          <a:ext cx="1960267" cy="103691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uk-UA" sz="1100" b="1" kern="1200" dirty="0" err="1">
              <a:latin typeface="Times New Roman" panose="02020603050405020304" pitchFamily="18" charset="0"/>
              <a:cs typeface="Times New Roman" panose="02020603050405020304" pitchFamily="18" charset="0"/>
            </a:rPr>
            <a:t>Слaбкі</a:t>
          </a:r>
          <a:r>
            <a:rPr lang="uk-UA" sz="1100" b="1" kern="1200" dirty="0">
              <a:latin typeface="Times New Roman" panose="02020603050405020304" pitchFamily="18" charset="0"/>
              <a:cs typeface="Times New Roman" panose="02020603050405020304" pitchFamily="18" charset="0"/>
            </a:rPr>
            <a:t> сторони:</a:t>
          </a:r>
          <a:endParaRPr lang="ru-RU" sz="1100" b="1" kern="1200" dirty="0">
            <a:latin typeface="Times New Roman" panose="02020603050405020304" pitchFamily="18" charset="0"/>
            <a:cs typeface="Times New Roman" panose="02020603050405020304" pitchFamily="18" charset="0"/>
          </a:endParaRPr>
        </a:p>
      </dsp:txBody>
      <dsp:txXfrm>
        <a:off x="3214394" y="141970"/>
        <a:ext cx="1859031" cy="935679"/>
      </dsp:txXfrm>
    </dsp:sp>
    <dsp:sp modelId="{E8B336FB-087B-40CC-8CC9-EF77B6D6EC22}">
      <dsp:nvSpPr>
        <dsp:cNvPr id="0" name=""/>
        <dsp:cNvSpPr/>
      </dsp:nvSpPr>
      <dsp:spPr>
        <a:xfrm>
          <a:off x="850475" y="1402303"/>
          <a:ext cx="2082467" cy="103691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uk-UA" sz="1100" kern="1200" dirty="0">
              <a:latin typeface="Times New Roman" panose="02020603050405020304" pitchFamily="18" charset="0"/>
              <a:cs typeface="Times New Roman" panose="02020603050405020304" pitchFamily="18" charset="0"/>
            </a:rPr>
            <a:t>Загрози.</a:t>
          </a:r>
          <a:endParaRPr lang="ru-RU" sz="1100" kern="1200" dirty="0">
            <a:latin typeface="Times New Roman" panose="02020603050405020304" pitchFamily="18" charset="0"/>
            <a:cs typeface="Times New Roman" panose="02020603050405020304" pitchFamily="18" charset="0"/>
          </a:endParaRPr>
        </a:p>
      </dsp:txBody>
      <dsp:txXfrm>
        <a:off x="901093" y="1452921"/>
        <a:ext cx="1981231" cy="935679"/>
      </dsp:txXfrm>
    </dsp:sp>
    <dsp:sp modelId="{9D29D2A5-F63E-48AD-808C-AF3B8C95799A}">
      <dsp:nvSpPr>
        <dsp:cNvPr id="0" name=""/>
        <dsp:cNvSpPr/>
      </dsp:nvSpPr>
      <dsp:spPr>
        <a:xfrm>
          <a:off x="3133861" y="1386874"/>
          <a:ext cx="2004688" cy="103691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uk-UA" sz="1100" b="1" kern="1200" dirty="0">
              <a:latin typeface="Times New Roman" panose="02020603050405020304" pitchFamily="18" charset="0"/>
              <a:cs typeface="Times New Roman" panose="02020603050405020304" pitchFamily="18" charset="0"/>
            </a:rPr>
            <a:t>Можливості:</a:t>
          </a:r>
          <a:endParaRPr lang="ru-RU" sz="1100" b="1" kern="1200" dirty="0">
            <a:latin typeface="Times New Roman" panose="02020603050405020304" pitchFamily="18" charset="0"/>
            <a:cs typeface="Times New Roman" panose="02020603050405020304" pitchFamily="18" charset="0"/>
          </a:endParaRPr>
        </a:p>
      </dsp:txBody>
      <dsp:txXfrm>
        <a:off x="3184479" y="1437492"/>
        <a:ext cx="1903452" cy="935679"/>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9568B8B9-F8AF-4474-81B5-2B58C13452C0}" type="datetimeFigureOut">
              <a:rPr lang="ru-RU" smtClean="0"/>
              <a:pPr/>
              <a:t>10.10.2021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5A589E1-5FB1-4BEB-834C-8D77DE4BB6E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8B8B9-F8AF-4474-81B5-2B58C13452C0}" type="datetimeFigureOut">
              <a:rPr lang="ru-RU" smtClean="0"/>
              <a:pPr/>
              <a:t>10.10.2021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A589E1-5FB1-4BEB-834C-8D77DE4BB6E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E733FD1-D924-40C5-8380-B7C84F7814EE}"/>
              </a:ext>
            </a:extLst>
          </p:cNvPr>
          <p:cNvSpPr>
            <a:spLocks noGrp="1"/>
          </p:cNvSpPr>
          <p:nvPr>
            <p:ph type="title"/>
          </p:nvPr>
        </p:nvSpPr>
        <p:spPr>
          <a:xfrm>
            <a:off x="457200" y="980728"/>
            <a:ext cx="8229600" cy="1143000"/>
          </a:xfrm>
        </p:spPr>
        <p:txBody>
          <a:bodyPr>
            <a:normAutofit fontScale="90000"/>
          </a:bodyPr>
          <a:lstStyle/>
          <a:p>
            <a:r>
              <a:rPr lang="uk-UA" dirty="0">
                <a:solidFill>
                  <a:schemeClr val="tx2">
                    <a:lumMod val="60000"/>
                    <a:lumOff val="40000"/>
                  </a:schemeClr>
                </a:solidFill>
              </a:rPr>
              <a:t>Маркетингове середовище підприємства. </a:t>
            </a:r>
            <a:br>
              <a:rPr lang="uk-UA" dirty="0">
                <a:solidFill>
                  <a:schemeClr val="tx2">
                    <a:lumMod val="60000"/>
                    <a:lumOff val="40000"/>
                  </a:schemeClr>
                </a:solidFill>
              </a:rPr>
            </a:br>
            <a:r>
              <a:rPr lang="uk-UA" dirty="0">
                <a:solidFill>
                  <a:schemeClr val="tx2">
                    <a:lumMod val="60000"/>
                    <a:lumOff val="40000"/>
                  </a:schemeClr>
                </a:solidFill>
              </a:rPr>
              <a:t>Система маркетингових досліджень</a:t>
            </a:r>
            <a:endParaRPr lang="ru-RU" dirty="0">
              <a:solidFill>
                <a:schemeClr val="tx2">
                  <a:lumMod val="60000"/>
                  <a:lumOff val="40000"/>
                </a:schemeClr>
              </a:solidFill>
            </a:endParaRPr>
          </a:p>
        </p:txBody>
      </p:sp>
      <p:pic>
        <p:nvPicPr>
          <p:cNvPr id="5" name="Рисунок 4">
            <a:extLst>
              <a:ext uri="{FF2B5EF4-FFF2-40B4-BE49-F238E27FC236}">
                <a16:creationId xmlns:a16="http://schemas.microsoft.com/office/drawing/2014/main" xmlns="" id="{CE069645-185D-40BC-8E67-D6374843D4A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2708920"/>
            <a:ext cx="4680520" cy="3790360"/>
          </a:xfrm>
          <a:prstGeom prst="rect">
            <a:avLst/>
          </a:prstGeom>
        </p:spPr>
      </p:pic>
    </p:spTree>
    <p:extLst>
      <p:ext uri="{BB962C8B-B14F-4D97-AF65-F5344CB8AC3E}">
        <p14:creationId xmlns:p14="http://schemas.microsoft.com/office/powerpoint/2010/main" val="1137850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E8444CD8-7CE7-412D-BAAB-A21C6914CEE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Схема 2">
            <a:extLst>
              <a:ext uri="{FF2B5EF4-FFF2-40B4-BE49-F238E27FC236}">
                <a16:creationId xmlns:a16="http://schemas.microsoft.com/office/drawing/2014/main" xmlns="" id="{8D144C24-7026-437A-8B4C-8DED8F34543A}"/>
              </a:ext>
            </a:extLst>
          </p:cNvPr>
          <p:cNvGraphicFramePr/>
          <p:nvPr>
            <p:extLst>
              <p:ext uri="{D42A27DB-BD31-4B8C-83A1-F6EECF244321}">
                <p14:modId xmlns:p14="http://schemas.microsoft.com/office/powerpoint/2010/main" val="1680299412"/>
              </p:ext>
            </p:extLst>
          </p:nvPr>
        </p:nvGraphicFramePr>
        <p:xfrm>
          <a:off x="1547664" y="199401"/>
          <a:ext cx="6012160" cy="2592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xmlns="" id="{EEFFDCAC-2BCD-4F6E-BDFE-9C7E18C43B94}"/>
              </a:ext>
            </a:extLst>
          </p:cNvPr>
          <p:cNvSpPr txBox="1"/>
          <p:nvPr/>
        </p:nvSpPr>
        <p:spPr>
          <a:xfrm>
            <a:off x="2987824" y="2787941"/>
            <a:ext cx="4572000" cy="369332"/>
          </a:xfrm>
          <a:prstGeom prst="rect">
            <a:avLst/>
          </a:prstGeom>
          <a:noFill/>
        </p:spPr>
        <p:txBody>
          <a:bodyPr wrap="square">
            <a:spAutoFit/>
          </a:bodyPr>
          <a:lstStyle/>
          <a:p>
            <a:r>
              <a:rPr lang="en-US" altLang="ru-RU" dirty="0">
                <a:latin typeface="Times New Roman" panose="02020603050405020304" pitchFamily="18" charset="0"/>
                <a:ea typeface="DengXian" panose="02010600030101010101" pitchFamily="2" charset="-122"/>
                <a:cs typeface="Times New Roman" panose="02020603050405020304" pitchFamily="18" charset="0"/>
              </a:rPr>
              <a:t>SWOT - </a:t>
            </a:r>
            <a:r>
              <a:rPr lang="uk-UA" altLang="ru-RU" dirty="0">
                <a:latin typeface="Times New Roman" panose="02020603050405020304" pitchFamily="18" charset="0"/>
                <a:ea typeface="DengXian" panose="02010600030101010101" pitchFamily="2" charset="-122"/>
                <a:cs typeface="Times New Roman" panose="02020603050405020304" pitchFamily="18" charset="0"/>
              </a:rPr>
              <a:t>а</a:t>
            </a:r>
            <a:r>
              <a:rPr kumimoji="0" lang="uk-UA" altLang="ru-RU" sz="18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наліз підприємства</a:t>
            </a:r>
            <a:endParaRPr lang="ru-RU" dirty="0"/>
          </a:p>
        </p:txBody>
      </p:sp>
      <p:sp>
        <p:nvSpPr>
          <p:cNvPr id="9" name="TextBox 8">
            <a:extLst>
              <a:ext uri="{FF2B5EF4-FFF2-40B4-BE49-F238E27FC236}">
                <a16:creationId xmlns:a16="http://schemas.microsoft.com/office/drawing/2014/main" xmlns="" id="{B08ED4F4-76D0-49D7-B229-FEA314AA2D54}"/>
              </a:ext>
            </a:extLst>
          </p:cNvPr>
          <p:cNvSpPr txBox="1"/>
          <p:nvPr/>
        </p:nvSpPr>
        <p:spPr>
          <a:xfrm>
            <a:off x="251520" y="3225856"/>
            <a:ext cx="8640960" cy="5078313"/>
          </a:xfrm>
          <a:prstGeom prst="rect">
            <a:avLst/>
          </a:prstGeom>
          <a:noFill/>
        </p:spPr>
        <p:txBody>
          <a:bodyPr wrap="square">
            <a:spAutoFit/>
          </a:bodyPr>
          <a:lstStyle/>
          <a:p>
            <a:pPr marL="285750" lvl="0" indent="-285750">
              <a:buFont typeface="Arial" panose="020B0604020202020204" pitchFamily="34" charset="0"/>
              <a:buChar char="•"/>
            </a:pPr>
            <a:r>
              <a:rPr lang="uk-UA" sz="1800" dirty="0" err="1">
                <a:latin typeface="Times New Roman" panose="02020603050405020304" pitchFamily="18" charset="0"/>
                <a:cs typeface="Times New Roman" panose="02020603050405020304" pitchFamily="18" charset="0"/>
              </a:rPr>
              <a:t>здaтність</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зaцікaвити</a:t>
            </a:r>
            <a:r>
              <a:rPr lang="uk-UA" sz="1800" dirty="0">
                <a:latin typeface="Times New Roman" panose="02020603050405020304" pitchFamily="18" charset="0"/>
                <a:cs typeface="Times New Roman" panose="02020603050405020304" pitchFamily="18" charset="0"/>
              </a:rPr>
              <a:t> й </a:t>
            </a:r>
            <a:r>
              <a:rPr lang="uk-UA" sz="1800" dirty="0" err="1">
                <a:latin typeface="Times New Roman" panose="02020603050405020304" pitchFamily="18" charset="0"/>
                <a:cs typeface="Times New Roman" panose="02020603050405020304" pitchFamily="18" charset="0"/>
              </a:rPr>
              <a:t>утримaти</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квaліфіковaні</a:t>
            </a:r>
            <a:r>
              <a:rPr lang="uk-UA" sz="1800" dirty="0">
                <a:latin typeface="Times New Roman" panose="02020603050405020304" pitchFamily="18" charset="0"/>
                <a:cs typeface="Times New Roman" panose="02020603050405020304" pitchFamily="18" charset="0"/>
              </a:rPr>
              <a:t> ресурси</a:t>
            </a:r>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хороший імідж </a:t>
            </a:r>
            <a:r>
              <a:rPr lang="uk-UA" sz="1800" dirty="0" err="1">
                <a:latin typeface="Times New Roman" panose="02020603050405020304" pitchFamily="18" charset="0"/>
                <a:cs typeface="Times New Roman" panose="02020603050405020304" pitchFamily="18" charset="0"/>
              </a:rPr>
              <a:t>нa</a:t>
            </a:r>
            <a:r>
              <a:rPr lang="uk-UA" sz="1800" dirty="0">
                <a:latin typeface="Times New Roman" panose="02020603050405020304" pitchFamily="18" charset="0"/>
                <a:cs typeface="Times New Roman" panose="02020603050405020304" pitchFamily="18" charset="0"/>
              </a:rPr>
              <a:t> ринку</a:t>
            </a:r>
          </a:p>
          <a:p>
            <a:pPr marL="285750" indent="-285750">
              <a:buFont typeface="Arial" panose="020B0604020202020204" pitchFamily="34" charset="0"/>
              <a:buChar char="•"/>
            </a:pPr>
            <a:r>
              <a:rPr lang="uk-UA" sz="1800" dirty="0" err="1">
                <a:latin typeface="Times New Roman" panose="02020603050405020304" pitchFamily="18" charset="0"/>
                <a:cs typeface="Times New Roman" panose="02020603050405020304" pitchFamily="18" charset="0"/>
              </a:rPr>
              <a:t>непередбaчені</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витрaти</a:t>
            </a:r>
            <a:r>
              <a:rPr lang="uk-UA" sz="1800" dirty="0">
                <a:latin typeface="Times New Roman" panose="02020603050405020304" pitchFamily="18" charset="0"/>
                <a:cs typeface="Times New Roman" panose="02020603050405020304" pitchFamily="18" charset="0"/>
              </a:rPr>
              <a:t>, в тому числі через інфляцію; </a:t>
            </a:r>
            <a:r>
              <a:rPr lang="uk-UA" sz="1800" dirty="0" err="1">
                <a:latin typeface="Times New Roman" panose="02020603050405020304" pitchFamily="18" charset="0"/>
                <a:cs typeface="Times New Roman" panose="02020603050405020304" pitchFamily="18" charset="0"/>
              </a:rPr>
              <a:t>зростaння</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подaтків</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зростaння</a:t>
            </a:r>
            <a:r>
              <a:rPr lang="uk-UA" sz="1800" dirty="0">
                <a:latin typeface="Times New Roman" panose="02020603050405020304" pitchFamily="18" charset="0"/>
                <a:cs typeface="Times New Roman" panose="02020603050405020304" pitchFamily="18" charset="0"/>
              </a:rPr>
              <a:t> цін </a:t>
            </a:r>
            <a:r>
              <a:rPr lang="uk-UA" sz="1800" dirty="0" err="1">
                <a:latin typeface="Times New Roman" panose="02020603050405020304" pitchFamily="18" charset="0"/>
                <a:cs typeface="Times New Roman" panose="02020603050405020304" pitchFamily="18" charset="0"/>
              </a:rPr>
              <a:t>нa</a:t>
            </a:r>
            <a:r>
              <a:rPr lang="uk-UA" sz="1800" dirty="0">
                <a:latin typeface="Times New Roman" panose="02020603050405020304" pitchFamily="18" charset="0"/>
                <a:cs typeface="Times New Roman" panose="02020603050405020304" pitchFamily="18" charset="0"/>
              </a:rPr>
              <a:t> сировину, </a:t>
            </a:r>
            <a:r>
              <a:rPr lang="uk-UA" sz="1800" dirty="0" err="1">
                <a:latin typeface="Times New Roman" panose="02020603050405020304" pitchFamily="18" charset="0"/>
                <a:cs typeface="Times New Roman" panose="02020603050405020304" pitchFamily="18" charset="0"/>
              </a:rPr>
              <a:t>мaтеріaли</a:t>
            </a:r>
            <a:endParaRPr lang="uk-UA" sz="1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uk-UA" sz="1800" dirty="0" err="1">
                <a:latin typeface="Times New Roman" panose="02020603050405020304" pitchFamily="18" charset="0"/>
                <a:cs typeface="Times New Roman" panose="02020603050405020304" pitchFamily="18" charset="0"/>
              </a:rPr>
              <a:t>цифровізація</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бізенсу</a:t>
            </a:r>
            <a:endParaRPr lang="uk-UA" sz="1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uk-UA" sz="1800" dirty="0" err="1">
                <a:latin typeface="Times New Roman" panose="02020603050405020304" pitchFamily="18" charset="0"/>
                <a:cs typeface="Times New Roman" panose="02020603050405020304" pitchFamily="18" charset="0"/>
              </a:rPr>
              <a:t>зростaння</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конкурентногого</a:t>
            </a:r>
            <a:r>
              <a:rPr lang="uk-UA" sz="1800" dirty="0">
                <a:latin typeface="Times New Roman" panose="02020603050405020304" pitchFamily="18" charset="0"/>
                <a:cs typeface="Times New Roman" panose="02020603050405020304" pitchFamily="18" charset="0"/>
              </a:rPr>
              <a:t> тиску</a:t>
            </a:r>
          </a:p>
          <a:p>
            <a:pPr marL="285750" indent="-285750">
              <a:buFont typeface="Arial" panose="020B0604020202020204" pitchFamily="34" charset="0"/>
              <a:buChar char="•"/>
            </a:pPr>
            <a:r>
              <a:rPr lang="uk-UA" sz="1800" dirty="0" err="1">
                <a:latin typeface="Times New Roman" panose="02020603050405020304" pitchFamily="18" charset="0"/>
                <a:cs typeface="Times New Roman" panose="02020603050405020304" pitchFamily="18" charset="0"/>
              </a:rPr>
              <a:t>сучaсні</a:t>
            </a:r>
            <a:r>
              <a:rPr lang="uk-UA" sz="1800" dirty="0">
                <a:latin typeface="Times New Roman" panose="02020603050405020304" pitchFamily="18" charset="0"/>
                <a:cs typeface="Times New Roman" panose="02020603050405020304" pitchFamily="18" charset="0"/>
              </a:rPr>
              <a:t> технології </a:t>
            </a:r>
            <a:r>
              <a:rPr lang="uk-UA" sz="1800" dirty="0" err="1">
                <a:latin typeface="Times New Roman" panose="02020603050405020304" pitchFamily="18" charset="0"/>
                <a:cs typeface="Times New Roman" panose="02020603050405020304" pitchFamily="18" charset="0"/>
              </a:rPr>
              <a:t>виробництвa</a:t>
            </a:r>
            <a:endParaRPr lang="uk-UA" sz="1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плинність кадрів</a:t>
            </a:r>
            <a:endParaRPr lang="ru-RU" dirty="0"/>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розширення асортименту</a:t>
            </a:r>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обмеження через пандемію</a:t>
            </a:r>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відсутня  </a:t>
            </a:r>
            <a:r>
              <a:rPr lang="uk-UA" sz="1800" dirty="0" err="1">
                <a:latin typeface="Times New Roman" panose="02020603050405020304" pitchFamily="18" charset="0"/>
                <a:cs typeface="Times New Roman" panose="02020603050405020304" pitchFamily="18" charset="0"/>
              </a:rPr>
              <a:t>реклaмa</a:t>
            </a:r>
            <a:r>
              <a:rPr lang="uk-UA" sz="1800" dirty="0">
                <a:latin typeface="Times New Roman" panose="02020603050405020304" pitchFamily="18" charset="0"/>
                <a:cs typeface="Times New Roman" panose="02020603050405020304" pitchFamily="18" charset="0"/>
              </a:rPr>
              <a:t> і </a:t>
            </a:r>
            <a:r>
              <a:rPr lang="uk-UA" sz="1800" dirty="0" err="1">
                <a:latin typeface="Times New Roman" panose="02020603050405020304" pitchFamily="18" charset="0"/>
                <a:cs typeface="Times New Roman" panose="02020603050405020304" pitchFamily="18" charset="0"/>
              </a:rPr>
              <a:t>просувaння</a:t>
            </a:r>
            <a:r>
              <a:rPr lang="uk-UA" sz="1800" dirty="0">
                <a:latin typeface="Times New Roman" panose="02020603050405020304" pitchFamily="18" charset="0"/>
                <a:cs typeface="Times New Roman" panose="02020603050405020304" pitchFamily="18" charset="0"/>
              </a:rPr>
              <a:t> </a:t>
            </a:r>
            <a:r>
              <a:rPr lang="uk-UA" sz="1800" dirty="0" err="1">
                <a:latin typeface="Times New Roman" panose="02020603050405020304" pitchFamily="18" charset="0"/>
                <a:cs typeface="Times New Roman" panose="02020603050405020304" pitchFamily="18" charset="0"/>
              </a:rPr>
              <a:t>товaру</a:t>
            </a:r>
            <a:r>
              <a:rPr lang="uk-UA" sz="1800" dirty="0">
                <a:latin typeface="Times New Roman" panose="02020603050405020304" pitchFamily="18" charset="0"/>
                <a:cs typeface="Times New Roman" panose="02020603050405020304" pitchFamily="18" charset="0"/>
              </a:rPr>
              <a:t> в інтернет мережі</a:t>
            </a:r>
          </a:p>
          <a:p>
            <a:pPr marL="285750" indent="-285750">
              <a:buFont typeface="Arial" panose="020B0604020202020204" pitchFamily="34" charset="0"/>
              <a:buChar char="•"/>
            </a:pPr>
            <a:r>
              <a:rPr lang="uk-UA" sz="1800" dirty="0">
                <a:latin typeface="Times New Roman" panose="02020603050405020304" pitchFamily="18" charset="0"/>
                <a:cs typeface="Times New Roman" panose="02020603050405020304" pitchFamily="18" charset="0"/>
              </a:rPr>
              <a:t>великі затрати на оренду офісу та комунальні послуги </a:t>
            </a:r>
            <a:endParaRPr lang="ru-RU" sz="1800" dirty="0">
              <a:latin typeface="Times New Roman" panose="02020603050405020304" pitchFamily="18" charset="0"/>
              <a:cs typeface="Times New Roman" panose="02020603050405020304" pitchFamily="18" charset="0"/>
            </a:endParaRPr>
          </a:p>
          <a:p>
            <a:endParaRPr lang="ru-RU" dirty="0"/>
          </a:p>
          <a:p>
            <a:pPr marL="285750" indent="-285750">
              <a:buFont typeface="Arial" panose="020B0604020202020204" pitchFamily="34" charset="0"/>
              <a:buChar char="•"/>
            </a:pPr>
            <a:endParaRPr lang="ru-RU" sz="18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lvl="0"/>
            <a:endParaRPr lang="uk-UA" sz="1800" dirty="0">
              <a:latin typeface="Times New Roman" panose="02020603050405020304" pitchFamily="18" charset="0"/>
              <a:cs typeface="Times New Roman" panose="02020603050405020304" pitchFamily="18" charset="0"/>
            </a:endParaRPr>
          </a:p>
          <a:p>
            <a:pPr lvl="0"/>
            <a:endParaRPr lang="ru-RU" dirty="0"/>
          </a:p>
        </p:txBody>
      </p:sp>
    </p:spTree>
    <p:extLst>
      <p:ext uri="{BB962C8B-B14F-4D97-AF65-F5344CB8AC3E}">
        <p14:creationId xmlns:p14="http://schemas.microsoft.com/office/powerpoint/2010/main" val="1866524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0BC3B8E6-152E-4D00-9FC5-A0E8C9DE6E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9431" y="4316472"/>
            <a:ext cx="2474532" cy="1684279"/>
          </a:xfrm>
          <a:prstGeom prst="rect">
            <a:avLst/>
          </a:prstGeom>
        </p:spPr>
      </p:pic>
      <p:sp>
        <p:nvSpPr>
          <p:cNvPr id="5" name="Rectangle 3">
            <a:extLst>
              <a:ext uri="{FF2B5EF4-FFF2-40B4-BE49-F238E27FC236}">
                <a16:creationId xmlns:a16="http://schemas.microsoft.com/office/drawing/2014/main" xmlns="" id="{E5116898-8C6A-4BCD-BD26-C8F67B081038}"/>
              </a:ext>
            </a:extLst>
          </p:cNvPr>
          <p:cNvSpPr txBox="1">
            <a:spLocks noChangeArrowheads="1"/>
          </p:cNvSpPr>
          <p:nvPr/>
        </p:nvSpPr>
        <p:spPr>
          <a:xfrm>
            <a:off x="403720" y="1062997"/>
            <a:ext cx="8336560" cy="373715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None/>
            </a:pPr>
            <a:r>
              <a:rPr lang="uk-UA" altLang="ru-RU" sz="1875" b="1" dirty="0">
                <a:latin typeface="Times New Roman" panose="02020603050405020304" pitchFamily="18" charset="0"/>
                <a:cs typeface="Times New Roman" panose="02020603050405020304" pitchFamily="18" charset="0"/>
              </a:rPr>
              <a:t>	Для формування комплексу маркетингових заходів (створення сайту, розробка реклами, впровадження акції, встановлення знижок), необхідно зібрати актуальну інформацію про потреби споживачів.</a:t>
            </a:r>
            <a:endParaRPr lang="ru-RU" altLang="ru-RU" sz="1875" dirty="0">
              <a:latin typeface="Times New Roman" panose="02020603050405020304" pitchFamily="18" charset="0"/>
              <a:cs typeface="Times New Roman" panose="02020603050405020304" pitchFamily="18" charset="0"/>
            </a:endParaRPr>
          </a:p>
        </p:txBody>
      </p:sp>
      <p:sp>
        <p:nvSpPr>
          <p:cNvPr id="6" name="Прямоугольник 5">
            <a:extLst>
              <a:ext uri="{FF2B5EF4-FFF2-40B4-BE49-F238E27FC236}">
                <a16:creationId xmlns:a16="http://schemas.microsoft.com/office/drawing/2014/main" xmlns="" id="{3FDA599A-7DC2-49FA-B290-4E167B70BF7E}"/>
              </a:ext>
            </a:extLst>
          </p:cNvPr>
          <p:cNvSpPr/>
          <p:nvPr/>
        </p:nvSpPr>
        <p:spPr>
          <a:xfrm>
            <a:off x="827584" y="1882871"/>
            <a:ext cx="7344816" cy="3092257"/>
          </a:xfrm>
          <a:prstGeom prst="rect">
            <a:avLst/>
          </a:prstGeom>
        </p:spPr>
        <p:txBody>
          <a:bodyPr wrap="square">
            <a:spAutoFit/>
          </a:bodyPr>
          <a:lstStyle/>
          <a:p>
            <a:pPr>
              <a:lnSpc>
                <a:spcPct val="150000"/>
              </a:lnSpc>
            </a:pPr>
            <a:r>
              <a:rPr lang="uk-UA" sz="1650" b="1" i="1" dirty="0">
                <a:solidFill>
                  <a:schemeClr val="tx2">
                    <a:lumMod val="60000"/>
                    <a:lumOff val="40000"/>
                  </a:schemeClr>
                </a:solidFill>
                <a:latin typeface="Arial" panose="020B0604020202020204" pitchFamily="34" charset="0"/>
                <a:cs typeface="Arial" panose="020B0604020202020204" pitchFamily="34" charset="0"/>
              </a:rPr>
              <a:t>Маркетингова інформація</a:t>
            </a:r>
            <a:r>
              <a:rPr lang="uk-UA" sz="1650" dirty="0">
                <a:solidFill>
                  <a:schemeClr val="tx2">
                    <a:lumMod val="60000"/>
                    <a:lumOff val="40000"/>
                  </a:schemeClr>
                </a:solidFill>
                <a:latin typeface="Arial" panose="020B0604020202020204" pitchFamily="34" charset="0"/>
                <a:cs typeface="Arial" panose="020B0604020202020204" pitchFamily="34" charset="0"/>
              </a:rPr>
              <a:t> </a:t>
            </a:r>
            <a:r>
              <a:rPr lang="uk-UA" sz="1650" dirty="0">
                <a:latin typeface="Arial" panose="020B0604020202020204" pitchFamily="34" charset="0"/>
                <a:cs typeface="Arial" panose="020B0604020202020204" pitchFamily="34" charset="0"/>
              </a:rPr>
              <a:t>– це вихідний елемент маркетингових досліджень і </a:t>
            </a:r>
            <a:r>
              <a:rPr lang="uk-UA" sz="1650" u="sng" dirty="0">
                <a:latin typeface="Arial" panose="020B0604020202020204" pitchFamily="34" charset="0"/>
                <a:cs typeface="Arial" panose="020B0604020202020204" pitchFamily="34" charset="0"/>
              </a:rPr>
              <a:t>найцінніший ринковий продукт</a:t>
            </a:r>
            <a:r>
              <a:rPr lang="uk-UA" sz="1650" dirty="0">
                <a:latin typeface="Arial" panose="020B0604020202020204" pitchFamily="34" charset="0"/>
                <a:cs typeface="Arial" panose="020B0604020202020204" pitchFamily="34" charset="0"/>
              </a:rPr>
              <a:t>. Цінність маркетингової інформації полягає в тому, що вона створює передумови для здобуття </a:t>
            </a:r>
            <a:r>
              <a:rPr lang="uk-UA" sz="1650" u="sng" dirty="0">
                <a:latin typeface="Arial" panose="020B0604020202020204" pitchFamily="34" charset="0"/>
                <a:cs typeface="Arial" panose="020B0604020202020204" pitchFamily="34" charset="0"/>
              </a:rPr>
              <a:t>конкурентних переваг</a:t>
            </a:r>
            <a:r>
              <a:rPr lang="uk-UA" sz="1650" dirty="0">
                <a:latin typeface="Arial" panose="020B0604020202020204" pitchFamily="34" charset="0"/>
                <a:cs typeface="Arial" panose="020B0604020202020204" pitchFamily="34" charset="0"/>
              </a:rPr>
              <a:t>, допомагає знизити рівень комерційного ризику, визначити й урахувати зміни в навколишньому бізнес-середовищі. </a:t>
            </a:r>
          </a:p>
          <a:p>
            <a:pPr>
              <a:lnSpc>
                <a:spcPct val="150000"/>
              </a:lnSpc>
            </a:pPr>
            <a:endParaRPr lang="uk-UA" sz="1650" dirty="0">
              <a:latin typeface="Arial" panose="020B0604020202020204" pitchFamily="34" charset="0"/>
              <a:cs typeface="Arial" panose="020B0604020202020204" pitchFamily="34" charset="0"/>
            </a:endParaRPr>
          </a:p>
          <a:p>
            <a:pPr algn="ctr">
              <a:lnSpc>
                <a:spcPct val="150000"/>
              </a:lnSpc>
            </a:pPr>
            <a:r>
              <a:rPr lang="uk-UA" sz="1650" dirty="0">
                <a:latin typeface="Arial" panose="020B0604020202020204" pitchFamily="34" charset="0"/>
                <a:cs typeface="Arial" panose="020B0604020202020204" pitchFamily="34" charset="0"/>
              </a:rPr>
              <a:t>Методи збору маркетингової інформації поділяються </a:t>
            </a:r>
          </a:p>
          <a:p>
            <a:pPr algn="ctr">
              <a:lnSpc>
                <a:spcPct val="150000"/>
              </a:lnSpc>
            </a:pPr>
            <a:r>
              <a:rPr lang="uk-UA" sz="1650" dirty="0">
                <a:latin typeface="Arial" panose="020B0604020202020204" pitchFamily="34" charset="0"/>
                <a:cs typeface="Arial" panose="020B0604020202020204" pitchFamily="34" charset="0"/>
              </a:rPr>
              <a:t>на </a:t>
            </a:r>
            <a:r>
              <a:rPr lang="uk-UA" sz="1650" b="1" dirty="0">
                <a:latin typeface="Arial" panose="020B0604020202020204" pitchFamily="34" charset="0"/>
                <a:cs typeface="Arial" panose="020B0604020202020204" pitchFamily="34" charset="0"/>
              </a:rPr>
              <a:t>первинні </a:t>
            </a:r>
            <a:r>
              <a:rPr lang="uk-UA" sz="1650" dirty="0">
                <a:latin typeface="Arial" panose="020B0604020202020204" pitchFamily="34" charset="0"/>
                <a:cs typeface="Arial" panose="020B0604020202020204" pitchFamily="34" charset="0"/>
              </a:rPr>
              <a:t>та</a:t>
            </a:r>
            <a:r>
              <a:rPr lang="uk-UA" sz="1650" b="1" dirty="0">
                <a:latin typeface="Arial" panose="020B0604020202020204" pitchFamily="34" charset="0"/>
                <a:cs typeface="Arial" panose="020B0604020202020204" pitchFamily="34" charset="0"/>
              </a:rPr>
              <a:t> вторинні</a:t>
            </a:r>
            <a:endParaRPr lang="ru-RU" sz="16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558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562480" y="1305753"/>
            <a:ext cx="7472075" cy="3069174"/>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indent="338138" algn="just" fontAlgn="base">
              <a:lnSpc>
                <a:spcPct val="150000"/>
              </a:lnSpc>
              <a:spcBef>
                <a:spcPct val="0"/>
              </a:spcBef>
              <a:spcAft>
                <a:spcPct val="0"/>
              </a:spcAft>
              <a:tabLst>
                <a:tab pos="514350" algn="l"/>
              </a:tabLst>
            </a:pPr>
            <a:r>
              <a:rPr lang="ru-RU" sz="1650" b="1" dirty="0" err="1">
                <a:solidFill>
                  <a:srgbClr val="FF0000"/>
                </a:solidFill>
                <a:latin typeface="Times New Roman" pitchFamily="18" charset="0"/>
                <a:cs typeface="Times New Roman" pitchFamily="18" charset="0"/>
              </a:rPr>
              <a:t>Первинна</a:t>
            </a:r>
            <a:r>
              <a:rPr lang="ru-RU" sz="1650" b="1" dirty="0">
                <a:solidFill>
                  <a:srgbClr val="FF0000"/>
                </a:solidFill>
                <a:latin typeface="Times New Roman" pitchFamily="18" charset="0"/>
                <a:cs typeface="Times New Roman" pitchFamily="18" charset="0"/>
              </a:rPr>
              <a:t> </a:t>
            </a:r>
            <a:r>
              <a:rPr lang="ru-RU" sz="1650" b="1" dirty="0" err="1">
                <a:solidFill>
                  <a:srgbClr val="FF0000"/>
                </a:solidFill>
                <a:latin typeface="Times New Roman" pitchFamily="18" charset="0"/>
                <a:cs typeface="Times New Roman" pitchFamily="18" charset="0"/>
              </a:rPr>
              <a:t>інформація</a:t>
            </a:r>
            <a:r>
              <a:rPr lang="ru-RU" sz="1650" b="1" dirty="0">
                <a:solidFill>
                  <a:srgbClr val="FF0000"/>
                </a:solidFill>
                <a:latin typeface="Times New Roman" pitchFamily="18" charset="0"/>
                <a:cs typeface="Times New Roman" pitchFamily="18" charset="0"/>
              </a:rPr>
              <a:t> </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це</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дані</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одержані</a:t>
            </a:r>
            <a:r>
              <a:rPr lang="ru-RU" sz="1650" dirty="0">
                <a:latin typeface="Times New Roman" pitchFamily="18" charset="0"/>
                <a:cs typeface="Times New Roman" pitchFamily="18" charset="0"/>
              </a:rPr>
              <a:t> в </a:t>
            </a:r>
            <a:r>
              <a:rPr lang="ru-RU" sz="1650" dirty="0" err="1">
                <a:latin typeface="Times New Roman" pitchFamily="18" charset="0"/>
                <a:cs typeface="Times New Roman" pitchFamily="18" charset="0"/>
              </a:rPr>
              <a:t>результаті</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спеціально</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проведених</a:t>
            </a:r>
            <a:r>
              <a:rPr lang="ru-RU" sz="1650" dirty="0">
                <a:latin typeface="Times New Roman" pitchFamily="18" charset="0"/>
                <a:cs typeface="Times New Roman" pitchFamily="18" charset="0"/>
              </a:rPr>
              <a:t> для </a:t>
            </a:r>
            <a:r>
              <a:rPr lang="ru-RU" sz="1650" dirty="0" err="1">
                <a:latin typeface="Times New Roman" pitchFamily="18" charset="0"/>
                <a:cs typeface="Times New Roman" pitchFamily="18" charset="0"/>
              </a:rPr>
              <a:t>вирішення</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конкретної</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маркетингової</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проблеми</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польових</a:t>
            </a:r>
            <a:r>
              <a:rPr lang="ru-RU" sz="1650" dirty="0">
                <a:latin typeface="Times New Roman" pitchFamily="18" charset="0"/>
                <a:cs typeface="Times New Roman" pitchFamily="18" charset="0"/>
              </a:rPr>
              <a:t> </a:t>
            </a:r>
            <a:r>
              <a:rPr lang="ru-RU" sz="1650" dirty="0" err="1">
                <a:latin typeface="Times New Roman" pitchFamily="18" charset="0"/>
                <a:cs typeface="Times New Roman" pitchFamily="18" charset="0"/>
              </a:rPr>
              <a:t>досліджень</a:t>
            </a:r>
            <a:r>
              <a:rPr lang="ru-RU" sz="1650" dirty="0">
                <a:latin typeface="Times New Roman" pitchFamily="18" charset="0"/>
                <a:cs typeface="Times New Roman" pitchFamily="18" charset="0"/>
              </a:rPr>
              <a:t>.</a:t>
            </a:r>
            <a:endParaRPr lang="uk-UA" sz="1650" dirty="0">
              <a:latin typeface="Times New Roman" pitchFamily="18" charset="0"/>
              <a:cs typeface="Times New Roman" pitchFamily="18" charset="0"/>
            </a:endParaRPr>
          </a:p>
          <a:p>
            <a:pPr indent="338138" algn="just" fontAlgn="base">
              <a:lnSpc>
                <a:spcPct val="150000"/>
              </a:lnSpc>
              <a:spcBef>
                <a:spcPct val="0"/>
              </a:spcBef>
              <a:spcAft>
                <a:spcPct val="0"/>
              </a:spcAft>
              <a:tabLst>
                <a:tab pos="514350" algn="l"/>
              </a:tabLst>
            </a:pPr>
            <a:endParaRPr lang="uk-UA" sz="1650" dirty="0">
              <a:latin typeface="Times New Roman" pitchFamily="18" charset="0"/>
              <a:cs typeface="Times New Roman" pitchFamily="18" charset="0"/>
            </a:endParaRPr>
          </a:p>
          <a:p>
            <a:pPr indent="338138" algn="just" fontAlgn="base">
              <a:lnSpc>
                <a:spcPct val="150000"/>
              </a:lnSpc>
              <a:spcBef>
                <a:spcPct val="0"/>
              </a:spcBef>
              <a:spcAft>
                <a:spcPct val="0"/>
              </a:spcAft>
              <a:tabLst>
                <a:tab pos="514350" algn="l"/>
              </a:tabLst>
            </a:pPr>
            <a:r>
              <a:rPr lang="uk-UA" sz="1650" b="1" dirty="0">
                <a:solidFill>
                  <a:srgbClr val="FF0000"/>
                </a:solidFill>
                <a:latin typeface="Times New Roman" pitchFamily="18" charset="0"/>
                <a:cs typeface="Times New Roman" pitchFamily="18" charset="0"/>
              </a:rPr>
              <a:t>Вторинна інформація </a:t>
            </a:r>
            <a:r>
              <a:rPr lang="uk-UA" sz="1650" b="1" dirty="0">
                <a:latin typeface="Times New Roman" pitchFamily="18" charset="0"/>
                <a:cs typeface="Times New Roman" pitchFamily="18" charset="0"/>
              </a:rPr>
              <a:t>– </a:t>
            </a:r>
            <a:r>
              <a:rPr lang="uk-UA" sz="1650" dirty="0">
                <a:latin typeface="Times New Roman" pitchFamily="18" charset="0"/>
                <a:cs typeface="Times New Roman" pitchFamily="18" charset="0"/>
              </a:rPr>
              <a:t>це аналіз другорядної інформації про ринок із офіційних, а також інших друкованих джерел: періодичних видань, рекламних матеріалів, технічних, економічних, галузевих сайтів, даних статистики</a:t>
            </a:r>
            <a:r>
              <a:rPr lang="uk-UA" sz="1650" dirty="0">
                <a:latin typeface="Times New Roman" pitchFamily="18" charset="0"/>
                <a:ea typeface="Calibri" pitchFamily="34" charset="0"/>
                <a:cs typeface="Times New Roman" pitchFamily="18" charset="0"/>
              </a:rPr>
              <a:t>.</a:t>
            </a:r>
            <a:endParaRPr lang="ru-RU" sz="1650" dirty="0">
              <a:latin typeface="Arial" pitchFamily="34" charset="0"/>
              <a:cs typeface="Arial" pitchFamily="34" charset="0"/>
            </a:endParaRPr>
          </a:p>
          <a:p>
            <a:pPr indent="338138" algn="just" eaLnBrk="0" fontAlgn="base" hangingPunct="0">
              <a:lnSpc>
                <a:spcPct val="150000"/>
              </a:lnSpc>
              <a:spcBef>
                <a:spcPct val="0"/>
              </a:spcBef>
              <a:spcAft>
                <a:spcPct val="0"/>
              </a:spcAft>
              <a:tabLst>
                <a:tab pos="514350" algn="l"/>
              </a:tabLst>
            </a:pPr>
            <a:endParaRPr lang="uk-UA" sz="1650" dirty="0">
              <a:latin typeface="Arial" pitchFamily="34" charset="0"/>
              <a:cs typeface="Arial" pitchFamily="34" charset="0"/>
            </a:endParaRPr>
          </a:p>
        </p:txBody>
      </p:sp>
      <p:pic>
        <p:nvPicPr>
          <p:cNvPr id="3" name="Рисунок 2">
            <a:extLst>
              <a:ext uri="{FF2B5EF4-FFF2-40B4-BE49-F238E27FC236}">
                <a16:creationId xmlns:a16="http://schemas.microsoft.com/office/drawing/2014/main" xmlns="" id="{C2809120-D22F-4576-BE4B-A854C5BCC1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3991" y="4280542"/>
            <a:ext cx="3036467" cy="154089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xmlns="" id="{CD17FE4E-FE88-4623-8A8C-88196A62CE7D}"/>
              </a:ext>
            </a:extLst>
          </p:cNvPr>
          <p:cNvSpPr/>
          <p:nvPr/>
        </p:nvSpPr>
        <p:spPr>
          <a:xfrm>
            <a:off x="323528" y="548680"/>
            <a:ext cx="8015681" cy="4902817"/>
          </a:xfrm>
          <a:prstGeom prst="rect">
            <a:avLst/>
          </a:prstGeom>
        </p:spPr>
        <p:txBody>
          <a:bodyPr wrap="square">
            <a:spAutoFit/>
          </a:bodyPr>
          <a:lstStyle/>
          <a:p>
            <a:pPr indent="338138" algn="just" eaLnBrk="0" fontAlgn="base" hangingPunct="0">
              <a:lnSpc>
                <a:spcPct val="150000"/>
              </a:lnSpc>
              <a:spcBef>
                <a:spcPct val="0"/>
              </a:spcBef>
              <a:spcAft>
                <a:spcPct val="0"/>
              </a:spcAft>
              <a:tabLst>
                <a:tab pos="514350" algn="l"/>
              </a:tabLst>
            </a:pPr>
            <a:r>
              <a:rPr lang="uk-UA" sz="1500" dirty="0">
                <a:latin typeface="Times New Roman" pitchFamily="18" charset="0"/>
                <a:ea typeface="Calibri" pitchFamily="34" charset="0"/>
                <a:cs typeface="Times New Roman" pitchFamily="18" charset="0"/>
              </a:rPr>
              <a:t>Вторинну інформацію можна збирати із </a:t>
            </a:r>
            <a:r>
              <a:rPr lang="uk-UA" sz="1500" i="1" dirty="0">
                <a:latin typeface="Times New Roman" pitchFamily="18" charset="0"/>
                <a:ea typeface="Calibri" pitchFamily="34" charset="0"/>
                <a:cs typeface="Times New Roman" pitchFamily="18" charset="0"/>
              </a:rPr>
              <a:t>внутрішніх</a:t>
            </a:r>
            <a:r>
              <a:rPr lang="uk-UA" sz="1500" dirty="0">
                <a:latin typeface="Times New Roman" pitchFamily="18" charset="0"/>
                <a:ea typeface="Calibri" pitchFamily="34" charset="0"/>
                <a:cs typeface="Times New Roman" pitchFamily="18" charset="0"/>
              </a:rPr>
              <a:t> і </a:t>
            </a:r>
            <a:r>
              <a:rPr lang="uk-UA" sz="1500" i="1" dirty="0">
                <a:latin typeface="Times New Roman" pitchFamily="18" charset="0"/>
                <a:ea typeface="Calibri" pitchFamily="34" charset="0"/>
                <a:cs typeface="Times New Roman" pitchFamily="18" charset="0"/>
              </a:rPr>
              <a:t>зовнішніх джерел.</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tabLst>
                <a:tab pos="514350" algn="l"/>
              </a:tabLst>
            </a:pPr>
            <a:endParaRPr lang="uk-UA" sz="1500" b="1" i="1" dirty="0">
              <a:latin typeface="Times New Roman" pitchFamily="18" charset="0"/>
              <a:ea typeface="Calibri" pitchFamily="34" charset="0"/>
              <a:cs typeface="Times New Roman" pitchFamily="18" charset="0"/>
            </a:endParaRPr>
          </a:p>
          <a:p>
            <a:pPr indent="338138" algn="just" eaLnBrk="0" fontAlgn="base" hangingPunct="0">
              <a:lnSpc>
                <a:spcPct val="150000"/>
              </a:lnSpc>
              <a:spcBef>
                <a:spcPct val="0"/>
              </a:spcBef>
              <a:spcAft>
                <a:spcPct val="0"/>
              </a:spcAft>
              <a:tabLst>
                <a:tab pos="514350" algn="l"/>
              </a:tabLst>
            </a:pPr>
            <a:r>
              <a:rPr lang="uk-UA" sz="1500" b="1" i="1" dirty="0">
                <a:latin typeface="Times New Roman" pitchFamily="18" charset="0"/>
                <a:ea typeface="Calibri" pitchFamily="34" charset="0"/>
                <a:cs typeface="Times New Roman" pitchFamily="18" charset="0"/>
              </a:rPr>
              <a:t>Джерела внутрішньої вторинної інформації</a:t>
            </a:r>
            <a:r>
              <a:rPr lang="uk-UA" sz="1500" dirty="0">
                <a:latin typeface="Times New Roman" pitchFamily="18" charset="0"/>
                <a:ea typeface="Calibri" pitchFamily="34" charset="0"/>
                <a:cs typeface="Times New Roman" pitchFamily="18" charset="0"/>
              </a:rPr>
              <a:t> (дані, які збираються на підприємстві):</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фінансова і статистична звітність підприємства;</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дані про збут щодо товарів і ринків;</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бази клієнтів і посередників;</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дані попередніх досліджень тощо. </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tabLst>
                <a:tab pos="514350" algn="l"/>
              </a:tabLst>
            </a:pPr>
            <a:endParaRPr lang="uk-UA" sz="1500" b="1" i="1" dirty="0">
              <a:latin typeface="Times New Roman" pitchFamily="18" charset="0"/>
              <a:ea typeface="Calibri" pitchFamily="34" charset="0"/>
              <a:cs typeface="Times New Roman" pitchFamily="18" charset="0"/>
            </a:endParaRPr>
          </a:p>
          <a:p>
            <a:pPr indent="338138" algn="just" eaLnBrk="0" fontAlgn="base" hangingPunct="0">
              <a:lnSpc>
                <a:spcPct val="150000"/>
              </a:lnSpc>
              <a:spcBef>
                <a:spcPct val="0"/>
              </a:spcBef>
              <a:spcAft>
                <a:spcPct val="0"/>
              </a:spcAft>
              <a:tabLst>
                <a:tab pos="514350" algn="l"/>
              </a:tabLst>
            </a:pPr>
            <a:r>
              <a:rPr lang="uk-UA" sz="1500" b="1" i="1" dirty="0">
                <a:latin typeface="Times New Roman" pitchFamily="18" charset="0"/>
                <a:ea typeface="Calibri" pitchFamily="34" charset="0"/>
                <a:cs typeface="Times New Roman" pitchFamily="18" charset="0"/>
              </a:rPr>
              <a:t>Джерела зовнішньої вторинної інформації</a:t>
            </a:r>
            <a:r>
              <a:rPr lang="uk-UA" sz="1500" b="1" dirty="0">
                <a:latin typeface="Times New Roman" pitchFamily="18" charset="0"/>
                <a:ea typeface="Calibri" pitchFamily="34" charset="0"/>
                <a:cs typeface="Times New Roman" pitchFamily="18" charset="0"/>
              </a:rPr>
              <a:t> </a:t>
            </a:r>
            <a:r>
              <a:rPr lang="uk-UA" sz="1500" dirty="0">
                <a:latin typeface="Times New Roman" pitchFamily="18" charset="0"/>
                <a:ea typeface="Calibri" pitchFamily="34" charset="0"/>
                <a:cs typeface="Times New Roman" pitchFamily="18" charset="0"/>
              </a:rPr>
              <a:t>(опублікована інформація):</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видання державних установ, зокрема довідники, статистичні огляди;</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періодика, книги; комерційна інформація, яку продають комерційні дослідницькі фірми;</a:t>
            </a: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buFontTx/>
              <a:buChar char="•"/>
              <a:tabLst>
                <a:tab pos="514350" algn="l"/>
              </a:tabLst>
            </a:pPr>
            <a:r>
              <a:rPr lang="uk-UA" sz="1500" dirty="0">
                <a:latin typeface="Times New Roman" pitchFamily="18" charset="0"/>
                <a:ea typeface="Calibri" pitchFamily="34" charset="0"/>
                <a:cs typeface="Times New Roman" pitchFamily="18" charset="0"/>
              </a:rPr>
              <a:t>проспекти, каталоги.</a:t>
            </a:r>
          </a:p>
          <a:p>
            <a:pPr indent="338138" algn="just" eaLnBrk="0" fontAlgn="base" hangingPunct="0">
              <a:lnSpc>
                <a:spcPct val="150000"/>
              </a:lnSpc>
              <a:spcBef>
                <a:spcPct val="0"/>
              </a:spcBef>
              <a:spcAft>
                <a:spcPct val="0"/>
              </a:spcAft>
              <a:buFontTx/>
              <a:buChar char="•"/>
              <a:tabLst>
                <a:tab pos="514350" algn="l"/>
              </a:tabLst>
            </a:pPr>
            <a:endParaRPr lang="ru-RU" sz="1500" dirty="0">
              <a:latin typeface="Arial" pitchFamily="34" charset="0"/>
              <a:cs typeface="Arial" pitchFamily="34" charset="0"/>
            </a:endParaRPr>
          </a:p>
          <a:p>
            <a:pPr indent="338138" algn="just" eaLnBrk="0" fontAlgn="base" hangingPunct="0">
              <a:lnSpc>
                <a:spcPct val="150000"/>
              </a:lnSpc>
              <a:spcBef>
                <a:spcPct val="0"/>
              </a:spcBef>
              <a:spcAft>
                <a:spcPct val="0"/>
              </a:spcAft>
              <a:tabLst>
                <a:tab pos="514350" algn="l"/>
              </a:tabLst>
            </a:pPr>
            <a:r>
              <a:rPr lang="uk-UA" sz="1500" dirty="0">
                <a:latin typeface="Times New Roman" pitchFamily="18" charset="0"/>
                <a:ea typeface="Calibri" pitchFamily="34" charset="0"/>
                <a:cs typeface="Times New Roman" pitchFamily="18" charset="0"/>
              </a:rPr>
              <a:t>Вторинна і первинна інформація мають певні переваги і недоліки, які наведено в таблицях.</a:t>
            </a:r>
            <a:endParaRPr lang="ru-RU" sz="1500" dirty="0"/>
          </a:p>
        </p:txBody>
      </p:sp>
    </p:spTree>
    <p:extLst>
      <p:ext uri="{BB962C8B-B14F-4D97-AF65-F5344CB8AC3E}">
        <p14:creationId xmlns:p14="http://schemas.microsoft.com/office/powerpoint/2010/main" val="4119492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729700405"/>
              </p:ext>
            </p:extLst>
          </p:nvPr>
        </p:nvGraphicFramePr>
        <p:xfrm>
          <a:off x="1079611" y="1412776"/>
          <a:ext cx="6984776" cy="3384376"/>
        </p:xfrm>
        <a:graphic>
          <a:graphicData uri="http://schemas.openxmlformats.org/drawingml/2006/table">
            <a:tbl>
              <a:tblPr/>
              <a:tblGrid>
                <a:gridCol w="3492388">
                  <a:extLst>
                    <a:ext uri="{9D8B030D-6E8A-4147-A177-3AD203B41FA5}">
                      <a16:colId xmlns:a16="http://schemas.microsoft.com/office/drawing/2014/main" xmlns="" val="20000"/>
                    </a:ext>
                  </a:extLst>
                </a:gridCol>
                <a:gridCol w="3492388">
                  <a:extLst>
                    <a:ext uri="{9D8B030D-6E8A-4147-A177-3AD203B41FA5}">
                      <a16:colId xmlns:a16="http://schemas.microsoft.com/office/drawing/2014/main" xmlns="" val="20001"/>
                    </a:ext>
                  </a:extLst>
                </a:gridCol>
              </a:tblGrid>
              <a:tr h="388183">
                <a:tc>
                  <a:txBody>
                    <a:bodyPr/>
                    <a:lstStyle/>
                    <a:p>
                      <a:pPr algn="ctr">
                        <a:lnSpc>
                          <a:spcPct val="150000"/>
                        </a:lnSpc>
                        <a:spcAft>
                          <a:spcPts val="0"/>
                        </a:spcAft>
                      </a:pPr>
                      <a:r>
                        <a:rPr lang="uk-UA" sz="1500" b="1" dirty="0">
                          <a:latin typeface="Times New Roman"/>
                          <a:ea typeface="Calibri"/>
                          <a:cs typeface="Times New Roman"/>
                        </a:rPr>
                        <a:t>Переваги</a:t>
                      </a:r>
                      <a:endParaRPr lang="ru-RU" sz="1500" dirty="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uk-UA" sz="1500" b="1" dirty="0">
                          <a:latin typeface="Times New Roman"/>
                          <a:ea typeface="Calibri"/>
                          <a:cs typeface="Times New Roman"/>
                        </a:rPr>
                        <a:t>Недоліки</a:t>
                      </a:r>
                      <a:endParaRPr lang="ru-RU" sz="1500" dirty="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996193">
                <a:tc>
                  <a:txBody>
                    <a:bodyPr/>
                    <a:lstStyle/>
                    <a:p>
                      <a:pPr>
                        <a:lnSpc>
                          <a:spcPct val="150000"/>
                        </a:lnSpc>
                        <a:spcAft>
                          <a:spcPts val="0"/>
                        </a:spcAft>
                      </a:pPr>
                      <a:r>
                        <a:rPr lang="uk-UA" sz="1500" dirty="0">
                          <a:latin typeface="Times New Roman"/>
                          <a:ea typeface="Calibri"/>
                          <a:cs typeface="Times New Roman"/>
                        </a:rPr>
                        <a:t>– збирається для конкретних цілей даного дослідження;</a:t>
                      </a:r>
                      <a:endParaRPr lang="ru-RU" sz="1500" dirty="0">
                        <a:latin typeface="Calibri"/>
                        <a:ea typeface="Calibri"/>
                        <a:cs typeface="Times New Roman"/>
                      </a:endParaRPr>
                    </a:p>
                    <a:p>
                      <a:pPr>
                        <a:lnSpc>
                          <a:spcPct val="150000"/>
                        </a:lnSpc>
                        <a:spcAft>
                          <a:spcPts val="0"/>
                        </a:spcAft>
                      </a:pPr>
                      <a:r>
                        <a:rPr lang="uk-UA" sz="1500" dirty="0">
                          <a:latin typeface="Times New Roman"/>
                          <a:ea typeface="Calibri"/>
                          <a:cs typeface="Times New Roman"/>
                        </a:rPr>
                        <a:t>– дані не застарілі;</a:t>
                      </a:r>
                      <a:endParaRPr lang="ru-RU" sz="1500" dirty="0">
                        <a:latin typeface="Calibri"/>
                        <a:ea typeface="Calibri"/>
                        <a:cs typeface="Times New Roman"/>
                      </a:endParaRPr>
                    </a:p>
                    <a:p>
                      <a:pPr>
                        <a:lnSpc>
                          <a:spcPct val="150000"/>
                        </a:lnSpc>
                        <a:spcAft>
                          <a:spcPts val="0"/>
                        </a:spcAft>
                      </a:pPr>
                      <a:r>
                        <a:rPr lang="uk-UA" sz="1500" dirty="0">
                          <a:latin typeface="Times New Roman"/>
                          <a:ea typeface="Calibri"/>
                          <a:cs typeface="Times New Roman"/>
                        </a:rPr>
                        <a:t>– методологію збирання даних контролює підприємство;</a:t>
                      </a:r>
                      <a:endParaRPr lang="ru-RU" sz="1500" dirty="0">
                        <a:latin typeface="Calibri"/>
                        <a:ea typeface="Calibri"/>
                        <a:cs typeface="Times New Roman"/>
                      </a:endParaRPr>
                    </a:p>
                    <a:p>
                      <a:pPr>
                        <a:lnSpc>
                          <a:spcPct val="150000"/>
                        </a:lnSpc>
                        <a:spcAft>
                          <a:spcPts val="0"/>
                        </a:spcAft>
                        <a:tabLst>
                          <a:tab pos="160020" algn="l"/>
                        </a:tabLst>
                      </a:pPr>
                      <a:r>
                        <a:rPr lang="uk-UA" sz="1500" dirty="0">
                          <a:latin typeface="Times New Roman"/>
                          <a:ea typeface="Calibri"/>
                          <a:cs typeface="Times New Roman"/>
                        </a:rPr>
                        <a:t>– доступ до результатів досліджень обмежений для конкурентів</a:t>
                      </a:r>
                      <a:endParaRPr lang="ru-RU" sz="1500" dirty="0">
                        <a:latin typeface="Calibri"/>
                        <a:ea typeface="Calibri"/>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uk-UA" sz="1500" dirty="0">
                          <a:latin typeface="Times New Roman"/>
                          <a:ea typeface="Calibri"/>
                          <a:cs typeface="Times New Roman"/>
                        </a:rPr>
                        <a:t>– збирання даних займає багато часу;</a:t>
                      </a:r>
                      <a:endParaRPr lang="ru-RU" sz="1500" dirty="0">
                        <a:latin typeface="Calibri"/>
                        <a:ea typeface="Calibri"/>
                        <a:cs typeface="Times New Roman"/>
                      </a:endParaRPr>
                    </a:p>
                    <a:p>
                      <a:pPr>
                        <a:lnSpc>
                          <a:spcPct val="150000"/>
                        </a:lnSpc>
                        <a:spcAft>
                          <a:spcPts val="0"/>
                        </a:spcAft>
                      </a:pPr>
                      <a:r>
                        <a:rPr lang="uk-UA" sz="1500" dirty="0">
                          <a:latin typeface="Times New Roman"/>
                          <a:ea typeface="Calibri"/>
                          <a:cs typeface="Times New Roman"/>
                        </a:rPr>
                        <a:t>– потребує значних витрат;</a:t>
                      </a:r>
                      <a:endParaRPr lang="ru-RU" sz="1500" dirty="0">
                        <a:latin typeface="Calibri"/>
                        <a:ea typeface="Calibri"/>
                        <a:cs typeface="Times New Roman"/>
                      </a:endParaRPr>
                    </a:p>
                    <a:p>
                      <a:pPr>
                        <a:lnSpc>
                          <a:spcPct val="150000"/>
                        </a:lnSpc>
                        <a:spcAft>
                          <a:spcPts val="0"/>
                        </a:spcAft>
                      </a:pPr>
                      <a:r>
                        <a:rPr lang="uk-UA" sz="1500" dirty="0">
                          <a:latin typeface="Times New Roman"/>
                          <a:ea typeface="Calibri"/>
                          <a:cs typeface="Times New Roman"/>
                        </a:rPr>
                        <a:t>– не всю інформацію можна зібрати в такий спосіб;</a:t>
                      </a:r>
                      <a:endParaRPr lang="ru-RU" sz="1500" dirty="0">
                        <a:latin typeface="Calibri"/>
                        <a:ea typeface="Calibri"/>
                        <a:cs typeface="Times New Roman"/>
                      </a:endParaRPr>
                    </a:p>
                    <a:p>
                      <a:pPr>
                        <a:lnSpc>
                          <a:spcPct val="150000"/>
                        </a:lnSpc>
                        <a:spcAft>
                          <a:spcPts val="0"/>
                        </a:spcAft>
                      </a:pPr>
                      <a:r>
                        <a:rPr lang="uk-UA" sz="1500" dirty="0">
                          <a:latin typeface="Times New Roman"/>
                          <a:ea typeface="Calibri"/>
                          <a:cs typeface="Times New Roman"/>
                        </a:rPr>
                        <a:t>– у разі недостатнього рівня кваліфікації дослідників інформація може бути неточна</a:t>
                      </a:r>
                      <a:endParaRPr lang="ru-RU" sz="1500" dirty="0">
                        <a:latin typeface="Calibri"/>
                        <a:ea typeface="Calibri"/>
                        <a:cs typeface="Times New Roman"/>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18434" name="Rectangle 2"/>
          <p:cNvSpPr>
            <a:spLocks noChangeArrowheads="1"/>
          </p:cNvSpPr>
          <p:nvPr/>
        </p:nvSpPr>
        <p:spPr bwMode="auto">
          <a:xfrm>
            <a:off x="1950929" y="764704"/>
            <a:ext cx="5242141" cy="357790"/>
          </a:xfrm>
          <a:prstGeom prst="rect">
            <a:avLst/>
          </a:prstGeom>
          <a:noFill/>
          <a:ln w="9525">
            <a:noFill/>
            <a:miter lim="800000"/>
            <a:headEnd/>
            <a:tailEnd/>
          </a:ln>
          <a:effectLst/>
        </p:spPr>
        <p:txBody>
          <a:bodyPr vert="horz" wrap="none" lIns="68580" tIns="34290" rIns="68580" bIns="34290" numCol="1" anchor="ctr" anchorCtr="0" compatLnSpc="1">
            <a:prstTxWarp prst="textNoShape">
              <a:avLst/>
            </a:prstTxWarp>
            <a:spAutoFit/>
          </a:bodyPr>
          <a:lstStyle/>
          <a:p>
            <a:pPr indent="338138" algn="r" eaLnBrk="0" fontAlgn="base" hangingPunct="0">
              <a:spcBef>
                <a:spcPct val="0"/>
              </a:spcBef>
              <a:spcAft>
                <a:spcPct val="0"/>
              </a:spcAft>
              <a:tabLst>
                <a:tab pos="120254" algn="l"/>
              </a:tabLst>
            </a:pPr>
            <a:r>
              <a:rPr lang="uk-UA" sz="1875" b="1" dirty="0">
                <a:latin typeface="Times New Roman" pitchFamily="18" charset="0"/>
                <a:ea typeface="Calibri" pitchFamily="34" charset="0"/>
                <a:cs typeface="Times New Roman" pitchFamily="18" charset="0"/>
              </a:rPr>
              <a:t>Переваги та недоліки первинної інформації</a:t>
            </a:r>
            <a:endParaRPr lang="uk-UA" sz="1875" b="1" dirty="0">
              <a:latin typeface="Arial" pitchFamily="34" charset="0"/>
              <a:cs typeface="Arial" pitchFamily="34" charset="0"/>
            </a:endParaRPr>
          </a:p>
        </p:txBody>
      </p:sp>
      <p:pic>
        <p:nvPicPr>
          <p:cNvPr id="6" name="Рисунок 5">
            <a:extLst>
              <a:ext uri="{FF2B5EF4-FFF2-40B4-BE49-F238E27FC236}">
                <a16:creationId xmlns:a16="http://schemas.microsoft.com/office/drawing/2014/main" xmlns="" id="{DFDF633B-3311-409A-B9F7-9412169E1C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1061" y="3789040"/>
            <a:ext cx="2961877" cy="296187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нимок.PNG"/>
          <p:cNvPicPr>
            <a:picLocks noChangeAspect="1"/>
          </p:cNvPicPr>
          <p:nvPr/>
        </p:nvPicPr>
        <p:blipFill rotWithShape="1">
          <a:blip r:embed="rId2" cstate="print"/>
          <a:srcRect t="9379"/>
          <a:stretch/>
        </p:blipFill>
        <p:spPr>
          <a:xfrm>
            <a:off x="78597" y="332656"/>
            <a:ext cx="8986805" cy="3900554"/>
          </a:xfrm>
          <a:prstGeom prst="rect">
            <a:avLst/>
          </a:prstGeom>
        </p:spPr>
      </p:pic>
      <p:pic>
        <p:nvPicPr>
          <p:cNvPr id="3" name="Рисунок 2">
            <a:extLst>
              <a:ext uri="{FF2B5EF4-FFF2-40B4-BE49-F238E27FC236}">
                <a16:creationId xmlns:a16="http://schemas.microsoft.com/office/drawing/2014/main" xmlns="" id="{8A99DCDD-DCCA-45A0-93AA-4BDF6F6CF4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9752" y="3933056"/>
            <a:ext cx="4248472" cy="238976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95536" y="368370"/>
            <a:ext cx="813690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Отже, при проведенні маркетингових досліджень для збирання інформації використовують дві основні групи методів: методи кабінетних досліджень (вторинна інформація – вже була зібрана раніше для іншої мети) і методи польових досліджень (первинна інформація – збирають уперше для досягнення конкретної мети даного дослідження), а також комбіновані методи (рис. 3.1).</a:t>
            </a:r>
            <a:endParaRPr kumimoji="0" lang="uk-UA" sz="14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3" name="Таблица 2"/>
          <p:cNvGraphicFramePr>
            <a:graphicFrameLocks noGrp="1"/>
          </p:cNvGraphicFramePr>
          <p:nvPr/>
        </p:nvGraphicFramePr>
        <p:xfrm>
          <a:off x="539552" y="1988840"/>
          <a:ext cx="7992890" cy="4626864"/>
        </p:xfrm>
        <a:graphic>
          <a:graphicData uri="http://schemas.openxmlformats.org/drawingml/2006/table">
            <a:tbl>
              <a:tblPr/>
              <a:tblGrid>
                <a:gridCol w="1204408">
                  <a:extLst>
                    <a:ext uri="{9D8B030D-6E8A-4147-A177-3AD203B41FA5}">
                      <a16:colId xmlns:a16="http://schemas.microsoft.com/office/drawing/2014/main" xmlns="" val="20000"/>
                    </a:ext>
                  </a:extLst>
                </a:gridCol>
                <a:gridCol w="3394241">
                  <a:extLst>
                    <a:ext uri="{9D8B030D-6E8A-4147-A177-3AD203B41FA5}">
                      <a16:colId xmlns:a16="http://schemas.microsoft.com/office/drawing/2014/main" xmlns="" val="20001"/>
                    </a:ext>
                  </a:extLst>
                </a:gridCol>
                <a:gridCol w="3394241">
                  <a:extLst>
                    <a:ext uri="{9D8B030D-6E8A-4147-A177-3AD203B41FA5}">
                      <a16:colId xmlns:a16="http://schemas.microsoft.com/office/drawing/2014/main" xmlns="" val="20002"/>
                    </a:ext>
                  </a:extLst>
                </a:gridCol>
              </a:tblGrid>
              <a:tr h="290619">
                <a:tc>
                  <a:txBody>
                    <a:bodyPr/>
                    <a:lstStyle/>
                    <a:p>
                      <a:pPr algn="ctr">
                        <a:lnSpc>
                          <a:spcPct val="115000"/>
                        </a:lnSpc>
                        <a:spcAft>
                          <a:spcPts val="0"/>
                        </a:spcAft>
                      </a:pPr>
                      <a:r>
                        <a:rPr lang="uk-UA" sz="1200">
                          <a:latin typeface="Times New Roman"/>
                          <a:ea typeface="Calibri"/>
                          <a:cs typeface="Times New Roman"/>
                        </a:rPr>
                        <a:t>Ознаки класифікації</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200">
                          <a:latin typeface="Times New Roman"/>
                          <a:ea typeface="Calibri"/>
                          <a:cs typeface="Times New Roman"/>
                        </a:rPr>
                        <a:t>Вид інформації</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200">
                          <a:latin typeface="Times New Roman"/>
                          <a:ea typeface="Calibri"/>
                          <a:cs typeface="Times New Roman"/>
                        </a:rPr>
                        <a:t>Характеристика і напрям використання інформації</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45310">
                <a:tc rowSpan="2">
                  <a:txBody>
                    <a:bodyPr/>
                    <a:lstStyle/>
                    <a:p>
                      <a:pPr>
                        <a:lnSpc>
                          <a:spcPct val="115000"/>
                        </a:lnSpc>
                        <a:spcAft>
                          <a:spcPts val="0"/>
                        </a:spcAft>
                      </a:pPr>
                      <a:r>
                        <a:rPr lang="uk-UA" sz="1200">
                          <a:latin typeface="Times New Roman"/>
                          <a:ea typeface="Calibri"/>
                          <a:cs typeface="Times New Roman"/>
                        </a:rPr>
                        <a:t>1. Призначення</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a:latin typeface="Times New Roman"/>
                          <a:ea typeface="Calibri"/>
                          <a:cs typeface="Times New Roman"/>
                        </a:rPr>
                        <a:t>Вихідна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Для визначення проблеми та її розв’язання </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45310">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Контрольна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Для оцінки ефективності розв’язання проблеми</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90619">
                <a:tc rowSpan="2">
                  <a:txBody>
                    <a:bodyPr/>
                    <a:lstStyle/>
                    <a:p>
                      <a:pPr>
                        <a:lnSpc>
                          <a:spcPct val="115000"/>
                        </a:lnSpc>
                        <a:spcAft>
                          <a:spcPts val="0"/>
                        </a:spcAft>
                      </a:pPr>
                      <a:r>
                        <a:rPr lang="uk-UA" sz="1200">
                          <a:latin typeface="Times New Roman"/>
                          <a:ea typeface="Calibri"/>
                          <a:cs typeface="Times New Roman"/>
                        </a:rPr>
                        <a:t>2. Рівень</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a:latin typeface="Times New Roman"/>
                          <a:ea typeface="Calibri"/>
                          <a:cs typeface="Times New Roman"/>
                        </a:rPr>
                        <a:t>Макропланова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Інформація про державну фінансову систему, політику економічного регулювання цін, доходів, податків тощо</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35930">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Мікропланова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Інформація про величину попиту і пропозиції, про показники діяльності підприємства, його конкурентів, споживачів</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45310">
                <a:tc rowSpan="2">
                  <a:txBody>
                    <a:bodyPr/>
                    <a:lstStyle/>
                    <a:p>
                      <a:pPr>
                        <a:lnSpc>
                          <a:spcPct val="115000"/>
                        </a:lnSpc>
                        <a:spcAft>
                          <a:spcPts val="0"/>
                        </a:spcAft>
                      </a:pPr>
                      <a:r>
                        <a:rPr lang="uk-UA" sz="1200">
                          <a:latin typeface="Times New Roman"/>
                          <a:ea typeface="Calibri"/>
                          <a:cs typeface="Times New Roman"/>
                        </a:rPr>
                        <a:t>3. Власність</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dirty="0">
                          <a:latin typeface="Times New Roman"/>
                          <a:ea typeface="Calibri"/>
                          <a:cs typeface="Times New Roman"/>
                        </a:rPr>
                        <a:t>Власна</a:t>
                      </a:r>
                      <a:endParaRPr lang="ru-RU" sz="1200" dirty="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Інформація, яка зібрана підприємством і належить йому</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45310">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Чужа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Власність інших підприємства чи держави</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45310">
                <a:tc rowSpan="3">
                  <a:txBody>
                    <a:bodyPr/>
                    <a:lstStyle/>
                    <a:p>
                      <a:pPr>
                        <a:lnSpc>
                          <a:spcPct val="115000"/>
                        </a:lnSpc>
                        <a:spcAft>
                          <a:spcPts val="0"/>
                        </a:spcAft>
                      </a:pPr>
                      <a:r>
                        <a:rPr lang="uk-UA" sz="1200">
                          <a:latin typeface="Times New Roman"/>
                          <a:ea typeface="Calibri"/>
                          <a:cs typeface="Times New Roman"/>
                        </a:rPr>
                        <a:t>4. Доступність</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a:latin typeface="Times New Roman"/>
                          <a:ea typeface="Calibri"/>
                          <a:cs typeface="Times New Roman"/>
                        </a:rPr>
                        <a:t>Відкрита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Доступна всім</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45310">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Приватна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Доступна лише для службового користування</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45310">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Таємна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Доступна для обмеженого кола осіб</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81876">
                <a:tc rowSpan="2">
                  <a:txBody>
                    <a:bodyPr/>
                    <a:lstStyle/>
                    <a:p>
                      <a:pPr>
                        <a:lnSpc>
                          <a:spcPct val="115000"/>
                        </a:lnSpc>
                        <a:spcAft>
                          <a:spcPts val="0"/>
                        </a:spcAft>
                      </a:pPr>
                      <a:r>
                        <a:rPr lang="uk-UA" sz="1200">
                          <a:latin typeface="Times New Roman"/>
                          <a:ea typeface="Calibri"/>
                          <a:cs typeface="Times New Roman"/>
                        </a:rPr>
                        <a:t>5. Термін отримання</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a:latin typeface="Times New Roman"/>
                          <a:ea typeface="Calibri"/>
                          <a:cs typeface="Times New Roman"/>
                        </a:rPr>
                        <a:t>Вторинна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Зібрана раніше для розв’язання інших проблем</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90619">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Первинна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Зібрана спеціально для розв’язання конкретної проблеми</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66561">
                <a:tc rowSpan="2">
                  <a:txBody>
                    <a:bodyPr/>
                    <a:lstStyle/>
                    <a:p>
                      <a:pPr>
                        <a:lnSpc>
                          <a:spcPct val="115000"/>
                        </a:lnSpc>
                        <a:spcAft>
                          <a:spcPts val="0"/>
                        </a:spcAft>
                      </a:pPr>
                      <a:r>
                        <a:rPr lang="uk-UA" sz="1200">
                          <a:latin typeface="Times New Roman"/>
                          <a:ea typeface="Calibri"/>
                          <a:cs typeface="Times New Roman"/>
                        </a:rPr>
                        <a:t>6. Роль у діяльності фірми</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200">
                          <a:latin typeface="Times New Roman"/>
                          <a:ea typeface="Calibri"/>
                          <a:cs typeface="Times New Roman"/>
                        </a:rPr>
                        <a:t>Стратегічна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a:latin typeface="Times New Roman"/>
                          <a:ea typeface="Calibri"/>
                          <a:cs typeface="Times New Roman"/>
                        </a:rPr>
                        <a:t>Для розв’язання стратегічних завдань</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60849">
                <a:tc vMerge="1">
                  <a:txBody>
                    <a:bodyPr/>
                    <a:lstStyle/>
                    <a:p>
                      <a:endParaRPr lang="ru-RU"/>
                    </a:p>
                  </a:txBody>
                  <a:tcPr/>
                </a:tc>
                <a:tc>
                  <a:txBody>
                    <a:bodyPr/>
                    <a:lstStyle/>
                    <a:p>
                      <a:pPr>
                        <a:lnSpc>
                          <a:spcPct val="115000"/>
                        </a:lnSpc>
                        <a:spcAft>
                          <a:spcPts val="0"/>
                        </a:spcAft>
                      </a:pPr>
                      <a:r>
                        <a:rPr lang="uk-UA" sz="1200">
                          <a:latin typeface="Times New Roman"/>
                          <a:ea typeface="Calibri"/>
                          <a:cs typeface="Times New Roman"/>
                        </a:rPr>
                        <a:t>Тактична (оперативна)</a:t>
                      </a:r>
                      <a:endParaRPr lang="ru-RU" sz="120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200" dirty="0">
                          <a:latin typeface="Times New Roman"/>
                          <a:ea typeface="Calibri"/>
                          <a:cs typeface="Times New Roman"/>
                        </a:rPr>
                        <a:t>Для розв’язання тактичних (оперативних) завдань</a:t>
                      </a:r>
                      <a:endParaRPr lang="ru-RU" sz="1200" dirty="0">
                        <a:latin typeface="Calibri"/>
                        <a:ea typeface="Calibri"/>
                        <a:cs typeface="Times New Roman"/>
                      </a:endParaRPr>
                    </a:p>
                  </a:txBody>
                  <a:tcPr marL="50104" marR="501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bl>
          </a:graphicData>
        </a:graphic>
      </p:graphicFrame>
      <p:sp>
        <p:nvSpPr>
          <p:cNvPr id="1026" name="Rectangle 2"/>
          <p:cNvSpPr>
            <a:spLocks noChangeArrowheads="1"/>
          </p:cNvSpPr>
          <p:nvPr/>
        </p:nvSpPr>
        <p:spPr bwMode="auto">
          <a:xfrm>
            <a:off x="467544" y="1628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1400" b="0"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Таблиця 3.1</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Класифікація маркетингової інформації</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2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 name="Рисунок 39" descr="Снимок.PNG"/>
          <p:cNvPicPr>
            <a:picLocks noChangeAspect="1"/>
          </p:cNvPicPr>
          <p:nvPr/>
        </p:nvPicPr>
        <p:blipFill>
          <a:blip r:embed="rId2" cstate="print"/>
          <a:stretch>
            <a:fillRect/>
          </a:stretch>
        </p:blipFill>
        <p:spPr>
          <a:xfrm>
            <a:off x="1403648" y="764704"/>
            <a:ext cx="5727853" cy="498276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xmlns="" id="{87A7BB9C-37E0-43FE-8D94-1A098DB053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8696" y="1636506"/>
            <a:ext cx="2420276" cy="2017905"/>
          </a:xfrm>
          <a:prstGeom prst="rect">
            <a:avLst/>
          </a:prstGeom>
        </p:spPr>
      </p:pic>
      <p:sp>
        <p:nvSpPr>
          <p:cNvPr id="3" name="Прямоугольник 2">
            <a:extLst>
              <a:ext uri="{FF2B5EF4-FFF2-40B4-BE49-F238E27FC236}">
                <a16:creationId xmlns:a16="http://schemas.microsoft.com/office/drawing/2014/main" xmlns="" id="{6E510FEF-5128-4FEE-A965-FE68627EED03}"/>
              </a:ext>
            </a:extLst>
          </p:cNvPr>
          <p:cNvSpPr/>
          <p:nvPr/>
        </p:nvSpPr>
        <p:spPr>
          <a:xfrm>
            <a:off x="794858" y="1344328"/>
            <a:ext cx="4572000" cy="2977738"/>
          </a:xfrm>
          <a:prstGeom prst="rect">
            <a:avLst/>
          </a:prstGeom>
        </p:spPr>
        <p:txBody>
          <a:bodyPr>
            <a:spAutoFit/>
          </a:bodyPr>
          <a:lstStyle/>
          <a:p>
            <a:r>
              <a:rPr lang="uk-UA" sz="1875" b="1" i="1" dirty="0">
                <a:latin typeface="Times New Roman" pitchFamily="18" charset="0"/>
                <a:ea typeface="Calibri" pitchFamily="34" charset="0"/>
                <a:cs typeface="Times New Roman" pitchFamily="18" charset="0"/>
              </a:rPr>
              <a:t>Виділяють такі методи збору маркетингової інформації:</a:t>
            </a:r>
          </a:p>
          <a:p>
            <a:endParaRPr lang="uk-UA" sz="1875" i="1" u="sng" dirty="0">
              <a:latin typeface="Times New Roman" pitchFamily="18" charset="0"/>
              <a:ea typeface="Calibri" pitchFamily="34" charset="0"/>
              <a:cs typeface="Times New Roman" pitchFamily="18" charset="0"/>
            </a:endParaRPr>
          </a:p>
          <a:p>
            <a:r>
              <a:rPr lang="uk-UA" sz="1875" i="1" dirty="0">
                <a:latin typeface="Times New Roman" pitchFamily="18" charset="0"/>
                <a:ea typeface="Calibri" pitchFamily="34" charset="0"/>
                <a:cs typeface="Times New Roman" pitchFamily="18" charset="0"/>
              </a:rPr>
              <a:t>Опитування</a:t>
            </a:r>
          </a:p>
          <a:p>
            <a:r>
              <a:rPr lang="uk-UA" sz="1875" i="1" dirty="0">
                <a:latin typeface="Times New Roman" pitchFamily="18" charset="0"/>
                <a:ea typeface="Calibri" pitchFamily="34" charset="0"/>
                <a:cs typeface="Times New Roman" pitchFamily="18" charset="0"/>
              </a:rPr>
              <a:t>Анкетування</a:t>
            </a:r>
          </a:p>
          <a:p>
            <a:r>
              <a:rPr lang="uk-UA" sz="1875" i="1" dirty="0">
                <a:latin typeface="Times New Roman" pitchFamily="18" charset="0"/>
                <a:ea typeface="Calibri" pitchFamily="34" charset="0"/>
                <a:cs typeface="Times New Roman" pitchFamily="18" charset="0"/>
              </a:rPr>
              <a:t>Збір інформації по телефону та через інтернет</a:t>
            </a:r>
          </a:p>
          <a:p>
            <a:r>
              <a:rPr lang="uk-UA" sz="1875" i="1" dirty="0">
                <a:latin typeface="Times New Roman" pitchFamily="18" charset="0"/>
                <a:ea typeface="Calibri" pitchFamily="34" charset="0"/>
                <a:cs typeface="Times New Roman" pitchFamily="18" charset="0"/>
              </a:rPr>
              <a:t>Спостереження</a:t>
            </a:r>
            <a:r>
              <a:rPr lang="uk-UA" sz="1875" dirty="0">
                <a:latin typeface="Times New Roman" pitchFamily="18" charset="0"/>
                <a:ea typeface="Calibri" pitchFamily="34" charset="0"/>
                <a:cs typeface="Times New Roman" pitchFamily="18" charset="0"/>
              </a:rPr>
              <a:t> </a:t>
            </a:r>
          </a:p>
          <a:p>
            <a:r>
              <a:rPr lang="uk-UA" sz="1875" i="1" dirty="0">
                <a:latin typeface="Times New Roman" pitchFamily="18" charset="0"/>
                <a:ea typeface="Calibri" pitchFamily="34" charset="0"/>
                <a:cs typeface="Times New Roman" pitchFamily="18" charset="0"/>
              </a:rPr>
              <a:t>Експеримент</a:t>
            </a:r>
            <a:r>
              <a:rPr lang="uk-UA" sz="1875" dirty="0">
                <a:latin typeface="Times New Roman" pitchFamily="18" charset="0"/>
                <a:ea typeface="Calibri" pitchFamily="34" charset="0"/>
                <a:cs typeface="Times New Roman" pitchFamily="18" charset="0"/>
              </a:rPr>
              <a:t> </a:t>
            </a:r>
          </a:p>
          <a:p>
            <a:r>
              <a:rPr lang="uk-UA" sz="1875" i="1" dirty="0">
                <a:latin typeface="Times New Roman" pitchFamily="18" charset="0"/>
                <a:ea typeface="Calibri" pitchFamily="34" charset="0"/>
                <a:cs typeface="Times New Roman" pitchFamily="18" charset="0"/>
              </a:rPr>
              <a:t>Панельні опитування</a:t>
            </a:r>
            <a:endParaRPr lang="ru-RU" sz="1875" dirty="0"/>
          </a:p>
        </p:txBody>
      </p:sp>
    </p:spTree>
    <p:extLst>
      <p:ext uri="{BB962C8B-B14F-4D97-AF65-F5344CB8AC3E}">
        <p14:creationId xmlns:p14="http://schemas.microsoft.com/office/powerpoint/2010/main" val="2871686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03548" y="404664"/>
            <a:ext cx="8136904"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Методи збирання первинної інформації: опитування, спостереження, експеримент, імітація</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Польовими дослідженнями</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називають збір інформації про реакцію споживачів та умови продажу товару на конкретному ринку.</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До основних методів польових досліджень належать: анкетування через пошту, інтернет ресурси, телефонні й особисті розмови. Залежно від товару респондентами можуть бути або представники відділів продажу (збуту) промислових фірм, або ж індивідуальні покупці.</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Переваги та недоліки зазначених методів наведено в табл. 3.4.</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Для збору інформації використовується комп’ютерна техніка, що дає змогу не лише реєструвати зміни мікросередовища, а й пропонувати варіанти рішень з того чи іншого питання.</a:t>
            </a:r>
            <a:endParaRPr kumimoji="0" lang="uk-UA"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3" name="Таблица 2"/>
          <p:cNvGraphicFramePr>
            <a:graphicFrameLocks noGrp="1"/>
          </p:cNvGraphicFramePr>
          <p:nvPr/>
        </p:nvGraphicFramePr>
        <p:xfrm>
          <a:off x="179512" y="2636912"/>
          <a:ext cx="8964488" cy="3925824"/>
        </p:xfrm>
        <a:graphic>
          <a:graphicData uri="http://schemas.openxmlformats.org/drawingml/2006/table">
            <a:tbl>
              <a:tblPr/>
              <a:tblGrid>
                <a:gridCol w="1451678">
                  <a:extLst>
                    <a:ext uri="{9D8B030D-6E8A-4147-A177-3AD203B41FA5}">
                      <a16:colId xmlns:a16="http://schemas.microsoft.com/office/drawing/2014/main" xmlns="" val="20000"/>
                    </a:ext>
                  </a:extLst>
                </a:gridCol>
                <a:gridCol w="3683447">
                  <a:extLst>
                    <a:ext uri="{9D8B030D-6E8A-4147-A177-3AD203B41FA5}">
                      <a16:colId xmlns:a16="http://schemas.microsoft.com/office/drawing/2014/main" xmlns="" val="20001"/>
                    </a:ext>
                  </a:extLst>
                </a:gridCol>
                <a:gridCol w="3829363">
                  <a:extLst>
                    <a:ext uri="{9D8B030D-6E8A-4147-A177-3AD203B41FA5}">
                      <a16:colId xmlns:a16="http://schemas.microsoft.com/office/drawing/2014/main" xmlns="" val="20002"/>
                    </a:ext>
                  </a:extLst>
                </a:gridCol>
              </a:tblGrid>
              <a:tr h="288925">
                <a:tc>
                  <a:txBody>
                    <a:bodyPr/>
                    <a:lstStyle/>
                    <a:p>
                      <a:pPr algn="ctr">
                        <a:lnSpc>
                          <a:spcPct val="115000"/>
                        </a:lnSpc>
                        <a:spcAft>
                          <a:spcPts val="0"/>
                        </a:spcAft>
                      </a:pPr>
                      <a:r>
                        <a:rPr lang="uk-UA" sz="1400" b="1" dirty="0">
                          <a:latin typeface="Times New Roman"/>
                          <a:ea typeface="Calibri"/>
                          <a:cs typeface="Times New Roman"/>
                        </a:rPr>
                        <a:t>Джерело інформації</a:t>
                      </a:r>
                      <a:endParaRPr lang="ru-RU"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Переваги</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a:latin typeface="Times New Roman"/>
                          <a:ea typeface="Calibri"/>
                          <a:cs typeface="Times New Roman"/>
                        </a:rPr>
                        <a:t>Недоліки</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81000">
                <a:tc>
                  <a:txBody>
                    <a:bodyPr/>
                    <a:lstStyle/>
                    <a:p>
                      <a:pPr>
                        <a:lnSpc>
                          <a:spcPct val="115000"/>
                        </a:lnSpc>
                        <a:spcAft>
                          <a:spcPts val="0"/>
                        </a:spcAft>
                      </a:pPr>
                      <a:r>
                        <a:rPr lang="uk-UA" sz="1400" dirty="0">
                          <a:latin typeface="Times New Roman"/>
                          <a:ea typeface="Calibri"/>
                          <a:cs typeface="Times New Roman"/>
                        </a:rPr>
                        <a:t>Анкетування через пошту</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400" dirty="0">
                          <a:latin typeface="Times New Roman"/>
                          <a:ea typeface="Calibri"/>
                          <a:cs typeface="Times New Roman"/>
                        </a:rPr>
                        <a:t>1. Відносно мала вартість;</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2. Можливість охоплення важкодоступних районів;</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3. Відсутність «підказок» та впливу чужих думок;</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4. Можливість контактів із майже недосяжними респондентами, їх повна анонімність (якщо необхідно);</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5. Достатній час для обміркування відповіді</a:t>
                      </a:r>
                      <a:endParaRPr lang="ru-RU"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400" dirty="0">
                          <a:latin typeface="Times New Roman"/>
                          <a:ea typeface="Calibri"/>
                          <a:cs typeface="Times New Roman"/>
                        </a:rPr>
                        <a:t>1. Важко встановити статус і достовірність (авторитетність) анонімних респондентів;</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2. Наявність певного відсотку неповернених респондентами анкет (10% надходжень вважається великим успіхом);</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3. Помилки в розрахунках (наслідок малого відсотку повернення анкет);</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4. Складність у з’ясуванні причини відсутності зворотного зв’язку;</a:t>
                      </a:r>
                      <a:endParaRPr lang="ru-RU" sz="1400" dirty="0">
                        <a:latin typeface="Calibri"/>
                        <a:ea typeface="Calibri"/>
                        <a:cs typeface="Times New Roman"/>
                      </a:endParaRPr>
                    </a:p>
                    <a:p>
                      <a:pPr>
                        <a:lnSpc>
                          <a:spcPct val="115000"/>
                        </a:lnSpc>
                        <a:spcAft>
                          <a:spcPts val="0"/>
                        </a:spcAft>
                      </a:pPr>
                      <a:r>
                        <a:rPr lang="uk-UA" sz="1400" dirty="0">
                          <a:latin typeface="Times New Roman"/>
                          <a:ea typeface="Calibri"/>
                          <a:cs typeface="Times New Roman"/>
                        </a:rPr>
                        <a:t>5. Можливість відвертого глузування</a:t>
                      </a:r>
                      <a:endParaRPr lang="ru-RU"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35915">
                <a:tc>
                  <a:txBody>
                    <a:bodyPr/>
                    <a:lstStyle/>
                    <a:p>
                      <a:pPr>
                        <a:lnSpc>
                          <a:spcPct val="115000"/>
                        </a:lnSpc>
                        <a:spcAft>
                          <a:spcPts val="0"/>
                        </a:spcAft>
                      </a:pPr>
                      <a:r>
                        <a:rPr lang="uk-UA" sz="1400">
                          <a:latin typeface="Times New Roman"/>
                          <a:ea typeface="Calibri"/>
                          <a:cs typeface="Times New Roman"/>
                        </a:rPr>
                        <a:t>Телефонні інтерв’ю</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400">
                          <a:latin typeface="Times New Roman"/>
                          <a:ea typeface="Calibri"/>
                          <a:cs typeface="Times New Roman"/>
                        </a:rPr>
                        <a:t>1. Висока оперативність;</a:t>
                      </a:r>
                      <a:endParaRPr lang="ru-RU" sz="1400">
                        <a:latin typeface="Calibri"/>
                        <a:ea typeface="Calibri"/>
                        <a:cs typeface="Times New Roman"/>
                      </a:endParaRPr>
                    </a:p>
                    <a:p>
                      <a:pPr>
                        <a:lnSpc>
                          <a:spcPct val="115000"/>
                        </a:lnSpc>
                        <a:spcAft>
                          <a:spcPts val="0"/>
                        </a:spcAft>
                      </a:pPr>
                      <a:r>
                        <a:rPr lang="uk-UA" sz="1400">
                          <a:latin typeface="Times New Roman"/>
                          <a:ea typeface="Calibri"/>
                          <a:cs typeface="Times New Roman"/>
                        </a:rPr>
                        <a:t>2. Результативність – 80-90%;</a:t>
                      </a:r>
                      <a:endParaRPr lang="ru-RU" sz="1400">
                        <a:latin typeface="Calibri"/>
                        <a:ea typeface="Calibri"/>
                        <a:cs typeface="Times New Roman"/>
                      </a:endParaRPr>
                    </a:p>
                    <a:p>
                      <a:pPr>
                        <a:lnSpc>
                          <a:spcPct val="115000"/>
                        </a:lnSpc>
                        <a:spcAft>
                          <a:spcPts val="0"/>
                        </a:spcAft>
                      </a:pPr>
                      <a:r>
                        <a:rPr lang="uk-UA" sz="1400">
                          <a:latin typeface="Times New Roman"/>
                          <a:ea typeface="Calibri"/>
                          <a:cs typeface="Times New Roman"/>
                        </a:rPr>
                        <a:t>3. Можливість у разі відмови респондента дати відповідь дізнатися про причину.</a:t>
                      </a:r>
                      <a:endParaRPr lang="ru-RU"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uk-UA" sz="1400" dirty="0">
                          <a:latin typeface="Times New Roman"/>
                          <a:ea typeface="Calibri"/>
                          <a:cs typeface="Times New Roman"/>
                        </a:rPr>
                        <a:t>1. Висока вартість (плата за міжміські переговори, при  використанні</a:t>
                      </a:r>
                      <a:r>
                        <a:rPr lang="uk-UA" sz="1400" baseline="0" dirty="0">
                          <a:latin typeface="Times New Roman"/>
                          <a:ea typeface="Calibri"/>
                          <a:cs typeface="Times New Roman"/>
                        </a:rPr>
                        <a:t> стаціонарного телефону</a:t>
                      </a:r>
                      <a:r>
                        <a:rPr lang="uk-UA" sz="1400" dirty="0">
                          <a:latin typeface="Times New Roman"/>
                          <a:ea typeface="Calibri"/>
                          <a:cs typeface="Times New Roman"/>
                        </a:rPr>
                        <a:t>)</a:t>
                      </a:r>
                      <a:endParaRPr lang="ru-RU"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xmlns="" id="{BE858968-BD2C-43DF-BBC0-E1294EB3ECB7}"/>
              </a:ext>
            </a:extLst>
          </p:cNvPr>
          <p:cNvSpPr/>
          <p:nvPr/>
        </p:nvSpPr>
        <p:spPr>
          <a:xfrm>
            <a:off x="539552" y="476672"/>
            <a:ext cx="7992888" cy="2709909"/>
          </a:xfrm>
          <a:prstGeom prst="rect">
            <a:avLst/>
          </a:prstGeom>
        </p:spPr>
        <p:txBody>
          <a:bodyPr wrap="square">
            <a:spAutoFit/>
          </a:bodyPr>
          <a:lstStyle/>
          <a:p>
            <a:pPr indent="337661" algn="ctr">
              <a:lnSpc>
                <a:spcPct val="150000"/>
              </a:lnSpc>
            </a:pPr>
            <a:r>
              <a:rPr lang="uk-UA" sz="2000" b="1"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Особливості ринку з позицій маркетингу</a:t>
            </a:r>
            <a:endParaRPr lang="ru-RU" sz="2000" dirty="0">
              <a:solidFill>
                <a:schemeClr val="tx2">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2000"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 </a:t>
            </a:r>
            <a:endParaRPr lang="ru-RU" sz="2000" dirty="0">
              <a:solidFill>
                <a:schemeClr val="tx2">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1500" dirty="0">
                <a:latin typeface="Times New Roman" panose="02020603050405020304" pitchFamily="18" charset="0"/>
                <a:ea typeface="Calibri" panose="020F0502020204030204" pitchFamily="34" charset="0"/>
                <a:cs typeface="Times New Roman" panose="02020603050405020304" pitchFamily="18" charset="0"/>
              </a:rPr>
              <a:t>Комплексне дослідження ринку передбачає вивчення </a:t>
            </a:r>
            <a:r>
              <a:rPr lang="uk-UA" sz="1500" dirty="0" err="1">
                <a:latin typeface="Times New Roman" panose="02020603050405020304" pitchFamily="18" charset="0"/>
                <a:ea typeface="Calibri" panose="020F0502020204030204" pitchFamily="34" charset="0"/>
                <a:cs typeface="Times New Roman" panose="02020603050405020304" pitchFamily="18" charset="0"/>
              </a:rPr>
              <a:t>макро</a:t>
            </a:r>
            <a:r>
              <a:rPr lang="uk-UA" sz="1500" dirty="0">
                <a:latin typeface="Times New Roman" panose="02020603050405020304" pitchFamily="18" charset="0"/>
                <a:ea typeface="Calibri" panose="020F0502020204030204" pitchFamily="34" charset="0"/>
                <a:cs typeface="Times New Roman" panose="02020603050405020304" pitchFamily="18" charset="0"/>
              </a:rPr>
              <a:t>- і мікросередовища та можливостей розвитку підприємства з метою прийняття обґрунтованих маркетингових рішень.</a:t>
            </a:r>
            <a:endParaRPr lang="ru-RU" sz="15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1500" i="1" u="sng" dirty="0">
                <a:latin typeface="Times New Roman" panose="02020603050405020304" pitchFamily="18" charset="0"/>
                <a:ea typeface="Calibri" panose="020F0502020204030204" pitchFamily="34" charset="0"/>
                <a:cs typeface="Times New Roman" panose="02020603050405020304" pitchFamily="18" charset="0"/>
              </a:rPr>
              <a:t>Маркетингова можливість підприємства</a:t>
            </a:r>
            <a:r>
              <a:rPr lang="uk-UA" sz="1500" dirty="0">
                <a:latin typeface="Times New Roman" panose="02020603050405020304" pitchFamily="18" charset="0"/>
                <a:ea typeface="Calibri" panose="020F0502020204030204" pitchFamily="34" charset="0"/>
                <a:cs typeface="Times New Roman" panose="02020603050405020304" pitchFamily="18" charset="0"/>
              </a:rPr>
              <a:t> – це найбільш привабливий напрям зосередження маркетингових зусиль, на якому суб'єкт  господарювання  може домогтися конкурентних переваг.</a:t>
            </a:r>
            <a:endParaRPr lang="ru-RU" sz="15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a:extLst>
              <a:ext uri="{FF2B5EF4-FFF2-40B4-BE49-F238E27FC236}">
                <a16:creationId xmlns:a16="http://schemas.microsoft.com/office/drawing/2014/main" xmlns="" id="{2C03045E-3CBA-4C87-8D00-0F5F9AC157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2492896"/>
            <a:ext cx="4752528" cy="4752528"/>
          </a:xfrm>
          <a:prstGeom prst="rect">
            <a:avLst/>
          </a:prstGeom>
        </p:spPr>
      </p:pic>
    </p:spTree>
    <p:extLst>
      <p:ext uri="{BB962C8B-B14F-4D97-AF65-F5344CB8AC3E}">
        <p14:creationId xmlns:p14="http://schemas.microsoft.com/office/powerpoint/2010/main" val="15416649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95536" y="692696"/>
            <a:ext cx="835292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450850" algn="l"/>
              </a:tabLst>
            </a:pPr>
            <a:r>
              <a:rPr kumimoji="0" lang="uk-UA"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Система збору зовнішньої поточної маркетингової інформації</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це набір джерел і методичних засобів, за допомогою яких керівництво підприємства постійно одержує інформацію про події, що відбуваються в комерційному (маркетинговому середовищі.</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450850" algn="l"/>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Джерелами збору зовнішньої поточної інформації про конкурентів можуть бути: придбаний товар, відвідування «днів відчинених дверей», спеціалізованих виставок, ознайомлення зі звітами, бесіди з службовцями, торговельними агентами, повідомлення у газетах, журналах тощо. Зібрана інформація підлягає системному аналізові, з цією метою використовується методика аналізу маркетингових даних, в основу яких покладено статистичний банк та банк моделей.</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450850" algn="l"/>
              </a:tabLst>
            </a:pPr>
            <a:r>
              <a:rPr kumimoji="0" lang="uk-UA"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Статистичний банк</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це сукупність сучасних методик опрацювання інформації про кількісні зміни, яка дає можливість встановити взаємозалежність між факторами, що впливають на маркетинговий процес, його результативність.</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450850" algn="l"/>
              </a:tabLst>
            </a:pPr>
            <a:r>
              <a:rPr kumimoji="0" lang="uk-UA"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До основних методів польових досліджень належать:</a:t>
            </a:r>
            <a:endParaRPr kumimoji="0" lang="ru-RU" sz="800" b="1"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450850" algn="l"/>
              </a:tabLst>
            </a:pPr>
            <a:r>
              <a:rPr kumimoji="0" lang="uk-UA" sz="1400" b="0" i="1"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Опитування</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проводиться з метою отримання інформації від споживачів або з’ясування їхніх позицій щодо певних питань (Що купують? Коли купують? Яким засобам ЗМІ надають перевагу?). Це найпоширеніший метод збору первинних даних, який використовують приблизно у 90% маркетингових досліджень (іноді в поєднанні з іншими методами), основною перевагою є його гнучкість.</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450850" algn="l"/>
              </a:tabLst>
            </a:pPr>
            <a:r>
              <a:rPr kumimoji="0" lang="uk-UA" sz="1400" b="0" i="1"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Спостереження</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аналітичний метод отримання інформації, за якого спостерігач не вступає в безпосередній контакт з об’єктом спостереження. За допомогою спостереження вивчається поведінка споживачів, торговельного персоналу тощо. Спостереження здебільшого проводиться прихованим методом, використовуються спеціальні камери, системи дзеркал і інші технічні засоби. Відповідно, спостереження може бути прихованим (передбачає, що люди не знають, що за ними спостерігають) або відкритим (знають про це).</a:t>
            </a:r>
            <a:endParaRPr kumimoji="0" lang="ru-RU" sz="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024" y="908720"/>
            <a:ext cx="8245424" cy="5262979"/>
          </a:xfrm>
          <a:prstGeom prst="rect">
            <a:avLst/>
          </a:prstGeom>
        </p:spPr>
        <p:txBody>
          <a:bodyPr wrap="square">
            <a:spAutoFit/>
          </a:bodyPr>
          <a:lstStyle/>
          <a:p>
            <a:pPr lvl="0" indent="450850" algn="just" eaLnBrk="0" fontAlgn="base" hangingPunct="0">
              <a:spcBef>
                <a:spcPct val="0"/>
              </a:spcBef>
              <a:spcAft>
                <a:spcPct val="0"/>
              </a:spcAft>
              <a:buFontTx/>
              <a:buChar char="•"/>
              <a:tabLst>
                <a:tab pos="450850" algn="l"/>
              </a:tabLst>
            </a:pPr>
            <a:r>
              <a:rPr kumimoji="0" lang="uk-UA" sz="1400" b="0" i="1"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Експеримент</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дослідження впливу одного чинника на інші (наприклад, як розфарбування тари впливає на збут). Експеримент є одним із найважливіших способів отримання інформації щодо практичного випробування товарів у ринковому середовищі серед потенційних покупців. З цією метою вибірково відбирається соціально однорідна група, яка моделює певний сегмент ринку, здійснюється контроль за змінами, встановлюється ступінь значимості спостережуваних відмінностей. </a:t>
            </a:r>
            <a:r>
              <a:rPr kumimoji="0" lang="uk-UA" sz="1400" b="0"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Мета</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такого дослідження – встановити причинно-наслідкові зв’язки між досліджуваними змінними через перевірку робочої гіпотези.</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lvl="0" indent="450850" algn="just" eaLnBrk="0" fontAlgn="base" hangingPunct="0">
              <a:spcBef>
                <a:spcPct val="0"/>
              </a:spcBef>
              <a:spcAft>
                <a:spcPct val="0"/>
              </a:spcAft>
              <a:buFontTx/>
              <a:buChar char="•"/>
              <a:tabLst>
                <a:tab pos="450850" algn="l"/>
              </a:tabLst>
            </a:pPr>
            <a:r>
              <a:rPr kumimoji="0" lang="uk-UA" sz="1400" b="0" i="1"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Імітація</a:t>
            </a:r>
            <a:r>
              <a:rPr kumimoji="0" lang="uk-UA" sz="1400" b="0"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метод, який ґрунтується на дослідженні зв’язків між різними маркетинговими змінними на відповідних математичних моделях, а не в реальних умовах. Метод імітації є різновидом експерименту в лабораторних умовах, він передбачає відтворення ситуації з використанням ряду факторів маркетингової діяльності не в реальних умовах ринку, а на дисплеї комп’ютера з використанням програмного забезпечення. Позитивним в імітації є те, що для неї не потрібна участь споживачів, і вона може враховувати численні взаємопов’язані фактори. Негативним – вона складна в застосуванні, а результат сильно залежить від закладених в основу моделі припущень.</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lvl="0" indent="450850" algn="just" eaLnBrk="0" fontAlgn="base" hangingPunct="0">
              <a:spcBef>
                <a:spcPct val="0"/>
              </a:spcBef>
              <a:spcAft>
                <a:spcPct val="0"/>
              </a:spcAft>
              <a:buFontTx/>
              <a:buChar char="•"/>
              <a:tabLst>
                <a:tab pos="450850" algn="l"/>
              </a:tabLst>
            </a:pPr>
            <a:r>
              <a:rPr kumimoji="0" lang="uk-UA" sz="1400" b="0" i="1" u="sng" strike="noStrike" cap="none" normalizeH="0" baseline="0" dirty="0">
                <a:ln>
                  <a:noFill/>
                </a:ln>
                <a:solidFill>
                  <a:schemeClr val="tx1"/>
                </a:solidFill>
                <a:effectLst/>
                <a:latin typeface="Times New Roman" pitchFamily="18" charset="0"/>
                <a:ea typeface="Calibri" pitchFamily="34" charset="0"/>
                <a:cs typeface="Times New Roman" pitchFamily="18" charset="0"/>
              </a:rPr>
              <a:t>Панельні опитування</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періодичні збирання даних у однієї й тієї ж групи споживачів. Саме цей метод отримання даних (панельні опитування телеглядачів) використовується для визначення рейтингу телеканалів взагалі і телепрограм зокрема. Для панелі характерно: сталість теми і предмету дослідження; періодичність збирання даних (через певні проміжки часу); сталість сукупності об’єктів дослідження (домашні господарства, підприємства торгівлі, спеціальні панелі).</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lvl="0" indent="450850" algn="just" eaLnBrk="0" fontAlgn="base" hangingPunct="0">
              <a:spcBef>
                <a:spcPct val="0"/>
              </a:spcBef>
              <a:spcAft>
                <a:spcPct val="0"/>
              </a:spcAft>
              <a:tabLst>
                <a:tab pos="450850" algn="l"/>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Для проведення аналізу доцільно залучати досвідчених експертів, вчених, які спеціалізуються в даній галузі або суміжних з нею сферах. Від добору експертів, визначення завдань, з’ясування поглядів кожного експерта залежать результати аналізу. Одержані дані служать для встановлення системи ціноутворення, територій збуту, рекламної політики, прогнозування збуту товарних новинок, вибору роздрібних торгівців.</a:t>
            </a:r>
            <a:endParaRPr kumimoji="0" lang="uk-UA" sz="1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95536" y="260648"/>
            <a:ext cx="828092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3.4. Маркетингова інформаційна система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Маркетингова інформаційна система (МІС)</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сукупність заходів, призначених для збирання, обробку, аналіз, оцінювання і розповсюдження актуальних і достовірних даних з метою інформаційного забезпечення маркетингових рішень, а також забезпечення необхідних для цього процесу людських та матеріальних ресурсів.</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Маркетингову інформаційну систему (МІС) схематично відображено на рис. </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3</a:t>
            </a:r>
            <a:r>
              <a:rPr kumimoji="0" 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.2.</a:t>
            </a:r>
            <a:endParaRPr kumimoji="0" lang="uk-UA" sz="1800" b="0" i="0" u="none" strike="noStrike" cap="none" normalizeH="0" baseline="0" dirty="0">
              <a:ln>
                <a:noFill/>
              </a:ln>
              <a:solidFill>
                <a:schemeClr val="tx1"/>
              </a:solidFill>
              <a:effectLst/>
              <a:latin typeface="Arial" pitchFamily="34" charset="0"/>
              <a:cs typeface="Arial" pitchFamily="34" charset="0"/>
            </a:endParaRPr>
          </a:p>
        </p:txBody>
      </p:sp>
      <p:pic>
        <p:nvPicPr>
          <p:cNvPr id="3" name="Рисунок 2" descr="Снимок.PNG"/>
          <p:cNvPicPr>
            <a:picLocks noChangeAspect="1"/>
          </p:cNvPicPr>
          <p:nvPr/>
        </p:nvPicPr>
        <p:blipFill>
          <a:blip r:embed="rId2" cstate="print"/>
          <a:stretch>
            <a:fillRect/>
          </a:stretch>
        </p:blipFill>
        <p:spPr>
          <a:xfrm>
            <a:off x="1259632" y="1700807"/>
            <a:ext cx="6574289" cy="465557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683568" y="334627"/>
            <a:ext cx="9144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685800" algn="l"/>
                <a:tab pos="1038225" algn="l"/>
              </a:tabLst>
            </a:pPr>
            <a:r>
              <a:rPr kumimoji="0" lang="uk-UA"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МІС формують допоміжні системи:</a:t>
            </a:r>
            <a:endParaRPr kumimoji="0" lang="ru-RU"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 pos="1038225" algn="l"/>
              </a:tabLst>
            </a:pPr>
            <a:r>
              <a:rPr kumimoji="0" lang="uk-UA"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система внутрішньої звітності;</a:t>
            </a:r>
            <a:endParaRPr kumimoji="0" lang="ru-RU"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 pos="1038225" algn="l"/>
              </a:tabLst>
            </a:pPr>
            <a:r>
              <a:rPr kumimoji="0" lang="uk-UA"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система збирання поточної маркетингової інформації;</a:t>
            </a:r>
            <a:endParaRPr kumimoji="0" lang="ru-RU"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 pos="1038225" algn="l"/>
              </a:tabLst>
            </a:pPr>
            <a:r>
              <a:rPr kumimoji="0" lang="uk-UA"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система маркетингових досліджень;</a:t>
            </a:r>
            <a:endParaRPr kumimoji="0" lang="ru-RU"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85800" algn="l"/>
                <a:tab pos="1038225" algn="l"/>
              </a:tabLst>
            </a:pPr>
            <a:r>
              <a:rPr kumimoji="0" lang="uk-UA"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аналітична система маркетингу.</a:t>
            </a:r>
            <a:endParaRPr kumimoji="0" lang="uk-UA" b="0" i="0" u="none" strike="noStrike" cap="none" normalizeH="0" baseline="0" dirty="0">
              <a:ln>
                <a:noFill/>
              </a:ln>
              <a:solidFill>
                <a:schemeClr val="tx1"/>
              </a:solidFill>
              <a:effectLst/>
              <a:latin typeface="Arial" pitchFamily="34" charset="0"/>
              <a:cs typeface="Arial" pitchFamily="34" charset="0"/>
            </a:endParaRPr>
          </a:p>
        </p:txBody>
      </p:sp>
      <p:pic>
        <p:nvPicPr>
          <p:cNvPr id="5" name="Рисунок 4" descr="Снимок.PNG"/>
          <p:cNvPicPr>
            <a:picLocks noChangeAspect="1"/>
          </p:cNvPicPr>
          <p:nvPr/>
        </p:nvPicPr>
        <p:blipFill>
          <a:blip r:embed="rId2" cstate="print"/>
          <a:stretch>
            <a:fillRect/>
          </a:stretch>
        </p:blipFill>
        <p:spPr>
          <a:xfrm>
            <a:off x="1403648" y="1988840"/>
            <a:ext cx="6335010" cy="453453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971600" y="1150005"/>
            <a:ext cx="7560840"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2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Статистичний банк</a:t>
            </a:r>
            <a:r>
              <a:rPr kumimoji="0" lang="uk-UA" sz="2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це сукупність сучасних статистичних методів опрацювання інформації щодо кількісних змін.</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Дотримуючись таких методів, можна встановити тісний взаємозв’язок та взаємозалежність між факторами, що впливають на маркетинговий процес та його результативність.</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2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Банк моделей</a:t>
            </a:r>
            <a:r>
              <a:rPr kumimoji="0" lang="uk-UA" sz="2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це набір математичних моделей, що допомагають менеджерові з маркетингу прийняти найоптимальніші маркетингові рішення.</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Кожна модель складається із сукупності взаємозалежних змінних, які відображають певну реальну систему.</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22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4CA4969-2A51-47D6-9176-9C0692BAC540}"/>
              </a:ext>
            </a:extLst>
          </p:cNvPr>
          <p:cNvSpPr txBox="1"/>
          <p:nvPr/>
        </p:nvSpPr>
        <p:spPr>
          <a:xfrm>
            <a:off x="971600" y="1124744"/>
            <a:ext cx="7038528" cy="3139321"/>
          </a:xfrm>
          <a:prstGeom prst="rect">
            <a:avLst/>
          </a:prstGeom>
          <a:noFill/>
        </p:spPr>
        <p:txBody>
          <a:bodyPr wrap="square">
            <a:spAutoFit/>
          </a:bodyPr>
          <a:lstStyle/>
          <a:p>
            <a:pPr algn="ctr"/>
            <a:r>
              <a:rPr lang="uk-UA" altLang="ru-RU" b="1" dirty="0">
                <a:solidFill>
                  <a:schemeClr val="tx2">
                    <a:lumMod val="60000"/>
                    <a:lumOff val="40000"/>
                  </a:schemeClr>
                </a:solidFill>
                <a:latin typeface="Times New Roman" panose="02020603050405020304" pitchFamily="18" charset="0"/>
                <a:ea typeface="DengXian" panose="02010600030101010101" pitchFamily="2" charset="-122"/>
                <a:cs typeface="Times New Roman" panose="02020603050405020304" pitchFamily="18" charset="0"/>
              </a:rPr>
              <a:t>ЗАВДАННЯ</a:t>
            </a:r>
          </a:p>
          <a:p>
            <a:endParaRPr lang="uk-UA" altLang="ru-RU" dirty="0">
              <a:latin typeface="Times New Roman" panose="02020603050405020304" pitchFamily="18" charset="0"/>
              <a:ea typeface="DengXian" panose="02010600030101010101" pitchFamily="2" charset="-122"/>
              <a:cs typeface="Times New Roman" panose="02020603050405020304" pitchFamily="18" charset="0"/>
            </a:endParaRPr>
          </a:p>
          <a:p>
            <a:r>
              <a:rPr lang="uk-UA" altLang="ru-RU" dirty="0">
                <a:latin typeface="Times New Roman" panose="02020603050405020304" pitchFamily="18" charset="0"/>
                <a:ea typeface="DengXian" panose="02010600030101010101" pitchFamily="2" charset="-122"/>
                <a:cs typeface="Times New Roman" panose="02020603050405020304" pitchFamily="18" charset="0"/>
              </a:rPr>
              <a:t>Дослідити маркетингове середовище підприємства міста Запоріжжя (</a:t>
            </a:r>
            <a:r>
              <a:rPr lang="en-US" altLang="ru-RU" dirty="0">
                <a:latin typeface="Times New Roman" panose="02020603050405020304" pitchFamily="18" charset="0"/>
                <a:ea typeface="DengXian" panose="02010600030101010101" pitchFamily="2" charset="-122"/>
                <a:cs typeface="Times New Roman" panose="02020603050405020304" pitchFamily="18" charset="0"/>
              </a:rPr>
              <a:t>SWOT - </a:t>
            </a:r>
            <a:r>
              <a:rPr lang="uk-UA" altLang="ru-RU" dirty="0">
                <a:latin typeface="Times New Roman" panose="02020603050405020304" pitchFamily="18" charset="0"/>
                <a:ea typeface="DengXian" panose="02010600030101010101" pitchFamily="2" charset="-122"/>
                <a:cs typeface="Times New Roman" panose="02020603050405020304" pitchFamily="18" charset="0"/>
              </a:rPr>
              <a:t>а</a:t>
            </a:r>
            <a:r>
              <a:rPr kumimoji="0" lang="uk-UA" altLang="ru-RU" sz="18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наліз підприємства)</a:t>
            </a:r>
          </a:p>
          <a:p>
            <a:endParaRPr lang="uk-UA" dirty="0">
              <a:latin typeface="Times New Roman" panose="02020603050405020304" pitchFamily="18" charset="0"/>
              <a:ea typeface="DengXian" panose="02010600030101010101" pitchFamily="2" charset="-122"/>
              <a:cs typeface="Times New Roman" panose="02020603050405020304" pitchFamily="18" charset="0"/>
            </a:endParaRPr>
          </a:p>
          <a:p>
            <a:endParaRPr lang="uk-UA" dirty="0">
              <a:latin typeface="Times New Roman" panose="02020603050405020304" pitchFamily="18" charset="0"/>
              <a:ea typeface="DengXian" panose="02010600030101010101" pitchFamily="2" charset="-122"/>
              <a:cs typeface="Times New Roman" panose="02020603050405020304" pitchFamily="18" charset="0"/>
            </a:endParaRPr>
          </a:p>
          <a:p>
            <a:r>
              <a:rPr lang="uk-UA" dirty="0">
                <a:latin typeface="Times New Roman" panose="02020603050405020304" pitchFamily="18" charset="0"/>
                <a:ea typeface="DengXian" panose="02010600030101010101" pitchFamily="2" charset="-122"/>
                <a:cs typeface="Times New Roman" panose="02020603050405020304" pitchFamily="18" charset="0"/>
              </a:rPr>
              <a:t>Визначити конкурентів, цільову аудиторію, постачальників посередників.</a:t>
            </a:r>
          </a:p>
          <a:p>
            <a:endParaRPr lang="uk-UA" dirty="0">
              <a:latin typeface="Times New Roman" panose="02020603050405020304" pitchFamily="18" charset="0"/>
              <a:ea typeface="DengXian" panose="02010600030101010101" pitchFamily="2" charset="-122"/>
              <a:cs typeface="Times New Roman" panose="02020603050405020304" pitchFamily="18" charset="0"/>
            </a:endParaRPr>
          </a:p>
          <a:p>
            <a:r>
              <a:rPr lang="uk-UA" dirty="0">
                <a:latin typeface="Times New Roman" panose="02020603050405020304" pitchFamily="18" charset="0"/>
                <a:ea typeface="DengXian" panose="02010600030101010101" pitchFamily="2" charset="-122"/>
                <a:cs typeface="Times New Roman" panose="02020603050405020304" pitchFamily="18" charset="0"/>
              </a:rPr>
              <a:t>Зробити заключні висновки про стан, конкурентну спроможність та перспективи розвитку підприємства (організації)</a:t>
            </a:r>
          </a:p>
        </p:txBody>
      </p:sp>
    </p:spTree>
    <p:extLst>
      <p:ext uri="{BB962C8B-B14F-4D97-AF65-F5344CB8AC3E}">
        <p14:creationId xmlns:p14="http://schemas.microsoft.com/office/powerpoint/2010/main" val="1999177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xmlns="" id="{64EF23FE-3AB8-4F09-95AF-4292A042A012}"/>
              </a:ext>
            </a:extLst>
          </p:cNvPr>
          <p:cNvPicPr>
            <a:picLocks noChangeAspect="1"/>
          </p:cNvPicPr>
          <p:nvPr/>
        </p:nvPicPr>
        <p:blipFill rotWithShape="1">
          <a:blip r:embed="rId2">
            <a:extLst>
              <a:ext uri="{28A0092B-C50C-407E-A947-70E740481C1C}">
                <a14:useLocalDpi xmlns:a14="http://schemas.microsoft.com/office/drawing/2010/main" val="0"/>
              </a:ext>
            </a:extLst>
          </a:blip>
          <a:srcRect t="11111"/>
          <a:stretch/>
        </p:blipFill>
        <p:spPr>
          <a:xfrm>
            <a:off x="140538" y="548680"/>
            <a:ext cx="8862923" cy="5760640"/>
          </a:xfrm>
          <a:prstGeom prst="rect">
            <a:avLst/>
          </a:prstGeom>
        </p:spPr>
      </p:pic>
    </p:spTree>
    <p:extLst>
      <p:ext uri="{BB962C8B-B14F-4D97-AF65-F5344CB8AC3E}">
        <p14:creationId xmlns:p14="http://schemas.microsoft.com/office/powerpoint/2010/main" val="2904822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345FEFB2-2FB2-47A9-B847-13EB69BA873A}"/>
              </a:ext>
            </a:extLst>
          </p:cNvPr>
          <p:cNvSpPr/>
          <p:nvPr/>
        </p:nvSpPr>
        <p:spPr>
          <a:xfrm>
            <a:off x="683568" y="337591"/>
            <a:ext cx="7992888" cy="1156086"/>
          </a:xfrm>
          <a:prstGeom prst="rect">
            <a:avLst/>
          </a:prstGeom>
        </p:spPr>
        <p:txBody>
          <a:bodyPr wrap="square">
            <a:spAutoFit/>
          </a:bodyPr>
          <a:lstStyle/>
          <a:p>
            <a:pPr>
              <a:lnSpc>
                <a:spcPct val="150000"/>
              </a:lnSpc>
            </a:pPr>
            <a:r>
              <a:rPr lang="ru-RU" sz="1600" b="1" i="1" dirty="0" err="1">
                <a:latin typeface="Times New Roman" panose="02020603050405020304" pitchFamily="18" charset="0"/>
                <a:cs typeface="Times New Roman" panose="02020603050405020304" pitchFamily="18" charset="0"/>
              </a:rPr>
              <a:t>Маркетингове</a:t>
            </a:r>
            <a:r>
              <a:rPr lang="ru-RU" sz="1600" b="1" i="1" dirty="0">
                <a:latin typeface="Times New Roman" panose="02020603050405020304" pitchFamily="18" charset="0"/>
                <a:cs typeface="Times New Roman" panose="02020603050405020304" pitchFamily="18" charset="0"/>
              </a:rPr>
              <a:t> </a:t>
            </a:r>
            <a:r>
              <a:rPr lang="ru-RU" sz="1600" b="1" i="1" dirty="0" err="1">
                <a:latin typeface="Times New Roman" panose="02020603050405020304" pitchFamily="18" charset="0"/>
                <a:cs typeface="Times New Roman" panose="02020603050405020304" pitchFamily="18" charset="0"/>
              </a:rPr>
              <a:t>середовище</a:t>
            </a:r>
            <a:r>
              <a:rPr lang="ru-RU" sz="1600" b="1" i="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сукупність</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факторів</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які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впливають</a:t>
            </a:r>
            <a:r>
              <a:rPr lang="ru-RU" sz="1600" dirty="0">
                <a:latin typeface="Times New Roman" panose="02020603050405020304" pitchFamily="18" charset="0"/>
                <a:cs typeface="Times New Roman" panose="02020603050405020304" pitchFamily="18" charset="0"/>
              </a:rPr>
              <a:t> на </a:t>
            </a:r>
            <a:r>
              <a:rPr lang="ru-RU" sz="1600" dirty="0" err="1">
                <a:latin typeface="Times New Roman" panose="02020603050405020304" pitchFamily="18" charset="0"/>
                <a:cs typeface="Times New Roman" panose="02020603050405020304" pitchFamily="18" charset="0"/>
              </a:rPr>
              <a:t>процес</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управління</a:t>
            </a:r>
            <a:r>
              <a:rPr lang="ru-RU" sz="1600" dirty="0">
                <a:latin typeface="Times New Roman" panose="02020603050405020304" pitchFamily="18" charset="0"/>
                <a:cs typeface="Times New Roman" panose="02020603050405020304" pitchFamily="18" charset="0"/>
              </a:rPr>
              <a:t> маркетингом, </a:t>
            </a:r>
            <a:r>
              <a:rPr lang="ru-RU" sz="1600" dirty="0" err="1">
                <a:latin typeface="Times New Roman" panose="02020603050405020304" pitchFamily="18" charset="0"/>
                <a:cs typeface="Times New Roman" panose="02020603050405020304" pitchFamily="18" charset="0"/>
              </a:rPr>
              <a:t>його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маркетинговий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розвиток</a:t>
            </a:r>
            <a:r>
              <a:rPr lang="ru-RU" sz="1600" dirty="0">
                <a:latin typeface="Times New Roman" panose="02020603050405020304" pitchFamily="18" charset="0"/>
                <a:cs typeface="Times New Roman" panose="02020603050405020304" pitchFamily="18" charset="0"/>
              </a:rPr>
              <a:t> та </a:t>
            </a:r>
            <a:r>
              <a:rPr lang="ru-RU" sz="1600" dirty="0" err="1">
                <a:latin typeface="Times New Roman" panose="02020603050405020304" pitchFamily="18" charset="0"/>
                <a:cs typeface="Times New Roman" panose="02020603050405020304" pitchFamily="18" charset="0"/>
              </a:rPr>
              <a:t>взаємовідносини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споживачами</a:t>
            </a:r>
            <a:r>
              <a:rPr lang="ru-RU" sz="1600" dirty="0">
                <a:latin typeface="Times New Roman" panose="02020603050405020304" pitchFamily="18" charset="0"/>
                <a:cs typeface="Times New Roman" panose="02020603050405020304" pitchFamily="18" charset="0"/>
              </a:rPr>
              <a:t> та контрагентами.</a:t>
            </a:r>
          </a:p>
        </p:txBody>
      </p:sp>
      <p:pic>
        <p:nvPicPr>
          <p:cNvPr id="6" name="Рисунок 5">
            <a:extLst>
              <a:ext uri="{FF2B5EF4-FFF2-40B4-BE49-F238E27FC236}">
                <a16:creationId xmlns:a16="http://schemas.microsoft.com/office/drawing/2014/main" xmlns="" id="{E044BC7C-A62B-431F-BF40-36B50CF5BB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93677"/>
            <a:ext cx="5832648" cy="4863425"/>
          </a:xfrm>
          <a:prstGeom prst="rect">
            <a:avLst/>
          </a:prstGeom>
        </p:spPr>
      </p:pic>
    </p:spTree>
    <p:extLst>
      <p:ext uri="{BB962C8B-B14F-4D97-AF65-F5344CB8AC3E}">
        <p14:creationId xmlns:p14="http://schemas.microsoft.com/office/powerpoint/2010/main" val="305238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a:extLst>
              <a:ext uri="{FF2B5EF4-FFF2-40B4-BE49-F238E27FC236}">
                <a16:creationId xmlns:a16="http://schemas.microsoft.com/office/drawing/2014/main" xmlns="" id="{76065A19-2639-4471-9E4F-0888EBC57269}"/>
              </a:ext>
            </a:extLst>
          </p:cNvPr>
          <p:cNvGraphicFramePr>
            <a:graphicFrameLocks noGrp="1"/>
          </p:cNvGraphicFramePr>
          <p:nvPr>
            <p:extLst>
              <p:ext uri="{D42A27DB-BD31-4B8C-83A1-F6EECF244321}">
                <p14:modId xmlns:p14="http://schemas.microsoft.com/office/powerpoint/2010/main" val="2509443178"/>
              </p:ext>
            </p:extLst>
          </p:nvPr>
        </p:nvGraphicFramePr>
        <p:xfrm>
          <a:off x="1251653" y="2708920"/>
          <a:ext cx="6984507" cy="1840230"/>
        </p:xfrm>
        <a:graphic>
          <a:graphicData uri="http://schemas.openxmlformats.org/drawingml/2006/table">
            <a:tbl>
              <a:tblPr>
                <a:tableStyleId>{616DA210-FB5B-4158-B5E0-FEB733F419BA}</a:tableStyleId>
              </a:tblPr>
              <a:tblGrid>
                <a:gridCol w="1396327">
                  <a:extLst>
                    <a:ext uri="{9D8B030D-6E8A-4147-A177-3AD203B41FA5}">
                      <a16:colId xmlns:a16="http://schemas.microsoft.com/office/drawing/2014/main" xmlns="" val="2984094632"/>
                    </a:ext>
                  </a:extLst>
                </a:gridCol>
                <a:gridCol w="1397045">
                  <a:extLst>
                    <a:ext uri="{9D8B030D-6E8A-4147-A177-3AD203B41FA5}">
                      <a16:colId xmlns:a16="http://schemas.microsoft.com/office/drawing/2014/main" xmlns="" val="4259213690"/>
                    </a:ext>
                  </a:extLst>
                </a:gridCol>
                <a:gridCol w="1397045">
                  <a:extLst>
                    <a:ext uri="{9D8B030D-6E8A-4147-A177-3AD203B41FA5}">
                      <a16:colId xmlns:a16="http://schemas.microsoft.com/office/drawing/2014/main" xmlns="" val="645169270"/>
                    </a:ext>
                  </a:extLst>
                </a:gridCol>
                <a:gridCol w="1397045">
                  <a:extLst>
                    <a:ext uri="{9D8B030D-6E8A-4147-A177-3AD203B41FA5}">
                      <a16:colId xmlns:a16="http://schemas.microsoft.com/office/drawing/2014/main" xmlns="" val="2328825064"/>
                    </a:ext>
                  </a:extLst>
                </a:gridCol>
                <a:gridCol w="1397045">
                  <a:extLst>
                    <a:ext uri="{9D8B030D-6E8A-4147-A177-3AD203B41FA5}">
                      <a16:colId xmlns:a16="http://schemas.microsoft.com/office/drawing/2014/main" xmlns="" val="1929037501"/>
                    </a:ext>
                  </a:extLst>
                </a:gridCol>
              </a:tblGrid>
              <a:tr h="247460">
                <a:tc gridSpan="5">
                  <a:txBody>
                    <a:bodyPr/>
                    <a:lstStyle/>
                    <a:p>
                      <a:pPr algn="ctr">
                        <a:lnSpc>
                          <a:spcPct val="115000"/>
                        </a:lnSpc>
                        <a:spcAft>
                          <a:spcPts val="0"/>
                        </a:spcAft>
                      </a:pPr>
                      <a:r>
                        <a:rPr lang="uk-UA" sz="1500" dirty="0">
                          <a:effectLst/>
                          <a:latin typeface="Times New Roman" panose="02020603050405020304" pitchFamily="18" charset="0"/>
                          <a:cs typeface="Times New Roman" panose="02020603050405020304" pitchFamily="18" charset="0"/>
                        </a:rPr>
                        <a:t>Дослідження макросередовища. Чинники:</a:t>
                      </a:r>
                      <a:endParaRPr lang="ru-RU" sz="15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3039302617"/>
                  </a:ext>
                </a:extLst>
              </a:tr>
              <a:tr h="510350">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економічні</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соціально-культурні</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природно-географічні</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технологічні</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політико-правові</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3212310990"/>
                  </a:ext>
                </a:extLst>
              </a:tr>
              <a:tr h="247460">
                <a:tc gridSpan="5">
                  <a:txBody>
                    <a:bodyPr/>
                    <a:lstStyle/>
                    <a:p>
                      <a:pPr algn="ctr">
                        <a:lnSpc>
                          <a:spcPct val="115000"/>
                        </a:lnSpc>
                        <a:spcAft>
                          <a:spcPts val="0"/>
                        </a:spcAft>
                      </a:pPr>
                      <a:r>
                        <a:rPr lang="uk-UA" sz="1500" dirty="0">
                          <a:effectLst/>
                          <a:latin typeface="Times New Roman" panose="02020603050405020304" pitchFamily="18" charset="0"/>
                          <a:cs typeface="Times New Roman" panose="02020603050405020304" pitchFamily="18" charset="0"/>
                        </a:rPr>
                        <a:t>Дослідження мікросередовища</a:t>
                      </a:r>
                      <a:endParaRPr lang="ru-RU" sz="15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2262258418"/>
                  </a:ext>
                </a:extLst>
              </a:tr>
              <a:tr h="247460">
                <a:tc>
                  <a:txBody>
                    <a:bodyPr/>
                    <a:lstStyle/>
                    <a:p>
                      <a:pPr algn="just">
                        <a:lnSpc>
                          <a:spcPct val="115000"/>
                        </a:lnSpc>
                        <a:spcAft>
                          <a:spcPts val="0"/>
                        </a:spcAft>
                      </a:pPr>
                      <a:r>
                        <a:rPr lang="uk-UA" sz="1500">
                          <a:effectLst/>
                          <a:latin typeface="Times New Roman" panose="02020603050405020304" pitchFamily="18" charset="0"/>
                          <a:cs typeface="Times New Roman" panose="02020603050405020304" pitchFamily="18" charset="0"/>
                        </a:rPr>
                        <a:t>ринок</a:t>
                      </a:r>
                      <a:endParaRPr lang="ru-RU"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a:effectLst/>
                          <a:latin typeface="Times New Roman" panose="02020603050405020304" pitchFamily="18" charset="0"/>
                          <a:cs typeface="Times New Roman" panose="02020603050405020304" pitchFamily="18" charset="0"/>
                        </a:rPr>
                        <a:t>споживачі</a:t>
                      </a:r>
                      <a:endParaRPr lang="ru-RU"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конкуренти</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a:effectLst/>
                          <a:latin typeface="Times New Roman" panose="02020603050405020304" pitchFamily="18" charset="0"/>
                          <a:cs typeface="Times New Roman" panose="02020603050405020304" pitchFamily="18" charset="0"/>
                        </a:rPr>
                        <a:t>посередники</a:t>
                      </a:r>
                      <a:endParaRPr lang="ru-RU"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постачальники</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043135762"/>
                  </a:ext>
                </a:extLst>
              </a:tr>
              <a:tr h="247460">
                <a:tc gridSpan="5">
                  <a:txBody>
                    <a:bodyPr/>
                    <a:lstStyle/>
                    <a:p>
                      <a:pPr algn="ctr">
                        <a:lnSpc>
                          <a:spcPct val="115000"/>
                        </a:lnSpc>
                        <a:spcAft>
                          <a:spcPts val="0"/>
                        </a:spcAft>
                      </a:pPr>
                      <a:r>
                        <a:rPr lang="uk-UA" sz="1500" dirty="0">
                          <a:effectLst/>
                          <a:latin typeface="Times New Roman" panose="02020603050405020304" pitchFamily="18" charset="0"/>
                          <a:cs typeface="Times New Roman" panose="02020603050405020304" pitchFamily="18" charset="0"/>
                        </a:rPr>
                        <a:t>Дослідження підприємства</a:t>
                      </a:r>
                      <a:endParaRPr lang="ru-RU" sz="15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3011109510"/>
                  </a:ext>
                </a:extLst>
              </a:tr>
              <a:tr h="247460">
                <a:tc>
                  <a:txBody>
                    <a:bodyPr/>
                    <a:lstStyle/>
                    <a:p>
                      <a:pPr algn="just">
                        <a:lnSpc>
                          <a:spcPct val="115000"/>
                        </a:lnSpc>
                        <a:spcAft>
                          <a:spcPts val="0"/>
                        </a:spcAft>
                      </a:pPr>
                      <a:r>
                        <a:rPr lang="uk-UA" sz="1500">
                          <a:effectLst/>
                          <a:latin typeface="Times New Roman" panose="02020603050405020304" pitchFamily="18" charset="0"/>
                          <a:cs typeface="Times New Roman" panose="02020603050405020304" pitchFamily="18" charset="0"/>
                        </a:rPr>
                        <a:t>виробництво</a:t>
                      </a:r>
                      <a:endParaRPr lang="ru-RU"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a:effectLst/>
                          <a:latin typeface="Times New Roman" panose="02020603050405020304" pitchFamily="18" charset="0"/>
                          <a:cs typeface="Times New Roman" panose="02020603050405020304" pitchFamily="18" charset="0"/>
                        </a:rPr>
                        <a:t>збут</a:t>
                      </a:r>
                      <a:endParaRPr lang="ru-RU"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управління</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маркетинг</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uk-UA" sz="1500" dirty="0">
                          <a:effectLst/>
                          <a:latin typeface="Times New Roman" panose="02020603050405020304" pitchFamily="18" charset="0"/>
                          <a:cs typeface="Times New Roman" panose="02020603050405020304" pitchFamily="18" charset="0"/>
                        </a:rPr>
                        <a:t>фінанси</a:t>
                      </a:r>
                      <a:endParaRPr lang="ru-RU"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2908872345"/>
                  </a:ext>
                </a:extLst>
              </a:tr>
            </a:tbl>
          </a:graphicData>
        </a:graphic>
      </p:graphicFrame>
      <p:sp>
        <p:nvSpPr>
          <p:cNvPr id="7" name="Прямоугольник 6">
            <a:extLst>
              <a:ext uri="{FF2B5EF4-FFF2-40B4-BE49-F238E27FC236}">
                <a16:creationId xmlns:a16="http://schemas.microsoft.com/office/drawing/2014/main" xmlns="" id="{5BA12999-D65B-4DFF-B81E-EB29B8D603F0}"/>
              </a:ext>
            </a:extLst>
          </p:cNvPr>
          <p:cNvSpPr/>
          <p:nvPr/>
        </p:nvSpPr>
        <p:spPr>
          <a:xfrm>
            <a:off x="1686757" y="2036750"/>
            <a:ext cx="5770486" cy="463397"/>
          </a:xfrm>
          <a:prstGeom prst="rect">
            <a:avLst/>
          </a:prstGeom>
        </p:spPr>
        <p:txBody>
          <a:bodyPr wrap="square">
            <a:spAutoFit/>
          </a:bodyPr>
          <a:lstStyle/>
          <a:p>
            <a:pPr indent="337661" algn="ctr">
              <a:lnSpc>
                <a:spcPct val="150000"/>
              </a:lnSpc>
            </a:pPr>
            <a:r>
              <a:rPr lang="uk-UA" dirty="0">
                <a:latin typeface="Times New Roman" panose="02020603050405020304" pitchFamily="18" charset="0"/>
                <a:ea typeface="Calibri" panose="020F0502020204030204" pitchFamily="34" charset="0"/>
                <a:cs typeface="Times New Roman" panose="02020603050405020304" pitchFamily="18" charset="0"/>
              </a:rPr>
              <a:t>Маркетингове дослідження ринку</a:t>
            </a:r>
            <a:endParaRPr lang="ru-RU" sz="135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xmlns="" id="{F2C78A4E-70AC-4F0E-82CF-C6DBE01124A7}"/>
              </a:ext>
            </a:extLst>
          </p:cNvPr>
          <p:cNvSpPr txBox="1"/>
          <p:nvPr/>
        </p:nvSpPr>
        <p:spPr>
          <a:xfrm>
            <a:off x="1099720" y="543879"/>
            <a:ext cx="7129527" cy="1107996"/>
          </a:xfrm>
          <a:prstGeom prst="rect">
            <a:avLst/>
          </a:prstGeom>
          <a:noFill/>
        </p:spPr>
        <p:txBody>
          <a:bodyPr wrap="square">
            <a:spAutoFit/>
          </a:bodyPr>
          <a:lstStyle/>
          <a:p>
            <a:pPr algn="ctr"/>
            <a:r>
              <a:rPr lang="uk-UA" sz="2200" b="1"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Аналіз маркетингового середовища включає три складові: макросередовище, мікросередовище та саме підприємство</a:t>
            </a:r>
            <a:endParaRPr lang="ru-RU" sz="2200" b="1" dirty="0">
              <a:solidFill>
                <a:schemeClr val="tx2">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9366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FD5279F5-F75C-47F0-B530-BA471B4E0BF9}"/>
              </a:ext>
            </a:extLst>
          </p:cNvPr>
          <p:cNvSpPr/>
          <p:nvPr/>
        </p:nvSpPr>
        <p:spPr>
          <a:xfrm>
            <a:off x="323528" y="692696"/>
            <a:ext cx="8586447" cy="3746154"/>
          </a:xfrm>
          <a:prstGeom prst="rect">
            <a:avLst/>
          </a:prstGeom>
        </p:spPr>
        <p:txBody>
          <a:bodyPr wrap="square">
            <a:spAutoFit/>
          </a:bodyPr>
          <a:lstStyle/>
          <a:p>
            <a:pPr indent="337661" algn="just">
              <a:lnSpc>
                <a:spcPct val="150000"/>
              </a:lnSpc>
            </a:pPr>
            <a:r>
              <a:rPr lang="uk-UA" sz="1600" b="1" i="1"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Ринок</a:t>
            </a:r>
            <a:r>
              <a:rPr lang="uk-UA" sz="1600" dirty="0">
                <a:latin typeface="Times New Roman" panose="02020603050405020304" pitchFamily="18" charset="0"/>
                <a:ea typeface="Calibri" panose="020F0502020204030204" pitchFamily="34" charset="0"/>
                <a:cs typeface="Times New Roman" panose="02020603050405020304" pitchFamily="18" charset="0"/>
              </a:rPr>
              <a:t> – сукупність покупців та продавців, які намагаються та здатні купити, заінтересовані у продажу товарів і схильні до обміну.</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1600" dirty="0">
                <a:latin typeface="Times New Roman" panose="02020603050405020304" pitchFamily="18" charset="0"/>
                <a:ea typeface="Calibri" panose="020F0502020204030204" pitchFamily="34" charset="0"/>
                <a:cs typeface="Times New Roman" panose="02020603050405020304" pitchFamily="18" charset="0"/>
              </a:rPr>
              <a:t>Виникнення і розвиток ринку були зумовлені суспільним поділом праці, розвитком товарного виробництва та обігу. Ринок існує при різних способах виробництва.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1600" b="1" i="1"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Аналіз ринку</a:t>
            </a:r>
            <a:r>
              <a:rPr lang="uk-UA" sz="1600"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uk-UA" sz="1600" dirty="0">
                <a:latin typeface="Times New Roman" panose="02020603050405020304" pitchFamily="18" charset="0"/>
                <a:ea typeface="Calibri" panose="020F0502020204030204" pitchFamily="34" charset="0"/>
                <a:cs typeface="Times New Roman" panose="02020603050405020304" pitchFamily="18" charset="0"/>
              </a:rPr>
              <a:t>– це глибоке дослідження його структури та сегментів за певний проміжок часу.</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pPr>
            <a:r>
              <a:rPr lang="uk-UA" sz="1600" u="sng" dirty="0">
                <a:latin typeface="Times New Roman" panose="02020603050405020304" pitchFamily="18" charset="0"/>
                <a:ea typeface="Calibri" panose="020F0502020204030204" pitchFamily="34" charset="0"/>
                <a:cs typeface="Times New Roman" panose="02020603050405020304" pitchFamily="18" charset="0"/>
              </a:rPr>
              <a:t>Підприємство може проводити маркетингові дослідження власними силами, а також отримати результати досліджень, замовляючи їх спеціалізованим фірмам. Великі підприємства, зазвичай, мають власні відділи маркетингових досліджень, у складі яких є фахівці з моделювання, соціології, психології, розробники планів досліджень.</a:t>
            </a:r>
            <a:endParaRPr lang="ru-RU" sz="1600" u="sng"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Рисунок 7">
            <a:extLst>
              <a:ext uri="{FF2B5EF4-FFF2-40B4-BE49-F238E27FC236}">
                <a16:creationId xmlns:a16="http://schemas.microsoft.com/office/drawing/2014/main" xmlns="" id="{076AED5E-5184-41BC-B10F-95C0630EF7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4264" y="4221088"/>
            <a:ext cx="4715471" cy="2487906"/>
          </a:xfrm>
          <a:prstGeom prst="rect">
            <a:avLst/>
          </a:prstGeom>
        </p:spPr>
      </p:pic>
    </p:spTree>
    <p:extLst>
      <p:ext uri="{BB962C8B-B14F-4D97-AF65-F5344CB8AC3E}">
        <p14:creationId xmlns:p14="http://schemas.microsoft.com/office/powerpoint/2010/main" val="3224872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6302D37F-8038-42ED-8BD0-1A60981F23A6}"/>
              </a:ext>
            </a:extLst>
          </p:cNvPr>
          <p:cNvSpPr/>
          <p:nvPr/>
        </p:nvSpPr>
        <p:spPr>
          <a:xfrm>
            <a:off x="1043608" y="835387"/>
            <a:ext cx="7560840" cy="3651384"/>
          </a:xfrm>
          <a:prstGeom prst="rect">
            <a:avLst/>
          </a:prstGeom>
        </p:spPr>
        <p:txBody>
          <a:bodyPr wrap="square">
            <a:spAutoFit/>
          </a:bodyPr>
          <a:lstStyle/>
          <a:p>
            <a:pPr indent="337661" algn="just">
              <a:lnSpc>
                <a:spcPct val="150000"/>
              </a:lnSpc>
              <a:tabLst>
                <a:tab pos="337661" algn="l"/>
              </a:tabLst>
            </a:pPr>
            <a:r>
              <a:rPr lang="uk-UA" sz="2000" b="1" u="sng"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Найважливішими напрямами маркетингових досліджень є:</a:t>
            </a:r>
            <a:endParaRPr lang="ru-RU" sz="2000" b="1" u="sng" dirty="0">
              <a:solidFill>
                <a:schemeClr val="tx2">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1) дослідження поведінки споживачів;</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2) вивчення кон’юнктури ринку;</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3) аналіз збуту;</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4) визначення місткості ринку та частки підприємства в загальному обсязі продажу;</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5) коротко- та довготермінові прогнози;</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6) дослідження політики цін;</a:t>
            </a:r>
            <a:endParaRPr lang="ru-RU" sz="1700" dirty="0">
              <a:latin typeface="Calibri" panose="020F0502020204030204" pitchFamily="34" charset="0"/>
              <a:ea typeface="Calibri" panose="020F0502020204030204" pitchFamily="34" charset="0"/>
              <a:cs typeface="Times New Roman" panose="02020603050405020304" pitchFamily="18" charset="0"/>
            </a:endParaRPr>
          </a:p>
          <a:p>
            <a:pPr indent="337661" algn="just">
              <a:lnSpc>
                <a:spcPct val="150000"/>
              </a:lnSpc>
              <a:tabLst>
                <a:tab pos="337661" algn="l"/>
              </a:tabLst>
            </a:pPr>
            <a:r>
              <a:rPr lang="uk-UA" sz="1700" dirty="0">
                <a:latin typeface="Times New Roman" panose="02020603050405020304" pitchFamily="18" charset="0"/>
                <a:ea typeface="Calibri" panose="020F0502020204030204" pitchFamily="34" charset="0"/>
                <a:cs typeface="Times New Roman" panose="02020603050405020304" pitchFamily="18" charset="0"/>
              </a:rPr>
              <a:t>7) аналіз діяльності конкурентів тощо.</a:t>
            </a:r>
            <a:endParaRPr lang="ru-RU" sz="17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a:extLst>
              <a:ext uri="{FF2B5EF4-FFF2-40B4-BE49-F238E27FC236}">
                <a16:creationId xmlns:a16="http://schemas.microsoft.com/office/drawing/2014/main" xmlns="" id="{6F57A919-5063-45D4-B0F9-29E758B51CCD}"/>
              </a:ext>
            </a:extLst>
          </p:cNvPr>
          <p:cNvSpPr/>
          <p:nvPr/>
        </p:nvSpPr>
        <p:spPr>
          <a:xfrm>
            <a:off x="343497" y="6081246"/>
            <a:ext cx="7714696" cy="300082"/>
          </a:xfrm>
          <a:prstGeom prst="rect">
            <a:avLst/>
          </a:prstGeom>
        </p:spPr>
        <p:txBody>
          <a:bodyPr wrap="square">
            <a:spAutoFit/>
          </a:bodyPr>
          <a:lstStyle/>
          <a:p>
            <a:r>
              <a:rPr lang="uk-UA" sz="1350" b="1" i="1" dirty="0">
                <a:solidFill>
                  <a:schemeClr val="tx2">
                    <a:lumMod val="60000"/>
                    <a:lumOff val="40000"/>
                  </a:schemeClr>
                </a:solidFill>
                <a:latin typeface="Times New Roman" panose="02020603050405020304" pitchFamily="18" charset="0"/>
                <a:ea typeface="Calibri" panose="020F0502020204030204" pitchFamily="34" charset="0"/>
              </a:rPr>
              <a:t>*Ці дослідження переважно випереджають появу нового товару на ринку. </a:t>
            </a:r>
            <a:endParaRPr lang="ru-RU" sz="1350" b="1" i="1" dirty="0">
              <a:solidFill>
                <a:schemeClr val="tx2">
                  <a:lumMod val="60000"/>
                  <a:lumOff val="40000"/>
                </a:schemeClr>
              </a:solidFill>
            </a:endParaRPr>
          </a:p>
        </p:txBody>
      </p:sp>
      <p:pic>
        <p:nvPicPr>
          <p:cNvPr id="4" name="Рисунок 3">
            <a:extLst>
              <a:ext uri="{FF2B5EF4-FFF2-40B4-BE49-F238E27FC236}">
                <a16:creationId xmlns:a16="http://schemas.microsoft.com/office/drawing/2014/main" xmlns="" id="{F3264589-BCAC-4814-BC70-A2AED37176D7}"/>
              </a:ext>
            </a:extLst>
          </p:cNvPr>
          <p:cNvPicPr>
            <a:picLocks noChangeAspect="1"/>
          </p:cNvPicPr>
          <p:nvPr/>
        </p:nvPicPr>
        <p:blipFill rotWithShape="1">
          <a:blip r:embed="rId2">
            <a:extLst>
              <a:ext uri="{28A0092B-C50C-407E-A947-70E740481C1C}">
                <a14:useLocalDpi xmlns:a14="http://schemas.microsoft.com/office/drawing/2010/main" val="0"/>
              </a:ext>
            </a:extLst>
          </a:blip>
          <a:srcRect l="68182"/>
          <a:stretch/>
        </p:blipFill>
        <p:spPr>
          <a:xfrm>
            <a:off x="7302109" y="1556792"/>
            <a:ext cx="1512168" cy="4752528"/>
          </a:xfrm>
          <a:prstGeom prst="rect">
            <a:avLst/>
          </a:prstGeom>
        </p:spPr>
      </p:pic>
      <p:pic>
        <p:nvPicPr>
          <p:cNvPr id="5" name="Рисунок 4">
            <a:extLst>
              <a:ext uri="{FF2B5EF4-FFF2-40B4-BE49-F238E27FC236}">
                <a16:creationId xmlns:a16="http://schemas.microsoft.com/office/drawing/2014/main" xmlns="" id="{FDA1BB97-72B6-43C7-AED9-54443675FD82}"/>
              </a:ext>
            </a:extLst>
          </p:cNvPr>
          <p:cNvPicPr>
            <a:picLocks noChangeAspect="1"/>
          </p:cNvPicPr>
          <p:nvPr/>
        </p:nvPicPr>
        <p:blipFill rotWithShape="1">
          <a:blip r:embed="rId2">
            <a:extLst>
              <a:ext uri="{28A0092B-C50C-407E-A947-70E740481C1C}">
                <a14:useLocalDpi xmlns:a14="http://schemas.microsoft.com/office/drawing/2010/main" val="0"/>
              </a:ext>
            </a:extLst>
          </a:blip>
          <a:srcRect t="25758" r="80303" b="60917"/>
          <a:stretch/>
        </p:blipFill>
        <p:spPr>
          <a:xfrm>
            <a:off x="-57223" y="436768"/>
            <a:ext cx="1213006" cy="820566"/>
          </a:xfrm>
          <a:prstGeom prst="rect">
            <a:avLst/>
          </a:prstGeom>
        </p:spPr>
      </p:pic>
      <p:pic>
        <p:nvPicPr>
          <p:cNvPr id="7" name="Рисунок 6">
            <a:extLst>
              <a:ext uri="{FF2B5EF4-FFF2-40B4-BE49-F238E27FC236}">
                <a16:creationId xmlns:a16="http://schemas.microsoft.com/office/drawing/2014/main" xmlns="" id="{D149D63C-3E88-4545-8D3F-432C26E64AB8}"/>
              </a:ext>
            </a:extLst>
          </p:cNvPr>
          <p:cNvPicPr>
            <a:picLocks noChangeAspect="1"/>
          </p:cNvPicPr>
          <p:nvPr/>
        </p:nvPicPr>
        <p:blipFill rotWithShape="1">
          <a:blip r:embed="rId2">
            <a:extLst>
              <a:ext uri="{28A0092B-C50C-407E-A947-70E740481C1C}">
                <a14:useLocalDpi xmlns:a14="http://schemas.microsoft.com/office/drawing/2010/main" val="0"/>
              </a:ext>
            </a:extLst>
          </a:blip>
          <a:srcRect l="79752" t="57316" r="1309" b="36369"/>
          <a:stretch/>
        </p:blipFill>
        <p:spPr>
          <a:xfrm>
            <a:off x="343497" y="392165"/>
            <a:ext cx="900100" cy="300081"/>
          </a:xfrm>
          <a:prstGeom prst="rect">
            <a:avLst/>
          </a:prstGeom>
        </p:spPr>
      </p:pic>
    </p:spTree>
    <p:extLst>
      <p:ext uri="{BB962C8B-B14F-4D97-AF65-F5344CB8AC3E}">
        <p14:creationId xmlns:p14="http://schemas.microsoft.com/office/powerpoint/2010/main" val="3230025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xmlns="" id="{5E3BF0A5-8C07-4648-BB82-E0837BA96546}"/>
              </a:ext>
            </a:extLst>
          </p:cNvPr>
          <p:cNvGraphicFramePr>
            <a:graphicFrameLocks noGrp="1"/>
          </p:cNvGraphicFramePr>
          <p:nvPr>
            <p:extLst>
              <p:ext uri="{D42A27DB-BD31-4B8C-83A1-F6EECF244321}">
                <p14:modId xmlns:p14="http://schemas.microsoft.com/office/powerpoint/2010/main" val="1616614052"/>
              </p:ext>
            </p:extLst>
          </p:nvPr>
        </p:nvGraphicFramePr>
        <p:xfrm>
          <a:off x="863588" y="4509120"/>
          <a:ext cx="7416824" cy="1944216"/>
        </p:xfrm>
        <a:graphic>
          <a:graphicData uri="http://schemas.openxmlformats.org/drawingml/2006/table">
            <a:tbl>
              <a:tblPr firstRow="1" firstCol="1" bandRow="1">
                <a:tableStyleId>{5C22544A-7EE6-4342-B048-85BDC9FD1C3A}</a:tableStyleId>
              </a:tblPr>
              <a:tblGrid>
                <a:gridCol w="1236138">
                  <a:extLst>
                    <a:ext uri="{9D8B030D-6E8A-4147-A177-3AD203B41FA5}">
                      <a16:colId xmlns:a16="http://schemas.microsoft.com/office/drawing/2014/main" xmlns="" val="3764345398"/>
                    </a:ext>
                  </a:extLst>
                </a:gridCol>
                <a:gridCol w="1363165">
                  <a:extLst>
                    <a:ext uri="{9D8B030D-6E8A-4147-A177-3AD203B41FA5}">
                      <a16:colId xmlns:a16="http://schemas.microsoft.com/office/drawing/2014/main" xmlns="" val="261839786"/>
                    </a:ext>
                  </a:extLst>
                </a:gridCol>
                <a:gridCol w="1798235">
                  <a:extLst>
                    <a:ext uri="{9D8B030D-6E8A-4147-A177-3AD203B41FA5}">
                      <a16:colId xmlns:a16="http://schemas.microsoft.com/office/drawing/2014/main" xmlns="" val="294174891"/>
                    </a:ext>
                  </a:extLst>
                </a:gridCol>
                <a:gridCol w="1679939">
                  <a:extLst>
                    <a:ext uri="{9D8B030D-6E8A-4147-A177-3AD203B41FA5}">
                      <a16:colId xmlns:a16="http://schemas.microsoft.com/office/drawing/2014/main" xmlns="" val="762529105"/>
                    </a:ext>
                  </a:extLst>
                </a:gridCol>
                <a:gridCol w="1339347">
                  <a:extLst>
                    <a:ext uri="{9D8B030D-6E8A-4147-A177-3AD203B41FA5}">
                      <a16:colId xmlns:a16="http://schemas.microsoft.com/office/drawing/2014/main" xmlns="" val="3846773210"/>
                    </a:ext>
                  </a:extLst>
                </a:gridCol>
              </a:tblGrid>
              <a:tr h="898778">
                <a:tc>
                  <a:txBody>
                    <a:bodyPr/>
                    <a:lstStyle/>
                    <a:p>
                      <a:pPr algn="ctr">
                        <a:lnSpc>
                          <a:spcPct val="107000"/>
                        </a:lnSpc>
                        <a:spcAft>
                          <a:spcPts val="800"/>
                        </a:spcAft>
                      </a:pPr>
                      <a:r>
                        <a:rPr lang="uk-UA" sz="1400">
                          <a:effectLst/>
                        </a:rPr>
                        <a:t>Товар</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ctr">
                        <a:lnSpc>
                          <a:spcPct val="107000"/>
                        </a:lnSpc>
                        <a:spcAft>
                          <a:spcPts val="800"/>
                        </a:spcAft>
                      </a:pPr>
                      <a:r>
                        <a:rPr lang="uk-UA" sz="1400">
                          <a:effectLst/>
                        </a:rPr>
                        <a:t>Фактор</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ctr">
                        <a:lnSpc>
                          <a:spcPct val="107000"/>
                        </a:lnSpc>
                        <a:spcAft>
                          <a:spcPts val="800"/>
                        </a:spcAft>
                      </a:pPr>
                      <a:r>
                        <a:rPr lang="uk-UA" sz="1400">
                          <a:effectLst/>
                        </a:rPr>
                        <a:t>Параметри фактору</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ctr">
                        <a:lnSpc>
                          <a:spcPct val="107000"/>
                        </a:lnSpc>
                        <a:spcAft>
                          <a:spcPts val="800"/>
                        </a:spcAft>
                      </a:pPr>
                      <a:r>
                        <a:rPr lang="uk-UA" sz="1400">
                          <a:effectLst/>
                        </a:rPr>
                        <a:t>Можливий вплив фактору</a:t>
                      </a:r>
                      <a:endParaRPr lang="ru-RU" sz="1100">
                        <a:effectLst/>
                      </a:endParaRPr>
                    </a:p>
                    <a:p>
                      <a:pPr algn="ctr">
                        <a:lnSpc>
                          <a:spcPct val="107000"/>
                        </a:lnSpc>
                        <a:spcAft>
                          <a:spcPts val="800"/>
                        </a:spcAft>
                      </a:pPr>
                      <a:r>
                        <a:rPr lang="uk-UA" sz="1400">
                          <a:effectLst/>
                        </a:rPr>
                        <a:t> </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ctr">
                        <a:lnSpc>
                          <a:spcPct val="107000"/>
                        </a:lnSpc>
                        <a:spcAft>
                          <a:spcPts val="800"/>
                        </a:spcAft>
                      </a:pPr>
                      <a:r>
                        <a:rPr lang="uk-UA" sz="1400">
                          <a:effectLst/>
                        </a:rPr>
                        <a:t>Попит (виробництво збут)</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2170745235"/>
                  </a:ext>
                </a:extLst>
              </a:tr>
              <a:tr h="1045438">
                <a:tc>
                  <a:txBody>
                    <a:bodyPr/>
                    <a:lstStyle/>
                    <a:p>
                      <a:pPr algn="just">
                        <a:lnSpc>
                          <a:spcPct val="107000"/>
                        </a:lnSpc>
                        <a:spcAft>
                          <a:spcPts val="800"/>
                        </a:spcAft>
                      </a:pPr>
                      <a:r>
                        <a:rPr lang="uk-UA" sz="1400">
                          <a:effectLst/>
                        </a:rPr>
                        <a:t> </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just">
                        <a:lnSpc>
                          <a:spcPct val="107000"/>
                        </a:lnSpc>
                        <a:spcAft>
                          <a:spcPts val="800"/>
                        </a:spcAft>
                      </a:pPr>
                      <a:r>
                        <a:rPr lang="uk-UA" sz="1400">
                          <a:effectLst/>
                        </a:rPr>
                        <a:t>(перелік відомих вам зовнішніх факторів)</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just">
                        <a:lnSpc>
                          <a:spcPct val="107000"/>
                        </a:lnSpc>
                        <a:spcAft>
                          <a:spcPts val="800"/>
                        </a:spcAft>
                      </a:pPr>
                      <a:r>
                        <a:rPr lang="uk-UA" sz="1400">
                          <a:effectLst/>
                        </a:rPr>
                        <a:t> </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just">
                        <a:lnSpc>
                          <a:spcPct val="107000"/>
                        </a:lnSpc>
                        <a:spcAft>
                          <a:spcPts val="800"/>
                        </a:spcAft>
                      </a:pPr>
                      <a:r>
                        <a:rPr lang="uk-UA" sz="1400">
                          <a:effectLst/>
                        </a:rPr>
                        <a:t> </a:t>
                      </a:r>
                      <a:endParaRPr lang="ru-RU" sz="11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tc>
                  <a:txBody>
                    <a:bodyPr/>
                    <a:lstStyle/>
                    <a:p>
                      <a:pPr algn="just">
                        <a:lnSpc>
                          <a:spcPct val="107000"/>
                        </a:lnSpc>
                        <a:spcAft>
                          <a:spcPts val="800"/>
                        </a:spcAft>
                      </a:pPr>
                      <a:r>
                        <a:rPr lang="uk-UA" sz="1400" dirty="0">
                          <a:effectLst/>
                        </a:rPr>
                        <a:t> </a:t>
                      </a:r>
                      <a:endParaRPr lang="ru-RU" sz="11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xmlns="" val="3686681358"/>
                  </a:ext>
                </a:extLst>
              </a:tr>
            </a:tbl>
          </a:graphicData>
        </a:graphic>
      </p:graphicFrame>
      <p:sp>
        <p:nvSpPr>
          <p:cNvPr id="3" name="Rectangle 1">
            <a:extLst>
              <a:ext uri="{FF2B5EF4-FFF2-40B4-BE49-F238E27FC236}">
                <a16:creationId xmlns:a16="http://schemas.microsoft.com/office/drawing/2014/main" xmlns="" id="{CBE3030A-1C3C-4B4F-BD1F-7868BD4F4860}"/>
              </a:ext>
            </a:extLst>
          </p:cNvPr>
          <p:cNvSpPr>
            <a:spLocks noChangeArrowheads="1"/>
          </p:cNvSpPr>
          <p:nvPr/>
        </p:nvSpPr>
        <p:spPr bwMode="auto">
          <a:xfrm>
            <a:off x="611560" y="385184"/>
            <a:ext cx="838082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Охарактеризуйте вплив факторів зовнішнього середовища на виробництво</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 збут / попит таких товарів: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респіраторні маски;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a:t>
            </a:r>
            <a:r>
              <a:rPr kumimoji="0" lang="uk-UA" altLang="ru-RU" sz="2000" b="0" i="0" u="none" strike="noStrike" cap="none" normalizeH="0" baseline="0" dirty="0" err="1">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хлібо</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-булочні вироби;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доросле взуття;</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дитяче взуття;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шкільні підручники;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міні-сільгосптехніка;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ювелірні вироби;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a:t>
            </a: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 ліки. </a:t>
            </a:r>
            <a:endParaRPr kumimoji="0" lang="ru-RU" altLang="ru-RU"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000" b="0" i="0" u="none" strike="noStrike" cap="none" normalizeH="0" baseline="0" dirty="0">
                <a:ln>
                  <a:noFill/>
                </a:ln>
                <a:solidFill>
                  <a:schemeClr val="tx1"/>
                </a:solidFill>
                <a:effectLst/>
                <a:latin typeface="Times New Roman" panose="02020603050405020304" pitchFamily="18" charset="0"/>
                <a:ea typeface="DengXian" panose="02010600030101010101" pitchFamily="2" charset="-122"/>
                <a:cs typeface="Times New Roman" panose="02020603050405020304" pitchFamily="18" charset="0"/>
              </a:rPr>
              <a:t>Результати необхідно оформити у вигляді таблиці. </a:t>
            </a:r>
            <a:endParaRPr kumimoji="0" lang="uk-UA" altLang="ru-RU"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11303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47F7F81-6034-4FFE-8F83-0C0F35276F97}"/>
              </a:ext>
            </a:extLst>
          </p:cNvPr>
          <p:cNvSpPr txBox="1"/>
          <p:nvPr/>
        </p:nvSpPr>
        <p:spPr>
          <a:xfrm>
            <a:off x="2286000" y="548680"/>
            <a:ext cx="4572000" cy="646331"/>
          </a:xfrm>
          <a:prstGeom prst="rect">
            <a:avLst/>
          </a:prstGeom>
          <a:noFill/>
        </p:spPr>
        <p:txBody>
          <a:bodyPr wrap="square">
            <a:spAutoFit/>
          </a:bodyPr>
          <a:lstStyle/>
          <a:p>
            <a:pPr algn="ctr"/>
            <a:r>
              <a:rPr lang="uk-UA" altLang="ru-RU" b="1" dirty="0">
                <a:solidFill>
                  <a:schemeClr val="tx2">
                    <a:lumMod val="60000"/>
                    <a:lumOff val="40000"/>
                  </a:schemeClr>
                </a:solidFill>
                <a:latin typeface="Times New Roman" panose="02020603050405020304" pitchFamily="18" charset="0"/>
                <a:ea typeface="DengXian" panose="02010600030101010101" pitchFamily="2" charset="-122"/>
                <a:cs typeface="Times New Roman" panose="02020603050405020304" pitchFamily="18" charset="0"/>
              </a:rPr>
              <a:t>А</a:t>
            </a:r>
            <a:r>
              <a:rPr kumimoji="0" lang="uk-UA" altLang="ru-RU" sz="1800" b="1" i="0" u="none" strike="noStrike" cap="none" normalizeH="0" baseline="0" dirty="0">
                <a:ln>
                  <a:noFill/>
                </a:ln>
                <a:solidFill>
                  <a:schemeClr val="tx2">
                    <a:lumMod val="60000"/>
                    <a:lumOff val="40000"/>
                  </a:schemeClr>
                </a:solidFill>
                <a:effectLst/>
                <a:latin typeface="Times New Roman" panose="02020603050405020304" pitchFamily="18" charset="0"/>
                <a:ea typeface="DengXian" panose="02010600030101010101" pitchFamily="2" charset="-122"/>
                <a:cs typeface="Times New Roman" panose="02020603050405020304" pitchFamily="18" charset="0"/>
              </a:rPr>
              <a:t>наліз маркетингового середовища підприємства</a:t>
            </a:r>
            <a:endParaRPr lang="ru-RU" b="1" dirty="0">
              <a:solidFill>
                <a:schemeClr val="tx2">
                  <a:lumMod val="60000"/>
                  <a:lumOff val="40000"/>
                </a:schemeClr>
              </a:solidFill>
            </a:endParaRPr>
          </a:p>
        </p:txBody>
      </p:sp>
      <p:sp>
        <p:nvSpPr>
          <p:cNvPr id="3" name="TextBox 2">
            <a:extLst>
              <a:ext uri="{FF2B5EF4-FFF2-40B4-BE49-F238E27FC236}">
                <a16:creationId xmlns:a16="http://schemas.microsoft.com/office/drawing/2014/main" xmlns="" id="{B5FD5264-1F75-4C8F-8F77-B2BCABC2EF06}"/>
              </a:ext>
            </a:extLst>
          </p:cNvPr>
          <p:cNvSpPr txBox="1"/>
          <p:nvPr/>
        </p:nvSpPr>
        <p:spPr>
          <a:xfrm>
            <a:off x="539552" y="2060848"/>
            <a:ext cx="8424936" cy="4801314"/>
          </a:xfrm>
          <a:prstGeom prst="rect">
            <a:avLst/>
          </a:prstGeom>
          <a:noFill/>
        </p:spPr>
        <p:txBody>
          <a:bodyPr wrap="square">
            <a:spAutoFit/>
          </a:bodyPr>
          <a:lstStyle/>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Пандемія (карантин, обмеження)</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Висока плинність кадрів</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Економія споживачів у зв'язку з нестабільним економічним станом</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Велика кількість конкурентів на ринку</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Зміна системи оподаткування </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Застаріле обладнання</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Висока ціна на сировину (високі оптові ціни)</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Закриття торгових центрів, ринків</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Політична не стабільність</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Зміна пріоритетів споживача</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Відсутність складського приміщення для товару </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Ріст курсу валюти</a:t>
            </a:r>
          </a:p>
          <a:p>
            <a:pPr marL="285750" indent="-285750">
              <a:buFont typeface="Arial" panose="020B0604020202020204" pitchFamily="34" charset="0"/>
              <a:buChar char="•"/>
            </a:pPr>
            <a:r>
              <a:rPr lang="uk-UA" altLang="ru-RU" dirty="0" err="1">
                <a:latin typeface="Times New Roman" panose="02020603050405020304" pitchFamily="18" charset="0"/>
                <a:ea typeface="DengXian" panose="02010600030101010101" pitchFamily="2" charset="-122"/>
                <a:cs typeface="Times New Roman" panose="02020603050405020304" pitchFamily="18" charset="0"/>
              </a:rPr>
              <a:t>Демпінгування</a:t>
            </a:r>
            <a:r>
              <a:rPr lang="uk-UA" altLang="ru-RU" dirty="0">
                <a:latin typeface="Times New Roman" panose="02020603050405020304" pitchFamily="18" charset="0"/>
                <a:ea typeface="DengXian" panose="02010600030101010101" pitchFamily="2" charset="-122"/>
                <a:cs typeface="Times New Roman" panose="02020603050405020304" pitchFamily="18" charset="0"/>
              </a:rPr>
              <a:t> цін (конкуренти)</a:t>
            </a:r>
          </a:p>
          <a:p>
            <a:pPr marL="285750" indent="-285750">
              <a:buFont typeface="Arial" panose="020B0604020202020204" pitchFamily="34" charset="0"/>
              <a:buChar char="•"/>
            </a:pPr>
            <a:r>
              <a:rPr lang="uk-UA" altLang="ru-RU" dirty="0">
                <a:latin typeface="Times New Roman" panose="02020603050405020304" pitchFamily="18" charset="0"/>
                <a:ea typeface="DengXian" panose="02010600030101010101" pitchFamily="2" charset="-122"/>
                <a:cs typeface="Times New Roman" panose="02020603050405020304" pitchFamily="18" charset="0"/>
              </a:rPr>
              <a:t>Зменшення продажів</a:t>
            </a:r>
          </a:p>
          <a:p>
            <a:endParaRPr lang="uk-UA" altLang="ru-RU" dirty="0">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uk-UA" altLang="ru-RU" dirty="0">
              <a:latin typeface="Times New Roman" panose="02020603050405020304" pitchFamily="18" charset="0"/>
              <a:ea typeface="DengXian" panose="02010600030101010101" pitchFamily="2" charset="-122"/>
              <a:cs typeface="Times New Roman" panose="02020603050405020304" pitchFamily="18" charset="0"/>
            </a:endParaRPr>
          </a:p>
          <a:p>
            <a:pPr marL="285750" indent="-285750">
              <a:buFont typeface="Arial" panose="020B0604020202020204" pitchFamily="34" charset="0"/>
              <a:buChar char="•"/>
            </a:pPr>
            <a:endParaRPr lang="ru-RU" dirty="0"/>
          </a:p>
        </p:txBody>
      </p:sp>
      <p:graphicFrame>
        <p:nvGraphicFramePr>
          <p:cNvPr id="4" name="Таблица 4">
            <a:extLst>
              <a:ext uri="{FF2B5EF4-FFF2-40B4-BE49-F238E27FC236}">
                <a16:creationId xmlns:a16="http://schemas.microsoft.com/office/drawing/2014/main" xmlns="" id="{E819A579-DB37-4533-91A2-8AADAF042D86}"/>
              </a:ext>
            </a:extLst>
          </p:cNvPr>
          <p:cNvGraphicFramePr>
            <a:graphicFrameLocks noGrp="1"/>
          </p:cNvGraphicFramePr>
          <p:nvPr>
            <p:extLst>
              <p:ext uri="{D42A27DB-BD31-4B8C-83A1-F6EECF244321}">
                <p14:modId xmlns:p14="http://schemas.microsoft.com/office/powerpoint/2010/main" val="798914571"/>
              </p:ext>
            </p:extLst>
          </p:nvPr>
        </p:nvGraphicFramePr>
        <p:xfrm>
          <a:off x="1704020" y="1271619"/>
          <a:ext cx="6096000" cy="518160"/>
        </p:xfrm>
        <a:graphic>
          <a:graphicData uri="http://schemas.openxmlformats.org/drawingml/2006/table">
            <a:tbl>
              <a:tblPr firstRow="1" bandRow="1">
                <a:tableStyleId>{616DA210-FB5B-4158-B5E0-FEB733F419BA}</a:tableStyleId>
              </a:tblPr>
              <a:tblGrid>
                <a:gridCol w="2032000">
                  <a:extLst>
                    <a:ext uri="{9D8B030D-6E8A-4147-A177-3AD203B41FA5}">
                      <a16:colId xmlns:a16="http://schemas.microsoft.com/office/drawing/2014/main" xmlns="" val="1754496608"/>
                    </a:ext>
                  </a:extLst>
                </a:gridCol>
                <a:gridCol w="2032000">
                  <a:extLst>
                    <a:ext uri="{9D8B030D-6E8A-4147-A177-3AD203B41FA5}">
                      <a16:colId xmlns:a16="http://schemas.microsoft.com/office/drawing/2014/main" xmlns="" val="2873565053"/>
                    </a:ext>
                  </a:extLst>
                </a:gridCol>
                <a:gridCol w="2032000">
                  <a:extLst>
                    <a:ext uri="{9D8B030D-6E8A-4147-A177-3AD203B41FA5}">
                      <a16:colId xmlns:a16="http://schemas.microsoft.com/office/drawing/2014/main" xmlns="" val="1738644659"/>
                    </a:ext>
                  </a:extLst>
                </a:gridCol>
              </a:tblGrid>
              <a:tr h="370840">
                <a:tc>
                  <a:txBody>
                    <a:bodyPr/>
                    <a:lstStyle/>
                    <a:p>
                      <a:pPr algn="ctr"/>
                      <a:r>
                        <a:rPr lang="uk-UA" sz="1400" b="0" dirty="0" err="1">
                          <a:latin typeface="Times New Roman" panose="02020603050405020304" pitchFamily="18" charset="0"/>
                          <a:cs typeface="Times New Roman" panose="02020603050405020304" pitchFamily="18" charset="0"/>
                        </a:rPr>
                        <a:t>Макро</a:t>
                      </a:r>
                      <a:r>
                        <a:rPr lang="uk-UA" sz="1400" b="0" dirty="0">
                          <a:latin typeface="Times New Roman" panose="02020603050405020304" pitchFamily="18" charset="0"/>
                          <a:cs typeface="Times New Roman" panose="02020603050405020304" pitchFamily="18" charset="0"/>
                        </a:rPr>
                        <a:t>-середовище</a:t>
                      </a:r>
                      <a:endParaRPr lang="ru-RU" sz="1400" b="0" dirty="0">
                        <a:latin typeface="Times New Roman" panose="02020603050405020304" pitchFamily="18" charset="0"/>
                        <a:cs typeface="Times New Roman" panose="02020603050405020304" pitchFamily="18" charset="0"/>
                      </a:endParaRPr>
                    </a:p>
                  </a:txBody>
                  <a:tcPr/>
                </a:tc>
                <a:tc>
                  <a:txBody>
                    <a:bodyPr/>
                    <a:lstStyle/>
                    <a:p>
                      <a:pPr algn="ctr"/>
                      <a:r>
                        <a:rPr lang="uk-UA" sz="1400" b="0" dirty="0">
                          <a:latin typeface="Times New Roman" panose="02020603050405020304" pitchFamily="18" charset="0"/>
                          <a:cs typeface="Times New Roman" panose="02020603050405020304" pitchFamily="18" charset="0"/>
                        </a:rPr>
                        <a:t>Мікро- середовище</a:t>
                      </a:r>
                      <a:endParaRPr lang="ru-RU" sz="1400" b="0" dirty="0">
                        <a:latin typeface="Times New Roman" panose="02020603050405020304" pitchFamily="18" charset="0"/>
                        <a:cs typeface="Times New Roman" panose="02020603050405020304" pitchFamily="18" charset="0"/>
                      </a:endParaRPr>
                    </a:p>
                  </a:txBody>
                  <a:tcPr/>
                </a:tc>
                <a:tc>
                  <a:txBody>
                    <a:bodyPr/>
                    <a:lstStyle/>
                    <a:p>
                      <a:pPr algn="ctr"/>
                      <a:r>
                        <a:rPr lang="uk-UA" sz="1400" b="0" dirty="0">
                          <a:latin typeface="Times New Roman" panose="02020603050405020304" pitchFamily="18" charset="0"/>
                          <a:cs typeface="Times New Roman" panose="02020603050405020304" pitchFamily="18" charset="0"/>
                        </a:rPr>
                        <a:t>Середовище підприємства</a:t>
                      </a:r>
                      <a:endParaRPr lang="ru-RU" sz="1400"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425616167"/>
                  </a:ext>
                </a:extLst>
              </a:tr>
            </a:tbl>
          </a:graphicData>
        </a:graphic>
      </p:graphicFrame>
    </p:spTree>
    <p:extLst>
      <p:ext uri="{BB962C8B-B14F-4D97-AF65-F5344CB8AC3E}">
        <p14:creationId xmlns:p14="http://schemas.microsoft.com/office/powerpoint/2010/main" val="8475827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1597</TotalTime>
  <Words>1953</Words>
  <Application>Microsoft Office PowerPoint</Application>
  <PresentationFormat>Экран (4:3)</PresentationFormat>
  <Paragraphs>235</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Маркетингове середовище підприємства.  Система маркетингових досліджень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RePack by Diakov</cp:lastModifiedBy>
  <cp:revision>28</cp:revision>
  <dcterms:created xsi:type="dcterms:W3CDTF">2019-02-13T09:57:21Z</dcterms:created>
  <dcterms:modified xsi:type="dcterms:W3CDTF">2021-10-10T12:38:06Z</dcterms:modified>
</cp:coreProperties>
</file>