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71" r:id="rId2"/>
    <p:sldId id="289" r:id="rId3"/>
    <p:sldId id="272" r:id="rId4"/>
    <p:sldId id="273" r:id="rId5"/>
    <p:sldId id="276" r:id="rId6"/>
    <p:sldId id="277" r:id="rId7"/>
    <p:sldId id="278" r:id="rId8"/>
    <p:sldId id="275" r:id="rId9"/>
    <p:sldId id="274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60" r:id="rId20"/>
    <p:sldId id="257" r:id="rId21"/>
    <p:sldId id="258" r:id="rId22"/>
    <p:sldId id="264" r:id="rId23"/>
    <p:sldId id="261" r:id="rId24"/>
    <p:sldId id="267" r:id="rId25"/>
    <p:sldId id="288" r:id="rId26"/>
    <p:sldId id="25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6532F-B226-4916-982B-5A623DD7F6C1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35BB6-FAA7-42AA-AD32-4AEAE8359B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0976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35BB6-FAA7-42AA-AD32-4AEAE8359B6B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6463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 ЗАНЯТТЄВОЇ ТЕРАПІЇ</a:t>
            </a:r>
          </a:p>
        </p:txBody>
      </p:sp>
    </p:spTree>
    <p:extLst>
      <p:ext uri="{BB962C8B-B14F-4D97-AF65-F5344CB8AC3E}">
        <p14:creationId xmlns:p14="http://schemas.microsoft.com/office/powerpoint/2010/main" xmlns="" val="3483747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Потокова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модель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Лім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та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Івама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 2006)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700809"/>
            <a:ext cx="7272807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5511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підкреслює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гармонійну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взаємодію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розуму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здоров'я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благополуччя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Західне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бачення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децентралізованим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ознакою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життєздатності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гармонії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життєвими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проблемами (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перешкодами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(береги і дно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річки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якостями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ресурсами, в тому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цінностями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характером,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особистісними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навичками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активами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4992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реабілітації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зниження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порушень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настільки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значним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західних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культурах.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Максимізація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особистих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атрибутів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адаптації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взаємозалежності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сім'ї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інтеграції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значущою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порушень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обмеження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238459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Канадська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модель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заняттєвого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залучення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(за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Таунсен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та Полатайко, 2007)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600200"/>
            <a:ext cx="8208912" cy="49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138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припускає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водночас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баченню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здоров'я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благополуччя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справедливість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досяжні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заснована на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є: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гуманістичні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клієнт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розвиваючі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адаптація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заняттєвих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ролей;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теорія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занятість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людину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КМЗВ-З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себе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три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компоненти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	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	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навколишнє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середовище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	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занятість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6887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практики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Канадської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заняттєвого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вікових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з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діагнозами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структурами;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розміщує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культурах;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визнається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Міжнародною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життєдіяльності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здоров'я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роль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занятості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благополуччі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092704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Модель </a:t>
            </a:r>
            <a:r>
              <a:rPr lang="ru-RU" sz="3600" dirty="0" err="1"/>
              <a:t>занятості</a:t>
            </a:r>
            <a:r>
              <a:rPr lang="ru-RU" sz="3600" dirty="0"/>
              <a:t> </a:t>
            </a:r>
            <a:r>
              <a:rPr lang="ru-RU" sz="3600" dirty="0" err="1"/>
              <a:t>людини</a:t>
            </a:r>
            <a:r>
              <a:rPr lang="ru-RU" sz="3600" dirty="0"/>
              <a:t> (за </a:t>
            </a:r>
            <a:r>
              <a:rPr lang="ru-RU" sz="3600" dirty="0" err="1"/>
              <a:t>Кілхофнером</a:t>
            </a:r>
            <a:r>
              <a:rPr lang="ru-RU" sz="3600" dirty="0"/>
              <a:t>, 2008)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916832"/>
            <a:ext cx="6768752" cy="41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8980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ключає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людської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самосприйняття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участь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обумовлене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вольовими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проявами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особистих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причинно-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наслідкових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зв`язків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звичками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працездатністю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оточуючим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світом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культурним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818301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Позитивна 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рівність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і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відчуття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суперництва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впродовж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часу та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оточуючі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для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адаптації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оглядів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самозвітів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моторики.</a:t>
            </a:r>
          </a:p>
        </p:txBody>
      </p:sp>
    </p:spTree>
    <p:extLst>
      <p:ext uri="{BB962C8B-B14F-4D97-AF65-F5344CB8AC3E}">
        <p14:creationId xmlns:p14="http://schemas.microsoft.com/office/powerpoint/2010/main" xmlns="" val="3038082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92089"/>
            <a:ext cx="8568952" cy="2404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Звички і навички нерозривно пов'язані між собою. Для формування рутини або звички повинен існувати навик, якщо навик відсутній, не адекватний або пошкоджений, то рутини і звички розвиватися не будуть або будуть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порушені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46" y="3140968"/>
            <a:ext cx="4211362" cy="26769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3140967"/>
            <a:ext cx="3866906" cy="267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03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</a:t>
            </a:r>
            <a:r>
              <a:rPr lang="uk-UA" b="1" dirty="0" smtClean="0"/>
              <a:t>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людино-середовищно-заняттєвого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Австралійська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заняттєво-виконавча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</a:t>
            </a:r>
          </a:p>
          <a:p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Потокова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</a:t>
            </a:r>
          </a:p>
          <a:p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Канадська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</a:t>
            </a:r>
          </a:p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занятості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77419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73616" cy="2292896"/>
          </a:xfrm>
        </p:spPr>
        <p:txBody>
          <a:bodyPr/>
          <a:lstStyle/>
          <a:p>
            <a:pPr algn="l"/>
            <a:r>
              <a:rPr lang="uk-UA" sz="4000" dirty="0" smtClean="0">
                <a:solidFill>
                  <a:schemeClr val="tx1"/>
                </a:solidFill>
              </a:rPr>
              <a:t>Мотивація- це процес спонукання людини до діяльності для досягнення цілей.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628738"/>
            <a:ext cx="7272808" cy="376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470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946" y="-459432"/>
            <a:ext cx="8311952" cy="3096344"/>
          </a:xfrm>
        </p:spPr>
        <p:txBody>
          <a:bodyPr/>
          <a:lstStyle/>
          <a:p>
            <a:pPr algn="l"/>
            <a:r>
              <a:rPr lang="uk-UA" sz="3600" dirty="0" smtClean="0">
                <a:solidFill>
                  <a:schemeClr val="tx1"/>
                </a:solidFill>
              </a:rPr>
              <a:t>Мотивація залежить від:</a:t>
            </a:r>
            <a:br>
              <a:rPr lang="uk-UA" sz="3600" dirty="0" smtClean="0">
                <a:solidFill>
                  <a:schemeClr val="tx1"/>
                </a:solidFill>
              </a:rPr>
            </a:br>
            <a:r>
              <a:rPr lang="uk-UA" sz="3600" dirty="0" smtClean="0">
                <a:solidFill>
                  <a:schemeClr val="tx1"/>
                </a:solidFill>
              </a:rPr>
              <a:t>замінних та незамінних факторів</a:t>
            </a:r>
            <a:br>
              <a:rPr lang="uk-UA" sz="3600" dirty="0" smtClean="0">
                <a:solidFill>
                  <a:schemeClr val="tx1"/>
                </a:solidFill>
              </a:rPr>
            </a:br>
            <a:r>
              <a:rPr lang="uk-UA" sz="4000" dirty="0" smtClean="0">
                <a:solidFill>
                  <a:schemeClr val="tx1"/>
                </a:solidFill>
              </a:rPr>
              <a:t/>
            </a:r>
            <a:br>
              <a:rPr lang="uk-UA" sz="4000" dirty="0" smtClean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5296" y="3956595"/>
            <a:ext cx="3550680" cy="2721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484784"/>
            <a:ext cx="3888432" cy="24718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5296" y="1462238"/>
            <a:ext cx="3550680" cy="24943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4014326"/>
            <a:ext cx="3918520" cy="258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192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79342"/>
            <a:ext cx="7776864" cy="552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345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2532" y="1772816"/>
            <a:ext cx="6192688" cy="4615048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504464"/>
            <a:ext cx="7545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Когнітивні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функції мозку 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здатність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розуміти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пізнавати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вивчати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усвідомлювати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сприймати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переробляти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зовнішню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інформацію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22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811145" cy="100811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effectLst/>
              </a:rPr>
              <a:t>Т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ест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mini-cog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340768"/>
            <a:ext cx="7776865" cy="493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323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4145632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Вам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Чому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виникло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стільки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моделей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Яка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представлених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Ваш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погляд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відповідною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обґрунтуйте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01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71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Типи реакцій на </a:t>
            </a:r>
            <a:r>
              <a:rPr lang="uk-UA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захворення</a:t>
            </a:r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    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Норманозогнозія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Гіпернозогнозія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Гіпонозогнозія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Діснозогнозія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Анозогнозія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2069" y="1500174"/>
            <a:ext cx="4070226" cy="27146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1721" y="3676035"/>
            <a:ext cx="4076303" cy="253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81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становлення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локальні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характеристики, у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світовій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практиці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виникли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концептуально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відмінні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практичні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кожна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по-своєму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описує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значимої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занятості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виділяє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8440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заняттями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Моузей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1996)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об`єднує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психодинамічні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людські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поведінкових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моделей та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наводить на думку про те,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компенсаційні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наново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засвоєні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зрілості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впливом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оточення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біологічної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єдності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у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реагуванні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потребу,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виникла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регрес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сприйнятті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пізнанні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груповій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самовизначенні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сексуальній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побудована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сприйняттєвому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засвоєнні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наново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функціональності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підрівневих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рівневу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занятість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внутрішнє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прагнення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досконалості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15495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2851820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Модель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людино-середовищно-заняттєвого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(за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Крістіансеном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Баумом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1991, 1997;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Крістіансеном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Баумом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Басс-Хайгеном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2005)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ідноситься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екологічних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моделей у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заняттєвій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розпочала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свій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1985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у 1991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вперше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оприлюднена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покращення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повсякденної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занятостей для людей,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відображає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людиною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середовищем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шляхом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бажаного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повинна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подолати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бар’єри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обмежують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участь та роль у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важливою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2973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людино-середовищно-заняттєвого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600200"/>
            <a:ext cx="8208912" cy="49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856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Австралійська</a:t>
            </a:r>
            <a:r>
              <a:rPr lang="ru-RU" dirty="0"/>
              <a:t> </a:t>
            </a:r>
            <a:r>
              <a:rPr lang="ru-RU" dirty="0" err="1"/>
              <a:t>заняттєво</a:t>
            </a:r>
            <a:r>
              <a:rPr lang="ru-RU" dirty="0"/>
              <a:t> - </a:t>
            </a:r>
            <a:r>
              <a:rPr lang="ru-RU" dirty="0" err="1"/>
              <a:t>виконавча</a:t>
            </a:r>
            <a:r>
              <a:rPr lang="ru-RU" dirty="0"/>
              <a:t> модель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(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Чапаро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Ранка, 1997) 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описує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вісім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інтерактивних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конструкцій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заняттєву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обов`язки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(думка,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дух),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чуттєві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часові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просторові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сприйняття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нагадувань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сформована як один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Австралійської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6650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Австралійська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виконавча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(за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Чапаро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Ранка, 1997) 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вісім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інтерактивних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обов`язки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заняттєвої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(думка,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дух),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чуттєві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просторові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сприйняття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нагадувань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сформована як один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Австралійської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258198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Австралійська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заняттєво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виконавча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модель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5809" y="1791753"/>
            <a:ext cx="6752381" cy="444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0470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650</TotalTime>
  <Words>918</Words>
  <Application>Microsoft Office PowerPoint</Application>
  <PresentationFormat>Экран (4:3)</PresentationFormat>
  <Paragraphs>44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Исполнительная</vt:lpstr>
      <vt:lpstr>Слайд 1</vt:lpstr>
      <vt:lpstr>План</vt:lpstr>
      <vt:lpstr>Слайд 3</vt:lpstr>
      <vt:lpstr>Слайд 4</vt:lpstr>
      <vt:lpstr>Модель людино-середовищно-заняттєвого виконання (за Крістіансеном і Баумом, 1991, 1997; Крістіансеном, Баумом і  Басс-Хайгеном, 2005) </vt:lpstr>
      <vt:lpstr>Модель людино-середовищно-заняттєвого виконання </vt:lpstr>
      <vt:lpstr>Австралійська заняттєво - виконавча модель </vt:lpstr>
      <vt:lpstr>Слайд 8</vt:lpstr>
      <vt:lpstr>Австралійська заняттєво - виконавча модель</vt:lpstr>
      <vt:lpstr>Потокова модель  (за Лім  та Івама, 2006) </vt:lpstr>
      <vt:lpstr>Слайд 11</vt:lpstr>
      <vt:lpstr>Слайд 12</vt:lpstr>
      <vt:lpstr>Канадська модель заняттєвого виконання та залучення (за Таунсен та Полатайко, 2007) </vt:lpstr>
      <vt:lpstr>Слайд 14</vt:lpstr>
      <vt:lpstr>Слайд 15</vt:lpstr>
      <vt:lpstr>Модель занятості людини (за Кілхофнером, 2008)</vt:lpstr>
      <vt:lpstr>Слайд 17</vt:lpstr>
      <vt:lpstr>Слайд 18</vt:lpstr>
      <vt:lpstr>Слайд 19</vt:lpstr>
      <vt:lpstr>Мотивація- це процес спонукання людини до діяльності для досягнення цілей.</vt:lpstr>
      <vt:lpstr>Мотивація залежить від: замінних та незамінних факторів  </vt:lpstr>
      <vt:lpstr>Слайд 22</vt:lpstr>
      <vt:lpstr>Слайд 23</vt:lpstr>
      <vt:lpstr>Тест mini-cog</vt:lpstr>
      <vt:lpstr>1. Які види заняттєвої терапії Вам відомі? Чому виникло стільки моделей заняттєвої терапії?   2. Яка модель із представлених, на Ваш погляд, є найбільш відповідною для використання в Україні? Відповідь обґрунтуйте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мотивації та дезадаптації в ерготерапії</dc:title>
  <dc:creator>Home</dc:creator>
  <cp:lastModifiedBy>Natasha</cp:lastModifiedBy>
  <cp:revision>50</cp:revision>
  <dcterms:created xsi:type="dcterms:W3CDTF">2019-11-26T14:53:54Z</dcterms:created>
  <dcterms:modified xsi:type="dcterms:W3CDTF">2020-10-13T06:28:48Z</dcterms:modified>
</cp:coreProperties>
</file>