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385" r:id="rId3"/>
    <p:sldId id="386" r:id="rId4"/>
    <p:sldId id="390" r:id="rId5"/>
    <p:sldId id="387" r:id="rId6"/>
    <p:sldId id="388" r:id="rId7"/>
    <p:sldId id="351" r:id="rId8"/>
    <p:sldId id="349" r:id="rId9"/>
    <p:sldId id="350" r:id="rId10"/>
    <p:sldId id="391" r:id="rId11"/>
    <p:sldId id="352" r:id="rId12"/>
    <p:sldId id="353" r:id="rId13"/>
    <p:sldId id="354" r:id="rId14"/>
    <p:sldId id="355" r:id="rId15"/>
    <p:sldId id="357" r:id="rId16"/>
    <p:sldId id="358" r:id="rId17"/>
    <p:sldId id="359" r:id="rId18"/>
    <p:sldId id="361" r:id="rId19"/>
    <p:sldId id="360" r:id="rId20"/>
    <p:sldId id="392" r:id="rId21"/>
    <p:sldId id="363" r:id="rId22"/>
    <p:sldId id="364" r:id="rId23"/>
    <p:sldId id="365" r:id="rId24"/>
    <p:sldId id="381" r:id="rId25"/>
    <p:sldId id="382" r:id="rId26"/>
    <p:sldId id="383" r:id="rId27"/>
    <p:sldId id="384" r:id="rId28"/>
    <p:sldId id="389" r:id="rId29"/>
    <p:sldId id="367" r:id="rId30"/>
    <p:sldId id="369" r:id="rId31"/>
    <p:sldId id="370" r:id="rId32"/>
    <p:sldId id="368" r:id="rId33"/>
    <p:sldId id="371" r:id="rId34"/>
    <p:sldId id="372" r:id="rId35"/>
    <p:sldId id="373" r:id="rId36"/>
    <p:sldId id="375" r:id="rId37"/>
    <p:sldId id="393" r:id="rId38"/>
    <p:sldId id="395" r:id="rId39"/>
    <p:sldId id="396" r:id="rId40"/>
    <p:sldId id="374" r:id="rId41"/>
    <p:sldId id="394" r:id="rId42"/>
    <p:sldId id="377" r:id="rId43"/>
    <p:sldId id="378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4465" autoAdjust="0"/>
    <p:restoredTop sz="94660"/>
  </p:normalViewPr>
  <p:slideViewPr>
    <p:cSldViewPr>
      <p:cViewPr>
        <p:scale>
          <a:sx n="100" d="100"/>
          <a:sy n="100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94B2D89-12AF-4DC2-AF45-E59423C7C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C0533B0-660C-4B79-B336-D4DC46AD9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C00EC89-7F66-447D-B67B-672AB1176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9E0384-ED77-44E2-97A2-D9AADF418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B2EA9C-F984-408E-B939-F40850893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F0A2B23-E510-4F9B-B6F3-9A0830439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FA0ADF-DA25-4274-8C4B-0B6D9B002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343F3F8-1105-4356-B18A-9E7E3D79B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852940-CFEF-4A99-A393-C473E69CB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9E7BA23-B524-4EB0-A705-57CC96A44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72E0E5-67CE-4229-AB30-C5152D4A5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D90BC4-D6CD-449C-8132-8410F0FD0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psf-landin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https://metanit.com/python/tutorial/2.1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https://metanit.com/python/tutorial/2.6.php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https://metanit.com/python/tutorial/2.6.php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288" y="1268413"/>
            <a:ext cx="7772400" cy="1470025"/>
          </a:xfrm>
        </p:spPr>
        <p:txBody>
          <a:bodyPr anchor="ctr"/>
          <a:lstStyle/>
          <a:p>
            <a:pPr algn="ctr" eaLnBrk="1" hangingPunct="1"/>
            <a:r>
              <a:rPr lang="ru-RU" sz="5000" b="1" smtClean="0"/>
              <a:t>Python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55738" y="3908425"/>
            <a:ext cx="6223000" cy="16525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uk-UA" sz="2800" smtClean="0">
                <a:solidFill>
                  <a:srgbClr val="898989"/>
                </a:solidFill>
              </a:rPr>
              <a:t> </a:t>
            </a:r>
            <a:endParaRPr lang="ru-RU" sz="2800" smtClean="0">
              <a:solidFill>
                <a:srgbClr val="898989"/>
              </a:solidFill>
            </a:endParaRP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141663"/>
            <a:ext cx="45815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/>
              <a:t>What makes Python special?</a:t>
            </a:r>
            <a:endParaRPr lang="ru-RU" b="1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4" descr="8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00213"/>
            <a:ext cx="770413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/>
              <a:t>What makes Python special?</a:t>
            </a:r>
            <a:r>
              <a:rPr lang="ru-RU" smtClean="0"/>
              <a:t> </a:t>
            </a:r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468313" y="1773238"/>
            <a:ext cx="7704137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sz="2000"/>
              <a:t>it's </a:t>
            </a:r>
            <a:r>
              <a:rPr lang="en-US" sz="2000" b="1"/>
              <a:t>easy to learn</a:t>
            </a:r>
            <a:r>
              <a:rPr lang="en-US" sz="2000"/>
              <a:t> - the time needed to learn Python is shorter than for many other languages; this means that it's possible to start the actual programming faster;</a:t>
            </a:r>
            <a:endParaRPr lang="ru-RU" sz="2000"/>
          </a:p>
          <a:p>
            <a:pPr>
              <a:buFontTx/>
              <a:buChar char="•"/>
            </a:pPr>
            <a:r>
              <a:rPr lang="en-US" sz="2000"/>
              <a:t>it's </a:t>
            </a:r>
            <a:r>
              <a:rPr lang="en-US" sz="2000" b="1"/>
              <a:t>easy to teach</a:t>
            </a:r>
            <a:r>
              <a:rPr lang="en-US" sz="2000"/>
              <a:t> - the teaching workload is smaller than that needed by other languages; this means that the teacher can put more emphasis on general (language-independent) programming techniques, not wasting energy on exotic tricks, strange exceptions and incomprehensible rules;</a:t>
            </a:r>
            <a:endParaRPr lang="ru-RU" sz="2000"/>
          </a:p>
          <a:p>
            <a:pPr>
              <a:buFontTx/>
              <a:buChar char="•"/>
            </a:pPr>
            <a:r>
              <a:rPr lang="en-US" sz="2000"/>
              <a:t>it's </a:t>
            </a:r>
            <a:r>
              <a:rPr lang="en-US" sz="2000" b="1"/>
              <a:t>easy to use</a:t>
            </a:r>
            <a:r>
              <a:rPr lang="en-US" sz="2000"/>
              <a:t> for writing new software - it's often possible to write code faster when using Python;</a:t>
            </a:r>
            <a:endParaRPr lang="ru-RU" sz="2000"/>
          </a:p>
          <a:p>
            <a:pPr>
              <a:buFontTx/>
              <a:buChar char="•"/>
            </a:pPr>
            <a:r>
              <a:rPr lang="en-US" sz="2000"/>
              <a:t>it's </a:t>
            </a:r>
            <a:r>
              <a:rPr lang="en-US" sz="2000" b="1"/>
              <a:t>easy to understand</a:t>
            </a:r>
            <a:r>
              <a:rPr lang="en-US" sz="2000"/>
              <a:t> - it's also often easier to understand someone else's code faster if it is written in Python;</a:t>
            </a:r>
            <a:endParaRPr lang="ru-RU" sz="2000"/>
          </a:p>
          <a:p>
            <a:pPr>
              <a:buFontTx/>
              <a:buChar char="•"/>
            </a:pPr>
            <a:r>
              <a:rPr lang="en-US" sz="2000"/>
              <a:t>it's </a:t>
            </a:r>
            <a:r>
              <a:rPr lang="en-US" sz="2000" b="1"/>
              <a:t>easy to obtain, install and deploy</a:t>
            </a:r>
            <a:r>
              <a:rPr lang="en-US" sz="2000"/>
              <a:t> - Python is free, open and multiplatform; not all languages can boast that.</a:t>
            </a:r>
            <a:endParaRPr lang="ru-RU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/>
              <a:t>Python  drawbacks</a:t>
            </a:r>
            <a:endParaRPr lang="ru-RU" b="1" smtClean="0"/>
          </a:p>
        </p:txBody>
      </p:sp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539750" y="1933575"/>
            <a:ext cx="7704138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000"/>
          </a:p>
          <a:p>
            <a:pPr>
              <a:buFontTx/>
              <a:buChar char="•"/>
            </a:pPr>
            <a:r>
              <a:rPr lang="en-US" sz="2800"/>
              <a:t>it's not a speed demon - Python does not deliver exceptional performance;</a:t>
            </a:r>
          </a:p>
          <a:p>
            <a:pPr>
              <a:buFontTx/>
              <a:buChar char="•"/>
            </a:pPr>
            <a:endParaRPr lang="ru-RU" sz="2800"/>
          </a:p>
          <a:p>
            <a:pPr>
              <a:buFontTx/>
              <a:buChar char="•"/>
            </a:pPr>
            <a:r>
              <a:rPr lang="en-US" sz="2800"/>
              <a:t>in some cases it may be resistant to some simpler testing techniques - this may mean that debugging Python's code can be more difficult than with other languages; fortunately, making mistakes is always harder in Python.</a:t>
            </a:r>
            <a:endParaRPr lang="ru-RU" sz="2800"/>
          </a:p>
          <a:p>
            <a:pPr>
              <a:buFontTx/>
              <a:buChar char="•"/>
            </a:pPr>
            <a:endParaRPr lang="ru-RU" sz="6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/>
              <a:t>Python rivals?</a:t>
            </a:r>
            <a:r>
              <a:rPr lang="ru-RU" smtClean="0"/>
              <a:t> 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539750" y="2090738"/>
            <a:ext cx="7704138" cy="441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000"/>
          </a:p>
          <a:p>
            <a:pPr>
              <a:buFontTx/>
              <a:buChar char="•"/>
            </a:pPr>
            <a:r>
              <a:rPr lang="en-US" sz="3200" b="1"/>
              <a:t>Perl</a:t>
            </a:r>
            <a:r>
              <a:rPr lang="en-US" sz="3200"/>
              <a:t> - a scripting language originally authored by Larry Wall;</a:t>
            </a:r>
          </a:p>
          <a:p>
            <a:pPr>
              <a:buFontTx/>
              <a:buChar char="•"/>
            </a:pPr>
            <a:endParaRPr lang="ru-RU" sz="3200"/>
          </a:p>
          <a:p>
            <a:pPr>
              <a:buFontTx/>
              <a:buChar char="•"/>
            </a:pPr>
            <a:r>
              <a:rPr lang="en-US" sz="3200" b="1"/>
              <a:t>Ruby</a:t>
            </a:r>
            <a:r>
              <a:rPr lang="en-US" sz="3200"/>
              <a:t> - a scripting language originally authored by Yukihiro Matsumoto.</a:t>
            </a:r>
            <a:endParaRPr lang="ru-RU" sz="3200"/>
          </a:p>
          <a:p>
            <a:pPr>
              <a:buFontTx/>
              <a:buChar char="•"/>
            </a:pPr>
            <a:endParaRPr lang="ru-RU" sz="4400"/>
          </a:p>
          <a:p>
            <a:pPr>
              <a:buFontTx/>
              <a:buChar char="•"/>
            </a:pPr>
            <a:endParaRPr lang="ru-RU" sz="6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smtClean="0"/>
              <a:t>Where can we see Python in action?</a:t>
            </a:r>
            <a:r>
              <a:rPr lang="ru-RU" sz="3400" smtClean="0"/>
              <a:t> </a:t>
            </a:r>
          </a:p>
        </p:txBody>
      </p:sp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539750" y="1558925"/>
            <a:ext cx="648017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sz="2400"/>
              <a:t>It's used extensively to implement complex </a:t>
            </a:r>
            <a:r>
              <a:rPr lang="en-US" sz="2400" b="1"/>
              <a:t>Internet services</a:t>
            </a:r>
            <a:r>
              <a:rPr lang="en-US" sz="2400"/>
              <a:t> like search engines, cloud storage and tools, social </a:t>
            </a:r>
          </a:p>
          <a:p>
            <a:r>
              <a:rPr lang="en-US" sz="2400"/>
              <a:t>media and so on. </a:t>
            </a:r>
          </a:p>
          <a:p>
            <a:pPr>
              <a:buFontTx/>
              <a:buChar char="•"/>
            </a:pPr>
            <a:r>
              <a:rPr lang="en-US" sz="2400"/>
              <a:t>Many </a:t>
            </a:r>
            <a:r>
              <a:rPr lang="en-US" sz="2400" b="1"/>
              <a:t>developing tools</a:t>
            </a:r>
            <a:r>
              <a:rPr lang="en-US" sz="2400"/>
              <a:t> are implemented</a:t>
            </a:r>
          </a:p>
          <a:p>
            <a:r>
              <a:rPr lang="en-US" sz="2400"/>
              <a:t> in Python. </a:t>
            </a:r>
          </a:p>
          <a:p>
            <a:pPr>
              <a:buFontTx/>
              <a:buChar char="•"/>
            </a:pPr>
            <a:r>
              <a:rPr lang="en-US" sz="2400"/>
              <a:t>More and more </a:t>
            </a:r>
            <a:r>
              <a:rPr lang="en-US" sz="2400" b="1"/>
              <a:t>everyday use applications</a:t>
            </a:r>
            <a:r>
              <a:rPr lang="en-US" sz="2400"/>
              <a:t> are being written in Python. </a:t>
            </a:r>
          </a:p>
          <a:p>
            <a:pPr>
              <a:buFontTx/>
              <a:buChar char="•"/>
            </a:pPr>
            <a:r>
              <a:rPr lang="en-US" sz="2400"/>
              <a:t>Lots of </a:t>
            </a:r>
            <a:r>
              <a:rPr lang="en-US" sz="2400" b="1"/>
              <a:t>scientists</a:t>
            </a:r>
            <a:r>
              <a:rPr lang="en-US" sz="2400"/>
              <a:t> have abandoned expensive proprietary tools and switched </a:t>
            </a:r>
          </a:p>
          <a:p>
            <a:r>
              <a:rPr lang="en-US" sz="2400"/>
              <a:t>to Python. </a:t>
            </a:r>
          </a:p>
          <a:p>
            <a:pPr>
              <a:buFontTx/>
              <a:buChar char="•"/>
            </a:pPr>
            <a:r>
              <a:rPr lang="en-US" sz="2400"/>
              <a:t>Lots of IT project </a:t>
            </a:r>
            <a:r>
              <a:rPr lang="en-US" sz="2400" b="1"/>
              <a:t>testers</a:t>
            </a:r>
            <a:r>
              <a:rPr lang="en-US" sz="2400"/>
              <a:t> have started </a:t>
            </a:r>
          </a:p>
          <a:p>
            <a:r>
              <a:rPr lang="en-US" sz="2400"/>
              <a:t>using Python to carry out repeatable test procedures. </a:t>
            </a:r>
            <a:endParaRPr lang="ru-RU" sz="6000"/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981075"/>
            <a:ext cx="237966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smtClean="0"/>
              <a:t>There is more than one Python</a:t>
            </a:r>
            <a:r>
              <a:rPr lang="ru-RU" sz="3400" smtClean="0"/>
              <a:t> </a:t>
            </a:r>
          </a:p>
        </p:txBody>
      </p:sp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539750" y="3400425"/>
            <a:ext cx="770413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000"/>
          </a:p>
          <a:p>
            <a:pPr>
              <a:buFontTx/>
              <a:buChar char="•"/>
            </a:pPr>
            <a:endParaRPr lang="ru-RU" sz="3200"/>
          </a:p>
          <a:p>
            <a:pPr>
              <a:buFontTx/>
              <a:buChar char="•"/>
            </a:pPr>
            <a:endParaRPr lang="ru-RU" sz="600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844675"/>
            <a:ext cx="4752975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smtClean="0"/>
              <a:t>There is more than one Python</a:t>
            </a:r>
            <a:r>
              <a:rPr lang="ru-RU" sz="3400" smtClean="0"/>
              <a:t> </a:t>
            </a:r>
          </a:p>
        </p:txBody>
      </p:sp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539750" y="3400425"/>
            <a:ext cx="770413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000"/>
          </a:p>
          <a:p>
            <a:pPr>
              <a:buFontTx/>
              <a:buChar char="•"/>
            </a:pPr>
            <a:endParaRPr lang="ru-RU" sz="3200"/>
          </a:p>
          <a:p>
            <a:pPr>
              <a:buFontTx/>
              <a:buChar char="•"/>
            </a:pPr>
            <a:endParaRPr lang="ru-RU" sz="6000"/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89138"/>
            <a:ext cx="3819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4427538" y="2122488"/>
            <a:ext cx="4600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400" b="1"/>
              <a:t>PSF </a:t>
            </a:r>
          </a:p>
          <a:p>
            <a:pPr algn="ctr"/>
            <a:r>
              <a:rPr lang="en-US" sz="2400" b="1"/>
              <a:t>(</a:t>
            </a:r>
            <a:r>
              <a:rPr lang="en-US" sz="2400" b="1">
                <a:hlinkClick r:id="rId3"/>
              </a:rPr>
              <a:t>Python Software Foundation</a:t>
            </a:r>
            <a:r>
              <a:rPr lang="en-US" sz="2400" b="1"/>
              <a:t>)</a:t>
            </a:r>
            <a:r>
              <a:rPr lang="en-US" sz="2000" b="1"/>
              <a:t> </a:t>
            </a:r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6156325" y="3900488"/>
            <a:ext cx="16938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/>
              <a:t>Cython </a:t>
            </a:r>
          </a:p>
        </p:txBody>
      </p:sp>
      <p:pic>
        <p:nvPicPr>
          <p:cNvPr id="2867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573463"/>
            <a:ext cx="38195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smtClean="0"/>
              <a:t>There is more than one Python</a:t>
            </a:r>
            <a:r>
              <a:rPr lang="ru-RU" sz="3400" smtClean="0"/>
              <a:t> </a:t>
            </a:r>
          </a:p>
        </p:txBody>
      </p:sp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39750" y="3400425"/>
            <a:ext cx="770413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000"/>
          </a:p>
          <a:p>
            <a:pPr>
              <a:buFontTx/>
              <a:buChar char="•"/>
            </a:pPr>
            <a:endParaRPr lang="ru-RU" sz="3200"/>
          </a:p>
          <a:p>
            <a:pPr>
              <a:buFontTx/>
              <a:buChar char="•"/>
            </a:pPr>
            <a:endParaRPr lang="ru-RU" sz="6000"/>
          </a:p>
        </p:txBody>
      </p:sp>
      <p:sp>
        <p:nvSpPr>
          <p:cNvPr id="29700" name="Rectangle 9"/>
          <p:cNvSpPr>
            <a:spLocks noChangeArrowheads="1"/>
          </p:cNvSpPr>
          <p:nvPr/>
        </p:nvSpPr>
        <p:spPr bwMode="auto">
          <a:xfrm>
            <a:off x="5364163" y="2341563"/>
            <a:ext cx="1728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/>
              <a:t>Jython</a:t>
            </a:r>
            <a:r>
              <a:rPr lang="ru-RU" sz="2800" b="1"/>
              <a:t> </a:t>
            </a:r>
          </a:p>
        </p:txBody>
      </p:sp>
      <p:pic>
        <p:nvPicPr>
          <p:cNvPr id="29701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44675"/>
            <a:ext cx="38195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437063"/>
            <a:ext cx="38195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Rectangle 13"/>
          <p:cNvSpPr>
            <a:spLocks noChangeArrowheads="1"/>
          </p:cNvSpPr>
          <p:nvPr/>
        </p:nvSpPr>
        <p:spPr bwMode="auto">
          <a:xfrm>
            <a:off x="5651500" y="4652963"/>
            <a:ext cx="1117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/>
              <a:t>PyPy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620713"/>
            <a:ext cx="8001000" cy="576262"/>
          </a:xfrm>
        </p:spPr>
        <p:txBody>
          <a:bodyPr/>
          <a:lstStyle/>
          <a:p>
            <a:r>
              <a:rPr lang="en-US" sz="3400" b="1" smtClean="0"/>
              <a:t/>
            </a:r>
            <a:br>
              <a:rPr lang="en-US" sz="3400" b="1" smtClean="0"/>
            </a:br>
            <a:r>
              <a:rPr lang="en-US" sz="3400" b="1" smtClean="0"/>
              <a:t/>
            </a:r>
            <a:br>
              <a:rPr lang="en-US" sz="3400" b="1" smtClean="0"/>
            </a:br>
            <a:r>
              <a:rPr lang="en-US" sz="3400" b="1" smtClean="0"/>
              <a:t>“</a:t>
            </a:r>
            <a:r>
              <a:rPr lang="ru-RU" sz="3400" b="1" smtClean="0"/>
              <a:t>Дзен Питона</a:t>
            </a:r>
            <a:r>
              <a:rPr lang="en-US" sz="3400" b="1" smtClean="0"/>
              <a:t>”	</a:t>
            </a:r>
            <a:r>
              <a:rPr lang="ru-RU" sz="3400" b="1" smtClean="0"/>
              <a:t>import this </a:t>
            </a:r>
            <a:r>
              <a:rPr lang="ru-RU" sz="3400" smtClean="0"/>
              <a:t> 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628775"/>
            <a:ext cx="8001000" cy="48942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300" smtClean="0"/>
              <a:t>Beautiful is better than ugly. </a:t>
            </a:r>
            <a:r>
              <a:rPr lang="ru-RU" sz="1300" smtClean="0"/>
              <a:t>Красивое лучше уродливого.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Explicit is better than implicit. </a:t>
            </a:r>
            <a:r>
              <a:rPr lang="ru-RU" sz="1300" smtClean="0"/>
              <a:t>Явное лучше неявного.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Simple is better than complex. </a:t>
            </a:r>
            <a:r>
              <a:rPr lang="ru-RU" sz="1300" smtClean="0"/>
              <a:t>Простое лучше сложного.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Complex is better than complicated. </a:t>
            </a:r>
            <a:r>
              <a:rPr lang="ru-RU" sz="1300" smtClean="0"/>
              <a:t>Сложное лучше усложнённого.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Flat is better than nested. </a:t>
            </a:r>
            <a:r>
              <a:rPr lang="ru-RU" sz="1300" smtClean="0"/>
              <a:t>Плоское лучше вложенного.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Sparse is better than dense. </a:t>
            </a:r>
            <a:r>
              <a:rPr lang="ru-RU" sz="1300" smtClean="0"/>
              <a:t>Разрежённое лучше плотного.</a:t>
            </a:r>
          </a:p>
          <a:p>
            <a:pPr>
              <a:lnSpc>
                <a:spcPct val="80000"/>
              </a:lnSpc>
            </a:pPr>
            <a:r>
              <a:rPr lang="ru-RU" sz="1300" smtClean="0"/>
              <a:t>Readability counts. Удобочитаемость важна.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Special cases aren't special enough to break the rules. </a:t>
            </a:r>
            <a:r>
              <a:rPr lang="ru-RU" sz="1300" smtClean="0"/>
              <a:t>Частные случаи не настолько существенны, чтобы нарушать правила.</a:t>
            </a:r>
          </a:p>
          <a:p>
            <a:pPr>
              <a:lnSpc>
                <a:spcPct val="80000"/>
              </a:lnSpc>
            </a:pPr>
            <a:r>
              <a:rPr lang="ru-RU" sz="1300" smtClean="0"/>
              <a:t>Although practicality beats purity. Однако практичность важнее чистоты.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Errors should never pass silently. </a:t>
            </a:r>
            <a:r>
              <a:rPr lang="ru-RU" sz="1300" smtClean="0"/>
              <a:t>Ошибки никогда не должны замалчиваться.</a:t>
            </a:r>
          </a:p>
          <a:p>
            <a:pPr>
              <a:lnSpc>
                <a:spcPct val="80000"/>
              </a:lnSpc>
            </a:pPr>
            <a:r>
              <a:rPr lang="ru-RU" sz="1300" smtClean="0"/>
              <a:t>Unless explicitly silenced. За исключением замалчивания, которое задано явно.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In the face of ambiguity, refuse the temptation to guess. </a:t>
            </a:r>
            <a:r>
              <a:rPr lang="ru-RU" sz="1300" smtClean="0"/>
              <a:t>Перед лицом неоднозначности сопротивляйтесь искушению угадать.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There should be one — and preferably only one — obvious way to do it. </a:t>
            </a:r>
            <a:r>
              <a:rPr lang="ru-RU" sz="1300" smtClean="0"/>
              <a:t>Должен существовать один — и, желательно, только один — очевидный способ сделать это.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Although that way may not be obvious at first unless you're Dutch. </a:t>
            </a:r>
            <a:r>
              <a:rPr lang="ru-RU" sz="1300" smtClean="0"/>
              <a:t>Хотя он может быть с первого взгляда не очевиден, если ты не голландец.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Now is better than never. </a:t>
            </a:r>
            <a:r>
              <a:rPr lang="ru-RU" sz="1300" smtClean="0"/>
              <a:t>Сейчас лучше, чем никогда.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Although never is often better than *right* now. </a:t>
            </a:r>
            <a:r>
              <a:rPr lang="ru-RU" sz="1300" smtClean="0"/>
              <a:t>Однако, никогда чаще лучше, чем прямо сейчас.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If the implementation is hard to explain, it's a bad idea. </a:t>
            </a:r>
            <a:r>
              <a:rPr lang="ru-RU" sz="1300" smtClean="0"/>
              <a:t>Если реализацию сложно объяснить — это плохая идея.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If the implementation is easy to explain, it may be a good idea. </a:t>
            </a:r>
            <a:r>
              <a:rPr lang="ru-RU" sz="1300" smtClean="0"/>
              <a:t>Если реализацию легко объяснить — это может быть хорошая идея.</a:t>
            </a:r>
          </a:p>
          <a:p>
            <a:pPr>
              <a:lnSpc>
                <a:spcPct val="80000"/>
              </a:lnSpc>
            </a:pPr>
            <a:r>
              <a:rPr lang="en-US" sz="1300" smtClean="0"/>
              <a:t>Namespaces are one honking great idea — let's do more of those! </a:t>
            </a:r>
            <a:r>
              <a:rPr lang="ru-RU" sz="1300" smtClean="0"/>
              <a:t>Пространства имён — прекрасная идея, давайте делать их больше!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620713"/>
            <a:ext cx="8001000" cy="747712"/>
          </a:xfrm>
        </p:spPr>
        <p:txBody>
          <a:bodyPr/>
          <a:lstStyle/>
          <a:p>
            <a:r>
              <a:rPr lang="en-US" sz="3400" b="1" smtClean="0"/>
              <a:t>Downloading and installing Python</a:t>
            </a:r>
            <a:r>
              <a:rPr lang="ru-RU" sz="3400" smtClean="0"/>
              <a:t> ww.python.org/downloads </a:t>
            </a: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539750" y="3400425"/>
            <a:ext cx="770413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000"/>
          </a:p>
          <a:p>
            <a:pPr>
              <a:buFontTx/>
              <a:buChar char="•"/>
            </a:pPr>
            <a:endParaRPr lang="ru-RU" sz="3200"/>
          </a:p>
          <a:p>
            <a:pPr>
              <a:buFontTx/>
              <a:buChar char="•"/>
            </a:pPr>
            <a:endParaRPr lang="ru-RU" sz="6000"/>
          </a:p>
        </p:txBody>
      </p:sp>
      <p:pic>
        <p:nvPicPr>
          <p:cNvPr id="3174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73238"/>
            <a:ext cx="76327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Коротка історія мов програмування</a:t>
            </a:r>
            <a:endParaRPr lang="en-US" b="1" smtClean="0"/>
          </a:p>
        </p:txBody>
      </p:sp>
      <p:pic>
        <p:nvPicPr>
          <p:cNvPr id="14338" name="Picture 4" descr="Определение программы и языка программиро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060575"/>
            <a:ext cx="73152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smtClean="0"/>
              <a:t>Downloading and installing Python</a:t>
            </a:r>
            <a:r>
              <a:rPr lang="ru-RU" sz="3400" smtClean="0"/>
              <a:t> ww.python.org/downloads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4" descr="9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57338"/>
            <a:ext cx="849788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sz="4200" b="1" smtClean="0"/>
              <a:t>Comments</a:t>
            </a:r>
            <a:endParaRPr lang="ru-RU" sz="4200" b="1" smtClean="0"/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5" name="Picture 5" descr="1.png (753×40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44675"/>
            <a:ext cx="71723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Keywords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['False', 'None', 'True', 'and', 'as', 'assert', 'break', 'class', 'continue', 'def', 'del', 'elif', 'else', 'except', 'finally', 'for', 'from', 'global', 'if', 'import', 'in', 'is', 'lambda', 'nonlocal', 'not', 'or', 'pass', 'raise', 'return', 'try', 'while', 'with', 'yield']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Data types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100" smtClean="0"/>
          </a:p>
          <a:p>
            <a:pPr>
              <a:lnSpc>
                <a:spcPct val="80000"/>
              </a:lnSpc>
            </a:pPr>
            <a:r>
              <a:rPr lang="ru-RU" sz="2100" smtClean="0"/>
              <a:t>None (неопределенное значение переменной)</a:t>
            </a:r>
          </a:p>
          <a:p>
            <a:pPr>
              <a:lnSpc>
                <a:spcPct val="80000"/>
              </a:lnSpc>
            </a:pPr>
            <a:r>
              <a:rPr lang="ru-RU" sz="2100" smtClean="0"/>
              <a:t>Логические переменные (Boolean Type)</a:t>
            </a:r>
          </a:p>
          <a:p>
            <a:pPr>
              <a:lnSpc>
                <a:spcPct val="80000"/>
              </a:lnSpc>
            </a:pPr>
            <a:r>
              <a:rPr lang="ru-RU" sz="2100" smtClean="0"/>
              <a:t>Числа (Numeric Type)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int – целое число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float – число с плавающей точкой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complex – комплексное число</a:t>
            </a:r>
          </a:p>
          <a:p>
            <a:pPr>
              <a:lnSpc>
                <a:spcPct val="80000"/>
              </a:lnSpc>
            </a:pPr>
            <a:r>
              <a:rPr lang="ru-RU" sz="2100" smtClean="0"/>
              <a:t>Списки (Sequence Type)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list – список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tuple – кортеж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range – диапазон</a:t>
            </a:r>
          </a:p>
          <a:p>
            <a:pPr>
              <a:lnSpc>
                <a:spcPct val="80000"/>
              </a:lnSpc>
            </a:pPr>
            <a:r>
              <a:rPr lang="ru-RU" sz="2100" smtClean="0"/>
              <a:t>Строки (Text Sequence </a:t>
            </a:r>
            <a:r>
              <a:rPr lang="ru-RU" sz="2100" i="1" smtClean="0"/>
              <a:t>Type </a:t>
            </a:r>
            <a:r>
              <a:rPr lang="ru-RU" sz="210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str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Data types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200" smtClean="0"/>
              <a:t>&gt;&gt;&gt; 10.25 + 98.36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108.61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&gt;&gt;&gt; 'Hello' + 'World'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'HelloWorld' </a:t>
            </a:r>
          </a:p>
          <a:p>
            <a:pPr>
              <a:buFont typeface="Wingdings" pitchFamily="2" charset="2"/>
              <a:buNone/>
            </a:pPr>
            <a:endParaRPr lang="ru-RU" sz="2200" smtClean="0"/>
          </a:p>
          <a:p>
            <a:pPr>
              <a:buFont typeface="Wingdings" pitchFamily="2" charset="2"/>
              <a:buNone/>
            </a:pPr>
            <a:endParaRPr lang="ru-RU" sz="2200" smtClean="0"/>
          </a:p>
          <a:p>
            <a:pPr>
              <a:buFont typeface="Wingdings" pitchFamily="2" charset="2"/>
              <a:buNone/>
            </a:pPr>
            <a:r>
              <a:rPr lang="ru-RU" sz="2200" smtClean="0"/>
              <a:t>&gt;&gt;&gt; 1 + 'a'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Traceback (most recent call last): File "&lt;stdin&gt;", line 1, in &lt;module&gt; TypeError: unsupported operand type(s) for +: 'int' and 'str'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Data types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 smtClean="0"/>
              <a:t>&gt;&gt;&gt; str(1) + 'a'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'1a'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&gt;&gt;&gt; int('3') + 4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7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&gt;&gt;&gt; float('3.2') + int('2')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5.2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&gt;&gt;&gt; str(4) + str(1.2)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'41.2' </a:t>
            </a:r>
          </a:p>
          <a:p>
            <a:pPr>
              <a:buFont typeface="Wingdings" pitchFamily="2" charset="2"/>
              <a:buNone/>
            </a:pPr>
            <a:r>
              <a:rPr lang="ru-RU" sz="1600" smtClean="0"/>
              <a:t>--------------------------------------------------------------------------------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&gt;&gt;&gt; int('101', 2) 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5 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&gt;&gt;&gt; int('F', 16) 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15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Зм</a:t>
            </a:r>
            <a:r>
              <a:rPr lang="uk-UA" smtClean="0"/>
              <a:t>інні</a:t>
            </a:r>
            <a:endParaRPr lang="ru-RU" smtClean="0"/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lvl="1">
              <a:lnSpc>
                <a:spcPct val="80000"/>
              </a:lnSpc>
            </a:pPr>
            <a:r>
              <a:rPr lang="ru-RU" sz="2000" smtClean="0"/>
              <a:t>Бажано давати змінним осмислені імена, що говорять про призначення даних, на які вони посилаються.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Ім'я змінної не повинно збігатися з командами мови (зарезервованими ключовими словами).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Ім'я змінної має починатися з букви або символу підкреслення (_), але не з цифри.</a:t>
            </a:r>
          </a:p>
          <a:p>
            <a:pPr lvl="1">
              <a:lnSpc>
                <a:spcPct val="80000"/>
              </a:lnSpc>
            </a:pPr>
            <a:r>
              <a:rPr lang="ru-RU" sz="2000" smtClean="0"/>
              <a:t>Ім'я змінної не повинно містити пробіли.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smtClean="0"/>
              <a:t>&gt;&gt;&gt; apples = 100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smtClean="0"/>
              <a:t>&gt;&gt;&gt; eat_day = 5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smtClean="0"/>
              <a:t>&gt;&gt;&gt; day = 7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smtClean="0"/>
              <a:t>&gt;&gt;&gt; apples = apples - eat_day * day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smtClean="0"/>
              <a:t>&gt;&gt;&gt; apples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smtClean="0"/>
              <a:t>65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Виведення даних. Функція print()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print(1032)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1032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print(2.34)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2.34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print("Hello")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Hello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1900" smtClean="0"/>
              <a:t>---------------------------------------------------------------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print("a:", 1)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a: 1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one = 1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two = 2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three = 3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&gt;&gt;&gt; print(one, two, three)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1 2 3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Виведення даних. Функція print()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200" smtClean="0"/>
              <a:t>&gt;&gt;&gt; print("hello" + " " + "world")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hello world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&gt;&gt;&gt; print(10 - 2.5/2)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8.75 </a:t>
            </a:r>
          </a:p>
          <a:p>
            <a:pPr>
              <a:buFont typeface="Wingdings" pitchFamily="2" charset="2"/>
              <a:buNone/>
            </a:pPr>
            <a:r>
              <a:rPr lang="uk-UA" sz="2200" smtClean="0"/>
              <a:t>-------------------------------------------------------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&gt;&gt;&gt; print("Mon", "Tue", "Wed", "Thu", ... "Fri", "Sat", "Sun", sep="-")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Mon-Tue-Wed-Thu-Fri-Sat-Sun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&gt;&gt;&gt; print(1, 2, 3, sep="//") </a:t>
            </a:r>
          </a:p>
          <a:p>
            <a:pPr>
              <a:buFont typeface="Wingdings" pitchFamily="2" charset="2"/>
              <a:buNone/>
            </a:pPr>
            <a:r>
              <a:rPr lang="ru-RU" sz="2200" smtClean="0"/>
              <a:t>1//2//3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Data input and output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b="1" smtClean="0"/>
              <a:t>input(</a:t>
            </a:r>
            <a:r>
              <a:rPr lang="ru-RU" smtClean="0"/>
              <a:t>список ввода</a:t>
            </a:r>
            <a:r>
              <a:rPr lang="ru-RU" b="1" smtClean="0"/>
              <a:t>) </a:t>
            </a:r>
          </a:p>
          <a:p>
            <a:pPr>
              <a:buFont typeface="Wingdings" pitchFamily="2" charset="2"/>
              <a:buNone/>
            </a:pPr>
            <a:r>
              <a:rPr lang="ru-RU" sz="2600" smtClean="0"/>
              <a:t>a = int (input()) </a:t>
            </a:r>
            <a:endParaRPr lang="ru-RU" sz="2600" b="1" smtClean="0"/>
          </a:p>
          <a:p>
            <a:r>
              <a:rPr lang="ru-RU" b="1" smtClean="0"/>
              <a:t>print</a:t>
            </a:r>
            <a:r>
              <a:rPr lang="ru-RU" smtClean="0"/>
              <a:t>(список вывода) </a:t>
            </a:r>
          </a:p>
        </p:txBody>
      </p:sp>
      <p:sp>
        <p:nvSpPr>
          <p:cNvPr id="41988" name="Rectangle 11"/>
          <p:cNvSpPr>
            <a:spLocks noChangeArrowheads="1"/>
          </p:cNvSpPr>
          <p:nvPr/>
        </p:nvSpPr>
        <p:spPr bwMode="auto">
          <a:xfrm>
            <a:off x="684213" y="3884613"/>
            <a:ext cx="48244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en-US"/>
              <a:t># </a:t>
            </a:r>
            <a:r>
              <a:rPr lang="uk-UA"/>
              <a:t>Пример</a:t>
            </a:r>
            <a:endParaRPr lang="en-US"/>
          </a:p>
          <a:p>
            <a:r>
              <a:rPr lang="ru-RU"/>
              <a:t>name = input("Введите имя: ")</a:t>
            </a:r>
          </a:p>
          <a:p>
            <a:r>
              <a:rPr lang="ru-RU"/>
              <a:t>print("Привет", name)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400" b="1" smtClean="0"/>
              <a:t>Коротка історія мов програмування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Інструкції для машин пишуть на мовах програмування, які характеризуються: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 lvl="1"/>
            <a:r>
              <a:rPr lang="ru-RU" smtClean="0"/>
              <a:t>синтаксичною однозначністю; </a:t>
            </a:r>
          </a:p>
          <a:p>
            <a:pPr lvl="1"/>
            <a:r>
              <a:rPr lang="ru-RU" smtClean="0"/>
              <a:t>обмеженістю 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Data input and output</a:t>
            </a:r>
          </a:p>
        </p:txBody>
      </p:sp>
      <p:pic>
        <p:nvPicPr>
          <p:cNvPr id="43010" name="Picture 4" descr="ex_format2.png (831×220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933825"/>
            <a:ext cx="79152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5" descr="ex_form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060575"/>
            <a:ext cx="83534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Math operations in Python</a:t>
            </a:r>
          </a:p>
        </p:txBody>
      </p:sp>
      <p:sp>
        <p:nvSpPr>
          <p:cNvPr id="44034" name="Rectangle 41"/>
          <p:cNvSpPr>
            <a:spLocks noChangeArrowheads="1"/>
          </p:cNvSpPr>
          <p:nvPr/>
        </p:nvSpPr>
        <p:spPr bwMode="auto">
          <a:xfrm>
            <a:off x="-23437850" y="4702175"/>
            <a:ext cx="184150" cy="503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</a:rPr>
              <a:t/>
            </a:r>
            <a:br>
              <a:rPr lang="ru-RU" sz="900">
                <a:solidFill>
                  <a:srgbClr val="000000"/>
                </a:solidFill>
              </a:rPr>
            </a:br>
            <a:endParaRPr lang="ru-RU"/>
          </a:p>
        </p:txBody>
      </p:sp>
      <p:pic>
        <p:nvPicPr>
          <p:cNvPr id="44035" name="Picture 178" descr="lab2_example.png (335×12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844675"/>
            <a:ext cx="4414838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6" descr="9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773238"/>
            <a:ext cx="37528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400" b="1" smtClean="0"/>
              <a:t>Math operations in Python	</a:t>
            </a:r>
            <a:r>
              <a:rPr lang="ru-RU" sz="3400" smtClean="0"/>
              <a:t>math </a:t>
            </a:r>
          </a:p>
        </p:txBody>
      </p:sp>
      <p:graphicFrame>
        <p:nvGraphicFramePr>
          <p:cNvPr id="222334" name="Group 126"/>
          <p:cNvGraphicFramePr>
            <a:graphicFrameLocks noGrp="1"/>
          </p:cNvGraphicFramePr>
          <p:nvPr/>
        </p:nvGraphicFramePr>
        <p:xfrm>
          <a:off x="684213" y="1700213"/>
          <a:ext cx="6011862" cy="3830637"/>
        </p:xfrm>
        <a:graphic>
          <a:graphicData uri="http://schemas.openxmlformats.org/drawingml/2006/table">
            <a:tbl>
              <a:tblPr/>
              <a:tblGrid>
                <a:gridCol w="1800225"/>
                <a:gridCol w="4211637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math.ceil(x)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Возвращает ближайшее целое число большее, чем 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math.fabs(x)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Возвращает абсолютное значение числа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math.factorial(x)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Вычисляет факториал 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math.floor(x)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Возвращает ближайшее целое число меньшее, чем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math.exp(x)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Вычисляет e**x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math.log2(x)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Логарифм по основанию 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math.log10(x)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Логарифм по основанию 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math.log(x[, base])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 умолчанию вычисляет логарифм по основанию e, дополнительно можно указать основание логарифма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math.pow(x, y)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Вычисляет значение x в степени y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math.sqrt(x)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Корень квадратный от 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5095" name="Rectangle 112"/>
          <p:cNvSpPr>
            <a:spLocks noChangeArrowheads="1"/>
          </p:cNvSpPr>
          <p:nvPr/>
        </p:nvSpPr>
        <p:spPr bwMode="auto">
          <a:xfrm>
            <a:off x="-23437850" y="4702175"/>
            <a:ext cx="184150" cy="503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</a:rPr>
              <a:t/>
            </a:r>
            <a:br>
              <a:rPr lang="ru-RU" sz="900">
                <a:solidFill>
                  <a:srgbClr val="000000"/>
                </a:solidFill>
              </a:rPr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Math operations in Python</a:t>
            </a:r>
          </a:p>
        </p:txBody>
      </p:sp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-23437850" y="4702175"/>
            <a:ext cx="184150" cy="503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</a:rPr>
              <a:t/>
            </a:r>
            <a:br>
              <a:rPr lang="ru-RU" sz="900">
                <a:solidFill>
                  <a:srgbClr val="000000"/>
                </a:solidFill>
              </a:rPr>
            </a:br>
            <a:endParaRPr lang="ru-RU"/>
          </a:p>
        </p:txBody>
      </p:sp>
      <p:pic>
        <p:nvPicPr>
          <p:cNvPr id="46083" name="Picture 5" descr="lab2_example.png (335×12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844675"/>
            <a:ext cx="31908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7" descr="lab2_example_prog.png (1015×17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068638"/>
            <a:ext cx="80645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Math operations in Python</a:t>
            </a:r>
          </a:p>
        </p:txBody>
      </p:sp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-23437850" y="4702175"/>
            <a:ext cx="184150" cy="503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</a:rPr>
              <a:t/>
            </a:r>
            <a:br>
              <a:rPr lang="ru-RU" sz="900">
                <a:solidFill>
                  <a:srgbClr val="000000"/>
                </a:solidFill>
              </a:rPr>
            </a:br>
            <a:endParaRPr lang="ru-RU"/>
          </a:p>
        </p:txBody>
      </p:sp>
      <p:pic>
        <p:nvPicPr>
          <p:cNvPr id="47107" name="Picture 7" descr="lab2_example_res.png (368×24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500438"/>
            <a:ext cx="36004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8" descr="lab2_example_prog.png (1015×17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00213"/>
            <a:ext cx="80645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04813"/>
            <a:ext cx="8001000" cy="1216025"/>
          </a:xfrm>
        </p:spPr>
        <p:txBody>
          <a:bodyPr/>
          <a:lstStyle/>
          <a:p>
            <a:r>
              <a:rPr lang="ru-RU" b="1" smtClean="0"/>
              <a:t>Python branching structure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-23437850" y="4702175"/>
            <a:ext cx="184150" cy="503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</a:rPr>
              <a:t/>
            </a:r>
            <a:br>
              <a:rPr lang="ru-RU" sz="900">
                <a:solidFill>
                  <a:srgbClr val="000000"/>
                </a:solidFill>
              </a:rPr>
            </a:br>
            <a:endParaRPr lang="ru-RU"/>
          </a:p>
        </p:txBody>
      </p:sp>
      <p:sp>
        <p:nvSpPr>
          <p:cNvPr id="48132" name="Rectangle 6"/>
          <p:cNvSpPr>
            <a:spLocks noChangeArrowheads="1"/>
          </p:cNvSpPr>
          <p:nvPr/>
        </p:nvSpPr>
        <p:spPr bwMode="auto">
          <a:xfrm>
            <a:off x="755650" y="1785938"/>
            <a:ext cx="56165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ru-RU" sz="3200"/>
              <a:t>if логическое_выражение:</a:t>
            </a:r>
          </a:p>
          <a:p>
            <a:r>
              <a:rPr lang="ru-RU" sz="3200"/>
              <a:t>    инструкции</a:t>
            </a:r>
          </a:p>
          <a:p>
            <a:r>
              <a:rPr lang="ru-RU" sz="3200"/>
              <a:t>[elif логическое выражение:</a:t>
            </a:r>
          </a:p>
          <a:p>
            <a:r>
              <a:rPr lang="ru-RU" sz="3200"/>
              <a:t>    инструкции]</a:t>
            </a:r>
          </a:p>
          <a:p>
            <a:r>
              <a:rPr lang="ru-RU" sz="3200"/>
              <a:t>[else: </a:t>
            </a:r>
          </a:p>
          <a:p>
            <a:r>
              <a:rPr lang="ru-RU" sz="3200"/>
              <a:t>    инструкции]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333375"/>
            <a:ext cx="8001000" cy="1216025"/>
          </a:xfrm>
        </p:spPr>
        <p:txBody>
          <a:bodyPr/>
          <a:lstStyle/>
          <a:p>
            <a:r>
              <a:rPr lang="ru-RU" b="1" smtClean="0"/>
              <a:t>Python branching structure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9155" name="Picture 5" descr="ex_ifelse_prog_var0.png (385×27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916113"/>
            <a:ext cx="532765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Python branching structure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0179" name="Picture 4" descr="9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557338"/>
            <a:ext cx="72009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Python branching structure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03" name="Picture 4" descr="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773238"/>
            <a:ext cx="54721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Python branching structure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2227" name="Picture 5" descr="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73238"/>
            <a:ext cx="4968875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400" b="1" smtClean="0"/>
              <a:t>Основні етапи історичного розвитку мов програмування</a:t>
            </a:r>
          </a:p>
        </p:txBody>
      </p:sp>
      <p:pic>
        <p:nvPicPr>
          <p:cNvPr id="16386" name="Picture 3" descr="Эволюция языков программирования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32013" y="1752600"/>
            <a:ext cx="4870450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001000" cy="1216025"/>
          </a:xfrm>
        </p:spPr>
        <p:txBody>
          <a:bodyPr/>
          <a:lstStyle/>
          <a:p>
            <a:r>
              <a:rPr lang="ru-RU" b="1" smtClean="0"/>
              <a:t>Python branching structure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39750" y="1700213"/>
            <a:ext cx="7843838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ru-RU"/>
              <a:t># Программа Обменный пункт</a:t>
            </a:r>
          </a:p>
          <a:p>
            <a:r>
              <a:rPr lang="ru-RU"/>
              <a:t> usd = 57</a:t>
            </a:r>
          </a:p>
          <a:p>
            <a:r>
              <a:rPr lang="ru-RU"/>
              <a:t>euro = 60</a:t>
            </a:r>
          </a:p>
          <a:p>
            <a:r>
              <a:rPr lang="ru-RU"/>
              <a:t> money = int(input("Введите сумму, которую вы хотите обменять: "))</a:t>
            </a:r>
          </a:p>
          <a:p>
            <a:r>
              <a:rPr lang="ru-RU"/>
              <a:t>currency = int(input("Укажите код валюты (доллары - 400, евро - 401): "))</a:t>
            </a:r>
          </a:p>
          <a:p>
            <a:r>
              <a:rPr lang="ru-RU"/>
              <a:t> if currency == 400:</a:t>
            </a:r>
          </a:p>
          <a:p>
            <a:r>
              <a:rPr lang="ru-RU"/>
              <a:t>    cash = round(money / usd, 2)</a:t>
            </a:r>
          </a:p>
          <a:p>
            <a:r>
              <a:rPr lang="ru-RU"/>
              <a:t>    print("Валюта: доллары США")</a:t>
            </a:r>
          </a:p>
          <a:p>
            <a:r>
              <a:rPr lang="ru-RU"/>
              <a:t>elif currency == 401:</a:t>
            </a:r>
          </a:p>
          <a:p>
            <a:r>
              <a:rPr lang="ru-RU"/>
              <a:t>    cash = round(money / euro, 2)</a:t>
            </a:r>
          </a:p>
          <a:p>
            <a:r>
              <a:rPr lang="ru-RU"/>
              <a:t>    print("Валюта: евро")</a:t>
            </a:r>
          </a:p>
          <a:p>
            <a:r>
              <a:rPr lang="ru-RU"/>
              <a:t>else:</a:t>
            </a:r>
          </a:p>
          <a:p>
            <a:r>
              <a:rPr lang="ru-RU"/>
              <a:t>    cash = 0</a:t>
            </a:r>
          </a:p>
          <a:p>
            <a:r>
              <a:rPr lang="ru-RU"/>
              <a:t>    print("Неизвестная валюта")</a:t>
            </a:r>
          </a:p>
          <a:p>
            <a:r>
              <a:rPr lang="ru-RU"/>
              <a:t> print("К получению:", cash)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smtClean="0"/>
              <a:t>Working with loops in Python</a:t>
            </a:r>
            <a:endParaRPr lang="ru-RU" sz="3400" b="1" smtClean="0"/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while </a:t>
            </a:r>
          </a:p>
        </p:txBody>
      </p:sp>
      <p:pic>
        <p:nvPicPr>
          <p:cNvPr id="54275" name="Picture 4" descr="9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49500"/>
            <a:ext cx="803116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001000" cy="1216025"/>
          </a:xfrm>
        </p:spPr>
        <p:txBody>
          <a:bodyPr/>
          <a:lstStyle/>
          <a:p>
            <a:r>
              <a:rPr lang="en-US" sz="3400" b="1" smtClean="0"/>
              <a:t>Working with loops in Python</a:t>
            </a:r>
            <a:endParaRPr lang="ru-RU" sz="3400" b="1" smtClean="0"/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844675"/>
            <a:ext cx="8001000" cy="4267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200" smtClean="0"/>
          </a:p>
        </p:txBody>
      </p:sp>
      <p:pic>
        <p:nvPicPr>
          <p:cNvPr id="55299" name="Picture 7" descr="while.png (440×13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437063"/>
            <a:ext cx="5688013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Rectangle 8"/>
          <p:cNvSpPr>
            <a:spLocks noChangeArrowheads="1"/>
          </p:cNvSpPr>
          <p:nvPr/>
        </p:nvSpPr>
        <p:spPr bwMode="auto">
          <a:xfrm>
            <a:off x="3419475" y="2349500"/>
            <a:ext cx="4562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while логическое выражение</a:t>
            </a:r>
            <a:r>
              <a:rPr lang="ru-RU" sz="2000"/>
              <a:t>:</a:t>
            </a:r>
          </a:p>
          <a:p>
            <a:r>
              <a:rPr lang="ru-RU" sz="2000"/>
              <a:t>команда 1</a:t>
            </a:r>
          </a:p>
          <a:p>
            <a:r>
              <a:rPr lang="ru-RU" sz="2000"/>
              <a:t>команда 2</a:t>
            </a:r>
          </a:p>
          <a:p>
            <a:r>
              <a:rPr lang="ru-RU" sz="2000"/>
              <a:t>...</a:t>
            </a:r>
          </a:p>
          <a:p>
            <a:r>
              <a:rPr lang="ru-RU" sz="2000"/>
              <a:t>команда 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001000" cy="1216025"/>
          </a:xfrm>
        </p:spPr>
        <p:txBody>
          <a:bodyPr/>
          <a:lstStyle/>
          <a:p>
            <a:r>
              <a:rPr lang="en-US" sz="3400" b="1" smtClean="0"/>
              <a:t>Working with loops in Python</a:t>
            </a:r>
            <a:endParaRPr lang="ru-RU" sz="3400" b="1" smtClean="0"/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844675"/>
            <a:ext cx="8001000" cy="4267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200" smtClean="0"/>
          </a:p>
        </p:txBody>
      </p:sp>
      <p:sp>
        <p:nvSpPr>
          <p:cNvPr id="56323" name="Rectangle 6"/>
          <p:cNvSpPr>
            <a:spLocks noChangeArrowheads="1"/>
          </p:cNvSpPr>
          <p:nvPr/>
        </p:nvSpPr>
        <p:spPr bwMode="auto">
          <a:xfrm>
            <a:off x="755650" y="2260600"/>
            <a:ext cx="3240088" cy="1314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/>
              <a:t>for</a:t>
            </a:r>
            <a:r>
              <a:rPr lang="ru-RU" sz="1600"/>
              <a:t> int</a:t>
            </a:r>
            <a:r>
              <a:rPr lang="ru-RU" sz="1600" b="1"/>
              <a:t> in </a:t>
            </a:r>
            <a:r>
              <a:rPr lang="ru-RU" sz="1600"/>
              <a:t>range():</a:t>
            </a:r>
            <a:br>
              <a:rPr lang="ru-RU" sz="1600"/>
            </a:br>
            <a:r>
              <a:rPr lang="ru-RU" sz="1600"/>
              <a:t>    команда 1</a:t>
            </a:r>
            <a:br>
              <a:rPr lang="ru-RU" sz="1600"/>
            </a:br>
            <a:r>
              <a:rPr lang="ru-RU" sz="1600"/>
              <a:t>    команда 2</a:t>
            </a:r>
            <a:br>
              <a:rPr lang="ru-RU" sz="1600"/>
            </a:br>
            <a:r>
              <a:rPr lang="ru-RU" sz="1600"/>
              <a:t>    ...</a:t>
            </a:r>
            <a:br>
              <a:rPr lang="ru-RU" sz="1600"/>
            </a:br>
            <a:r>
              <a:rPr lang="ru-RU" sz="1600"/>
              <a:t>   команда n</a:t>
            </a:r>
          </a:p>
        </p:txBody>
      </p:sp>
      <p:pic>
        <p:nvPicPr>
          <p:cNvPr id="56324" name="Picture 8" descr="ex_for_var0_prog.png (663×16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005263"/>
            <a:ext cx="6315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Різноманітність мов програмування</a:t>
            </a:r>
          </a:p>
        </p:txBody>
      </p:sp>
      <p:pic>
        <p:nvPicPr>
          <p:cNvPr id="174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6827837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08050"/>
            <a:ext cx="842486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600" b="1" smtClean="0"/>
              <a:t>Python goals</a:t>
            </a:r>
            <a:r>
              <a:rPr lang="ru-RU" smtClean="0"/>
              <a:t> 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684213" y="1914525"/>
            <a:ext cx="7704137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sz="2800"/>
              <a:t>an </a:t>
            </a:r>
            <a:r>
              <a:rPr lang="en-US" sz="2800" b="1"/>
              <a:t>easy and intuitive</a:t>
            </a:r>
            <a:r>
              <a:rPr lang="en-US" sz="2800"/>
              <a:t> language just as powerful as those of the major competitors;</a:t>
            </a:r>
            <a:endParaRPr lang="ru-RU" sz="2800"/>
          </a:p>
          <a:p>
            <a:pPr>
              <a:buFontTx/>
              <a:buChar char="•"/>
            </a:pPr>
            <a:r>
              <a:rPr lang="en-US" sz="2800" b="1"/>
              <a:t>open source</a:t>
            </a:r>
            <a:r>
              <a:rPr lang="en-US" sz="2800"/>
              <a:t>, so anyone can contribute to its development;</a:t>
            </a:r>
            <a:endParaRPr lang="ru-RU" sz="2800"/>
          </a:p>
          <a:p>
            <a:pPr>
              <a:buFontTx/>
              <a:buChar char="•"/>
            </a:pPr>
            <a:r>
              <a:rPr lang="en-US" sz="2800"/>
              <a:t>code that is as </a:t>
            </a:r>
            <a:r>
              <a:rPr lang="en-US" sz="2800" b="1"/>
              <a:t>understandable</a:t>
            </a:r>
            <a:r>
              <a:rPr lang="en-US" sz="2800"/>
              <a:t> as plain English;</a:t>
            </a:r>
            <a:endParaRPr lang="ru-RU" sz="2800"/>
          </a:p>
          <a:p>
            <a:pPr>
              <a:buFontTx/>
              <a:buChar char="•"/>
            </a:pPr>
            <a:r>
              <a:rPr lang="en-US" sz="2800" b="1"/>
              <a:t>suitable for everyday tasks</a:t>
            </a:r>
            <a:r>
              <a:rPr lang="en-US" sz="2800"/>
              <a:t>, allowing for short development times.</a:t>
            </a:r>
            <a:endParaRPr lang="ru-RU" sz="2800"/>
          </a:p>
          <a:p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smtClean="0"/>
              <a:t>Compilation vs. interpretation - advantages and disadvantages</a:t>
            </a:r>
            <a:r>
              <a:rPr lang="ru-RU" sz="3400" smtClean="0"/>
              <a:t> </a:t>
            </a:r>
          </a:p>
        </p:txBody>
      </p:sp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9684" name="Group 4"/>
          <p:cNvGraphicFramePr>
            <a:graphicFrameLocks noGrp="1"/>
          </p:cNvGraphicFramePr>
          <p:nvPr/>
        </p:nvGraphicFramePr>
        <p:xfrm>
          <a:off x="395288" y="1844675"/>
          <a:ext cx="8137525" cy="4483100"/>
        </p:xfrm>
        <a:graphic>
          <a:graphicData uri="http://schemas.openxmlformats.org/drawingml/2006/table">
            <a:tbl>
              <a:tblPr/>
              <a:tblGrid>
                <a:gridCol w="1728787"/>
                <a:gridCol w="3168650"/>
                <a:gridCol w="3240088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COMPILATION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INTERPRETATION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5F5"/>
                    </a:solidFill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cs typeface="Times New Roman" pitchFamily="18" charset="0"/>
                        </a:rPr>
                        <a:t>ADVANTAGES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the execution of the translated code is usually faster;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2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only the user has to have the compiler - the end-user may use the code without it;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2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the translated code is stored using machine language - as it is very hard to understand it, your own inventions and programming tricks are likely to remain your secret.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you can run the code as soon as you complete it - there are no additional phases of translation;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2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the code is stored using programming language, not the machine one - this means that it can be run on computers using different machine languages; you don't compile your code separately for each different architecture.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082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cs typeface="Times New Roman" pitchFamily="18" charset="0"/>
                        </a:rPr>
                        <a:t>DISADVANTAGES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the compilation itself may be a very time-consuming process - you may not be able to run your code immediately after any amendment;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2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you have to have as many compilers as hardware platforms you want your code to be run on.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don't expect that interpretation will ramp your code to high speed - your code will share the computer's power with the interpreter, so it can't be really fast;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2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latin typeface="inherit"/>
                          <a:cs typeface="Times New Roman" pitchFamily="18" charset="0"/>
                        </a:rPr>
                        <a:t>both you and the end user have to have the interpreter to run your code.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/>
              <a:t>What is Python?</a:t>
            </a:r>
            <a:r>
              <a:rPr lang="ru-RU" smtClean="0"/>
              <a:t> </a:t>
            </a: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-5213350" y="248443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7" name="Rectangle 23"/>
          <p:cNvSpPr>
            <a:spLocks noChangeArrowheads="1"/>
          </p:cNvSpPr>
          <p:nvPr/>
        </p:nvSpPr>
        <p:spPr bwMode="auto">
          <a:xfrm>
            <a:off x="684213" y="1789113"/>
            <a:ext cx="7704137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sz="2800"/>
              <a:t>Python is a widely-used, interpreted, object-oriented, and high-level programming language with dynamic semantics, used for general-purpose programming.</a:t>
            </a:r>
          </a:p>
          <a:p>
            <a:pPr>
              <a:buFontTx/>
              <a:buChar char="•"/>
            </a:pPr>
            <a:r>
              <a:rPr lang="en-US" sz="2800"/>
              <a:t>The name of the Python programming language comes from an old BBC television comedy sketch series called </a:t>
            </a:r>
            <a:r>
              <a:rPr lang="en-US" sz="2800" b="1"/>
              <a:t>Monty Python's Flying Circus</a:t>
            </a:r>
            <a:r>
              <a:rPr lang="en-US" sz="2800"/>
              <a:t>.</a:t>
            </a:r>
            <a:r>
              <a:rPr lang="ru-RU" sz="2800"/>
              <a:t> </a:t>
            </a:r>
            <a:endParaRPr lang="en-US" sz="2800"/>
          </a:p>
          <a:p>
            <a:pPr>
              <a:buFontTx/>
              <a:buChar char="•"/>
            </a:pPr>
            <a:r>
              <a:rPr lang="en-US" sz="2800"/>
              <a:t>Python was created by </a:t>
            </a:r>
            <a:r>
              <a:rPr lang="en-US" sz="2800" b="1"/>
              <a:t>Guido van Rossum</a:t>
            </a:r>
            <a:r>
              <a:rPr lang="en-US" sz="2800"/>
              <a:t>, born in 1956 in Haarlem, the Netherlands.</a:t>
            </a:r>
            <a:r>
              <a:rPr 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6187</TotalTime>
  <Words>1346</Words>
  <Application>Microsoft Office PowerPoint</Application>
  <PresentationFormat>Экран (4:3)</PresentationFormat>
  <Paragraphs>249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43</vt:i4>
      </vt:variant>
    </vt:vector>
  </HeadingPairs>
  <TitlesOfParts>
    <vt:vector size="63" baseType="lpstr">
      <vt:lpstr>Arial</vt:lpstr>
      <vt:lpstr>Verdana</vt:lpstr>
      <vt:lpstr>Wingdings</vt:lpstr>
      <vt:lpstr>Calibri</vt:lpstr>
      <vt:lpstr>Times New Roman</vt:lpstr>
      <vt:lpstr>Helvetica</vt:lpstr>
      <vt:lpstr>inherit</vt:lpstr>
      <vt:lpstr>Symbol</vt:lpstr>
      <vt:lpstr>Профиль</vt:lpstr>
      <vt:lpstr>Профиль</vt:lpstr>
      <vt:lpstr>Профиль</vt:lpstr>
      <vt:lpstr>Профиль</vt:lpstr>
      <vt:lpstr>Профиль</vt:lpstr>
      <vt:lpstr>Профиль</vt:lpstr>
      <vt:lpstr>Профиль</vt:lpstr>
      <vt:lpstr>Профиль</vt:lpstr>
      <vt:lpstr>Профиль</vt:lpstr>
      <vt:lpstr>Профиль</vt:lpstr>
      <vt:lpstr>Профиль</vt:lpstr>
      <vt:lpstr>Профиль</vt:lpstr>
      <vt:lpstr>Python</vt:lpstr>
      <vt:lpstr>Коротка історія мов програмування</vt:lpstr>
      <vt:lpstr>Коротка історія мов програмування</vt:lpstr>
      <vt:lpstr>Основні етапи історичного розвитку мов програмування</vt:lpstr>
      <vt:lpstr>Різноманітність мов програмування</vt:lpstr>
      <vt:lpstr>Слайд 6</vt:lpstr>
      <vt:lpstr>Python goals </vt:lpstr>
      <vt:lpstr>Compilation vs. interpretation - advantages and disadvantages </vt:lpstr>
      <vt:lpstr>What is Python? </vt:lpstr>
      <vt:lpstr>What makes Python special?</vt:lpstr>
      <vt:lpstr>What makes Python special? </vt:lpstr>
      <vt:lpstr>Python  drawbacks</vt:lpstr>
      <vt:lpstr>Python rivals? </vt:lpstr>
      <vt:lpstr>Where can we see Python in action? </vt:lpstr>
      <vt:lpstr>There is more than one Python </vt:lpstr>
      <vt:lpstr>There is more than one Python </vt:lpstr>
      <vt:lpstr>There is more than one Python </vt:lpstr>
      <vt:lpstr>  “Дзен Питона” import this  </vt:lpstr>
      <vt:lpstr>Downloading and installing Python ww.python.org/downloads </vt:lpstr>
      <vt:lpstr>Downloading and installing Python ww.python.org/downloads</vt:lpstr>
      <vt:lpstr>Comments</vt:lpstr>
      <vt:lpstr>Keywords</vt:lpstr>
      <vt:lpstr>Data types</vt:lpstr>
      <vt:lpstr>Data types</vt:lpstr>
      <vt:lpstr>Data types</vt:lpstr>
      <vt:lpstr>Змінні</vt:lpstr>
      <vt:lpstr>Виведення даних. Функція print()</vt:lpstr>
      <vt:lpstr>Виведення даних. Функція print()</vt:lpstr>
      <vt:lpstr>Data input and output</vt:lpstr>
      <vt:lpstr>Data input and output</vt:lpstr>
      <vt:lpstr>Math operations in Python</vt:lpstr>
      <vt:lpstr>Math operations in Python math </vt:lpstr>
      <vt:lpstr>Math operations in Python</vt:lpstr>
      <vt:lpstr>Math operations in Python</vt:lpstr>
      <vt:lpstr>Python branching structure</vt:lpstr>
      <vt:lpstr>Python branching structure</vt:lpstr>
      <vt:lpstr>Python branching structure</vt:lpstr>
      <vt:lpstr>Python branching structure</vt:lpstr>
      <vt:lpstr>Python branching structure</vt:lpstr>
      <vt:lpstr>Python branching structure</vt:lpstr>
      <vt:lpstr>Working with loops in Python</vt:lpstr>
      <vt:lpstr>Working with loops in Python</vt:lpstr>
      <vt:lpstr>Working with loops in Python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А. Яковлева</dc:creator>
  <cp:lastModifiedBy>z</cp:lastModifiedBy>
  <cp:revision>35</cp:revision>
  <dcterms:created xsi:type="dcterms:W3CDTF">2012-11-13T08:26:25Z</dcterms:created>
  <dcterms:modified xsi:type="dcterms:W3CDTF">2020-11-25T19:58:56Z</dcterms:modified>
</cp:coreProperties>
</file>