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76" r:id="rId3"/>
    <p:sldId id="277" r:id="rId4"/>
    <p:sldId id="278" r:id="rId5"/>
    <p:sldId id="279" r:id="rId6"/>
    <p:sldId id="280" r:id="rId7"/>
    <p:sldId id="257" r:id="rId8"/>
    <p:sldId id="258" r:id="rId9"/>
    <p:sldId id="259" r:id="rId10"/>
    <p:sldId id="261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2" r:id="rId19"/>
    <p:sldId id="273" r:id="rId20"/>
    <p:sldId id="274" r:id="rId21"/>
    <p:sldId id="275" r:id="rId22"/>
    <p:sldId id="271" r:id="rId23"/>
    <p:sldId id="270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1" d="100"/>
          <a:sy n="101" d="100"/>
        </p:scale>
        <p:origin x="-180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11.12.2017</a:t>
            </a:fld>
            <a:endParaRPr lang="ru-RU" dirty="0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11.12.2017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11.12.2017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11.12.2017</a:t>
            </a:fld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11.12.2017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11.12.2017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11.12.2017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11.12.2017</a:t>
            </a:fld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11.12.2017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11.12.2017</a:t>
            </a:fld>
            <a:endParaRPr lang="ru-RU" dirty="0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11.12.2017</a:t>
            </a:fld>
            <a:endParaRPr lang="ru-RU" dirty="0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11.12.2017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hyperlink" Target="https://ru.wikipedia.org/wiki/%D0%91%D0%BE%D0%BB%D1%8C%D1%88%D0%B0%D1%8F_%D1%81%D0%BE%D0%B2%D0%B5%D1%82%D1%81%D0%BA%D0%B0%D1%8F_%D1%8D%D0%BD%D1%86%D0%B8%D0%BA%D0%BB%D0%BE%D0%BF%D0%B5%D0%B4%D0%B8%D1%8F" TargetMode="External"/><Relationship Id="rId3" Type="http://schemas.openxmlformats.org/officeDocument/2006/relationships/hyperlink" Target="http://www.floraprice.ru/articles/sad/xrizantema-lyubimyj-cvetok-yaponii.html" TargetMode="External"/><Relationship Id="rId7" Type="http://schemas.openxmlformats.org/officeDocument/2006/relationships/hyperlink" Target="http://slovari.yandex.ru/dict/bse/article/00087/30800.htm" TargetMode="External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ru.wikipedia.org/wiki/%D0%AD%D0%BD%D1%86%D0%B8%D0%BA%D0%BB%D0%BE%D0%BF%D0%B5%D0%B4%D0%B8%D1%87%D0%B5%D1%81%D0%BA%D0%B8%D0%B9_%D1%81%D0%BB%D0%BE%D0%B2%D0%B0%D1%80%D1%8C_%D0%91%D1%80%D0%BE%D0%BA%D0%B3%D0%B0%D1%83%D0%B7%D0%B0_%D0%B8_%D0%95%D1%84%D1%80%D0%BE%D0%BD%D0%B0" TargetMode="External"/><Relationship Id="rId5" Type="http://schemas.openxmlformats.org/officeDocument/2006/relationships/hyperlink" Target="https://ru.wikisource.org/wiki/%D0%AD%D0%A1%D0%91%D0%95/%D0%A5%D1%80%D0%B8%D0%B7%D0%B0%D0%BD%D1%82%D0%B5%D0%BC%D0%B0" TargetMode="External"/><Relationship Id="rId4" Type="http://schemas.openxmlformats.org/officeDocument/2006/relationships/hyperlink" Target="http://www.treefrog.ru/mbooks/item/115-chrysanthemum-nedoluzhko.html/" TargetMode="Externa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uk-UA" dirty="0"/>
          </a:p>
        </p:txBody>
      </p:sp>
      <p:pic>
        <p:nvPicPr>
          <p:cNvPr id="1027" name="Picture 3" descr="C:\Users\Настя\Desktop\738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TextBox 5"/>
          <p:cNvSpPr txBox="1"/>
          <p:nvPr/>
        </p:nvSpPr>
        <p:spPr>
          <a:xfrm>
            <a:off x="539552" y="1500174"/>
            <a:ext cx="7890100" cy="286232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6000" b="1" spc="50" dirty="0" smtClean="0">
                <a:ln w="11430"/>
                <a:solidFill>
                  <a:srgbClr val="7030A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</a:t>
            </a:r>
            <a:r>
              <a:rPr lang="uk-UA" sz="6000" b="1" spc="50" dirty="0" smtClean="0">
                <a:ln w="11430"/>
                <a:solidFill>
                  <a:srgbClr val="7030A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ЕЛЕКЦІЯ ДЕКОРАТИВНИХ РОСЛИН</a:t>
            </a:r>
            <a:endParaRPr lang="uk-UA" sz="6000" b="1" spc="50" dirty="0">
              <a:ln w="11430"/>
              <a:solidFill>
                <a:srgbClr val="7030A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428604"/>
            <a:ext cx="7467600" cy="6045348"/>
          </a:xfrm>
        </p:spPr>
        <p:txBody>
          <a:bodyPr>
            <a:normAutofit/>
          </a:bodyPr>
          <a:lstStyle/>
          <a:p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На території колишнього СРСР роботи по селекції та інтродукції хризантеми садової ведуться в ННЦ України (м Ялта), Донецькому ботанічному саду НАН України, Ботанічному саду Латвійської АН (м </a:t>
            </a:r>
            <a:r>
              <a:rPr lang="uk-UA" dirty="0" err="1" smtClean="0">
                <a:latin typeface="Times New Roman" pitchFamily="18" charset="0"/>
                <a:cs typeface="Times New Roman" pitchFamily="18" charset="0"/>
              </a:rPr>
              <a:t>Саласпілс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), Ботанічному саду АН Молдови (м Кишинів), НБС НАН України (</a:t>
            </a:r>
            <a:r>
              <a:rPr lang="uk-UA" dirty="0" err="1" smtClean="0">
                <a:latin typeface="Times New Roman" pitchFamily="18" charset="0"/>
                <a:cs typeface="Times New Roman" pitchFamily="18" charset="0"/>
              </a:rPr>
              <a:t>м.Київ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), Ботанічному саду ХНУ ім. В. Н. </a:t>
            </a:r>
            <a:r>
              <a:rPr lang="uk-UA" dirty="0" err="1" smtClean="0">
                <a:latin typeface="Times New Roman" pitchFamily="18" charset="0"/>
                <a:cs typeface="Times New Roman" pitchFamily="18" charset="0"/>
              </a:rPr>
              <a:t>Каразіна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uk-UA" dirty="0" err="1" smtClean="0">
                <a:latin typeface="Times New Roman" pitchFamily="18" charset="0"/>
                <a:cs typeface="Times New Roman" pitchFamily="18" charset="0"/>
              </a:rPr>
              <a:t>м.Харків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), Криворізькому ботанічному саду НАН України (м Кривий ріг). У Росії інтродукцією та селекцією хризантем займаються в Ботанічному саду-інституті ДВО РАН (</a:t>
            </a:r>
            <a:r>
              <a:rPr lang="uk-UA" dirty="0" err="1" smtClean="0">
                <a:latin typeface="Times New Roman" pitchFamily="18" charset="0"/>
                <a:cs typeface="Times New Roman" pitchFamily="18" charset="0"/>
              </a:rPr>
              <a:t>Недолужко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 А. І.), Головному ботанічному саду ім. Н. В. </a:t>
            </a:r>
            <a:r>
              <a:rPr lang="uk-UA" dirty="0" err="1" smtClean="0">
                <a:latin typeface="Times New Roman" pitchFamily="18" charset="0"/>
                <a:cs typeface="Times New Roman" pitchFamily="18" charset="0"/>
              </a:rPr>
              <a:t>Цицина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uk-UA" dirty="0" err="1" smtClean="0">
                <a:latin typeface="Times New Roman" pitchFamily="18" charset="0"/>
                <a:cs typeface="Times New Roman" pitchFamily="18" charset="0"/>
              </a:rPr>
              <a:t>м.Москва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), РГАУ ім. К. А. Тімірязєва (</a:t>
            </a:r>
            <a:r>
              <a:rPr lang="uk-UA" dirty="0" err="1" smtClean="0">
                <a:latin typeface="Times New Roman" pitchFamily="18" charset="0"/>
                <a:cs typeface="Times New Roman" pitchFamily="18" charset="0"/>
              </a:rPr>
              <a:t>м.Москва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), у Центральному сибірському ботанічному саду СО РАН (Новосибірськ),</a:t>
            </a:r>
            <a:r>
              <a:rPr lang="uk-UA" dirty="0" err="1" smtClean="0">
                <a:latin typeface="Times New Roman" pitchFamily="18" charset="0"/>
                <a:cs typeface="Times New Roman" pitchFamily="18" charset="0"/>
              </a:rPr>
              <a:t>Нікітинський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 ботанічний сад</a:t>
            </a:r>
            <a:endParaRPr lang="uk-UA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285728"/>
            <a:ext cx="7467600" cy="6188224"/>
          </a:xfrm>
        </p:spPr>
        <p:txBody>
          <a:bodyPr/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даний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час хризантема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садові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належить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до числа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провідних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квіткових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культур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відкритого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та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закритого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грунту. Хризантема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володіють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необмеженими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можливостями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використання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озелененні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, на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зріз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, як горшечной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вигоночной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культури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Світовий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сортимент хризантем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налічує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понад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20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тисяч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сортів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 При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цьому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кожні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3 роки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відбувається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зміна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поповнення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виробничого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сортименту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новими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сортами. Причина такого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процесу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запити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моди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підвищення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вимог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до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рослин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серед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яких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оригінальна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форма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забарвлення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суцвіть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декоративність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листя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міцність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квітконоса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транспортабельність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рослини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цілому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uk-UA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Users\Настя\Desktop\273px-Stripedflower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3643314"/>
            <a:ext cx="8501122" cy="321468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285728"/>
            <a:ext cx="7467600" cy="6188224"/>
          </a:xfrm>
        </p:spPr>
        <p:txBody>
          <a:bodyPr>
            <a:normAutofit/>
          </a:bodyPr>
          <a:lstStyle/>
          <a:p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У культурі широко використовується хризантема садова (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Chrysanthemum ×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hortorum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Bailey), 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представлена ​​багаторічними рослинами, висотою від 25 до 200 см. Квітконосні пагони </a:t>
            </a:r>
            <a:r>
              <a:rPr lang="uk-UA" sz="2000" dirty="0" err="1" smtClean="0">
                <a:latin typeface="Times New Roman" pitchFamily="18" charset="0"/>
                <a:cs typeface="Times New Roman" pitchFamily="18" charset="0"/>
              </a:rPr>
              <a:t>напівздерев’янілі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. Листя зелені і темно-зелені, нерідко шкірясті, блискучі. Суцвіття прості і </a:t>
            </a:r>
            <a:r>
              <a:rPr lang="uk-UA" sz="2000" dirty="0" err="1" smtClean="0">
                <a:latin typeface="Times New Roman" pitchFamily="18" charset="0"/>
                <a:cs typeface="Times New Roman" pitchFamily="18" charset="0"/>
              </a:rPr>
              <a:t>напів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 махрові, кулясті і </a:t>
            </a:r>
            <a:r>
              <a:rPr lang="uk-UA" sz="2000" dirty="0" err="1" smtClean="0">
                <a:latin typeface="Times New Roman" pitchFamily="18" charset="0"/>
                <a:cs typeface="Times New Roman" pitchFamily="18" charset="0"/>
              </a:rPr>
              <a:t>напів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000" dirty="0" err="1" smtClean="0">
                <a:latin typeface="Times New Roman" pitchFamily="18" charset="0"/>
                <a:cs typeface="Times New Roman" pitchFamily="18" charset="0"/>
              </a:rPr>
              <a:t>кулевидні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uk-UA" sz="2000" dirty="0" err="1" smtClean="0">
                <a:latin typeface="Times New Roman" pitchFamily="18" charset="0"/>
                <a:cs typeface="Times New Roman" pitchFamily="18" charset="0"/>
              </a:rPr>
              <a:t>лучевидні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, кучеряві, </a:t>
            </a:r>
            <a:r>
              <a:rPr lang="uk-UA" sz="2000" dirty="0" err="1" smtClean="0">
                <a:latin typeface="Times New Roman" pitchFamily="18" charset="0"/>
                <a:cs typeface="Times New Roman" pitchFamily="18" charset="0"/>
              </a:rPr>
              <a:t>анемоновідні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. Кількість суцвіть на кущі у </a:t>
            </a:r>
            <a:r>
              <a:rPr lang="uk-UA" sz="2000" dirty="0" err="1" smtClean="0">
                <a:latin typeface="Times New Roman" pitchFamily="18" charset="0"/>
                <a:cs typeface="Times New Roman" pitchFamily="18" charset="0"/>
              </a:rPr>
              <a:t>крупноквіткових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 сортів зазвичай лімітується і доводиться до 8-12 (в середньому 3-5). У </a:t>
            </a:r>
            <a:r>
              <a:rPr lang="uk-UA" sz="2000" dirty="0" err="1" smtClean="0">
                <a:latin typeface="Times New Roman" pitchFamily="18" charset="0"/>
                <a:cs typeface="Times New Roman" pitchFamily="18" charset="0"/>
              </a:rPr>
              <a:t>мілкоквіткових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 сортів ця кількість залежить від ступеня розвитку рослини і особливостей сорту, нерідко на одному кущі налічується до 200 суцвіть і більше. Забарвлення суцвіть у хризантем варіює від білої до темно-червоної, за винятком синьою і блакитний. Найбільш зустрічаються кольори: жовтий, помаранчевий, бузковий, ліловий, білий, червоний.</a:t>
            </a:r>
          </a:p>
          <a:p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     Залежно від розміру суцвіть хризантеми умовно розділені на 2 садові групи: </a:t>
            </a:r>
            <a:r>
              <a:rPr lang="uk-UA" sz="2000" dirty="0" err="1" smtClean="0">
                <a:latin typeface="Times New Roman" pitchFamily="18" charset="0"/>
                <a:cs typeface="Times New Roman" pitchFamily="18" charset="0"/>
              </a:rPr>
              <a:t>мілкоцвітна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 - з діаметром суцвіть від 1,5 до 10 см і </a:t>
            </a:r>
            <a:r>
              <a:rPr lang="uk-UA" sz="2000" dirty="0" err="1" smtClean="0">
                <a:latin typeface="Times New Roman" pitchFamily="18" charset="0"/>
                <a:cs typeface="Times New Roman" pitchFamily="18" charset="0"/>
              </a:rPr>
              <a:t>крупноцветковую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 - з діаметром суцвіть від 11 до 30 см.</a:t>
            </a:r>
            <a:endParaRPr lang="uk-UA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571472" y="285728"/>
            <a:ext cx="7467600" cy="6159636"/>
          </a:xfrm>
        </p:spPr>
        <p:txBody>
          <a:bodyPr>
            <a:normAutofit/>
          </a:bodyPr>
          <a:lstStyle/>
          <a:p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Хризантеми - рослини короткого дня: скорочення світлового періоду доби викликає і прискорює у них формування суцвіть. Цвітіння зазвичай починається з кінця серпня і триває до початку грудня (залежно від сорту, умов зростання і махровості суцвіть воно складає 20-50 днів).</a:t>
            </a:r>
          </a:p>
          <a:p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      Розмножують хризантеми живцюванням, діленням куща. Хризантеми добре ростуть на світлих, захищених від вітру ділянках, досить родючих ґрунтах, без застою вологи.</a:t>
            </a:r>
            <a:endParaRPr lang="uk-UA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Users\Настя\Desktop\chrizantema_sadovaya_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928934"/>
            <a:ext cx="3357554" cy="3929066"/>
          </a:xfrm>
          <a:prstGeom prst="rect">
            <a:avLst/>
          </a:prstGeom>
          <a:noFill/>
        </p:spPr>
      </p:pic>
      <p:pic>
        <p:nvPicPr>
          <p:cNvPr id="1027" name="Picture 3" descr="C:\Users\Настя\Desktop\281_med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488" y="3143248"/>
            <a:ext cx="3724268" cy="3714752"/>
          </a:xfrm>
          <a:prstGeom prst="rect">
            <a:avLst/>
          </a:prstGeom>
          <a:noFill/>
        </p:spPr>
      </p:pic>
      <p:pic>
        <p:nvPicPr>
          <p:cNvPr id="1028" name="Picture 4" descr="C:\Users\Настя\Desktop\k5jHZCB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29321" y="2928934"/>
            <a:ext cx="3214679" cy="392906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285728"/>
            <a:ext cx="8115328" cy="6188224"/>
          </a:xfrm>
        </p:spPr>
        <p:txBody>
          <a:bodyPr/>
          <a:lstStyle/>
          <a:p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Основними методами отримання нових сортів є: штучна міжсортова гібридизація і метод вільного перехресного запилення з подальшим відбором перспективних сіянців. Сучасні садові хризантеми є складні гібриди, які зберігають у собі ознаки багатьох предкових форм за свою двохтисячолітню історію культури.</a:t>
            </a:r>
            <a:endParaRPr lang="uk-UA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C:\Users\Настя\Desktop\2955254833_4e87e15b4c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643182"/>
            <a:ext cx="5572132" cy="4214818"/>
          </a:xfrm>
          <a:prstGeom prst="rect">
            <a:avLst/>
          </a:prstGeom>
          <a:noFill/>
        </p:spPr>
      </p:pic>
      <p:pic>
        <p:nvPicPr>
          <p:cNvPr id="2051" name="Picture 3" descr="C:\Users\Настя\Desktop\17654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57750" y="2714620"/>
            <a:ext cx="4286250" cy="414338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428604"/>
            <a:ext cx="7467600" cy="6045348"/>
          </a:xfrm>
        </p:spPr>
        <p:txBody>
          <a:bodyPr/>
          <a:lstStyle/>
          <a:p>
            <a:r>
              <a:rPr lang="uk-UA" dirty="0" err="1" smtClean="0"/>
              <a:t>Досягненями</a:t>
            </a:r>
            <a:r>
              <a:rPr lang="uk-UA" dirty="0" smtClean="0"/>
              <a:t> в селекції хризантем стало виведення найбільш стійких порід ,отримання декоративних ознак та нових сортів.</a:t>
            </a:r>
          </a:p>
          <a:p>
            <a:r>
              <a:rPr lang="uk-UA" dirty="0" smtClean="0"/>
              <a:t>Розглянемо деякі досягнення в селекції хризантем (багатолітні)</a:t>
            </a:r>
          </a:p>
          <a:p>
            <a:endParaRPr lang="uk-UA" dirty="0"/>
          </a:p>
        </p:txBody>
      </p:sp>
      <p:pic>
        <p:nvPicPr>
          <p:cNvPr id="3074" name="Picture 2" descr="C:\Users\Настя\Desktop\12476_gib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357430"/>
            <a:ext cx="4357686" cy="450057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357158" y="6429396"/>
            <a:ext cx="364333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Золушка</a:t>
            </a:r>
            <a:endParaRPr lang="uk-UA" sz="2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5" name="Picture 3" descr="C:\Users\Настя\Desktop\abrikosovay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57686" y="2285992"/>
            <a:ext cx="4786314" cy="4572008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4786314" y="6215082"/>
            <a:ext cx="350046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Янтар</a:t>
            </a:r>
            <a:endParaRPr lang="uk-UA" sz="2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uk-UA" dirty="0"/>
          </a:p>
        </p:txBody>
      </p:sp>
      <p:pic>
        <p:nvPicPr>
          <p:cNvPr id="4098" name="Picture 2" descr="C:\Users\Настя\Desktop\f2FC9d6q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4786314" cy="33909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428596" y="2786058"/>
            <a:ext cx="37147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Оленка</a:t>
            </a:r>
            <a:endParaRPr lang="uk-UA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9" name="Picture 3" descr="C:\Users\Настя\Desktop\291_med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3438" y="0"/>
            <a:ext cx="4500562" cy="6858000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5286380" y="6143644"/>
            <a:ext cx="32861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Вечерние</a:t>
            </a:r>
            <a:r>
              <a:rPr lang="uk-UA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8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грез</a:t>
            </a:r>
            <a:r>
              <a:rPr lang="ru-RU" sz="28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ы</a:t>
            </a:r>
            <a:endParaRPr lang="uk-UA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100" name="Picture 4" descr="C:\Users\Настя\Desktop\151.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3357562"/>
            <a:ext cx="4668863" cy="3500438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428596" y="5929330"/>
            <a:ext cx="40005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Золота ос</a:t>
            </a:r>
            <a:r>
              <a:rPr lang="uk-UA" sz="28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інь</a:t>
            </a:r>
            <a:endParaRPr lang="uk-UA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368280"/>
          </a:xfrm>
        </p:spPr>
        <p:txBody>
          <a:bodyPr>
            <a:normAutofit fontScale="90000"/>
          </a:bodyPr>
          <a:lstStyle/>
          <a:p>
            <a:r>
              <a:rPr lang="uk-UA" dirty="0" smtClean="0"/>
              <a:t>Однорічні</a:t>
            </a:r>
            <a:endParaRPr lang="uk-UA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uk-UA" dirty="0"/>
          </a:p>
        </p:txBody>
      </p:sp>
      <p:pic>
        <p:nvPicPr>
          <p:cNvPr id="5122" name="Picture 2" descr="C:\Users\Настя\Desktop\98694349_Chrysanthemum_kilev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714356"/>
            <a:ext cx="5000628" cy="6143644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357158" y="6215082"/>
            <a:ext cx="392909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 Хризантема </a:t>
            </a:r>
            <a:r>
              <a:rPr lang="uk-UA" sz="20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килеватая</a:t>
            </a:r>
            <a:r>
              <a:rPr lang="uk-UA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(Chrysanthemum </a:t>
            </a:r>
            <a:r>
              <a:rPr lang="en-US" sz="20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carinatum</a:t>
            </a:r>
            <a:r>
              <a:rPr lang="en-US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)</a:t>
            </a:r>
            <a:endParaRPr lang="uk-UA" sz="2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3" name="Picture 3" descr="C:\Users\Настя\Desktop\chr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3438" y="714356"/>
            <a:ext cx="4500562" cy="6143644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5072066" y="5857892"/>
            <a:ext cx="378621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Хризантема </a:t>
            </a:r>
            <a:r>
              <a:rPr lang="uk-UA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многостебельная</a:t>
            </a:r>
            <a:r>
              <a:rPr lang="uk-UA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en-US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Chrysanthemum </a:t>
            </a:r>
            <a:r>
              <a:rPr lang="en-US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multicaule</a:t>
            </a:r>
            <a:r>
              <a:rPr lang="en-US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)</a:t>
            </a:r>
            <a:endParaRPr lang="uk-UA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2050" name="Picture 2" descr="C:\Users\Настя\Desktop\hrizantemi1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785786" y="6143644"/>
            <a:ext cx="62865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махрові перисті</a:t>
            </a:r>
            <a:endParaRPr lang="uk-UA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3075" name="Picture 3" descr="C:\Users\Настя\Desktop\hrizantemi1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5214942" cy="6858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6" name="TextBox 5"/>
          <p:cNvSpPr txBox="1"/>
          <p:nvPr/>
        </p:nvSpPr>
        <p:spPr>
          <a:xfrm>
            <a:off x="285720" y="6000768"/>
            <a:ext cx="45720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0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щетіністообразна</a:t>
            </a:r>
            <a:endParaRPr lang="uk-UA" sz="4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6" name="Picture 4" descr="C:\Users\Настя\Desktop\hrizantemi1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14942" y="0"/>
            <a:ext cx="3929058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TextBox 7"/>
          <p:cNvSpPr txBox="1"/>
          <p:nvPr/>
        </p:nvSpPr>
        <p:spPr>
          <a:xfrm>
            <a:off x="5643570" y="6000768"/>
            <a:ext cx="32861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помпона</a:t>
            </a:r>
            <a:endParaRPr lang="uk-UA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0"/>
            <a:ext cx="8424936" cy="6876256"/>
          </a:xfrm>
        </p:spPr>
      </p:pic>
    </p:spTree>
    <p:extLst>
      <p:ext uri="{BB962C8B-B14F-4D97-AF65-F5344CB8AC3E}">
        <p14:creationId xmlns:p14="http://schemas.microsoft.com/office/powerpoint/2010/main" val="320363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4098" name="Picture 2" descr="C:\Users\Настя\Desktop\hrizantemi1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4429124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500034" y="6072206"/>
            <a:ext cx="378621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напівмахрові</a:t>
            </a:r>
            <a:endParaRPr lang="uk-UA" sz="32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9" name="Picture 3" descr="C:\Users\Настя\Desktop\hrizantemi1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29058" y="0"/>
            <a:ext cx="5214942" cy="6858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7" name="TextBox 6"/>
          <p:cNvSpPr txBox="1"/>
          <p:nvPr/>
        </p:nvSpPr>
        <p:spPr>
          <a:xfrm>
            <a:off x="4857752" y="285728"/>
            <a:ext cx="40719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Звичайна</a:t>
            </a:r>
            <a:endParaRPr lang="uk-UA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Настя\Desktop\hrizantemi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4429124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TextBox 4"/>
          <p:cNvSpPr txBox="1"/>
          <p:nvPr/>
        </p:nvSpPr>
        <p:spPr>
          <a:xfrm>
            <a:off x="357158" y="5929330"/>
            <a:ext cx="40719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Анемоноподібна</a:t>
            </a:r>
            <a:endParaRPr lang="uk-UA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3" name="Picture 3" descr="C:\Users\Настя\Desktop\hrizantemi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57686" y="0"/>
            <a:ext cx="4786314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TextBox 6"/>
          <p:cNvSpPr txBox="1"/>
          <p:nvPr/>
        </p:nvSpPr>
        <p:spPr>
          <a:xfrm>
            <a:off x="6715140" y="6215082"/>
            <a:ext cx="21431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ложковидні</a:t>
            </a:r>
            <a:endParaRPr lang="uk-UA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1026" name="Picture 2" descr="C:\Users\Настя\Desktop\yak-polivati-hrizantemu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071538" y="857232"/>
            <a:ext cx="7429552" cy="424731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r>
              <a:rPr lang="uk-UA" b="1" dirty="0" smtClean="0">
                <a:ln/>
                <a:solidFill>
                  <a:schemeClr val="accent3"/>
                </a:solidFill>
              </a:rPr>
              <a:t>                              Список літератури:</a:t>
            </a:r>
          </a:p>
          <a:p>
            <a:pPr marL="342900" indent="-342900">
              <a:buAutoNum type="arabicPeriod"/>
            </a:pPr>
            <a:r>
              <a:rPr lang="en-US" b="1" dirty="0" smtClean="0">
                <a:ln/>
                <a:solidFill>
                  <a:schemeClr val="accent3"/>
                </a:solidFill>
                <a:hlinkClick r:id="rId3"/>
              </a:rPr>
              <a:t>http://www.floraprice.ru/articles/sad/xrizantema-lyubimyj-cvetok-yaponii.html</a:t>
            </a:r>
            <a:endParaRPr lang="uk-UA" b="1" dirty="0" smtClean="0">
              <a:ln/>
              <a:solidFill>
                <a:schemeClr val="accent3"/>
              </a:solidFill>
            </a:endParaRPr>
          </a:p>
          <a:p>
            <a:pPr marL="342900" indent="-342900">
              <a:buFontTx/>
              <a:buAutoNum type="arabicPeriod"/>
            </a:pPr>
            <a:r>
              <a:rPr lang="ru-RU" b="1" i="1" dirty="0" smtClean="0">
                <a:ln/>
                <a:solidFill>
                  <a:schemeClr val="accent3"/>
                </a:solidFill>
              </a:rPr>
              <a:t>Александрова Л.</a:t>
            </a:r>
            <a:r>
              <a:rPr lang="ru-RU" b="1" dirty="0" smtClean="0">
                <a:ln/>
                <a:solidFill>
                  <a:schemeClr val="accent3"/>
                </a:solidFill>
              </a:rPr>
              <a:t> Растущая ковриком // АИФ на даче, 2000, № 23</a:t>
            </a:r>
          </a:p>
          <a:p>
            <a:pPr marL="342900" indent="-342900">
              <a:buFontTx/>
              <a:buAutoNum type="arabicPeriod"/>
            </a:pPr>
            <a:r>
              <a:rPr lang="ru-RU" b="1" i="1" dirty="0" err="1" smtClean="0">
                <a:ln/>
                <a:solidFill>
                  <a:schemeClr val="accent3"/>
                </a:solidFill>
              </a:rPr>
              <a:t>Недолужко</a:t>
            </a:r>
            <a:r>
              <a:rPr lang="ru-RU" b="1" i="1" dirty="0" smtClean="0">
                <a:ln/>
                <a:solidFill>
                  <a:schemeClr val="accent3"/>
                </a:solidFill>
              </a:rPr>
              <a:t> А.И</a:t>
            </a:r>
            <a:r>
              <a:rPr lang="ru-RU" b="1" dirty="0" smtClean="0">
                <a:ln/>
                <a:solidFill>
                  <a:schemeClr val="accent3"/>
                </a:solidFill>
              </a:rPr>
              <a:t> </a:t>
            </a:r>
            <a:r>
              <a:rPr lang="ru-RU" b="1" dirty="0" smtClean="0">
                <a:ln/>
                <a:solidFill>
                  <a:schemeClr val="accent3"/>
                </a:solidFill>
                <a:hlinkClick r:id="rId4"/>
              </a:rPr>
              <a:t>Хризантемы для Приморья</a:t>
            </a:r>
            <a:r>
              <a:rPr lang="ru-RU" b="1" dirty="0" smtClean="0">
                <a:ln/>
                <a:solidFill>
                  <a:schemeClr val="accent3"/>
                </a:solidFill>
              </a:rPr>
              <a:t>. — Владивосток: БСИ ДВО РАН, 2004. – 51 с.</a:t>
            </a:r>
          </a:p>
          <a:p>
            <a:pPr marL="342900" indent="-342900">
              <a:buFontTx/>
              <a:buAutoNum type="arabicPeriod"/>
            </a:pPr>
            <a:r>
              <a:rPr lang="ru-RU" b="1" i="1" dirty="0" smtClean="0">
                <a:ln/>
                <a:solidFill>
                  <a:schemeClr val="accent3"/>
                </a:solidFill>
              </a:rPr>
              <a:t>Павлова Т.</a:t>
            </a:r>
            <a:r>
              <a:rPr lang="ru-RU" b="1" dirty="0" smtClean="0">
                <a:ln/>
                <a:solidFill>
                  <a:schemeClr val="accent3"/>
                </a:solidFill>
              </a:rPr>
              <a:t> Хризантемы: сибирские гибриды. // Цветоводство, 1996, № 6</a:t>
            </a:r>
          </a:p>
          <a:p>
            <a:r>
              <a:rPr lang="ru-RU" b="1" dirty="0" smtClean="0">
                <a:ln/>
                <a:solidFill>
                  <a:schemeClr val="accent3"/>
                </a:solidFill>
                <a:hlinkClick r:id="rId5" tooltip="s:ЭСБЕ/Хризантема"/>
              </a:rPr>
              <a:t>5 .Хризантема</a:t>
            </a:r>
            <a:r>
              <a:rPr lang="ru-RU" b="1" dirty="0" smtClean="0">
                <a:ln/>
                <a:solidFill>
                  <a:schemeClr val="accent3"/>
                </a:solidFill>
              </a:rPr>
              <a:t> // </a:t>
            </a:r>
            <a:r>
              <a:rPr lang="ru-RU" b="1" dirty="0" smtClean="0">
                <a:ln/>
                <a:solidFill>
                  <a:schemeClr val="accent3"/>
                </a:solidFill>
                <a:hlinkClick r:id="rId6" tooltip="Энциклопедический словарь Брокгауза и Ефрона"/>
              </a:rPr>
              <a:t>Энциклопедический словарь Брокгауза и </a:t>
            </a:r>
            <a:r>
              <a:rPr lang="ru-RU" b="1" dirty="0" err="1" smtClean="0">
                <a:ln/>
                <a:solidFill>
                  <a:schemeClr val="accent3"/>
                </a:solidFill>
                <a:hlinkClick r:id="rId6" tooltip="Энциклопедический словарь Брокгауза и Ефрона"/>
              </a:rPr>
              <a:t>Ефрона</a:t>
            </a:r>
            <a:r>
              <a:rPr lang="ru-RU" b="1" dirty="0" smtClean="0">
                <a:ln/>
                <a:solidFill>
                  <a:schemeClr val="accent3"/>
                </a:solidFill>
              </a:rPr>
              <a:t>: В 86 томах (82 т. и 4 доп.). — СПб., 1890—1907.  (Проверено 3 января 2010)</a:t>
            </a:r>
          </a:p>
          <a:p>
            <a:r>
              <a:rPr lang="ru-RU" b="1" i="1" dirty="0" smtClean="0">
                <a:ln/>
                <a:solidFill>
                  <a:schemeClr val="accent3"/>
                </a:solidFill>
                <a:hlinkClick r:id="rId7"/>
              </a:rPr>
              <a:t>Хризантема</a:t>
            </a:r>
            <a:r>
              <a:rPr lang="ru-RU" b="1" dirty="0" smtClean="0">
                <a:ln/>
                <a:solidFill>
                  <a:schemeClr val="accent3"/>
                </a:solidFill>
              </a:rPr>
              <a:t> — статья из </a:t>
            </a:r>
            <a:r>
              <a:rPr lang="ru-RU" b="1" dirty="0" smtClean="0">
                <a:ln/>
                <a:solidFill>
                  <a:schemeClr val="accent3"/>
                </a:solidFill>
                <a:hlinkClick r:id="rId8" tooltip="Большая советская энциклопедия"/>
              </a:rPr>
              <a:t>Большой советской энциклопедии</a:t>
            </a:r>
            <a:r>
              <a:rPr lang="ru-RU" b="1" dirty="0" smtClean="0">
                <a:ln/>
                <a:solidFill>
                  <a:schemeClr val="accent3"/>
                </a:solidFill>
              </a:rPr>
              <a:t>  (Проверено 3 января 2010)</a:t>
            </a:r>
          </a:p>
          <a:p>
            <a:pPr marL="342900" indent="-342900">
              <a:buAutoNum type="arabicPeriod"/>
            </a:pPr>
            <a:endParaRPr lang="uk-UA" b="1" dirty="0">
              <a:ln/>
              <a:solidFill>
                <a:schemeClr val="accent3"/>
              </a:solidFill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6146" name="Picture 2" descr="C:\Users\Настя\Desktop\3Chrysanthemum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13184" y="0"/>
            <a:ext cx="8229600" cy="648072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uk-UA" b="1" dirty="0" err="1" smtClean="0"/>
              <a:t>ВІктор</a:t>
            </a:r>
            <a:r>
              <a:rPr lang="en-US" b="1" dirty="0" smtClean="0"/>
              <a:t> </a:t>
            </a:r>
            <a:r>
              <a:rPr lang="uk-UA" b="1" dirty="0" err="1" smtClean="0"/>
              <a:t>Лемуан</a:t>
            </a:r>
            <a:r>
              <a:rPr lang="uk-UA" b="1" dirty="0" smtClean="0"/>
              <a:t>  </a:t>
            </a:r>
            <a:endParaRPr lang="uk-UA" b="1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99" y="736740"/>
            <a:ext cx="3529197" cy="597907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4" name="Picture 6" descr="http://www.plantfoto.ru/groups_albums_photos/81/2242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920" y="4051521"/>
            <a:ext cx="3552395" cy="266429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http://rastuhi.ru/shop/published/publicdata/U353506SHOP/attachments/SC/products_pictures/Syringa%20vulgaris%20Mme.%20Lemoine_enl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25344" y="1700808"/>
            <a:ext cx="2525205" cy="327948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C:\Users\Надя\Downloads\Селекция идз\Syringa_Buffon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112"/>
          <a:stretch/>
        </p:blipFill>
        <p:spPr bwMode="auto">
          <a:xfrm>
            <a:off x="3861048" y="764738"/>
            <a:ext cx="2664296" cy="301992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861048" y="6346485"/>
            <a:ext cx="1590692" cy="369332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uk-UA" dirty="0" err="1"/>
              <a:t>Алис</a:t>
            </a:r>
            <a:r>
              <a:rPr lang="uk-UA" dirty="0"/>
              <a:t> </a:t>
            </a:r>
            <a:r>
              <a:rPr lang="uk-UA" dirty="0" err="1"/>
              <a:t>Хардинг</a:t>
            </a:r>
            <a:endParaRPr lang="uk-UA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3893136" y="3340551"/>
            <a:ext cx="1025152" cy="369332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uk-UA" dirty="0" err="1"/>
              <a:t>Бюффон</a:t>
            </a:r>
            <a:endParaRPr lang="uk-UA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6575306" y="4509120"/>
            <a:ext cx="1658018" cy="369332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uk-UA" dirty="0"/>
              <a:t>Мадам </a:t>
            </a:r>
            <a:r>
              <a:rPr lang="uk-UA" dirty="0" err="1"/>
              <a:t>Лемуан</a:t>
            </a:r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32912425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16632"/>
            <a:ext cx="8229600" cy="720080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uk-UA" dirty="0"/>
              <a:t>І</a:t>
            </a:r>
            <a:r>
              <a:rPr lang="uk-UA" dirty="0" smtClean="0"/>
              <a:t>. В. </a:t>
            </a:r>
            <a:r>
              <a:rPr lang="uk-UA" dirty="0" err="1" smtClean="0"/>
              <a:t>Мічури</a:t>
            </a:r>
            <a:r>
              <a:rPr lang="en-US" dirty="0" smtClean="0"/>
              <a:t>н</a:t>
            </a:r>
            <a:endParaRPr lang="uk-UA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313" y="1196752"/>
            <a:ext cx="4320480" cy="53792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1400848"/>
            <a:ext cx="3844288" cy="4971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294731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-1355"/>
            <a:ext cx="8229600" cy="720080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uk-UA" dirty="0" err="1"/>
              <a:t>Строение</a:t>
            </a:r>
            <a:r>
              <a:rPr lang="uk-UA" dirty="0"/>
              <a:t> </a:t>
            </a:r>
            <a:r>
              <a:rPr lang="uk-UA" dirty="0" err="1"/>
              <a:t>цветка</a:t>
            </a:r>
            <a:r>
              <a:rPr lang="uk-UA" dirty="0"/>
              <a:t> и </a:t>
            </a:r>
            <a:r>
              <a:rPr lang="uk-UA" dirty="0" err="1" smtClean="0"/>
              <a:t>соцветия</a:t>
            </a:r>
            <a:endParaRPr lang="uk-UA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071989" y="1052735"/>
            <a:ext cx="2927056" cy="46166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400" dirty="0" smtClean="0"/>
              <a:t>Простой цветок</a:t>
            </a:r>
            <a:endParaRPr lang="uk-UA" sz="2400" dirty="0"/>
          </a:p>
        </p:txBody>
      </p:sp>
      <p:cxnSp>
        <p:nvCxnSpPr>
          <p:cNvPr id="6" name="Прямая со стрелкой 5"/>
          <p:cNvCxnSpPr/>
          <p:nvPr/>
        </p:nvCxnSpPr>
        <p:spPr>
          <a:xfrm flipH="1">
            <a:off x="2699792" y="1733243"/>
            <a:ext cx="624225" cy="687645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7" name="Прямая со стрелкой 6"/>
          <p:cNvCxnSpPr/>
          <p:nvPr/>
        </p:nvCxnSpPr>
        <p:spPr>
          <a:xfrm>
            <a:off x="4570166" y="1683409"/>
            <a:ext cx="0" cy="109384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8" name="Прямая со стрелкой 7"/>
          <p:cNvCxnSpPr/>
          <p:nvPr/>
        </p:nvCxnSpPr>
        <p:spPr>
          <a:xfrm>
            <a:off x="5783021" y="1706857"/>
            <a:ext cx="589179" cy="714031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5122" name="Picture 2" descr="http://www.clubcm.ru/img/work/article/a_86_53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94" y="2636912"/>
            <a:ext cx="3037520" cy="243001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http://domsireni.ru/wp-content/uploads/2015/04/Kosmos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06553" y="3501008"/>
            <a:ext cx="3122053" cy="243001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http://www.supersadovnik.ru/binfiles/images/00000001/00032534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47102" y="2742642"/>
            <a:ext cx="3032027" cy="221855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Прямоугольник 11"/>
          <p:cNvSpPr/>
          <p:nvPr/>
        </p:nvSpPr>
        <p:spPr>
          <a:xfrm>
            <a:off x="8099290" y="2777257"/>
            <a:ext cx="1044710" cy="369332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uk-UA" dirty="0"/>
              <a:t>Сумерки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5094939" y="3501008"/>
            <a:ext cx="920508" cy="369332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uk-UA" dirty="0"/>
              <a:t>Космос</a:t>
            </a:r>
          </a:p>
        </p:txBody>
      </p:sp>
    </p:spTree>
    <p:extLst>
      <p:ext uri="{BB962C8B-B14F-4D97-AF65-F5344CB8AC3E}">
        <p14:creationId xmlns:p14="http://schemas.microsoft.com/office/powerpoint/2010/main" val="13401960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071989" y="311808"/>
            <a:ext cx="2927056" cy="46166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uk-UA" sz="2400" dirty="0" smtClean="0"/>
              <a:t>Махровий </a:t>
            </a:r>
            <a:r>
              <a:rPr lang="ru-RU" sz="2400" dirty="0" smtClean="0"/>
              <a:t>цветок</a:t>
            </a:r>
            <a:endParaRPr lang="uk-UA" sz="2400" dirty="0"/>
          </a:p>
        </p:txBody>
      </p:sp>
      <p:cxnSp>
        <p:nvCxnSpPr>
          <p:cNvPr id="5" name="Прямая со стрелкой 4"/>
          <p:cNvCxnSpPr/>
          <p:nvPr/>
        </p:nvCxnSpPr>
        <p:spPr>
          <a:xfrm flipH="1">
            <a:off x="2819961" y="986208"/>
            <a:ext cx="504056" cy="50405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7" name="Прямая со стрелкой 6"/>
          <p:cNvCxnSpPr/>
          <p:nvPr/>
        </p:nvCxnSpPr>
        <p:spPr>
          <a:xfrm>
            <a:off x="5783021" y="978019"/>
            <a:ext cx="432048" cy="55682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6146" name="Picture 2" descr="https://img-fotki.yandex.ru/get/5806/sitella2009.17/0_693b2_b8dd10b6_XXL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079" y="1557827"/>
            <a:ext cx="3789542" cy="28421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://sireni.ru/sy2/wp-content/uploads/2011/02/nadezhda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74865" y="1574514"/>
            <a:ext cx="3618673" cy="28254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5274865" y="1621721"/>
            <a:ext cx="1145949" cy="369332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uk-UA" dirty="0" err="1"/>
              <a:t>Надежда</a:t>
            </a:r>
            <a:endParaRPr lang="uk-UA" dirty="0"/>
          </a:p>
        </p:txBody>
      </p:sp>
      <p:pic>
        <p:nvPicPr>
          <p:cNvPr id="6150" name="Picture 6" descr="Ами Шотт   (Ami Schott)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1753" y="4077072"/>
            <a:ext cx="3993591" cy="2664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2570846" y="4077072"/>
            <a:ext cx="1225207" cy="36933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uk-UA" dirty="0" err="1"/>
              <a:t>Ами</a:t>
            </a:r>
            <a:r>
              <a:rPr lang="uk-UA" dirty="0"/>
              <a:t> </a:t>
            </a:r>
            <a:r>
              <a:rPr lang="uk-UA" dirty="0" err="1"/>
              <a:t>Шотт</a:t>
            </a:r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39699826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Центр 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походження</a:t>
            </a:r>
            <a:endParaRPr lang="uk-UA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28596" y="1500174"/>
            <a:ext cx="7567642" cy="4873752"/>
          </a:xfrm>
        </p:spPr>
        <p:txBody>
          <a:bodyPr>
            <a:normAutofit fontScale="92500" lnSpcReduction="20000"/>
          </a:bodyPr>
          <a:lstStyle/>
          <a:p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Центром походження хризантем є  </a:t>
            </a:r>
            <a:r>
              <a:rPr lang="uk-UA" dirty="0" err="1" smtClean="0">
                <a:latin typeface="Times New Roman" pitchFamily="18" charset="0"/>
                <a:cs typeface="Times New Roman" pitchFamily="18" charset="0"/>
              </a:rPr>
              <a:t>Східноазіатський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Хризантема - найдавніша квіткова культура, оброблювана людиною більше двох з половиною тисяч років. У перекладі з грецької хризантема означає «золота квітка».</a:t>
            </a:r>
          </a:p>
          <a:p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 Культуру хризантеми вперше була введена в Китаї ще в глибоку давнину. «Якщо хочеш бути щасливий все життя - вирощуй хризантеми», - говорить східна мудрість </a:t>
            </a:r>
            <a:r>
              <a:rPr lang="uk-UA" dirty="0" err="1" smtClean="0">
                <a:latin typeface="Times New Roman" pitchFamily="18" charset="0"/>
                <a:cs typeface="Times New Roman" pitchFamily="18" charset="0"/>
              </a:rPr>
              <a:t>.Перша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 письмова згадка про ці рослини зустрічається в творі китайського філософа Конфуція «Весна і осінь», створеному за 500 років до н. е. «Вони сповнені жовтої пишноти», - писав великий філософ. Дійсно, тоді були відомі лише види з невеликими золотисто-жовтими суцвіттями, які використовувалися переважно в їжу і для лікувальних цілей. Надалі китайські садівники навчилися створювати сорти, які вражали сучасників своєю різноманітністю.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sz="quarter" idx="1"/>
          </p:nvPr>
        </p:nvSpPr>
        <p:spPr>
          <a:xfrm>
            <a:off x="457200" y="285728"/>
            <a:ext cx="8401080" cy="6188224"/>
          </a:xfrm>
        </p:spPr>
        <p:txBody>
          <a:bodyPr>
            <a:normAutofit/>
          </a:bodyPr>
          <a:lstStyle/>
          <a:p>
            <a:r>
              <a:rPr lang="uk-UA" sz="1800" dirty="0" smtClean="0">
                <a:latin typeface="Times New Roman" pitchFamily="18" charset="0"/>
                <a:cs typeface="Times New Roman" pitchFamily="18" charset="0"/>
              </a:rPr>
              <a:t>Другою батьківщиною хризантем стала Японія, де вони почали широко культивуватися з 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IV </a:t>
            </a:r>
            <a:r>
              <a:rPr lang="uk-UA" sz="1800" dirty="0" smtClean="0">
                <a:latin typeface="Times New Roman" pitchFamily="18" charset="0"/>
                <a:cs typeface="Times New Roman" pitchFamily="18" charset="0"/>
              </a:rPr>
              <a:t>ст. н. е. У Японії хризантеми зайняли особливо почесне місце і отримали назву «</a:t>
            </a:r>
            <a:r>
              <a:rPr lang="uk-UA" sz="1800" dirty="0" err="1" smtClean="0">
                <a:latin typeface="Times New Roman" pitchFamily="18" charset="0"/>
                <a:cs typeface="Times New Roman" pitchFamily="18" charset="0"/>
              </a:rPr>
              <a:t>кіку</a:t>
            </a:r>
            <a:r>
              <a:rPr lang="uk-UA" sz="1800" dirty="0" smtClean="0">
                <a:latin typeface="Times New Roman" pitchFamily="18" charset="0"/>
                <a:cs typeface="Times New Roman" pitchFamily="18" charset="0"/>
              </a:rPr>
              <a:t>», що означало «сонце». Стилізоване зображення імператорської золотої хризантеми є основою державного герба Японії, воно відображено на монетах, марках, а вища нагорода країни - «Орден хризантеми». З 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IX </a:t>
            </a:r>
            <a:r>
              <a:rPr lang="uk-UA" sz="1800" dirty="0" smtClean="0">
                <a:latin typeface="Times New Roman" pitchFamily="18" charset="0"/>
                <a:cs typeface="Times New Roman" pitchFamily="18" charset="0"/>
              </a:rPr>
              <a:t>ст. встановлюється і щорічно проводиться національний «Свято хризантем».</a:t>
            </a:r>
          </a:p>
          <a:p>
            <a:r>
              <a:rPr lang="uk-UA" sz="1800" dirty="0" smtClean="0">
                <a:latin typeface="Times New Roman" pitchFamily="18" charset="0"/>
                <a:cs typeface="Times New Roman" pitchFamily="18" charset="0"/>
              </a:rPr>
              <a:t>   Яких тільки імен за цей час не дали японські та китайські квітникарі холоднуватим і замисленим улюбленицям Сходу. Кожен сорт як поема: ‘ Весняний Світанок на дамбі </a:t>
            </a:r>
            <a:r>
              <a:rPr lang="uk-UA" sz="1800" dirty="0" err="1" smtClean="0">
                <a:latin typeface="Times New Roman" pitchFamily="18" charset="0"/>
                <a:cs typeface="Times New Roman" pitchFamily="18" charset="0"/>
              </a:rPr>
              <a:t>Су-Ті</a:t>
            </a:r>
            <a:r>
              <a:rPr lang="uk-UA" sz="1800" dirty="0" smtClean="0">
                <a:latin typeface="Times New Roman" pitchFamily="18" charset="0"/>
                <a:cs typeface="Times New Roman" pitchFamily="18" charset="0"/>
              </a:rPr>
              <a:t> ', ‘ Снігом Покритий Камінь Тераси ', ‘ Палац Фенікса в Зубчастих висях'.</a:t>
            </a:r>
            <a:endParaRPr lang="uk-UA" sz="1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7" name="Picture 3" descr="C:\Users\Настя\Desktop\273px-Unidentified_Chrysanthemum_697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0800000" flipV="1">
            <a:off x="0" y="3929066"/>
            <a:ext cx="3357522" cy="2928934"/>
          </a:xfrm>
          <a:prstGeom prst="rect">
            <a:avLst/>
          </a:prstGeom>
          <a:noFill/>
        </p:spPr>
      </p:pic>
      <p:pic>
        <p:nvPicPr>
          <p:cNvPr id="1028" name="Picture 4" descr="C:\Users\Настя\Desktop\chrysanthemum_diversity_st_naturalist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57554" y="3887256"/>
            <a:ext cx="5786446" cy="297074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3074" name="Picture 2" descr="C:\Users\Настя\Desktop\273px-Chrysanthemum_aka_white_mum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285852" y="1857364"/>
            <a:ext cx="6715172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0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Розведенням хризантем починають займатися широкі кола садівників Франції та Англії, створюються національні товариства, які популяризують розведення хризантем і їх селекцію. Багато сортів, отримані селекціонерами другої половини </a:t>
            </a:r>
            <a:r>
              <a:rPr lang="en-US" sz="20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XIX </a:t>
            </a:r>
            <a:r>
              <a:rPr lang="uk-UA" sz="20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століття культивуються і сьогодні .</a:t>
            </a:r>
          </a:p>
          <a:p>
            <a:r>
              <a:rPr lang="uk-UA" sz="20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Перша публікація про хризантемах в Росії зустрічається в журналі «Садівництво» в 1844 році. У 1858 році була опублікована замітка про вирощування і розмноження хризантем. У 1910-1912 роках в Росії налічувалося близько 140 сортів хризантем .</a:t>
            </a:r>
            <a:endParaRPr lang="uk-UA" sz="200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Хризантема Лозовицкая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Хризантема Лозовицкая</Template>
  <TotalTime>6</TotalTime>
  <Words>805</Words>
  <Application>Microsoft Office PowerPoint</Application>
  <PresentationFormat>Экран (4:3)</PresentationFormat>
  <Paragraphs>52</Paragraphs>
  <Slides>23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Хризантема Лозовицкая</vt:lpstr>
      <vt:lpstr>Презентация PowerPoint</vt:lpstr>
      <vt:lpstr>Презентация PowerPoint</vt:lpstr>
      <vt:lpstr>ВІктор Лемуан  </vt:lpstr>
      <vt:lpstr>І. В. Мічурин</vt:lpstr>
      <vt:lpstr>Строение цветка и соцветия</vt:lpstr>
      <vt:lpstr>Презентация PowerPoint</vt:lpstr>
      <vt:lpstr>Центр походження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Однорічні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*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1</dc:creator>
  <cp:lastModifiedBy>1</cp:lastModifiedBy>
  <cp:revision>2</cp:revision>
  <dcterms:created xsi:type="dcterms:W3CDTF">2017-12-11T17:29:06Z</dcterms:created>
  <dcterms:modified xsi:type="dcterms:W3CDTF">2017-12-11T17:49:41Z</dcterms:modified>
</cp:coreProperties>
</file>