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9" r:id="rId4"/>
    <p:sldId id="260" r:id="rId5"/>
    <p:sldId id="258" r:id="rId6"/>
    <p:sldId id="261" r:id="rId7"/>
    <p:sldId id="262" r:id="rId8"/>
    <p:sldId id="263" r:id="rId9"/>
    <p:sldId id="264" r:id="rId10"/>
    <p:sldId id="265" r:id="rId11"/>
    <p:sldId id="266" r:id="rId12"/>
    <p:sldId id="267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0" d="100"/>
          <a:sy n="70" d="100"/>
        </p:scale>
        <p:origin x="-1530" y="-11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03.10.2021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Оброблення інформації в науковому тексті</a:t>
            </a:r>
            <a:r>
              <a:rPr lang="uk-UA" dirty="0" smtClean="0"/>
              <a:t/>
            </a:r>
            <a:br>
              <a:rPr lang="uk-UA" dirty="0" smtClean="0"/>
            </a:br>
            <a:endParaRPr lang="uk-UA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55000" lnSpcReduction="20000"/>
          </a:bodyPr>
          <a:lstStyle/>
          <a:p>
            <a:pPr lvl="0"/>
            <a:r>
              <a:rPr lang="uk-UA" dirty="0" smtClean="0"/>
              <a:t>1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 Правила оформлення цитат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 2.Посилання на джерела інформації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Березенко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В.В.,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Доценко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К.О.,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Іванюха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Т.В. Методичні рекомендації з написання кваліфікаційної роботи магістра : для здобувачів ступеня вищої освіти магістра спеціальності «Журналістика» освітньо-професійних програм  «Реклама», «Зв’язки з громадськістю»,  «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Медіакомунікації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». Запоріжжя : ЗНУ, 2019. 58 с. </a:t>
            </a:r>
          </a:p>
          <a:p>
            <a:pPr lvl="0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2. ДСТУ 3582:2013. Бібліографічний опис. Скорочення слів і словосполучень українською мовою. Загальні вимоги та правила. Київ :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Мінекономрозвитку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України, 2014. 15 с.</a:t>
            </a:r>
          </a:p>
          <a:p>
            <a:pPr lvl="0"/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3. ДСТУ 8302:2015. Бібліографічне посилання. Загальні положення та правила складання. Київ :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ДП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«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УкрНДНЦ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», 2016. 20 с.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4.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Горбенко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І. Ф.,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Микитів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Г. В. Методичні рекомендації до написання й оформлення курсової і кваліфікаційної робіт для здобувачів ступеня вищої освіти бакалавра спеціальності «Журналістика» освітньо-професійної програми «Видавнича справа та редагування». Запоріжжя : ЗНУ, 2019. 44 с.</a:t>
            </a:r>
          </a:p>
          <a:p>
            <a:pPr lvl="0"/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ПРИКЛАД 10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47500" lnSpcReduction="20000"/>
          </a:bodyPr>
          <a:lstStyle/>
          <a:p>
            <a:pPr marL="0" indent="-540000" algn="just">
              <a:lnSpc>
                <a:spcPct val="120000"/>
              </a:lnSpc>
              <a:spcBef>
                <a:spcPts val="0"/>
              </a:spcBef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Віршована цитата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оформлюється двома варіантами:</a:t>
            </a:r>
          </a:p>
          <a:p>
            <a:pPr marL="0" indent="-540000" algn="just">
              <a:lnSpc>
                <a:spcPct val="120000"/>
              </a:lnSpc>
              <a:spcBef>
                <a:spcPts val="0"/>
              </a:spcBef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uk-UA" b="1" dirty="0" err="1" smtClean="0">
                <a:latin typeface="Times New Roman" pitchFamily="18" charset="0"/>
                <a:cs typeface="Times New Roman" pitchFamily="18" charset="0"/>
              </a:rPr>
              <a:t>построфно</a:t>
            </a: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: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-540000" algn="just">
              <a:lnSpc>
                <a:spcPct val="120000"/>
              </a:lnSpc>
              <a:spcBef>
                <a:spcPts val="0"/>
              </a:spcBef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-540000" algn="just">
              <a:lnSpc>
                <a:spcPct val="120000"/>
              </a:lnSpc>
              <a:spcBef>
                <a:spcPts val="0"/>
              </a:spcBef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Кипучість натури спонукала О.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Телігу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до почувань сильних, характерів безкомпромісних: </a:t>
            </a:r>
          </a:p>
          <a:p>
            <a:pPr marL="0" indent="-540000" algn="just">
              <a:lnSpc>
                <a:spcPct val="120000"/>
              </a:lnSpc>
              <a:spcBef>
                <a:spcPts val="0"/>
              </a:spcBef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 руці, що била, не пробачу –</a:t>
            </a:r>
          </a:p>
          <a:p>
            <a:pPr marL="0" indent="-540000" algn="just">
              <a:lnSpc>
                <a:spcPct val="120000"/>
              </a:lnSpc>
              <a:spcBef>
                <a:spcPts val="0"/>
              </a:spcBef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Не для мене переможний бич!</a:t>
            </a:r>
          </a:p>
          <a:p>
            <a:pPr marL="0" indent="-540000" algn="just">
              <a:lnSpc>
                <a:spcPct val="120000"/>
              </a:lnSpc>
              <a:spcBef>
                <a:spcPts val="0"/>
              </a:spcBef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Знай одно: не каюсь я, не плачу,</a:t>
            </a:r>
          </a:p>
          <a:p>
            <a:pPr marL="0" indent="-540000" algn="just">
              <a:lnSpc>
                <a:spcPct val="120000"/>
              </a:lnSpc>
              <a:spcBef>
                <a:spcPts val="0"/>
              </a:spcBef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Ні зітхань не маю, ні злоби [3, с.75].</a:t>
            </a:r>
          </a:p>
          <a:p>
            <a:pPr marL="0" indent="-540000" algn="just">
              <a:lnSpc>
                <a:spcPct val="120000"/>
              </a:lnSpc>
              <a:spcBef>
                <a:spcPts val="0"/>
              </a:spcBef>
            </a:pPr>
            <a:endParaRPr lang="uk-UA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-540000" algn="just">
              <a:lnSpc>
                <a:spcPct val="120000"/>
              </a:lnSpc>
              <a:spcBef>
                <a:spcPts val="0"/>
              </a:spcBef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- цитата без збереження віршованих рядків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L="0" indent="-540000" algn="just">
              <a:lnSpc>
                <a:spcPct val="120000"/>
              </a:lnSpc>
              <a:spcBef>
                <a:spcPts val="0"/>
              </a:spcBef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-540000" algn="just">
              <a:lnSpc>
                <a:spcPct val="120000"/>
              </a:lnSpc>
              <a:spcBef>
                <a:spcPts val="0"/>
              </a:spcBef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Коли Д.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Донцов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під впливом ідей якого перебувала О.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Теліга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розворушив своїм ученням тодішнє сонно-паралітичне суспільство, поетеса зуміла направити волю в конкретне річище національно-визвольної боротьби: «Перейдемо убрід бурхливі води, Щоб взяти повно все, що нам             належить...» [4, с.52].</a:t>
            </a:r>
          </a:p>
          <a:p>
            <a:pPr marL="0" indent="-540000" algn="just">
              <a:lnSpc>
                <a:spcPct val="120000"/>
              </a:lnSpc>
              <a:spcBef>
                <a:spcPts val="0"/>
              </a:spcBef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endParaRPr lang="uk-UA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ПРИКЛАД 11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-540000" algn="just">
              <a:spcBef>
                <a:spcPts val="0"/>
              </a:spcBef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Завдання українського мистецтва націоналісти вбачали  у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“виведенні”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всіх тих цінностей, які б скріплювали, а не розслаблювали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нації...”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[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цит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за : 29, с.4]. </a:t>
            </a:r>
          </a:p>
          <a:p>
            <a:pPr marL="0" indent="-540000" algn="just">
              <a:spcBef>
                <a:spcPts val="0"/>
              </a:spcBef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ПРИКЛАД 12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-540000" algn="just">
              <a:lnSpc>
                <a:spcPct val="120000"/>
              </a:lnSpc>
              <a:spcBef>
                <a:spcPts val="0"/>
              </a:spcBef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(А.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Васильчук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. Ми – не скорені. День. 2018.             7 квітня).</a:t>
            </a:r>
          </a:p>
          <a:p>
            <a:pPr marL="0" indent="-540000" algn="just">
              <a:lnSpc>
                <a:spcPct val="120000"/>
              </a:lnSpc>
              <a:spcBef>
                <a:spcPts val="0"/>
              </a:spcBef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(О. Чабан. Тільки нікому не говори. 1+1. 2019</a:t>
            </a:r>
            <a:r>
              <a:rPr lang="uk-UA" smtClean="0">
                <a:latin typeface="Times New Roman" pitchFamily="18" charset="0"/>
                <a:cs typeface="Times New Roman" pitchFamily="18" charset="0"/>
              </a:rPr>
              <a:t>.            18 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лютого).</a:t>
            </a:r>
          </a:p>
          <a:p>
            <a:pPr marL="0" indent="-540000" algn="just">
              <a:lnSpc>
                <a:spcPct val="120000"/>
              </a:lnSpc>
              <a:spcBef>
                <a:spcPts val="0"/>
              </a:spcBef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(Книжкові люди.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Блог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про книжки видавництва «Наш формат».  URL :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ht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tps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://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nashformat.ua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blog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/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bookish_people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/).</a:t>
            </a:r>
          </a:p>
          <a:p>
            <a:pPr marL="0" indent="-540000" algn="just">
              <a:lnSpc>
                <a:spcPct val="120000"/>
              </a:lnSpc>
              <a:spcBef>
                <a:spcPts val="0"/>
              </a:spcBef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-540000" algn="just">
              <a:lnSpc>
                <a:spcPct val="120000"/>
              </a:lnSpc>
              <a:spcBef>
                <a:spcPts val="0"/>
              </a:spcBef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(Запоріжжя туристичне. Запоріжжя : Кераміст,  2018.  567 с.).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ПРИКЛАД 1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indent="-540000" algn="just">
              <a:lnSpc>
                <a:spcPct val="110000"/>
              </a:lnSpc>
              <a:spcBef>
                <a:spcPts val="0"/>
              </a:spcBef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Однією  з важливих  особливостей публіцистики  є конкретність думок. Для публіциста, на думку Г. Колосова, важливим  є уміння мислити структурно, помічати не просто факти, а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“осмислювати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 тему загалом, побачити її ширше, ніж дозволяють межі конкретного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виступу”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[1, с.17]. </a:t>
            </a:r>
          </a:p>
          <a:p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ПРИКЛАД 2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 marL="0" indent="-540000" algn="just">
              <a:lnSpc>
                <a:spcPct val="120000"/>
              </a:lnSpc>
              <a:spcBef>
                <a:spcPts val="0"/>
              </a:spcBef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Як зауважує В.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Здоровега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“не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будучи найскладнішим видом літературної творчості, журналістика, за загальним визнанням, є водночас найважчим її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видом”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[7, с.87].</a:t>
            </a:r>
          </a:p>
          <a:p>
            <a:pPr marL="0" indent="-540000" algn="just">
              <a:lnSpc>
                <a:spcPct val="120000"/>
              </a:lnSpc>
              <a:spcBef>
                <a:spcPts val="0"/>
              </a:spcBef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АЛЕ лапки не ставляться: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-540000" algn="just">
              <a:lnSpc>
                <a:spcPct val="120000"/>
              </a:lnSpc>
              <a:spcBef>
                <a:spcPts val="0"/>
              </a:spcBef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при використанні  певних запозичень з тексту, зокрема вживання фактів, поданих іншими авторами, окремих матеріалів із викладенням лише суті певного явища. В цьому випадку  обов’язковим є лише посилання на джерело : </a:t>
            </a:r>
          </a:p>
          <a:p>
            <a:pPr marL="0" indent="-540000" algn="just">
              <a:lnSpc>
                <a:spcPct val="120000"/>
              </a:lnSpc>
              <a:spcBef>
                <a:spcPts val="0"/>
              </a:spcBef>
            </a:pPr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ПРИКЛАД 3</a:t>
            </a:r>
            <a:endParaRPr lang="uk-UA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-540000" algn="just">
              <a:lnSpc>
                <a:spcPct val="120000"/>
              </a:lnSpc>
              <a:spcBef>
                <a:spcPts val="0"/>
              </a:spcBef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Свого  часу дослідник Є. Прохоров, зупиняючись  на трьох етапах  пізнання, а отже, й на трьох  напрямках  формування свідомості, крім наукового й мистецького, окремо виділив публіцистичний [3, с.67].</a:t>
            </a:r>
          </a:p>
          <a:p>
            <a:endParaRPr lang="uk-UA" dirty="0" smtClean="0"/>
          </a:p>
          <a:p>
            <a:endParaRPr lang="uk-UA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ПРИКЛАД 4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uk-UA" dirty="0" smtClean="0">
                <a:latin typeface="Times New Roman" pitchFamily="18" charset="0"/>
                <a:cs typeface="Times New Roman" pitchFamily="18" charset="0"/>
              </a:rPr>
            </a:b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-540000" algn="just">
              <a:spcBef>
                <a:spcPts val="0"/>
              </a:spcBef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М.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Тимошик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аналізуючи основні етапи створення видавничої програми, зауважує, що «важливим має бути лише одне – компетентність видавця в обраній сфері діяльності» [44].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ПРИКЛАД 5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-540000" algn="just">
              <a:spcBef>
                <a:spcPts val="0"/>
              </a:spcBef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Залежно від форм власності в Україні можуть створюватись і діяти видавництва таких видів: державне, комунальне, приватне, колективне [20; 23].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ПРИКЛАД 6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-540000" algn="just">
              <a:spcBef>
                <a:spcPts val="0"/>
              </a:spcBef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Як дієвий засіб маркетингу видавничої продукції соціальні мережі виділяють такі вітчизняні  дослідники :   Г. 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Глотва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[23],       М. Каменська [24], Г.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Ключковська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[25],                   В.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Теремко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 [53] та інші.</a:t>
            </a:r>
          </a:p>
          <a:p>
            <a:pPr marL="0" indent="-540000">
              <a:spcBef>
                <a:spcPts val="0"/>
              </a:spcBef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uk-UA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ПРИКЛАД 7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-540000" algn="just">
              <a:spcBef>
                <a:spcPts val="0"/>
              </a:spcBef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Як зазначає перекладач і психолог                   Л.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Горалік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«інтерпретуючи наново події, задані зі сторінок або екрану, ми отримуємо певний контроль над отриманим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меседжем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персоналізуючи його, роблячи більш придатним особисто для себе» [37, с.88].</a:t>
            </a:r>
          </a:p>
          <a:p>
            <a:pPr marL="0" indent="-540000" algn="just">
              <a:spcBef>
                <a:spcPts val="0"/>
              </a:spcBef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0" indent="-540000" algn="just">
              <a:spcBef>
                <a:spcPts val="0"/>
              </a:spcBef>
            </a:pP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ПРИКЛАД 8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-540000" algn="just">
              <a:spcBef>
                <a:spcPts val="0"/>
              </a:spcBef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Цю ознаку вважаємо типологічною через те, що завдяки ній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інтернет-медіа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uk-UA" i="1" dirty="0" smtClean="0">
                <a:latin typeface="Times New Roman" pitchFamily="18" charset="0"/>
                <a:cs typeface="Times New Roman" pitchFamily="18" charset="0"/>
              </a:rPr>
              <a:t>а зокрема і літературно-мистецькі часописи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(курсив наш. – І.Г.),  можна розділяти на еквівалентні традиційним ЗМІ (преса, радіо, телебачення) та мультимедійні видання, які використовують всі можливості різних видів подачі інформації в мережі [41]. </a:t>
            </a:r>
          </a:p>
          <a:p>
            <a:pPr marL="0" indent="-540000" algn="just">
              <a:spcBef>
                <a:spcPts val="0"/>
              </a:spcBef>
            </a:pP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uk-UA" b="1" dirty="0" smtClean="0">
                <a:latin typeface="Times New Roman" pitchFamily="18" charset="0"/>
                <a:cs typeface="Times New Roman" pitchFamily="18" charset="0"/>
              </a:rPr>
              <a:t>ПРИКЛАД 9</a:t>
            </a:r>
            <a:endParaRPr lang="uk-UA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-540000" algn="just">
              <a:spcBef>
                <a:spcPts val="0"/>
              </a:spcBef>
            </a:pP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Як зазначає М. </a:t>
            </a:r>
            <a:r>
              <a:rPr lang="uk-UA" dirty="0" err="1" smtClean="0">
                <a:latin typeface="Times New Roman" pitchFamily="18" charset="0"/>
                <a:cs typeface="Times New Roman" pitchFamily="18" charset="0"/>
              </a:rPr>
              <a:t>Тимошик</a:t>
            </a:r>
            <a:r>
              <a:rPr lang="uk-UA" dirty="0" smtClean="0">
                <a:latin typeface="Times New Roman" pitchFamily="18" charset="0"/>
                <a:cs typeface="Times New Roman" pitchFamily="18" charset="0"/>
              </a:rPr>
              <a:t>, «добре знання видавництв-конкурентів, ... постійний аналіз їхньої діяльності – один із найважливіших чинників створюваної видавничої              програми» [78, с.74].</a:t>
            </a:r>
          </a:p>
          <a:p>
            <a:pPr marL="0" indent="-540000" algn="just">
              <a:spcBef>
                <a:spcPts val="0"/>
              </a:spcBef>
            </a:pPr>
            <a:endParaRPr lang="uk-UA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63</TotalTime>
  <Words>507</Words>
  <Application>Microsoft Office PowerPoint</Application>
  <PresentationFormat>Экран (4:3)</PresentationFormat>
  <Paragraphs>54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Тема Office</vt:lpstr>
      <vt:lpstr>Оброблення інформації в науковому тексті </vt:lpstr>
      <vt:lpstr>ПРИКЛАД 1</vt:lpstr>
      <vt:lpstr>ПРИКЛАД 2 </vt:lpstr>
      <vt:lpstr>ПРИКЛАД 4 </vt:lpstr>
      <vt:lpstr>ПРИКЛАД 5</vt:lpstr>
      <vt:lpstr>ПРИКЛАД 6</vt:lpstr>
      <vt:lpstr>ПРИКЛАД 7</vt:lpstr>
      <vt:lpstr>ПРИКЛАД 8</vt:lpstr>
      <vt:lpstr>ПРИКЛАД 9</vt:lpstr>
      <vt:lpstr>ПРИКЛАД 10</vt:lpstr>
      <vt:lpstr>ПРИКЛАД 11</vt:lpstr>
      <vt:lpstr>ПРИКЛАД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Оброблення інформації в науковому тексті </dc:title>
  <dc:creator>Anvik</dc:creator>
  <cp:lastModifiedBy>Lenovo</cp:lastModifiedBy>
  <cp:revision>24</cp:revision>
  <dcterms:created xsi:type="dcterms:W3CDTF">2019-02-19T09:16:10Z</dcterms:created>
  <dcterms:modified xsi:type="dcterms:W3CDTF">2021-10-03T21:01:22Z</dcterms:modified>
</cp:coreProperties>
</file>