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3" r:id="rId1"/>
  </p:sldMasterIdLst>
  <p:sldIdLst>
    <p:sldId id="256" r:id="rId2"/>
    <p:sldId id="272" r:id="rId3"/>
    <p:sldId id="273" r:id="rId4"/>
    <p:sldId id="274" r:id="rId5"/>
    <p:sldId id="258" r:id="rId6"/>
    <p:sldId id="259" r:id="rId7"/>
    <p:sldId id="261" r:id="rId8"/>
    <p:sldId id="282" r:id="rId9"/>
    <p:sldId id="276" r:id="rId10"/>
    <p:sldId id="277" r:id="rId11"/>
    <p:sldId id="262" r:id="rId12"/>
    <p:sldId id="260" r:id="rId13"/>
    <p:sldId id="269" r:id="rId14"/>
    <p:sldId id="270" r:id="rId15"/>
    <p:sldId id="271" r:id="rId16"/>
    <p:sldId id="275" r:id="rId17"/>
    <p:sldId id="265" r:id="rId18"/>
    <p:sldId id="278" r:id="rId19"/>
    <p:sldId id="279" r:id="rId20"/>
    <p:sldId id="281" r:id="rId21"/>
    <p:sldId id="28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712" autoAdjust="0"/>
  </p:normalViewPr>
  <p:slideViewPr>
    <p:cSldViewPr snapToGrid="0"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CAAD8-FC5B-474F-88D2-EC7A579DADED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0B468-D4B8-4705-81FD-757E8BAA1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CAFFD-3CF7-4E68-9B8E-089437FC99D8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748FD-DB49-445A-8F70-521FD99CD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62999-693B-4894-ADB5-0ADD62AE0602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83D54-FAB8-4F3C-8E0A-E91A21507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BCC1-281C-42AB-BA29-B1FEB195BBEF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DC9A1-7705-44CF-A74F-71FBE0D50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0D84F-DE22-4707-B12E-291821F5BD83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F28F4-71CF-4EA5-A209-06E3B1C81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81DA7-6C67-4F2D-94E5-C39EFE207519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2BC0A-A623-47D4-958C-3A1086A93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14A00-8652-4A32-8DA8-DE733F98296A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32FD2-0ECE-4811-926E-099961AAA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A92B8-9287-414E-B105-44EB13E269B1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9D6B5-D963-4C74-BE13-CF0709DA5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D0F06-4351-4829-9698-21C079D11775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C191-F92F-4C90-944B-6472CA03C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93FEA-00D8-4540-9F55-792BA9CADB2D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9D8FA-9D9C-45DC-80C6-541206734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6707F-6C2A-431B-875F-01FA6766DB48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C2728-A0CE-4963-B533-4C3EAA48B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337A0-B9E7-4B40-ACDF-44243672E128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F5268-3045-47DC-8FE4-37A7D3C53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449F2D-0A27-4806-B9B0-369C36C876AF}" type="datetimeFigureOut">
              <a:rPr lang="ru-RU"/>
              <a:pPr>
                <a:defRPr/>
              </a:pPr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BA6452-048E-4238-A416-EE924E548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6525" y="209550"/>
            <a:ext cx="8770938" cy="1390650"/>
          </a:xfrm>
        </p:spPr>
        <p:txBody>
          <a:bodyPr anchor="b"/>
          <a:lstStyle/>
          <a:p>
            <a:pPr algn="ctr" eaLnBrk="1" hangingPunct="1">
              <a:lnSpc>
                <a:spcPct val="70000"/>
              </a:lnSpc>
            </a:pPr>
            <a:r>
              <a:rPr lang="uk-UA" sz="4000" b="1" u="sng"/>
              <a:t>Гігієна я</a:t>
            </a:r>
            <a:r>
              <a:rPr lang="ru-RU" sz="4000" b="1" u="sng"/>
              <a:t>к основа</a:t>
            </a:r>
            <a:r>
              <a:rPr lang="uk-UA" sz="4000" b="1" u="sng"/>
              <a:t> </a:t>
            </a:r>
            <a:r>
              <a:rPr lang="ru-RU" sz="4000" b="1" u="sng"/>
              <a:t>проф</a:t>
            </a:r>
            <a:r>
              <a:rPr lang="uk-UA" sz="4000" b="1" u="sng"/>
              <a:t>і</a:t>
            </a:r>
            <a:r>
              <a:rPr lang="ru-RU" sz="4000" b="1" u="sng"/>
              <a:t>лактики</a:t>
            </a:r>
            <a:r>
              <a:rPr lang="uk-UA" sz="4000" b="1" u="sng"/>
              <a:t> </a:t>
            </a:r>
            <a:r>
              <a:rPr lang="ru-RU" sz="4000" b="1" u="sng"/>
              <a:t>за</a:t>
            </a:r>
            <a:r>
              <a:rPr lang="uk-UA" sz="4000" b="1" u="sng"/>
              <a:t>хворювань та </a:t>
            </a:r>
            <a:r>
              <a:rPr lang="ru-RU" sz="4000" b="1" u="sng"/>
              <a:t>здорового </a:t>
            </a:r>
            <a:r>
              <a:rPr lang="uk-UA" sz="4000" b="1" u="sng"/>
              <a:t>способу </a:t>
            </a:r>
            <a:r>
              <a:rPr lang="ru-RU" sz="4000" b="1" u="sng"/>
              <a:t>жи</a:t>
            </a:r>
            <a:r>
              <a:rPr lang="uk-UA" sz="4000" b="1" u="sng"/>
              <a:t>ття</a:t>
            </a:r>
            <a:endParaRPr lang="ru-RU" sz="4000" b="1" u="sng"/>
          </a:p>
        </p:txBody>
      </p:sp>
      <p:pic>
        <p:nvPicPr>
          <p:cNvPr id="14338" name="Подзаголовок 2"/>
          <p:cNvPicPr>
            <a:picLocks noGrp="1"/>
          </p:cNvPicPr>
          <p:nvPr>
            <p:ph type="subTitle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894263" y="1630363"/>
            <a:ext cx="4133850" cy="4967287"/>
          </a:xfrm>
        </p:spPr>
      </p:pic>
      <p:sp>
        <p:nvSpPr>
          <p:cNvPr id="14339" name="Rectangle 9"/>
          <p:cNvSpPr>
            <a:spLocks noChangeArrowheads="1"/>
          </p:cNvSpPr>
          <p:nvPr/>
        </p:nvSpPr>
        <p:spPr bwMode="auto">
          <a:xfrm>
            <a:off x="0" y="3276600"/>
            <a:ext cx="6950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endParaRPr lang="uk-UA" sz="2800">
              <a:solidFill>
                <a:schemeClr val="tx1"/>
              </a:solidFill>
            </a:endParaRPr>
          </a:p>
          <a:p>
            <a:pPr indent="449263" algn="ctr"/>
            <a:endParaRPr lang="ru-RU" sz="3200">
              <a:solidFill>
                <a:schemeClr val="tx1"/>
              </a:solidFill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12713" y="1593850"/>
            <a:ext cx="4913312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/>
            <a:r>
              <a:rPr lang="uk-UA" sz="3600">
                <a:solidFill>
                  <a:schemeClr val="tx1"/>
                </a:solidFill>
              </a:rPr>
              <a:t>План</a:t>
            </a:r>
            <a:r>
              <a:rPr lang="ru-RU" sz="3600">
                <a:solidFill>
                  <a:schemeClr val="tx1"/>
                </a:solidFill>
              </a:rPr>
              <a:t>:</a:t>
            </a:r>
          </a:p>
          <a:p>
            <a:pPr marL="342900" indent="-342900">
              <a:lnSpc>
                <a:spcPct val="75000"/>
              </a:lnSpc>
              <a:buFontTx/>
              <a:buAutoNum type="arabicPeriod"/>
            </a:pPr>
            <a:r>
              <a:rPr lang="ru-RU" sz="3600">
                <a:solidFill>
                  <a:schemeClr val="tx1"/>
                </a:solidFill>
              </a:rPr>
              <a:t>Предмет та завдання гігієни.</a:t>
            </a:r>
          </a:p>
          <a:p>
            <a:pPr marL="342900" indent="-342900">
              <a:lnSpc>
                <a:spcPct val="75000"/>
              </a:lnSpc>
              <a:buFontTx/>
              <a:buAutoNum type="arabicPeriod"/>
            </a:pPr>
            <a:r>
              <a:rPr lang="ru-RU" sz="3600">
                <a:solidFill>
                  <a:schemeClr val="tx1"/>
                </a:solidFill>
              </a:rPr>
              <a:t>Методи гігієнічних досліджень.</a:t>
            </a:r>
          </a:p>
          <a:p>
            <a:pPr marL="342900" indent="-342900">
              <a:lnSpc>
                <a:spcPct val="75000"/>
              </a:lnSpc>
              <a:buFontTx/>
              <a:buAutoNum type="arabicPeriod"/>
            </a:pPr>
            <a:r>
              <a:rPr lang="uk-UA" sz="3600">
                <a:solidFill>
                  <a:schemeClr val="tx1"/>
                </a:solidFill>
              </a:rPr>
              <a:t>Поняття про гігієнічний норматив</a:t>
            </a:r>
            <a:r>
              <a:rPr lang="ru-RU" sz="3600">
                <a:solidFill>
                  <a:schemeClr val="tx1"/>
                </a:solidFill>
              </a:rPr>
              <a:t> </a:t>
            </a:r>
          </a:p>
          <a:p>
            <a:pPr marL="342900" indent="-342900">
              <a:lnSpc>
                <a:spcPct val="75000"/>
              </a:lnSpc>
              <a:buFontTx/>
              <a:buAutoNum type="arabicPeriod"/>
            </a:pPr>
            <a:r>
              <a:rPr lang="uk-UA" sz="3600">
                <a:solidFill>
                  <a:schemeClr val="tx1"/>
                </a:solidFill>
              </a:rPr>
              <a:t>Основні профільні галузі гігієни.</a:t>
            </a:r>
            <a:endParaRPr lang="ru-RU" sz="36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F52D68-014F-4195-B2F5-957BC3622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65125"/>
            <a:ext cx="8534400" cy="1325563"/>
          </a:xfrm>
        </p:spPr>
        <p:txBody>
          <a:bodyPr/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патології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профілактику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поділяють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902E82-F0DD-4F7B-9D20-999DAF69C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1" y="1468582"/>
            <a:ext cx="8700654" cy="4708381"/>
          </a:xfrm>
        </p:spPr>
        <p:txBody>
          <a:bodyPr/>
          <a:lstStyle/>
          <a:p>
            <a:r>
              <a:rPr lang="ru-RU" dirty="0"/>
              <a:t>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первинну</a:t>
            </a:r>
            <a:r>
              <a:rPr lang="ru-RU" dirty="0"/>
              <a:t>, яка </a:t>
            </a:r>
            <a:r>
              <a:rPr lang="ru-RU" dirty="0" err="1"/>
              <a:t>має</a:t>
            </a:r>
            <a:r>
              <a:rPr lang="ru-RU" dirty="0"/>
              <a:t> на </a:t>
            </a:r>
            <a:r>
              <a:rPr lang="ru-RU" dirty="0" err="1"/>
              <a:t>меті</a:t>
            </a:r>
            <a:r>
              <a:rPr lang="ru-RU" dirty="0"/>
              <a:t>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виникненню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. Вона є радикальною і </a:t>
            </a:r>
            <a:r>
              <a:rPr lang="ru-RU" dirty="0" err="1"/>
              <a:t>спрямована</a:t>
            </a:r>
            <a:r>
              <a:rPr lang="ru-RU" dirty="0"/>
              <a:t> на причину </a:t>
            </a:r>
            <a:r>
              <a:rPr lang="ru-RU" dirty="0" err="1"/>
              <a:t>захворювань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на </a:t>
            </a:r>
            <a:r>
              <a:rPr lang="ru-RU" dirty="0" err="1"/>
              <a:t>чинники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провокують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;</a:t>
            </a:r>
          </a:p>
          <a:p>
            <a:r>
              <a:rPr lang="ru-RU" dirty="0"/>
              <a:t>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вторинну</a:t>
            </a:r>
            <a:r>
              <a:rPr lang="ru-RU" dirty="0"/>
              <a:t>, яка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раннє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передпатологічних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,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розвиткові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загостренню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</a:t>
            </a:r>
            <a:r>
              <a:rPr lang="ru-RU" dirty="0" err="1"/>
              <a:t>систематичне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хворого;</a:t>
            </a:r>
          </a:p>
          <a:p>
            <a:r>
              <a:rPr lang="ru-RU" dirty="0"/>
              <a:t>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третинну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реабілітаційну</a:t>
            </a:r>
            <a:r>
              <a:rPr lang="ru-RU" dirty="0"/>
              <a:t>, метою </a:t>
            </a:r>
            <a:r>
              <a:rPr lang="ru-RU" dirty="0" err="1"/>
              <a:t>якої</a:t>
            </a:r>
            <a:r>
              <a:rPr lang="ru-RU" dirty="0"/>
              <a:t> є не </a:t>
            </a:r>
            <a:r>
              <a:rPr lang="ru-RU" dirty="0" err="1"/>
              <a:t>допустити</a:t>
            </a:r>
            <a:r>
              <a:rPr lang="ru-RU" dirty="0"/>
              <a:t>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r>
              <a:rPr lang="ru-RU" dirty="0"/>
              <a:t> та </a:t>
            </a:r>
            <a:r>
              <a:rPr lang="ru-RU" dirty="0" err="1"/>
              <a:t>рецидивів</a:t>
            </a:r>
            <a:r>
              <a:rPr lang="ru-RU" dirty="0"/>
              <a:t> </a:t>
            </a:r>
            <a:r>
              <a:rPr lang="ru-RU" dirty="0" err="1"/>
              <a:t>загострень</a:t>
            </a:r>
            <a:r>
              <a:rPr lang="ru-RU" dirty="0"/>
              <a:t> </a:t>
            </a:r>
            <a:r>
              <a:rPr lang="ru-RU" dirty="0" err="1"/>
              <a:t>перенесених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4133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182563" y="192088"/>
            <a:ext cx="8961437" cy="6364287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sz="2800" b="1" u="sng" dirty="0"/>
              <a:t>Основу профілактичних заходів</a:t>
            </a:r>
            <a:r>
              <a:rPr lang="uk-UA" sz="2800" b="1" dirty="0"/>
              <a:t> становить гігієнічне нормування або розробка гігієнічних нормативів.</a:t>
            </a:r>
            <a:br>
              <a:rPr lang="uk-UA" sz="2800" b="1" dirty="0"/>
            </a:br>
            <a:br>
              <a:rPr lang="uk-UA" sz="1000" b="1" dirty="0"/>
            </a:br>
            <a:r>
              <a:rPr lang="uk-UA" sz="2800" b="1" u="sng" dirty="0"/>
              <a:t>Гігієнічний норматив</a:t>
            </a:r>
            <a:r>
              <a:rPr lang="uk-UA" sz="2800" b="1" dirty="0"/>
              <a:t> - строгий діапазон параметрів факторів середовища, оптимальний і нешкідливий для збереження нормальної життєдіяльності і здоров'я людини, людської популяції і майбутніх поколінь.</a:t>
            </a:r>
            <a:br>
              <a:rPr lang="uk-UA" sz="2800" b="1" dirty="0"/>
            </a:br>
            <a:br>
              <a:rPr lang="uk-UA" sz="1200" b="1" dirty="0"/>
            </a:br>
            <a:r>
              <a:rPr lang="uk-UA" sz="2800" b="1" u="sng" dirty="0"/>
              <a:t>Санітарні правила, норми, гігієнічні нормативи</a:t>
            </a:r>
            <a:r>
              <a:rPr lang="uk-UA" sz="2800" b="1" dirty="0"/>
              <a:t> - це нормативні акти, що встановлюють критерії безпеки та нешкідливості для людини факторів середовища його життєдіяльності.</a:t>
            </a:r>
            <a:br>
              <a:rPr lang="uk-UA" sz="2800" b="1" dirty="0"/>
            </a:br>
            <a:br>
              <a:rPr lang="uk-UA" sz="1200" b="1" dirty="0"/>
            </a:br>
            <a:r>
              <a:rPr lang="uk-UA" sz="2800" b="1" u="sng" dirty="0"/>
              <a:t>Гігієнічні нормативи для хімічних речовин</a:t>
            </a:r>
            <a:r>
              <a:rPr lang="uk-UA" sz="2800" b="1" dirty="0"/>
              <a:t> встановлюються у вигляді гранично допустимих концентрацій (ГДК). </a:t>
            </a:r>
            <a:r>
              <a:rPr lang="uk-UA" sz="2800" b="1" u="sng" dirty="0"/>
              <a:t>Для фізичних факторів</a:t>
            </a:r>
            <a:r>
              <a:rPr lang="uk-UA" sz="2800" b="1" dirty="0"/>
              <a:t> вони встановлюються у вигляді гранично допустимих рівнів впливу (ГДР).</a:t>
            </a:r>
            <a:endParaRPr lang="ru-RU" sz="28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Grp="1"/>
          </p:cNvSpPr>
          <p:nvPr>
            <p:ph type="title"/>
          </p:nvPr>
        </p:nvSpPr>
        <p:spPr>
          <a:xfrm>
            <a:off x="163513" y="365125"/>
            <a:ext cx="8845550" cy="59436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sz="3600" b="1" dirty="0"/>
              <a:t>Гігієна відноситься до блоку медико-біологічних наук і є профілактичною дисципліною.</a:t>
            </a:r>
            <a:br>
              <a:rPr lang="uk-UA" sz="3600" u="sng" dirty="0"/>
            </a:br>
            <a:br>
              <a:rPr lang="uk-UA" sz="1400" u="sng" dirty="0"/>
            </a:br>
            <a:r>
              <a:rPr lang="uk-UA" sz="3600" b="1" u="sng" dirty="0"/>
              <a:t>Об'єктом вивчення гігієни</a:t>
            </a:r>
            <a:r>
              <a:rPr lang="uk-UA" sz="3600" b="1" dirty="0"/>
              <a:t> є, перш за все, практично здорові люди, тобто люди, які без обмежень здатні повністю виконувати свої біологічні і соціальні функції.</a:t>
            </a:r>
            <a:br>
              <a:rPr lang="uk-UA" sz="3600" b="1" dirty="0"/>
            </a:br>
            <a:br>
              <a:rPr lang="uk-UA" sz="1200" b="1" u="sng" dirty="0"/>
            </a:br>
            <a:r>
              <a:rPr lang="uk-UA" sz="3600" b="1" u="sng" dirty="0"/>
              <a:t>Гігієна займається </a:t>
            </a:r>
            <a:r>
              <a:rPr lang="uk-UA" sz="3600" b="1" dirty="0"/>
              <a:t>здоров'ям людей (</a:t>
            </a:r>
            <a:r>
              <a:rPr lang="uk-UA" sz="3600" b="1" u="sng" dirty="0"/>
              <a:t>індивідуальними здоров'ям</a:t>
            </a:r>
            <a:r>
              <a:rPr lang="uk-UA" sz="3600" b="1" dirty="0"/>
              <a:t>), здоров'ям колективів людей, здоров'ям населення країни (</a:t>
            </a:r>
            <a:r>
              <a:rPr lang="uk-UA" sz="3600" b="1" u="sng" dirty="0"/>
              <a:t>громадським здоров'ям</a:t>
            </a:r>
            <a:r>
              <a:rPr lang="uk-UA" sz="3600" b="1" dirty="0"/>
              <a:t>), популяції.</a:t>
            </a:r>
            <a:endParaRPr lang="ru-RU" sz="3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title"/>
          </p:nvPr>
        </p:nvSpPr>
        <p:spPr>
          <a:xfrm>
            <a:off x="125413" y="144463"/>
            <a:ext cx="8901112" cy="6567487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sz="3200" b="1" dirty="0"/>
              <a:t> </a:t>
            </a:r>
            <a:r>
              <a:rPr lang="uk-UA" sz="3200" b="1" i="1" u="sng" dirty="0"/>
              <a:t>Здоров'я</a:t>
            </a:r>
            <a:r>
              <a:rPr lang="uk-UA" sz="3200" b="1" dirty="0"/>
              <a:t> - стан повного фізичного, душевного і соціального благополуччя, а не тільки відсутність </a:t>
            </a:r>
            <a:r>
              <a:rPr lang="uk-UA" sz="3200" b="1" dirty="0" err="1"/>
              <a:t>хвороб</a:t>
            </a:r>
            <a:r>
              <a:rPr lang="uk-UA" sz="3200" b="1" dirty="0"/>
              <a:t> або фізичних вад (визначення, прийняте ВООЗ).</a:t>
            </a:r>
            <a:br>
              <a:rPr lang="uk-UA" sz="3200" b="1" dirty="0"/>
            </a:br>
            <a:br>
              <a:rPr lang="uk-UA" sz="1400" b="1" dirty="0"/>
            </a:br>
            <a:r>
              <a:rPr lang="uk-UA" sz="3200" b="1" i="1" u="sng" dirty="0"/>
              <a:t>Здоров'я населення</a:t>
            </a:r>
            <a:r>
              <a:rPr lang="uk-UA" sz="3200" b="1" dirty="0"/>
              <a:t> - статистичне поняття, яке характеризується комплексом соціально-економічних і демографічних показників, рівнем фізичного розвитку, захворюваністю і інвалідністю певної групи людей.</a:t>
            </a:r>
            <a:br>
              <a:rPr lang="uk-UA" sz="3200" b="1" dirty="0"/>
            </a:br>
            <a:br>
              <a:rPr lang="uk-UA" sz="1400" b="1" dirty="0"/>
            </a:br>
            <a:r>
              <a:rPr lang="uk-UA" sz="3200" b="1" u="sng" dirty="0"/>
              <a:t>Рівні здоров'я населення</a:t>
            </a:r>
            <a:r>
              <a:rPr lang="uk-UA" sz="3200" b="1" dirty="0"/>
              <a:t>: </a:t>
            </a:r>
            <a:br>
              <a:rPr lang="uk-UA" sz="3200" b="1" dirty="0"/>
            </a:br>
            <a:r>
              <a:rPr lang="uk-UA" sz="3200" b="1" dirty="0"/>
              <a:t>- індивідуальний, </a:t>
            </a:r>
            <a:br>
              <a:rPr lang="uk-UA" sz="3200" b="1" dirty="0"/>
            </a:br>
            <a:r>
              <a:rPr lang="uk-UA" sz="3200" b="1" dirty="0"/>
              <a:t>- груповий, </a:t>
            </a:r>
            <a:br>
              <a:rPr lang="uk-UA" sz="3200" b="1" dirty="0"/>
            </a:br>
            <a:r>
              <a:rPr lang="uk-UA" sz="3200" b="1" dirty="0"/>
              <a:t>- популяційний.</a:t>
            </a:r>
            <a:endParaRPr lang="ru-RU" sz="32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309563" y="146050"/>
            <a:ext cx="8674100" cy="777586"/>
          </a:xfrm>
        </p:spPr>
        <p:txBody>
          <a:bodyPr/>
          <a:lstStyle/>
          <a:p>
            <a:r>
              <a:rPr lang="uk-UA" sz="3600" b="1" u="sng" dirty="0"/>
              <a:t>Критерії оцінки здоров'я</a:t>
            </a:r>
            <a:r>
              <a:rPr lang="uk-UA" sz="3600" dirty="0"/>
              <a:t>:</a:t>
            </a:r>
            <a:endParaRPr lang="ru-RU" sz="3600" dirty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0" y="784225"/>
            <a:ext cx="9144000" cy="6073775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1) </a:t>
            </a:r>
            <a:r>
              <a:rPr lang="uk-UA" sz="3200" b="1" u="sng"/>
              <a:t>Індивідуальний рівень</a:t>
            </a:r>
            <a:r>
              <a:rPr lang="uk-UA" sz="3200" b="1"/>
              <a:t>:</a:t>
            </a:r>
          </a:p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• відсутність або наявність хронічних захворювань;</a:t>
            </a:r>
          </a:p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• рівень фізичного і нервово-психічного розвитку;</a:t>
            </a:r>
          </a:p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• рівень функціонування основних органів і систем;</a:t>
            </a:r>
          </a:p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• ступінь опірності організму несприятливим впливам навколишнього середовища.</a:t>
            </a:r>
          </a:p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2) </a:t>
            </a:r>
            <a:r>
              <a:rPr lang="uk-UA" sz="3200" b="1" u="sng"/>
              <a:t>Груповий рівень</a:t>
            </a:r>
            <a:r>
              <a:rPr lang="uk-UA" sz="3200" b="1"/>
              <a:t>:</a:t>
            </a:r>
          </a:p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• медико-демографічні показники (смертність, народжуваність);</a:t>
            </a:r>
          </a:p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• показники фізичного розвитку населення (антропометричні показники, соматоскопічні та функціональні показники);</a:t>
            </a:r>
          </a:p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• показники захворюваності;</a:t>
            </a:r>
          </a:p>
          <a:p>
            <a:pPr>
              <a:lnSpc>
                <a:spcPct val="75000"/>
              </a:lnSpc>
              <a:spcBef>
                <a:spcPts val="100"/>
              </a:spcBef>
              <a:buFont typeface="Arial" charset="0"/>
              <a:buNone/>
            </a:pPr>
            <a:r>
              <a:rPr lang="uk-UA" sz="3200" b="1"/>
              <a:t>• показники інвалідності.</a:t>
            </a:r>
            <a:endParaRPr lang="ru-RU" sz="3200"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146050" y="535709"/>
            <a:ext cx="8997950" cy="6322291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sz="3600" b="1" dirty="0"/>
              <a:t>3) </a:t>
            </a:r>
            <a:r>
              <a:rPr lang="uk-UA" sz="3600" b="1" u="sng" dirty="0"/>
              <a:t>Популяційний рівень</a:t>
            </a:r>
            <a:r>
              <a:rPr lang="uk-UA" sz="3600" b="1" dirty="0"/>
              <a:t>:</a:t>
            </a: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sz="3600" b="1" dirty="0"/>
              <a:t>• відрахування валового національного продукту на охорону здоров'я;</a:t>
            </a: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sz="3600" b="1" dirty="0"/>
              <a:t>• доступність первинної медико-санітарної допомоги;</a:t>
            </a: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sz="3600" b="1" dirty="0"/>
              <a:t>• охоплення населення медичною допомогою;</a:t>
            </a: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sz="3600" b="1" dirty="0"/>
              <a:t>• рівень імунізації населення;</a:t>
            </a: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sz="3600" b="1" dirty="0"/>
              <a:t>• стан харчування, у </a:t>
            </a:r>
            <a:r>
              <a:rPr lang="uk-UA" sz="3600" b="1" dirty="0" err="1"/>
              <a:t>т.ч</a:t>
            </a:r>
            <a:r>
              <a:rPr lang="uk-UA" sz="3600" b="1" dirty="0"/>
              <a:t>. харчування дітей;</a:t>
            </a: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sz="3600" b="1" dirty="0"/>
              <a:t>• рівень дитячої смертності;</a:t>
            </a: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sz="3600" b="1" dirty="0"/>
              <a:t>• середня тривалість майбутнього життя;</a:t>
            </a: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sz="3600" b="1" dirty="0"/>
              <a:t>• гігієнічна грамотність населення.</a:t>
            </a:r>
            <a:endParaRPr lang="ru-RU" sz="36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655" y="-690708"/>
            <a:ext cx="5532582" cy="7696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6D8B5A1-E7B9-4F90-B9CA-DF344AC78C85}"/>
              </a:ext>
            </a:extLst>
          </p:cNvPr>
          <p:cNvSpPr/>
          <p:nvPr/>
        </p:nvSpPr>
        <p:spPr>
          <a:xfrm>
            <a:off x="5532582" y="554182"/>
            <a:ext cx="3380509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В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Англії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початку 19 ст. на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медичних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факультетах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університетів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були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впроваджені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розділи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«</a:t>
            </a:r>
            <a:r>
              <a:rPr lang="ru-RU" sz="2000" dirty="0" err="1">
                <a:solidFill>
                  <a:srgbClr val="202122"/>
                </a:solidFill>
                <a:latin typeface="Arial" panose="020B0604020202020204" pitchFamily="34" charset="0"/>
              </a:rPr>
              <a:t>медичної</a:t>
            </a:r>
            <a:r>
              <a:rPr lang="ru-RU" sz="20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202122"/>
                </a:solidFill>
                <a:latin typeface="Arial" panose="020B0604020202020204" pitchFamily="34" charset="0"/>
              </a:rPr>
              <a:t>поліції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»,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що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було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пов'язано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з </a:t>
            </a:r>
            <a:r>
              <a:rPr lang="ru-RU" sz="2000" b="0" u="sng" dirty="0" err="1">
                <a:solidFill>
                  <a:srgbClr val="202122"/>
                </a:solidFill>
                <a:latin typeface="Arial" panose="020B0604020202020204" pitchFamily="34" charset="0"/>
              </a:rPr>
              <a:t>роллю</a:t>
            </a:r>
            <a:r>
              <a:rPr lang="ru-RU" sz="2000" b="0" u="sng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u="sng" dirty="0" err="1">
                <a:solidFill>
                  <a:srgbClr val="202122"/>
                </a:solidFill>
                <a:latin typeface="Arial" panose="020B0604020202020204" pitchFamily="34" charset="0"/>
              </a:rPr>
              <a:t>гігієни</a:t>
            </a:r>
            <a:r>
              <a:rPr lang="ru-RU" sz="2000" b="0" u="sng" dirty="0">
                <a:solidFill>
                  <a:srgbClr val="202122"/>
                </a:solidFill>
                <a:latin typeface="Arial" panose="020B0604020202020204" pitchFamily="34" charset="0"/>
              </a:rPr>
              <a:t> як науки про </a:t>
            </a:r>
            <a:r>
              <a:rPr lang="ru-RU" sz="2000" b="0" u="sng" dirty="0" err="1">
                <a:solidFill>
                  <a:srgbClr val="202122"/>
                </a:solidFill>
                <a:latin typeface="Arial" panose="020B0604020202020204" pitchFamily="34" charset="0"/>
              </a:rPr>
              <a:t>форми</a:t>
            </a:r>
            <a:r>
              <a:rPr lang="ru-RU" sz="2000" b="0" u="sng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u="sng" dirty="0" err="1">
                <a:solidFill>
                  <a:srgbClr val="202122"/>
                </a:solidFill>
                <a:latin typeface="Arial" panose="020B0604020202020204" pitchFamily="34" charset="0"/>
              </a:rPr>
              <a:t>адміністративного</a:t>
            </a:r>
            <a:r>
              <a:rPr lang="ru-RU" sz="2000" b="0" u="sng" dirty="0">
                <a:solidFill>
                  <a:srgbClr val="202122"/>
                </a:solidFill>
                <a:latin typeface="Arial" panose="020B0604020202020204" pitchFamily="34" charset="0"/>
              </a:rPr>
              <a:t> та державного </a:t>
            </a:r>
            <a:r>
              <a:rPr lang="ru-RU" sz="2000" b="0" u="sng" dirty="0" err="1">
                <a:solidFill>
                  <a:srgbClr val="202122"/>
                </a:solidFill>
                <a:latin typeface="Arial" panose="020B0604020202020204" pitchFamily="34" charset="0"/>
              </a:rPr>
              <a:t>політичного</a:t>
            </a:r>
            <a:r>
              <a:rPr lang="ru-RU" sz="2000" b="0" u="sng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u="sng" dirty="0" err="1">
                <a:solidFill>
                  <a:srgbClr val="202122"/>
                </a:solidFill>
                <a:latin typeface="Arial" panose="020B0604020202020204" pitchFamily="34" charset="0"/>
              </a:rPr>
              <a:t>втручання</a:t>
            </a:r>
            <a:r>
              <a:rPr lang="ru-RU" sz="2000" b="0" u="sng" dirty="0">
                <a:solidFill>
                  <a:srgbClr val="202122"/>
                </a:solidFill>
                <a:latin typeface="Arial" panose="020B0604020202020204" pitchFamily="34" charset="0"/>
              </a:rPr>
              <a:t> у </a:t>
            </a:r>
            <a:r>
              <a:rPr lang="ru-RU" sz="2000" b="0" u="sng" dirty="0" err="1">
                <a:solidFill>
                  <a:srgbClr val="202122"/>
                </a:solidFill>
                <a:latin typeface="Arial" panose="020B0604020202020204" pitchFamily="34" charset="0"/>
              </a:rPr>
              <a:t>здоров'я</a:t>
            </a:r>
            <a:r>
              <a:rPr lang="ru-RU" sz="2000" b="0" u="sng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u="sng" dirty="0" err="1">
                <a:solidFill>
                  <a:srgbClr val="202122"/>
                </a:solidFill>
                <a:latin typeface="Arial" panose="020B0604020202020204" pitchFamily="34" charset="0"/>
              </a:rPr>
              <a:t>людини</a:t>
            </a:r>
            <a:r>
              <a:rPr lang="ru-RU" sz="2000" b="0" u="sng" dirty="0">
                <a:solidFill>
                  <a:srgbClr val="202122"/>
                </a:solidFill>
                <a:latin typeface="Arial" panose="020B0604020202020204" pitchFamily="34" charset="0"/>
              </a:rPr>
              <a:t>. 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Метою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цієї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поліції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було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впровадження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у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життя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засад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індивідуальної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гігієни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висвітлення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санітарних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заходів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серед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громадськості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під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час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епідемій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захворювань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. </a:t>
            </a:r>
          </a:p>
          <a:p>
            <a:pPr>
              <a:lnSpc>
                <a:spcPts val="1900"/>
              </a:lnSpc>
            </a:pP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Були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ухвалені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закони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про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обстеження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стану фабрик,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заборону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нічної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праці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дітей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 і </a:t>
            </a:r>
            <a:r>
              <a:rPr lang="ru-RU" sz="2000" b="0" dirty="0" err="1">
                <a:solidFill>
                  <a:srgbClr val="202122"/>
                </a:solidFill>
                <a:latin typeface="Arial" panose="020B0604020202020204" pitchFamily="34" charset="0"/>
              </a:rPr>
              <a:t>підлітків</a:t>
            </a:r>
            <a:r>
              <a:rPr lang="ru-RU" sz="2000" b="0" dirty="0">
                <a:solidFill>
                  <a:srgbClr val="202122"/>
                </a:solidFill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78CED71-F163-4039-BD5A-58F7593A4ABD}"/>
              </a:ext>
            </a:extLst>
          </p:cNvPr>
          <p:cNvSpPr/>
          <p:nvPr/>
        </p:nvSpPr>
        <p:spPr>
          <a:xfrm>
            <a:off x="701965" y="221674"/>
            <a:ext cx="4922982" cy="1119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Відомий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англійський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гігієніст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Едмунд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Паркс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написав перший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підручник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з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гігієни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англійською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мовою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, де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навів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дані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про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дослідження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повітря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, води,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ґрунту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й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інших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чинників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0" dirty="0" err="1">
                <a:solidFill>
                  <a:srgbClr val="202122"/>
                </a:solidFill>
                <a:latin typeface="Arial" panose="020B0604020202020204" pitchFamily="34" charset="0"/>
              </a:rPr>
              <a:t>довкілля</a:t>
            </a:r>
            <a:r>
              <a:rPr lang="ru-RU" b="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300038" y="304799"/>
            <a:ext cx="8507412" cy="785091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sz="3600" b="1" u="sng" dirty="0">
                <a:latin typeface="Times New Roman" pitchFamily="18" charset="0"/>
              </a:rPr>
              <a:t>Самостійні профільні галузі гігієни</a:t>
            </a:r>
            <a:r>
              <a:rPr lang="uk-UA" sz="3600" b="1" dirty="0">
                <a:latin typeface="Times New Roman" pitchFamily="18" charset="0"/>
              </a:rPr>
              <a:t>:</a:t>
            </a:r>
            <a:endParaRPr lang="ru-RU" sz="3600" dirty="0">
              <a:latin typeface="Times New Roman" pitchFamily="18" charset="0"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207963" y="997527"/>
            <a:ext cx="8672512" cy="5744586"/>
          </a:xfrm>
        </p:spPr>
        <p:txBody>
          <a:bodyPr/>
          <a:lstStyle/>
          <a:p>
            <a:pPr>
              <a:lnSpc>
                <a:spcPts val="3200"/>
              </a:lnSpc>
              <a:spcBef>
                <a:spcPts val="0"/>
              </a:spcBef>
              <a:buFont typeface="Arial" charset="0"/>
              <a:buNone/>
            </a:pPr>
            <a:r>
              <a:rPr lang="uk-UA" sz="3600" dirty="0">
                <a:latin typeface="Times New Roman" pitchFamily="18" charset="0"/>
              </a:rPr>
              <a:t>1. </a:t>
            </a:r>
            <a:r>
              <a:rPr lang="uk-UA" sz="3600" b="1" dirty="0">
                <a:latin typeface="Times New Roman" pitchFamily="18" charset="0"/>
              </a:rPr>
              <a:t>Комунальна гігієна</a:t>
            </a:r>
            <a:endParaRPr lang="uk-UA" sz="3600" dirty="0">
              <a:latin typeface="Times New Roman" pitchFamily="18" charset="0"/>
            </a:endParaRPr>
          </a:p>
          <a:p>
            <a:pPr>
              <a:lnSpc>
                <a:spcPts val="3200"/>
              </a:lnSpc>
              <a:spcBef>
                <a:spcPts val="0"/>
              </a:spcBef>
              <a:buFont typeface="Arial" charset="0"/>
              <a:buNone/>
            </a:pPr>
            <a:r>
              <a:rPr lang="uk-UA" sz="3600" dirty="0">
                <a:latin typeface="Times New Roman" pitchFamily="18" charset="0"/>
              </a:rPr>
              <a:t>2. </a:t>
            </a:r>
            <a:r>
              <a:rPr lang="uk-UA" sz="3600" b="1" dirty="0">
                <a:latin typeface="Times New Roman" pitchFamily="18" charset="0"/>
              </a:rPr>
              <a:t>Гігієна праці</a:t>
            </a:r>
            <a:endParaRPr lang="uk-UA" sz="3600" dirty="0">
              <a:latin typeface="Times New Roman" pitchFamily="18" charset="0"/>
            </a:endParaRPr>
          </a:p>
          <a:p>
            <a:pPr>
              <a:lnSpc>
                <a:spcPts val="3200"/>
              </a:lnSpc>
              <a:spcBef>
                <a:spcPts val="0"/>
              </a:spcBef>
              <a:buFont typeface="Arial" charset="0"/>
              <a:buNone/>
            </a:pPr>
            <a:r>
              <a:rPr lang="uk-UA" sz="3600" dirty="0">
                <a:latin typeface="Times New Roman" pitchFamily="18" charset="0"/>
              </a:rPr>
              <a:t>3. </a:t>
            </a:r>
            <a:r>
              <a:rPr lang="uk-UA" sz="3600" b="1" dirty="0">
                <a:latin typeface="Times New Roman" pitchFamily="18" charset="0"/>
              </a:rPr>
              <a:t>Гігієна дітей і підлітків</a:t>
            </a:r>
            <a:endParaRPr lang="uk-UA" sz="3600" dirty="0">
              <a:latin typeface="Times New Roman" pitchFamily="18" charset="0"/>
            </a:endParaRPr>
          </a:p>
          <a:p>
            <a:pPr>
              <a:lnSpc>
                <a:spcPts val="3200"/>
              </a:lnSpc>
              <a:spcBef>
                <a:spcPts val="0"/>
              </a:spcBef>
              <a:buFont typeface="Arial" charset="0"/>
              <a:buNone/>
            </a:pPr>
            <a:r>
              <a:rPr lang="uk-UA" sz="3600" dirty="0">
                <a:latin typeface="Times New Roman" pitchFamily="18" charset="0"/>
              </a:rPr>
              <a:t>4. </a:t>
            </a:r>
            <a:r>
              <a:rPr lang="uk-UA" sz="3600" b="1" dirty="0">
                <a:latin typeface="Times New Roman" pitchFamily="18" charset="0"/>
              </a:rPr>
              <a:t>Гігієна харчування</a:t>
            </a:r>
            <a:r>
              <a:rPr lang="uk-UA" sz="3600" dirty="0">
                <a:latin typeface="Times New Roman" pitchFamily="18" charset="0"/>
              </a:rPr>
              <a:t> </a:t>
            </a:r>
          </a:p>
          <a:p>
            <a:pPr>
              <a:lnSpc>
                <a:spcPts val="3200"/>
              </a:lnSpc>
              <a:spcBef>
                <a:spcPts val="0"/>
              </a:spcBef>
              <a:buFont typeface="Arial" charset="0"/>
              <a:buNone/>
            </a:pPr>
            <a:r>
              <a:rPr lang="uk-UA" sz="3600" dirty="0">
                <a:latin typeface="Times New Roman" pitchFamily="18" charset="0"/>
              </a:rPr>
              <a:t>5. </a:t>
            </a:r>
            <a:r>
              <a:rPr lang="uk-UA" sz="3600" b="1" dirty="0">
                <a:latin typeface="Times New Roman" pitchFamily="18" charset="0"/>
              </a:rPr>
              <a:t>Радіаційна гігієна</a:t>
            </a:r>
            <a:endParaRPr lang="uk-UA" sz="3600" dirty="0">
              <a:latin typeface="Times New Roman" pitchFamily="18" charset="0"/>
            </a:endParaRPr>
          </a:p>
          <a:p>
            <a:pPr>
              <a:lnSpc>
                <a:spcPts val="3200"/>
              </a:lnSpc>
              <a:spcBef>
                <a:spcPts val="0"/>
              </a:spcBef>
              <a:buFont typeface="Arial" charset="0"/>
              <a:buNone/>
            </a:pPr>
            <a:r>
              <a:rPr lang="uk-UA" sz="3600" dirty="0">
                <a:latin typeface="Times New Roman" pitchFamily="18" charset="0"/>
              </a:rPr>
              <a:t>6. </a:t>
            </a:r>
            <a:r>
              <a:rPr lang="uk-UA" sz="3600" b="1" dirty="0">
                <a:latin typeface="Times New Roman" pitchFamily="18" charset="0"/>
              </a:rPr>
              <a:t>Військова гігієна</a:t>
            </a:r>
          </a:p>
          <a:p>
            <a:pPr>
              <a:lnSpc>
                <a:spcPts val="3200"/>
              </a:lnSpc>
              <a:spcBef>
                <a:spcPts val="0"/>
              </a:spcBef>
              <a:buFont typeface="Arial" charset="0"/>
              <a:buNone/>
            </a:pPr>
            <a:r>
              <a:rPr lang="uk-UA" sz="3600" b="1" dirty="0">
                <a:latin typeface="Times New Roman" pitchFamily="18" charset="0"/>
              </a:rPr>
              <a:t>7. Гігієна залізничного транспорту</a:t>
            </a:r>
          </a:p>
          <a:p>
            <a:pPr>
              <a:lnSpc>
                <a:spcPts val="3200"/>
              </a:lnSpc>
              <a:spcBef>
                <a:spcPts val="0"/>
              </a:spcBef>
              <a:buFont typeface="Arial" charset="0"/>
              <a:buNone/>
            </a:pPr>
            <a:r>
              <a:rPr lang="uk-UA" sz="3600" b="1" dirty="0">
                <a:latin typeface="Times New Roman" pitchFamily="18" charset="0"/>
              </a:rPr>
              <a:t>8. Гігієна </a:t>
            </a:r>
            <a:r>
              <a:rPr lang="uk-UA" sz="3600" b="1" dirty="0" err="1">
                <a:latin typeface="Times New Roman" pitchFamily="18" charset="0"/>
              </a:rPr>
              <a:t>фізвиховання</a:t>
            </a:r>
            <a:r>
              <a:rPr lang="uk-UA" sz="3600" b="1" dirty="0">
                <a:latin typeface="Times New Roman" pitchFamily="18" charset="0"/>
              </a:rPr>
              <a:t> та спорту </a:t>
            </a:r>
            <a:r>
              <a:rPr lang="uk-UA" sz="2400" b="1" dirty="0">
                <a:latin typeface="Times New Roman" pitchFamily="18" charset="0"/>
              </a:rPr>
              <a:t>та ін.</a:t>
            </a:r>
            <a:endParaRPr lang="uk-UA" sz="3600" b="1" dirty="0">
              <a:latin typeface="Times New Roman" pitchFamily="18" charset="0"/>
            </a:endParaRP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endParaRPr lang="uk-UA" sz="900" b="1" i="1" dirty="0"/>
          </a:p>
          <a:p>
            <a:pPr>
              <a:lnSpc>
                <a:spcPts val="2500"/>
              </a:lnSpc>
              <a:spcBef>
                <a:spcPts val="500"/>
              </a:spcBef>
              <a:buFont typeface="Arial" charset="0"/>
              <a:buNone/>
            </a:pPr>
            <a:r>
              <a:rPr lang="uk-UA" sz="3200" b="1" i="1" u="sng" dirty="0"/>
              <a:t>Санітарія</a:t>
            </a:r>
            <a:r>
              <a:rPr lang="uk-UA" sz="3200" b="1" dirty="0"/>
              <a:t> (від лат. </a:t>
            </a:r>
            <a:r>
              <a:rPr lang="en-US" sz="3200" b="1" dirty="0" err="1"/>
              <a:t>sanita</a:t>
            </a:r>
            <a:r>
              <a:rPr lang="uk-UA" sz="3200" b="1" dirty="0"/>
              <a:t> - </a:t>
            </a:r>
            <a:r>
              <a:rPr lang="uk-UA" sz="3200" b="1" dirty="0" err="1"/>
              <a:t>здоров</a:t>
            </a:r>
            <a:r>
              <a:rPr lang="ru-RU" sz="3200" b="1" dirty="0">
                <a:sym typeface="Symbol" pitchFamily="18" charset="2"/>
              </a:rPr>
              <a:t></a:t>
            </a:r>
            <a:r>
              <a:rPr lang="uk-UA" sz="3200" b="1" dirty="0"/>
              <a:t>я) - галузь практичного застосування, розроблених гігієнічною наукою нормативів, санітарних правил та рекомендацій, що забезпечують оптимальні умови побуту, праці людей з метою збереження та зміцнення їх </a:t>
            </a:r>
            <a:r>
              <a:rPr lang="uk-UA" sz="3200" b="1" dirty="0" err="1"/>
              <a:t>здоров</a:t>
            </a:r>
            <a:r>
              <a:rPr lang="ru-RU" sz="3200" b="1" dirty="0">
                <a:sym typeface="Symbol" pitchFamily="18" charset="2"/>
              </a:rPr>
              <a:t></a:t>
            </a:r>
            <a:r>
              <a:rPr lang="uk-UA" sz="3200" b="1" dirty="0"/>
              <a:t>я.</a:t>
            </a:r>
            <a:endParaRPr lang="ru-RU" sz="32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C728FA3-6E99-4947-9DAA-3860F84C2F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691506"/>
              </p:ext>
            </p:extLst>
          </p:nvPr>
        </p:nvGraphicFramePr>
        <p:xfrm>
          <a:off x="572656" y="720436"/>
          <a:ext cx="7882660" cy="498322"/>
        </p:xfrm>
        <a:graphic>
          <a:graphicData uri="http://schemas.openxmlformats.org/drawingml/2006/table">
            <a:tbl>
              <a:tblPr/>
              <a:tblGrid>
                <a:gridCol w="7882660">
                  <a:extLst>
                    <a:ext uri="{9D8B030D-6E8A-4147-A177-3AD203B41FA5}">
                      <a16:colId xmlns:a16="http://schemas.microsoft.com/office/drawing/2014/main" val="1595367371"/>
                    </a:ext>
                  </a:extLst>
                </a:gridCol>
              </a:tblGrid>
              <a:tr h="4983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1" u="none" strike="noStrike" dirty="0">
                          <a:effectLst/>
                          <a:latin typeface="Times New Roman" panose="02020603050405020304" pitchFamily="18" charset="0"/>
                        </a:rPr>
                        <a:t>ЗАКОН УКРАЇНИ</a:t>
                      </a:r>
                      <a:endParaRPr lang="ru-RU" sz="2400" dirty="0">
                        <a:effectLst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060970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5B5B8E1A-0F15-478D-B763-F0F2D6BB4A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6256" y="1044586"/>
            <a:ext cx="8691418" cy="150810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kumimoji="0" lang="ru-RU" altLang="ru-RU" sz="2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санітарного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kumimoji="0" lang="ru-RU" altLang="ru-RU" sz="2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епідемічного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благополуччя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Верховної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Ради </a:t>
            </a: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(ВВР), 1994, № 27, ст.218) </a:t>
            </a: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змінами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 2020 </a:t>
            </a: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70A0485-AEFB-4AD7-8562-19731CE98063}"/>
              </a:ext>
            </a:extLst>
          </p:cNvPr>
          <p:cNvSpPr/>
          <p:nvPr/>
        </p:nvSpPr>
        <p:spPr>
          <a:xfrm>
            <a:off x="332509" y="2764412"/>
            <a:ext cx="869141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регулює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суспільні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відносини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,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які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виникають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у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сфері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забезпечення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санітарного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та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епідемічного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благополуччя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;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визначає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відповідні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права і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обов'язки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державних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органів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,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підприємств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,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установ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,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організацій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та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громадян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;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встановлює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порядок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організації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державної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санітарно-епідеміологічної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служби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і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здійснення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державного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санітарно-епідеміологічного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нагляду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 в </a:t>
            </a:r>
            <a:r>
              <a:rPr lang="ru-RU" sz="2800" b="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Україні</a:t>
            </a:r>
            <a:r>
              <a:rPr lang="ru-RU" sz="2800" b="0" dirty="0">
                <a:solidFill>
                  <a:srgbClr val="333333"/>
                </a:solidFill>
                <a:latin typeface="Times New Roman" panose="02020603050405020304" pitchFamily="18" charset="0"/>
              </a:rPr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40975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B4CFC24-63C7-43CD-9EDE-1980C6815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273" y="581892"/>
            <a:ext cx="8580582" cy="611447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Державні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санітарні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норми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та правила, </a:t>
            </a:r>
          </a:p>
          <a:p>
            <a:pPr>
              <a:spcBef>
                <a:spcPts val="0"/>
              </a:spcBef>
            </a:pP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санітарно-гігієнічні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та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санітарно-протиепідемічні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правила і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норми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, </a:t>
            </a:r>
          </a:p>
          <a:p>
            <a:pPr>
              <a:spcBef>
                <a:spcPts val="0"/>
              </a:spcBef>
            </a:pP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санітарно-епідеміологічні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правила і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норми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, </a:t>
            </a:r>
          </a:p>
          <a:p>
            <a:pPr>
              <a:spcBef>
                <a:spcPts val="0"/>
              </a:spcBef>
            </a:pP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протиепідемічні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правила і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норми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, </a:t>
            </a:r>
          </a:p>
          <a:p>
            <a:pPr>
              <a:spcBef>
                <a:spcPts val="0"/>
              </a:spcBef>
            </a:pP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гігієнічні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та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протиепідемічні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правила і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норми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, </a:t>
            </a:r>
          </a:p>
          <a:p>
            <a:pPr>
              <a:spcBef>
                <a:spcPts val="0"/>
              </a:spcBef>
            </a:pP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державні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санітарно-епідеміологічні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нормативи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, </a:t>
            </a:r>
          </a:p>
          <a:p>
            <a:pPr>
              <a:spcBef>
                <a:spcPts val="0"/>
              </a:spcBef>
            </a:pP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санітарні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регламенти</a:t>
            </a: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санітарні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норми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) -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обов'язкові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виконання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i="1" u="sng" dirty="0">
                <a:solidFill>
                  <a:srgbClr val="333333"/>
                </a:solidFill>
                <a:latin typeface="Times New Roman" panose="02020603050405020304" pitchFamily="18" charset="0"/>
              </a:rPr>
              <a:t>нормативно-</a:t>
            </a:r>
            <a:r>
              <a:rPr lang="ru-RU" sz="2400" i="1" u="sng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правові</a:t>
            </a:r>
            <a:r>
              <a:rPr lang="ru-RU" sz="2400" i="1" u="sng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i="1" u="sng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акти</a:t>
            </a:r>
            <a:r>
              <a:rPr lang="ru-RU" sz="2400" i="1" u="sng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центрального органу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виконавчої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влади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забезпечує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формування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державної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політики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сфері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охорони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здоров'я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встановлюють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медичні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вимоги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безпеки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щодо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середовища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життєдіяльності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окремих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факторів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недотримання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яких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створює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загрозу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здоров'ю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життю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майбутніх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поколінь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, а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також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загрозу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виникнення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розповсюдження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інфекційних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хвороб та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масових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неінфекційних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захворювань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отруєнь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серед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населення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92347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>
          <a:xfrm>
            <a:off x="230908" y="406400"/>
            <a:ext cx="9041679" cy="942108"/>
          </a:xfrm>
        </p:spPr>
        <p:txBody>
          <a:bodyPr/>
          <a:lstStyle/>
          <a:p>
            <a:pPr>
              <a:lnSpc>
                <a:spcPct val="75000"/>
              </a:lnSpc>
              <a:defRPr/>
            </a:pPr>
            <a:r>
              <a:rPr lang="uk-UA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Слово «гігієна» походить від </a:t>
            </a:r>
            <a:r>
              <a:rPr lang="uk-UA" sz="2800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грец</a:t>
            </a:r>
            <a:r>
              <a:rPr lang="uk-UA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«</a:t>
            </a:r>
            <a:r>
              <a:rPr lang="ru-RU" sz="2800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hygieinos</a:t>
            </a:r>
            <a:r>
              <a:rPr lang="uk-UA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», що перекладається як «та, що приносить здоров’я</a:t>
            </a:r>
            <a:r>
              <a:rPr lang="uk-UA" sz="2800" b="1" dirty="0"/>
              <a:t>».</a:t>
            </a:r>
            <a:endParaRPr lang="ru-RU" sz="2800" b="1" dirty="0"/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>
          <a:xfrm>
            <a:off x="0" y="1348508"/>
            <a:ext cx="9253538" cy="5377729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sz="2400" b="1" dirty="0"/>
              <a:t>Історія виникнення цієї назви пов’язана з древньогрецькою легендою про Асклепія (Ескулапа) – сина бога </a:t>
            </a:r>
            <a:r>
              <a:rPr lang="ru-RU" sz="2400" b="1" dirty="0"/>
              <a:t>C</a:t>
            </a:r>
            <a:r>
              <a:rPr lang="uk-UA" sz="2400" b="1" dirty="0" err="1"/>
              <a:t>онця</a:t>
            </a:r>
            <a:r>
              <a:rPr lang="uk-UA" sz="2400" b="1" dirty="0"/>
              <a:t> – Аполлона. </a:t>
            </a:r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sz="2400" b="1" dirty="0"/>
              <a:t>З дитинства Асклепій був слабкою і хворобливою дитиною. Батько Асклепія, бог Сонця Аполлон, який сам займався лікуванням, вирішив поселити його у Сонячній долині під наглядом кентаврів. Вони вилікували його від усіх недуг. Зміцнившись духом і тілом, Асклепій і сам почав лікувати людей, ставши </a:t>
            </a:r>
            <a:r>
              <a:rPr lang="ru-RU" sz="2400" b="1" dirty="0"/>
              <a:t>богом </a:t>
            </a:r>
            <a:r>
              <a:rPr lang="ru-RU" sz="2400" b="1" dirty="0" err="1"/>
              <a:t>лікарського</a:t>
            </a:r>
            <a:r>
              <a:rPr lang="ru-RU" sz="2400" b="1" dirty="0"/>
              <a:t> </a:t>
            </a:r>
            <a:r>
              <a:rPr lang="ru-RU" sz="2400" b="1" dirty="0" err="1"/>
              <a:t>мистецтва</a:t>
            </a:r>
            <a:r>
              <a:rPr lang="ru-RU" sz="2400" b="1" dirty="0"/>
              <a:t>. </a:t>
            </a:r>
            <a:r>
              <a:rPr lang="ru-RU" sz="2400" b="1" dirty="0" err="1"/>
              <a:t>Був</a:t>
            </a:r>
            <a:r>
              <a:rPr lang="ru-RU" sz="2400" b="1" dirty="0"/>
              <a:t> </a:t>
            </a:r>
            <a:r>
              <a:rPr lang="ru-RU" sz="2400" b="1" dirty="0" err="1"/>
              <a:t>народжений</a:t>
            </a:r>
            <a:r>
              <a:rPr lang="ru-RU" sz="2400" b="1" dirty="0"/>
              <a:t> </a:t>
            </a:r>
            <a:r>
              <a:rPr lang="ru-RU" sz="2400" b="1" dirty="0" err="1"/>
              <a:t>смертним</a:t>
            </a:r>
            <a:r>
              <a:rPr lang="ru-RU" sz="2400" b="1" dirty="0"/>
              <a:t>, але за </a:t>
            </a:r>
            <a:r>
              <a:rPr lang="ru-RU" sz="2400" b="1" dirty="0" err="1"/>
              <a:t>високе</a:t>
            </a:r>
            <a:r>
              <a:rPr lang="ru-RU" sz="2400" b="1" dirty="0"/>
              <a:t> </a:t>
            </a:r>
            <a:r>
              <a:rPr lang="ru-RU" sz="2400" b="1" dirty="0" err="1"/>
              <a:t>лікарське</a:t>
            </a:r>
            <a:r>
              <a:rPr lang="ru-RU" sz="2400" b="1" dirty="0"/>
              <a:t> </a:t>
            </a:r>
            <a:r>
              <a:rPr lang="ru-RU" sz="2400" b="1" dirty="0" err="1"/>
              <a:t>мистецтво</a:t>
            </a:r>
            <a:r>
              <a:rPr lang="ru-RU" sz="2400" b="1" dirty="0"/>
              <a:t> </a:t>
            </a:r>
            <a:r>
              <a:rPr lang="ru-RU" sz="2400" b="1" dirty="0" err="1"/>
              <a:t>отримав</a:t>
            </a:r>
            <a:r>
              <a:rPr lang="ru-RU" sz="2400" b="1" dirty="0"/>
              <a:t> </a:t>
            </a:r>
            <a:r>
              <a:rPr lang="ru-RU" sz="2400" b="1" dirty="0" err="1"/>
              <a:t>безсмертя</a:t>
            </a:r>
            <a:r>
              <a:rPr lang="ru-RU" sz="2400" b="1" dirty="0"/>
              <a:t>. </a:t>
            </a:r>
            <a:r>
              <a:rPr lang="ru-RU" sz="2400" b="1" dirty="0" err="1"/>
              <a:t>Обвитий</a:t>
            </a:r>
            <a:r>
              <a:rPr lang="ru-RU" sz="2400" b="1" dirty="0"/>
              <a:t> </a:t>
            </a:r>
            <a:r>
              <a:rPr lang="ru-RU" sz="2400" b="1" dirty="0" err="1"/>
              <a:t>змією</a:t>
            </a:r>
            <a:r>
              <a:rPr lang="ru-RU" sz="2400" b="1" dirty="0"/>
              <a:t> жезл </a:t>
            </a:r>
            <a:r>
              <a:rPr lang="ru-RU" sz="2400" b="1" dirty="0" err="1"/>
              <a:t>Асклепія</a:t>
            </a:r>
            <a:r>
              <a:rPr lang="ru-RU" sz="2400" b="1" dirty="0"/>
              <a:t> </a:t>
            </a:r>
            <a:r>
              <a:rPr lang="ru-RU" sz="2400" b="1" dirty="0" err="1"/>
              <a:t>використовується</a:t>
            </a:r>
            <a:r>
              <a:rPr lang="ru-RU" sz="2400" b="1" dirty="0"/>
              <a:t> як </a:t>
            </a:r>
            <a:r>
              <a:rPr lang="ru-RU" sz="2400" b="1" dirty="0" err="1"/>
              <a:t>медичний</a:t>
            </a:r>
            <a:r>
              <a:rPr lang="ru-RU" sz="2400" b="1" dirty="0"/>
              <a:t> символ.</a:t>
            </a:r>
            <a:r>
              <a:rPr lang="ru-RU" sz="2400" dirty="0"/>
              <a:t> </a:t>
            </a:r>
            <a:endParaRPr lang="ru-RU" sz="2400" b="1" dirty="0"/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sz="2400" b="1" dirty="0"/>
              <a:t>У цьому йому допомагали його діти - сини Махаон і </a:t>
            </a:r>
            <a:r>
              <a:rPr lang="uk-UA" sz="2400" b="1" dirty="0" err="1"/>
              <a:t>Подалірій</a:t>
            </a:r>
            <a:r>
              <a:rPr lang="uk-UA" sz="2400" b="1" dirty="0"/>
              <a:t> (лікували травми і захворювання героїв Троянської війни), і дочки - </a:t>
            </a:r>
            <a:r>
              <a:rPr lang="uk-UA" sz="2400" b="1" dirty="0" err="1"/>
              <a:t>Гігієя</a:t>
            </a:r>
            <a:r>
              <a:rPr lang="uk-UA" sz="2400" b="1" dirty="0"/>
              <a:t> («здоров'я»), </a:t>
            </a:r>
            <a:r>
              <a:rPr lang="uk-UA" sz="2400" b="1" dirty="0" err="1"/>
              <a:t>Іасо</a:t>
            </a:r>
            <a:r>
              <a:rPr lang="uk-UA" sz="2400" b="1" dirty="0"/>
              <a:t> («лікування») і Панацея («зцілення»). Панацея допомагала лікувати, а </a:t>
            </a:r>
            <a:r>
              <a:rPr lang="uk-UA" sz="2400" b="1" dirty="0" err="1"/>
              <a:t>Гігієя</a:t>
            </a:r>
            <a:r>
              <a:rPr lang="uk-UA" sz="2400" b="1" dirty="0"/>
              <a:t>, за віруваннями стародавніх греків, була богинею здоров'я і прагнула запобігати виникненню захворювань. </a:t>
            </a:r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sz="2400" b="1" dirty="0"/>
              <a:t>І ось від імені однієї з дочок Ескулапа (</a:t>
            </a:r>
            <a:r>
              <a:rPr lang="uk-UA" sz="2400" b="1" dirty="0" err="1"/>
              <a:t>Гігієї</a:t>
            </a:r>
            <a:r>
              <a:rPr lang="uk-UA" sz="2400" b="1" dirty="0"/>
              <a:t>) - і виникла назва профілактичної науки – гігієна.</a:t>
            </a:r>
            <a:endParaRPr lang="ru-RU" sz="2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53000-98B9-468C-876E-E3B65A238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3238"/>
          </a:xfrm>
        </p:spPr>
        <p:txBody>
          <a:bodyPr/>
          <a:lstStyle/>
          <a:p>
            <a:pPr marL="228600" lvl="0" indent="-228600">
              <a:spcBef>
                <a:spcPts val="1000"/>
              </a:spcBef>
            </a:pPr>
            <a:r>
              <a:rPr lang="ru-RU" sz="2800" b="1" i="1" dirty="0" err="1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Види</a:t>
            </a:r>
            <a:r>
              <a:rPr lang="ru-RU" sz="2800" b="1" i="1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 державного </a:t>
            </a:r>
            <a:r>
              <a:rPr lang="ru-RU" sz="2800" b="1" i="1" dirty="0" err="1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санітарного</a:t>
            </a:r>
            <a:r>
              <a:rPr lang="ru-RU" sz="2800" b="1" i="1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sz="2800" b="1" i="1" dirty="0" err="1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нагляду</a:t>
            </a:r>
            <a:r>
              <a:rPr lang="ru-RU" sz="2800" b="1" i="1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:</a:t>
            </a:r>
            <a:endParaRPr lang="ru-RU" sz="2800" b="1" i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2B497E-D706-49D2-93C1-E5D79808C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382" y="960582"/>
            <a:ext cx="8691418" cy="5234854"/>
          </a:xfrm>
        </p:spPr>
        <p:txBody>
          <a:bodyPr/>
          <a:lstStyle/>
          <a:p>
            <a:pPr marL="0">
              <a:lnSpc>
                <a:spcPts val="2880"/>
              </a:lnSpc>
              <a:spcBef>
                <a:spcPts val="0"/>
              </a:spcBef>
            </a:pPr>
            <a:r>
              <a:rPr lang="ru-RU" sz="2400" dirty="0"/>
              <a:t> 1) </a:t>
            </a:r>
            <a:r>
              <a:rPr lang="ru-RU" sz="2400" b="1" i="1" u="sng" dirty="0" err="1"/>
              <a:t>попереджувальний</a:t>
            </a:r>
            <a:r>
              <a:rPr lang="ru-RU" sz="2400" dirty="0"/>
              <a:t> – проводиться при </a:t>
            </a:r>
            <a:r>
              <a:rPr lang="ru-RU" sz="2400" dirty="0" err="1"/>
              <a:t>проєктуванні</a:t>
            </a:r>
            <a:r>
              <a:rPr lang="ru-RU" sz="2400" dirty="0"/>
              <a:t>, </a:t>
            </a:r>
            <a:r>
              <a:rPr lang="ru-RU" sz="2400" dirty="0" err="1"/>
              <a:t>будівництві</a:t>
            </a:r>
            <a:r>
              <a:rPr lang="ru-RU" sz="2400" dirty="0"/>
              <a:t> та </a:t>
            </a:r>
            <a:r>
              <a:rPr lang="ru-RU" sz="2400" dirty="0" err="1"/>
              <a:t>здачі</a:t>
            </a:r>
            <a:r>
              <a:rPr lang="ru-RU" sz="2400" dirty="0"/>
              <a:t> </a:t>
            </a:r>
            <a:r>
              <a:rPr lang="ru-RU" sz="2400" dirty="0" err="1"/>
              <a:t>об'єктів</a:t>
            </a:r>
            <a:r>
              <a:rPr lang="ru-RU" sz="2400" dirty="0"/>
              <a:t> у </a:t>
            </a:r>
            <a:r>
              <a:rPr lang="ru-RU" sz="2400" dirty="0" err="1"/>
              <a:t>експлуатацію</a:t>
            </a:r>
            <a:r>
              <a:rPr lang="ru-RU" sz="2400" dirty="0"/>
              <a:t> шляхом </a:t>
            </a:r>
            <a:r>
              <a:rPr lang="ru-RU" sz="2400" dirty="0" err="1"/>
              <a:t>санітарної</a:t>
            </a:r>
            <a:r>
              <a:rPr lang="ru-RU" sz="2400" dirty="0"/>
              <a:t> </a:t>
            </a:r>
            <a:r>
              <a:rPr lang="ru-RU" sz="2400" dirty="0" err="1"/>
              <a:t>експертизи</a:t>
            </a:r>
            <a:r>
              <a:rPr lang="ru-RU" sz="2400" dirty="0"/>
              <a:t> </a:t>
            </a:r>
            <a:r>
              <a:rPr lang="ru-RU" sz="2400" dirty="0" err="1"/>
              <a:t>проєкту</a:t>
            </a:r>
            <a:r>
              <a:rPr lang="ru-RU" sz="2400" dirty="0"/>
              <a:t> і </a:t>
            </a:r>
            <a:r>
              <a:rPr lang="ru-RU" sz="2400" dirty="0" err="1"/>
              <a:t>санітарного</a:t>
            </a:r>
            <a:r>
              <a:rPr lang="ru-RU" sz="2400" dirty="0"/>
              <a:t> </a:t>
            </a:r>
            <a:r>
              <a:rPr lang="ru-RU" sz="2400" dirty="0" err="1"/>
              <a:t>обстеження</a:t>
            </a:r>
            <a:r>
              <a:rPr lang="ru-RU" sz="2400" dirty="0"/>
              <a:t> </a:t>
            </a:r>
            <a:r>
              <a:rPr lang="ru-RU" sz="2400" dirty="0" err="1"/>
              <a:t>об'єкту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будується</a:t>
            </a:r>
            <a:r>
              <a:rPr lang="ru-RU" sz="2400" dirty="0"/>
              <a:t> на </a:t>
            </a:r>
            <a:r>
              <a:rPr lang="ru-RU" sz="2400" dirty="0" err="1"/>
              <a:t>відповідність</a:t>
            </a:r>
            <a:r>
              <a:rPr lang="ru-RU" sz="2400" dirty="0"/>
              <a:t> </a:t>
            </a:r>
            <a:r>
              <a:rPr lang="ru-RU" sz="2400" dirty="0" err="1"/>
              <a:t>гігієнічним</a:t>
            </a:r>
            <a:r>
              <a:rPr lang="ru-RU" sz="2400" dirty="0"/>
              <a:t> </a:t>
            </a:r>
            <a:r>
              <a:rPr lang="ru-RU" sz="2400" dirty="0" err="1"/>
              <a:t>вимогам</a:t>
            </a:r>
            <a:r>
              <a:rPr lang="ru-RU" sz="2400" dirty="0"/>
              <a:t>. </a:t>
            </a:r>
            <a:r>
              <a:rPr lang="ru-RU" sz="2400" dirty="0" err="1"/>
              <a:t>Сюди</a:t>
            </a:r>
            <a:r>
              <a:rPr lang="ru-RU" sz="2400" dirty="0"/>
              <a:t> ж </a:t>
            </a:r>
            <a:r>
              <a:rPr lang="ru-RU" sz="2400" dirty="0" err="1"/>
              <a:t>відноситься</a:t>
            </a:r>
            <a:r>
              <a:rPr lang="ru-RU" sz="2400" dirty="0"/>
              <a:t> </a:t>
            </a:r>
            <a:r>
              <a:rPr lang="ru-RU" sz="2400" dirty="0" err="1"/>
              <a:t>гігієнічне</a:t>
            </a:r>
            <a:r>
              <a:rPr lang="ru-RU" sz="2400" dirty="0"/>
              <a:t> </a:t>
            </a:r>
            <a:r>
              <a:rPr lang="ru-RU" sz="2400" dirty="0" err="1"/>
              <a:t>нормування</a:t>
            </a:r>
            <a:r>
              <a:rPr lang="ru-RU" sz="2400" dirty="0"/>
              <a:t> </a:t>
            </a:r>
            <a:r>
              <a:rPr lang="ru-RU" sz="2400" dirty="0" err="1"/>
              <a:t>шкідливих</a:t>
            </a:r>
            <a:r>
              <a:rPr lang="ru-RU" sz="2400" dirty="0"/>
              <a:t> </a:t>
            </a:r>
            <a:r>
              <a:rPr lang="ru-RU" sz="2400" dirty="0" err="1"/>
              <a:t>чинників</a:t>
            </a:r>
            <a:r>
              <a:rPr lang="ru-RU" sz="2400" dirty="0"/>
              <a:t> у </a:t>
            </a:r>
            <a:r>
              <a:rPr lang="ru-RU" sz="2400" dirty="0" err="1"/>
              <a:t>навколишньому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виробничому</a:t>
            </a:r>
            <a:r>
              <a:rPr lang="ru-RU" sz="2400" dirty="0"/>
              <a:t> </a:t>
            </a:r>
            <a:r>
              <a:rPr lang="ru-RU" sz="2400" dirty="0" err="1"/>
              <a:t>середовищі</a:t>
            </a:r>
            <a:r>
              <a:rPr lang="ru-RU" sz="2400" dirty="0"/>
              <a:t> (</a:t>
            </a:r>
            <a:r>
              <a:rPr lang="ru-RU" sz="2400" dirty="0" err="1"/>
              <a:t>обгрунтування</a:t>
            </a:r>
            <a:r>
              <a:rPr lang="ru-RU" sz="2400" dirty="0"/>
              <a:t> та </a:t>
            </a:r>
            <a:r>
              <a:rPr lang="ru-RU" sz="2400" dirty="0" err="1"/>
              <a:t>затвердження</a:t>
            </a:r>
            <a:r>
              <a:rPr lang="ru-RU" sz="2400" dirty="0"/>
              <a:t> ГДК, ГДД, ГДР </a:t>
            </a:r>
            <a:r>
              <a:rPr lang="ru-RU" sz="2400" dirty="0" err="1"/>
              <a:t>шкідливих</a:t>
            </a:r>
            <a:r>
              <a:rPr lang="ru-RU" sz="2400" dirty="0"/>
              <a:t> </a:t>
            </a:r>
            <a:r>
              <a:rPr lang="ru-RU" sz="2400" dirty="0" err="1"/>
              <a:t>факторів</a:t>
            </a:r>
            <a:r>
              <a:rPr lang="ru-RU" sz="2400" dirty="0"/>
              <a:t> </a:t>
            </a:r>
            <a:r>
              <a:rPr lang="ru-RU" sz="2400" dirty="0" err="1"/>
              <a:t>середовища</a:t>
            </a:r>
            <a:r>
              <a:rPr lang="ru-RU" sz="2400" dirty="0"/>
              <a:t>);</a:t>
            </a:r>
          </a:p>
          <a:p>
            <a:pPr marL="0">
              <a:lnSpc>
                <a:spcPts val="2880"/>
              </a:lnSpc>
              <a:spcBef>
                <a:spcPts val="0"/>
              </a:spcBef>
            </a:pPr>
            <a:r>
              <a:rPr lang="ru-RU" sz="2400" dirty="0"/>
              <a:t> 2) </a:t>
            </a:r>
            <a:r>
              <a:rPr lang="ru-RU" sz="2400" b="1" i="1" u="sng" dirty="0" err="1"/>
              <a:t>поточний</a:t>
            </a:r>
            <a:r>
              <a:rPr lang="ru-RU" sz="2400" dirty="0"/>
              <a:t> – </a:t>
            </a:r>
            <a:r>
              <a:rPr lang="ru-RU" sz="2400" dirty="0" err="1"/>
              <a:t>перевірка</a:t>
            </a:r>
            <a:r>
              <a:rPr lang="ru-RU" sz="2400" dirty="0"/>
              <a:t> </a:t>
            </a:r>
            <a:r>
              <a:rPr lang="ru-RU" sz="2400" dirty="0" err="1"/>
              <a:t>дотримання</a:t>
            </a:r>
            <a:r>
              <a:rPr lang="ru-RU" sz="2400" dirty="0"/>
              <a:t> </a:t>
            </a:r>
            <a:r>
              <a:rPr lang="ru-RU" sz="2400" dirty="0" err="1"/>
              <a:t>гігієнічних</a:t>
            </a:r>
            <a:r>
              <a:rPr lang="ru-RU" sz="2400" dirty="0"/>
              <a:t> </a:t>
            </a:r>
            <a:r>
              <a:rPr lang="ru-RU" sz="2400" dirty="0" err="1"/>
              <a:t>вимог</a:t>
            </a:r>
            <a:r>
              <a:rPr lang="ru-RU" sz="2400" dirty="0"/>
              <a:t> на </a:t>
            </a:r>
            <a:r>
              <a:rPr lang="ru-RU" sz="2400" dirty="0" err="1"/>
              <a:t>об'єкті</a:t>
            </a:r>
            <a:r>
              <a:rPr lang="ru-RU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уже </a:t>
            </a:r>
            <a:r>
              <a:rPr lang="ru-RU" sz="2400" dirty="0" err="1"/>
              <a:t>функціонує</a:t>
            </a:r>
            <a:r>
              <a:rPr lang="ru-RU" sz="2400" dirty="0"/>
              <a:t>. Контроль </a:t>
            </a:r>
            <a:r>
              <a:rPr lang="ru-RU" sz="2400" dirty="0" err="1"/>
              <a:t>рівнів</a:t>
            </a:r>
            <a:r>
              <a:rPr lang="ru-RU" sz="2400" dirty="0"/>
              <a:t> </a:t>
            </a:r>
            <a:r>
              <a:rPr lang="ru-RU" sz="2400" dirty="0" err="1"/>
              <a:t>забруднення</a:t>
            </a:r>
            <a:r>
              <a:rPr lang="ru-RU" sz="2400" dirty="0"/>
              <a:t> </a:t>
            </a:r>
            <a:r>
              <a:rPr lang="ru-RU" sz="2400" dirty="0" err="1"/>
              <a:t>навколишнього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виробничого</a:t>
            </a:r>
            <a:r>
              <a:rPr lang="ru-RU" sz="2400" dirty="0"/>
              <a:t> </a:t>
            </a:r>
            <a:r>
              <a:rPr lang="ru-RU" sz="2400" dirty="0" err="1"/>
              <a:t>середовища</a:t>
            </a:r>
            <a:r>
              <a:rPr lang="ru-RU" sz="2400" dirty="0"/>
              <a:t>; </a:t>
            </a:r>
            <a:r>
              <a:rPr lang="ru-RU" sz="2400" dirty="0" err="1"/>
              <a:t>застосування</a:t>
            </a:r>
            <a:r>
              <a:rPr lang="ru-RU" sz="2400" dirty="0"/>
              <a:t> </a:t>
            </a:r>
            <a:r>
              <a:rPr lang="ru-RU" sz="2400" dirty="0" err="1"/>
              <a:t>економічних</a:t>
            </a:r>
            <a:r>
              <a:rPr lang="ru-RU" sz="2400" dirty="0"/>
              <a:t>, </a:t>
            </a:r>
            <a:r>
              <a:rPr lang="ru-RU" sz="2400" dirty="0" err="1"/>
              <a:t>адміністративних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кримінальних</a:t>
            </a:r>
            <a:r>
              <a:rPr lang="ru-RU" sz="2400" dirty="0"/>
              <a:t> </a:t>
            </a:r>
            <a:r>
              <a:rPr lang="ru-RU" sz="2400" dirty="0" err="1"/>
              <a:t>санкцій</a:t>
            </a:r>
            <a:r>
              <a:rPr lang="ru-RU" sz="2400" dirty="0"/>
              <a:t> </a:t>
            </a:r>
            <a:r>
              <a:rPr lang="ru-RU" sz="2400" dirty="0" err="1"/>
              <a:t>щодо</a:t>
            </a:r>
            <a:r>
              <a:rPr lang="ru-RU" sz="2400" dirty="0"/>
              <a:t> </a:t>
            </a:r>
            <a:r>
              <a:rPr lang="ru-RU" sz="2400" dirty="0" err="1"/>
              <a:t>порушників</a:t>
            </a:r>
            <a:r>
              <a:rPr lang="ru-RU" sz="2400" dirty="0"/>
              <a:t> </a:t>
            </a:r>
            <a:r>
              <a:rPr lang="ru-RU" sz="2400" dirty="0" err="1"/>
              <a:t>санітарного</a:t>
            </a:r>
            <a:r>
              <a:rPr lang="ru-RU" sz="2400" dirty="0"/>
              <a:t> </a:t>
            </a:r>
            <a:r>
              <a:rPr lang="ru-RU" sz="2400" dirty="0" err="1"/>
              <a:t>законодавства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3561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B9E62E-65D0-45D3-900E-305520E36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365125"/>
            <a:ext cx="8155132" cy="964911"/>
          </a:xfrm>
        </p:spPr>
        <p:txBody>
          <a:bodyPr/>
          <a:lstStyle/>
          <a:p>
            <a:pPr lvl="0" indent="-228600">
              <a:lnSpc>
                <a:spcPts val="2800"/>
              </a:lnSpc>
              <a:spcBef>
                <a:spcPts val="0"/>
              </a:spcBef>
            </a:pPr>
            <a:r>
              <a:rPr lang="ru-RU" sz="2800" b="1" dirty="0" err="1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Стаття</a:t>
            </a:r>
            <a:r>
              <a:rPr lang="ru-RU" sz="2800" b="1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 21. </a:t>
            </a:r>
            <a:r>
              <a:rPr lang="ru-RU" sz="2800" i="1" u="sng" dirty="0" err="1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Гігієнічне</a:t>
            </a:r>
            <a:r>
              <a:rPr lang="ru-RU" sz="2800" i="1" u="sng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sz="2800" i="1" u="sng" dirty="0" err="1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навчання</a:t>
            </a:r>
            <a:r>
              <a:rPr lang="ru-RU" sz="2800" i="1" u="sng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 і </a:t>
            </a:r>
            <a:r>
              <a:rPr lang="ru-RU" sz="2800" i="1" u="sng" dirty="0" err="1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виховання</a:t>
            </a:r>
            <a:r>
              <a:rPr lang="ru-RU" sz="2800" i="1" u="sng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sz="2800" i="1" u="sng" dirty="0" err="1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громадян</a:t>
            </a:r>
            <a:endParaRPr lang="ru-RU" sz="2800" i="1" u="sng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C47F92-8B98-42DC-84D2-CEA14B3AE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491" y="1099128"/>
            <a:ext cx="8894618" cy="5615708"/>
          </a:xfrm>
        </p:spPr>
        <p:txBody>
          <a:bodyPr/>
          <a:lstStyle/>
          <a:p>
            <a:r>
              <a:rPr lang="ru-RU" sz="2400" u="sng" dirty="0" err="1"/>
              <a:t>Гігієнічне</a:t>
            </a:r>
            <a:r>
              <a:rPr lang="ru-RU" sz="2400" u="sng" dirty="0"/>
              <a:t> </a:t>
            </a:r>
            <a:r>
              <a:rPr lang="ru-RU" sz="2400" u="sng" dirty="0" err="1"/>
              <a:t>виховання</a:t>
            </a:r>
            <a:r>
              <a:rPr lang="ru-RU" sz="2400" u="sng" dirty="0"/>
              <a:t> </a:t>
            </a:r>
            <a:r>
              <a:rPr lang="ru-RU" sz="2400" dirty="0"/>
              <a:t>є одним з </a:t>
            </a:r>
            <a:r>
              <a:rPr lang="ru-RU" sz="2400" dirty="0" err="1"/>
              <a:t>головних</a:t>
            </a:r>
            <a:r>
              <a:rPr lang="ru-RU" sz="2400" dirty="0"/>
              <a:t> </a:t>
            </a:r>
            <a:r>
              <a:rPr lang="ru-RU" sz="2400" dirty="0" err="1"/>
              <a:t>завдань</a:t>
            </a:r>
            <a:r>
              <a:rPr lang="ru-RU" sz="2400" dirty="0"/>
              <a:t> </a:t>
            </a:r>
            <a:r>
              <a:rPr lang="ru-RU" sz="2400" dirty="0" err="1"/>
              <a:t>виховних</a:t>
            </a:r>
            <a:r>
              <a:rPr lang="ru-RU" sz="2400" dirty="0"/>
              <a:t> </a:t>
            </a:r>
            <a:r>
              <a:rPr lang="ru-RU" sz="2400" dirty="0" err="1"/>
              <a:t>установ</a:t>
            </a:r>
            <a:r>
              <a:rPr lang="ru-RU" sz="2400" dirty="0"/>
              <a:t> та </a:t>
            </a:r>
            <a:r>
              <a:rPr lang="ru-RU" sz="2400" dirty="0" err="1"/>
              <a:t>навчальних</a:t>
            </a:r>
            <a:r>
              <a:rPr lang="ru-RU" sz="2400" dirty="0"/>
              <a:t> </a:t>
            </a:r>
            <a:r>
              <a:rPr lang="ru-RU" sz="2400" dirty="0" err="1"/>
              <a:t>закладів</a:t>
            </a:r>
            <a:r>
              <a:rPr lang="ru-RU" sz="2400" dirty="0"/>
              <a:t>. Курс </a:t>
            </a:r>
            <a:r>
              <a:rPr lang="ru-RU" sz="2400" dirty="0" err="1"/>
              <a:t>гігієнічного</a:t>
            </a:r>
            <a:r>
              <a:rPr lang="ru-RU" sz="2400" dirty="0"/>
              <a:t> </a:t>
            </a:r>
            <a:r>
              <a:rPr lang="ru-RU" sz="2400" dirty="0" err="1"/>
              <a:t>навчання</a:t>
            </a:r>
            <a:r>
              <a:rPr lang="ru-RU" sz="2400" dirty="0"/>
              <a:t> - </a:t>
            </a:r>
            <a:r>
              <a:rPr lang="ru-RU" sz="2400" dirty="0" err="1"/>
              <a:t>обов'язкова</a:t>
            </a:r>
            <a:r>
              <a:rPr lang="ru-RU" sz="2400" dirty="0"/>
              <a:t> </a:t>
            </a:r>
            <a:r>
              <a:rPr lang="ru-RU" sz="2400" dirty="0" err="1"/>
              <a:t>складова</a:t>
            </a:r>
            <a:r>
              <a:rPr lang="ru-RU" sz="2400" dirty="0"/>
              <a:t> </a:t>
            </a:r>
            <a:r>
              <a:rPr lang="ru-RU" sz="2400" dirty="0" err="1"/>
              <a:t>частина</a:t>
            </a:r>
            <a:r>
              <a:rPr lang="ru-RU" sz="2400" dirty="0"/>
              <a:t> </a:t>
            </a:r>
            <a:r>
              <a:rPr lang="ru-RU" sz="2400" dirty="0" err="1"/>
              <a:t>загальноосвітньої</a:t>
            </a:r>
            <a:r>
              <a:rPr lang="ru-RU" sz="2400" dirty="0"/>
              <a:t> та </a:t>
            </a:r>
            <a:r>
              <a:rPr lang="ru-RU" sz="2400" dirty="0" err="1"/>
              <a:t>професійної</a:t>
            </a:r>
            <a:r>
              <a:rPr lang="ru-RU" sz="2400" dirty="0"/>
              <a:t> </a:t>
            </a:r>
            <a:r>
              <a:rPr lang="ru-RU" sz="2400" dirty="0" err="1"/>
              <a:t>підготовки</a:t>
            </a:r>
            <a:r>
              <a:rPr lang="ru-RU" sz="2400" dirty="0"/>
              <a:t>, </a:t>
            </a:r>
            <a:r>
              <a:rPr lang="ru-RU" sz="2400" dirty="0" err="1"/>
              <a:t>підвищення</a:t>
            </a:r>
            <a:r>
              <a:rPr lang="ru-RU" sz="2400" dirty="0"/>
              <a:t> </a:t>
            </a:r>
            <a:r>
              <a:rPr lang="ru-RU" sz="2400" dirty="0" err="1"/>
              <a:t>кваліфікації</a:t>
            </a:r>
            <a:r>
              <a:rPr lang="ru-RU" sz="2400" dirty="0"/>
              <a:t> </a:t>
            </a:r>
            <a:r>
              <a:rPr lang="ru-RU" sz="2400" dirty="0" err="1"/>
              <a:t>кадрів</a:t>
            </a:r>
            <a:r>
              <a:rPr lang="ru-RU" sz="2400" dirty="0"/>
              <a:t>.</a:t>
            </a:r>
          </a:p>
          <a:p>
            <a:r>
              <a:rPr lang="ru-RU" sz="2400" u="sng" dirty="0" err="1"/>
              <a:t>Гігієнічні</a:t>
            </a:r>
            <a:r>
              <a:rPr lang="ru-RU" sz="2400" u="sng" dirty="0"/>
              <a:t> </a:t>
            </a:r>
            <a:r>
              <a:rPr lang="ru-RU" sz="2400" u="sng" dirty="0" err="1"/>
              <a:t>знання</a:t>
            </a:r>
            <a:r>
              <a:rPr lang="ru-RU" sz="2400" u="sng" dirty="0"/>
              <a:t> </a:t>
            </a:r>
            <a:r>
              <a:rPr lang="ru-RU" sz="2400" dirty="0"/>
              <a:t>є </a:t>
            </a:r>
            <a:r>
              <a:rPr lang="ru-RU" sz="2400" dirty="0" err="1"/>
              <a:t>обов'язковими</a:t>
            </a:r>
            <a:r>
              <a:rPr lang="ru-RU" sz="2400" dirty="0"/>
              <a:t> </a:t>
            </a:r>
            <a:r>
              <a:rPr lang="ru-RU" sz="2400" dirty="0" err="1"/>
              <a:t>кваліфікаційними</a:t>
            </a:r>
            <a:r>
              <a:rPr lang="ru-RU" sz="2400" dirty="0"/>
              <a:t> </a:t>
            </a:r>
            <a:r>
              <a:rPr lang="ru-RU" sz="2400" dirty="0" err="1"/>
              <a:t>вимогами</a:t>
            </a:r>
            <a:r>
              <a:rPr lang="ru-RU" sz="2400" dirty="0"/>
              <a:t> для </a:t>
            </a:r>
            <a:r>
              <a:rPr lang="ru-RU" sz="2400" dirty="0" err="1"/>
              <a:t>працівників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підлягають</a:t>
            </a:r>
            <a:r>
              <a:rPr lang="ru-RU" sz="2400" dirty="0"/>
              <a:t> </a:t>
            </a:r>
            <a:r>
              <a:rPr lang="ru-RU" sz="2400" dirty="0" err="1"/>
              <a:t>обов'язковим</a:t>
            </a:r>
            <a:r>
              <a:rPr lang="ru-RU" sz="2400" dirty="0"/>
              <a:t> </a:t>
            </a:r>
            <a:r>
              <a:rPr lang="ru-RU" sz="2400" dirty="0" err="1"/>
              <a:t>медичним</a:t>
            </a:r>
            <a:r>
              <a:rPr lang="ru-RU" sz="2400" dirty="0"/>
              <a:t> </a:t>
            </a:r>
            <a:r>
              <a:rPr lang="ru-RU" sz="2400" dirty="0" err="1"/>
              <a:t>оглядам</a:t>
            </a:r>
            <a:r>
              <a:rPr lang="ru-RU" sz="2400" dirty="0"/>
              <a:t>, а </a:t>
            </a:r>
            <a:r>
              <a:rPr lang="ru-RU" sz="2400" dirty="0" err="1"/>
              <a:t>також</a:t>
            </a:r>
            <a:r>
              <a:rPr lang="ru-RU" sz="2400" dirty="0"/>
              <a:t> для тих, </a:t>
            </a:r>
            <a:r>
              <a:rPr lang="ru-RU" sz="2400" dirty="0" err="1"/>
              <a:t>хто</a:t>
            </a:r>
            <a:r>
              <a:rPr lang="ru-RU" sz="2400" dirty="0"/>
              <a:t> </a:t>
            </a:r>
            <a:r>
              <a:rPr lang="ru-RU" sz="2400" dirty="0" err="1"/>
              <a:t>зазнає</a:t>
            </a:r>
            <a:r>
              <a:rPr lang="ru-RU" sz="2400" dirty="0"/>
              <a:t> у </a:t>
            </a:r>
            <a:r>
              <a:rPr lang="ru-RU" sz="2400" dirty="0" err="1"/>
              <a:t>виробництві</a:t>
            </a:r>
            <a:r>
              <a:rPr lang="ru-RU" sz="2400" dirty="0"/>
              <a:t>, </a:t>
            </a:r>
            <a:r>
              <a:rPr lang="ru-RU" sz="2400" dirty="0" err="1"/>
              <a:t>сфері</a:t>
            </a:r>
            <a:r>
              <a:rPr lang="ru-RU" sz="2400" dirty="0"/>
              <a:t> </a:t>
            </a:r>
            <a:r>
              <a:rPr lang="ru-RU" sz="2400" dirty="0" err="1"/>
              <a:t>послуг</a:t>
            </a:r>
            <a:r>
              <a:rPr lang="ru-RU" sz="2400" dirty="0"/>
              <a:t>,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/>
              <a:t>галузях</a:t>
            </a:r>
            <a:r>
              <a:rPr lang="ru-RU" sz="2400" dirty="0"/>
              <a:t> </a:t>
            </a:r>
            <a:r>
              <a:rPr lang="ru-RU" sz="2400" dirty="0" err="1"/>
              <a:t>ризику</a:t>
            </a:r>
            <a:r>
              <a:rPr lang="ru-RU" sz="2400" dirty="0"/>
              <a:t> </a:t>
            </a:r>
            <a:r>
              <a:rPr lang="ru-RU" sz="2400" dirty="0" err="1"/>
              <a:t>дії</a:t>
            </a:r>
            <a:r>
              <a:rPr lang="ru-RU" sz="2400" dirty="0"/>
              <a:t> </a:t>
            </a:r>
            <a:r>
              <a:rPr lang="ru-RU" sz="2400" dirty="0" err="1"/>
              <a:t>небезпечних</a:t>
            </a:r>
            <a:r>
              <a:rPr lang="ru-RU" sz="2400" dirty="0"/>
              <a:t> </a:t>
            </a:r>
            <a:r>
              <a:rPr lang="ru-RU" sz="2400" dirty="0" err="1"/>
              <a:t>факторів</a:t>
            </a:r>
            <a:r>
              <a:rPr lang="ru-RU" sz="2400" dirty="0"/>
              <a:t>.</a:t>
            </a:r>
          </a:p>
          <a:p>
            <a:r>
              <a:rPr lang="ru-RU" sz="2400" dirty="0" err="1"/>
              <a:t>Органи</a:t>
            </a:r>
            <a:r>
              <a:rPr lang="ru-RU" sz="2400" dirty="0"/>
              <a:t> та </a:t>
            </a:r>
            <a:r>
              <a:rPr lang="ru-RU" sz="2400" dirty="0" err="1"/>
              <a:t>заклади</a:t>
            </a:r>
            <a:r>
              <a:rPr lang="ru-RU" sz="2400" dirty="0"/>
              <a:t> </a:t>
            </a:r>
            <a:r>
              <a:rPr lang="ru-RU" sz="2400" dirty="0" err="1"/>
              <a:t>охорони</a:t>
            </a:r>
            <a:r>
              <a:rPr lang="ru-RU" sz="2400" dirty="0"/>
              <a:t> </a:t>
            </a:r>
            <a:r>
              <a:rPr lang="ru-RU" sz="2400" dirty="0" err="1"/>
              <a:t>здоров'я</a:t>
            </a:r>
            <a:r>
              <a:rPr lang="ru-RU" sz="2400" dirty="0"/>
              <a:t>, </a:t>
            </a:r>
            <a:r>
              <a:rPr lang="ru-RU" sz="2400" dirty="0" err="1"/>
              <a:t>медичні</a:t>
            </a:r>
            <a:r>
              <a:rPr lang="ru-RU" sz="2400" dirty="0"/>
              <a:t> </a:t>
            </a:r>
            <a:r>
              <a:rPr lang="ru-RU" sz="2400" dirty="0" err="1"/>
              <a:t>працівники</a:t>
            </a:r>
            <a:r>
              <a:rPr lang="ru-RU" sz="2400" dirty="0"/>
              <a:t>, а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працівники</a:t>
            </a:r>
            <a:r>
              <a:rPr lang="ru-RU" sz="2400" dirty="0"/>
              <a:t> </a:t>
            </a:r>
            <a:r>
              <a:rPr lang="ru-RU" sz="2400" dirty="0" err="1"/>
              <a:t>освіти</a:t>
            </a:r>
            <a:r>
              <a:rPr lang="ru-RU" sz="2400" dirty="0"/>
              <a:t> і </a:t>
            </a:r>
            <a:r>
              <a:rPr lang="ru-RU" sz="2400" dirty="0" err="1"/>
              <a:t>культури</a:t>
            </a:r>
            <a:r>
              <a:rPr lang="ru-RU" sz="2400" dirty="0"/>
              <a:t> </a:t>
            </a:r>
            <a:r>
              <a:rPr lang="ru-RU" sz="2400" dirty="0" err="1"/>
              <a:t>зобов'язані</a:t>
            </a:r>
            <a:r>
              <a:rPr lang="ru-RU" sz="2400" dirty="0"/>
              <a:t> </a:t>
            </a:r>
            <a:r>
              <a:rPr lang="ru-RU" sz="2400" dirty="0" err="1"/>
              <a:t>пропагувати</a:t>
            </a:r>
            <a:r>
              <a:rPr lang="ru-RU" sz="2400" dirty="0"/>
              <a:t> </a:t>
            </a:r>
            <a:r>
              <a:rPr lang="ru-RU" sz="2400" dirty="0" err="1"/>
              <a:t>серед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 </a:t>
            </a:r>
            <a:r>
              <a:rPr lang="ru-RU" sz="2400" dirty="0" err="1"/>
              <a:t>гігієнічні</a:t>
            </a:r>
            <a:r>
              <a:rPr lang="ru-RU" sz="2400" dirty="0"/>
              <a:t> </a:t>
            </a:r>
            <a:r>
              <a:rPr lang="ru-RU" sz="2400" dirty="0" err="1"/>
              <a:t>навички</a:t>
            </a:r>
            <a:r>
              <a:rPr lang="ru-RU" sz="2400" dirty="0"/>
              <a:t>, здоровий </a:t>
            </a:r>
            <a:r>
              <a:rPr lang="ru-RU" sz="2400" dirty="0" err="1"/>
              <a:t>спосіб</a:t>
            </a:r>
            <a:r>
              <a:rPr lang="ru-RU" sz="2400" dirty="0"/>
              <a:t> </a:t>
            </a:r>
            <a:r>
              <a:rPr lang="ru-RU" sz="2400" dirty="0" err="1"/>
              <a:t>життя</a:t>
            </a:r>
            <a:r>
              <a:rPr lang="ru-RU" sz="2400" dirty="0"/>
              <a:t>.</a:t>
            </a:r>
          </a:p>
          <a:p>
            <a:r>
              <a:rPr lang="ru-RU" sz="2400" dirty="0" err="1"/>
              <a:t>Органи</a:t>
            </a:r>
            <a:r>
              <a:rPr lang="ru-RU" sz="2400" dirty="0"/>
              <a:t> </a:t>
            </a:r>
            <a:r>
              <a:rPr lang="ru-RU" sz="2400" dirty="0" err="1"/>
              <a:t>виконавчої</a:t>
            </a:r>
            <a:r>
              <a:rPr lang="ru-RU" sz="2400" dirty="0"/>
              <a:t> </a:t>
            </a:r>
            <a:r>
              <a:rPr lang="ru-RU" sz="2400" dirty="0" err="1"/>
              <a:t>влади</a:t>
            </a:r>
            <a:r>
              <a:rPr lang="ru-RU" sz="2400" dirty="0"/>
              <a:t>, </a:t>
            </a:r>
            <a:r>
              <a:rPr lang="ru-RU" sz="2400" dirty="0" err="1"/>
              <a:t>місцевого</a:t>
            </a:r>
            <a:r>
              <a:rPr lang="ru-RU" sz="2400" dirty="0"/>
              <a:t> </a:t>
            </a:r>
            <a:r>
              <a:rPr lang="ru-RU" sz="2400" dirty="0" err="1"/>
              <a:t>самоврядування</a:t>
            </a:r>
            <a:r>
              <a:rPr lang="ru-RU" sz="2400" dirty="0"/>
              <a:t>, </a:t>
            </a:r>
            <a:r>
              <a:rPr lang="ru-RU" sz="2400" dirty="0" err="1"/>
              <a:t>підприємства</a:t>
            </a:r>
            <a:r>
              <a:rPr lang="ru-RU" sz="2400" dirty="0"/>
              <a:t>, установи та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зобов'язані</a:t>
            </a:r>
            <a:r>
              <a:rPr lang="ru-RU" sz="2400" dirty="0"/>
              <a:t> </a:t>
            </a:r>
            <a:r>
              <a:rPr lang="ru-RU" sz="2400" dirty="0" err="1"/>
              <a:t>брати</a:t>
            </a:r>
            <a:r>
              <a:rPr lang="ru-RU" sz="2400" dirty="0"/>
              <a:t> участь і </a:t>
            </a:r>
            <a:r>
              <a:rPr lang="ru-RU" sz="2400" dirty="0" err="1"/>
              <a:t>створювати</a:t>
            </a:r>
            <a:r>
              <a:rPr lang="ru-RU" sz="2400" dirty="0"/>
              <a:t> </a:t>
            </a:r>
            <a:r>
              <a:rPr lang="ru-RU" sz="2400" dirty="0" err="1"/>
              <a:t>умови</a:t>
            </a:r>
            <a:r>
              <a:rPr lang="ru-RU" sz="2400" dirty="0"/>
              <a:t> для </a:t>
            </a:r>
            <a:r>
              <a:rPr lang="ru-RU" sz="2400" dirty="0" err="1"/>
              <a:t>гігієнічного</a:t>
            </a:r>
            <a:r>
              <a:rPr lang="ru-RU" sz="2400" dirty="0"/>
              <a:t> </a:t>
            </a:r>
            <a:r>
              <a:rPr lang="ru-RU" sz="2400" dirty="0" err="1"/>
              <a:t>навчання</a:t>
            </a:r>
            <a:r>
              <a:rPr lang="ru-RU" sz="2400" dirty="0"/>
              <a:t> і </a:t>
            </a:r>
            <a:r>
              <a:rPr lang="ru-RU" sz="2400" dirty="0" err="1"/>
              <a:t>виховання</a:t>
            </a:r>
            <a:r>
              <a:rPr lang="ru-RU" sz="2400" dirty="0"/>
              <a:t> </a:t>
            </a:r>
            <a:r>
              <a:rPr lang="ru-RU" sz="2400" dirty="0" err="1"/>
              <a:t>громадян</a:t>
            </a:r>
            <a:r>
              <a:rPr lang="ru-RU" sz="2400" dirty="0"/>
              <a:t>, </a:t>
            </a:r>
            <a:r>
              <a:rPr lang="ru-RU" sz="2400" dirty="0" err="1"/>
              <a:t>пропаганди</a:t>
            </a:r>
            <a:r>
              <a:rPr lang="ru-RU" sz="2400" dirty="0"/>
              <a:t> здорового способу </a:t>
            </a:r>
            <a:r>
              <a:rPr lang="ru-RU" sz="2400" dirty="0" err="1"/>
              <a:t>життя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336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134738880_w640_h640_phpthumb_gener__nailjpg_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3" y="314036"/>
            <a:ext cx="3556000" cy="406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 descr="fullsiz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3550" y="314036"/>
            <a:ext cx="3471863" cy="4448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6" descr="main-qimg-3835c5b32e169110a8a48b8cbc745be2-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63963" y="2478088"/>
            <a:ext cx="29908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Grp="1"/>
          </p:cNvSpPr>
          <p:nvPr>
            <p:ph type="title" idx="4294967295"/>
          </p:nvPr>
        </p:nvSpPr>
        <p:spPr>
          <a:xfrm>
            <a:off x="3808413" y="314036"/>
            <a:ext cx="1824037" cy="213706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 err="1"/>
              <a:t>Старша</a:t>
            </a:r>
            <a:r>
              <a:rPr lang="ru-RU" sz="2800" dirty="0"/>
              <a:t> дочка бога </a:t>
            </a:r>
            <a:r>
              <a:rPr lang="ru-RU" sz="2800" dirty="0" err="1"/>
              <a:t>лікування</a:t>
            </a:r>
            <a:r>
              <a:rPr lang="ru-RU" sz="2800" dirty="0"/>
              <a:t> </a:t>
            </a:r>
            <a:r>
              <a:rPr lang="ru-RU" sz="2800" dirty="0" err="1"/>
              <a:t>Гігієя</a:t>
            </a:r>
            <a:r>
              <a:rPr lang="ru-RU" sz="2800" dirty="0"/>
              <a:t> – богиня </a:t>
            </a:r>
            <a:r>
              <a:rPr lang="ru-RU" sz="2800" dirty="0" err="1"/>
              <a:t>здоров'я</a:t>
            </a:r>
            <a:r>
              <a:rPr lang="ru-RU" sz="2800" dirty="0"/>
              <a:t>.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65881" y="5583238"/>
            <a:ext cx="3729038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70000"/>
              </a:lnSpc>
            </a:pPr>
            <a:r>
              <a:rPr lang="ru-RU" dirty="0" err="1">
                <a:solidFill>
                  <a:schemeClr val="tx1"/>
                </a:solidFill>
              </a:rPr>
              <a:t>Символи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чаші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змії</a:t>
            </a:r>
            <a:r>
              <a:rPr lang="ru-RU" dirty="0">
                <a:solidFill>
                  <a:schemeClr val="tx1"/>
                </a:solidFill>
              </a:rPr>
              <a:t> стали </a:t>
            </a:r>
            <a:r>
              <a:rPr lang="ru-RU" dirty="0" err="1">
                <a:solidFill>
                  <a:schemeClr val="tx1"/>
                </a:solidFill>
              </a:rPr>
              <a:t>міжнародними</a:t>
            </a:r>
            <a:r>
              <a:rPr lang="ru-RU" dirty="0">
                <a:solidFill>
                  <a:schemeClr val="tx1"/>
                </a:solidFill>
              </a:rPr>
              <a:t> атрибутами </a:t>
            </a:r>
            <a:r>
              <a:rPr lang="ru-RU" dirty="0" err="1">
                <a:solidFill>
                  <a:schemeClr val="tx1"/>
                </a:solidFill>
              </a:rPr>
              <a:t>медицини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фармації</a:t>
            </a:r>
            <a:r>
              <a:rPr lang="ru-RU" dirty="0">
                <a:solidFill>
                  <a:schemeClr val="tx1"/>
                </a:solidFill>
              </a:rPr>
              <a:t>. Посудину </a:t>
            </a:r>
            <a:r>
              <a:rPr lang="ru-RU" dirty="0" err="1">
                <a:solidFill>
                  <a:schemeClr val="tx1"/>
                </a:solidFill>
              </a:rPr>
              <a:t>Гігієї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можна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зустріти</a:t>
            </a:r>
            <a:r>
              <a:rPr lang="ru-RU" dirty="0">
                <a:solidFill>
                  <a:schemeClr val="tx1"/>
                </a:solidFill>
              </a:rPr>
              <a:t> в будь-</a:t>
            </a:r>
            <a:r>
              <a:rPr lang="ru-RU" dirty="0" err="1">
                <a:solidFill>
                  <a:schemeClr val="tx1"/>
                </a:solidFill>
              </a:rPr>
              <a:t>якій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аптеці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лікарні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970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100" y="4381500"/>
            <a:ext cx="35306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00"/>
          <p:cNvSpPr>
            <a:spLocks noGrp="1"/>
          </p:cNvSpPr>
          <p:nvPr>
            <p:ph type="title" idx="4294967295"/>
          </p:nvPr>
        </p:nvSpPr>
        <p:spPr>
          <a:xfrm>
            <a:off x="161925" y="2368550"/>
            <a:ext cx="8766175" cy="703263"/>
          </a:xfrm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uk-UA" sz="3200" b="1" u="sng"/>
              <a:t>Фактори середовища, які впливають на організм людини</a:t>
            </a:r>
            <a:endParaRPr lang="ru-RU" sz="3200" b="1" u="sng"/>
          </a:p>
        </p:txBody>
      </p:sp>
      <p:graphicFrame>
        <p:nvGraphicFramePr>
          <p:cNvPr id="16406" name="Group 2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9229369"/>
              </p:ext>
            </p:extLst>
          </p:nvPr>
        </p:nvGraphicFramePr>
        <p:xfrm>
          <a:off x="114300" y="3071813"/>
          <a:ext cx="8915400" cy="3680779"/>
        </p:xfrm>
        <a:graphic>
          <a:graphicData uri="http://schemas.openxmlformats.org/drawingml/2006/table">
            <a:tbl>
              <a:tblPr/>
              <a:tblGrid>
                <a:gridCol w="2308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5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8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888">
                <a:tc gridSpan="4"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альн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фактор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праці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ально-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коном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ні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психогенні 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2063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*Тяж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сть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*Напр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сть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*Режим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*Зовнішні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ови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*Жи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тлові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ови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*Од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яг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*Харчуванн</a:t>
                      </a:r>
                      <a:r>
                        <a:rPr kumimoji="0" lang="uk-UA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*Комунальн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ови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*Відпочинок</a:t>
                      </a:r>
                      <a:endParaRPr kumimoji="0" lang="uk-UA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*Соц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ально-правов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ий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стан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*Матер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альн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 за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пече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uk-UA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*Рі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вень о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світи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*Рі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вень культур</a:t>
                      </a:r>
                      <a:r>
                        <a:rPr kumimoji="0" lang="uk-UA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uk-UA" sz="2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*чинники, що викликають через слово, мову, письмо найсильніші емоційні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подразнення</a:t>
                      </a:r>
                      <a:endParaRPr kumimoji="0" lang="uk-UA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742" name="Rectangle 23"/>
          <p:cNvSpPr>
            <a:spLocks noChangeArrowheads="1"/>
          </p:cNvSpPr>
          <p:nvPr/>
        </p:nvSpPr>
        <p:spPr bwMode="auto">
          <a:xfrm>
            <a:off x="165100" y="485775"/>
            <a:ext cx="8978900" cy="1708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75000"/>
              </a:lnSpc>
            </a:pPr>
            <a:r>
              <a:rPr lang="ru-RU" sz="2000" u="sng" dirty="0">
                <a:solidFill>
                  <a:schemeClr val="tx1"/>
                </a:solidFill>
              </a:rPr>
              <a:t>З початку </a:t>
            </a:r>
            <a:r>
              <a:rPr lang="ru-RU" sz="2000" u="sng" dirty="0" err="1">
                <a:solidFill>
                  <a:schemeClr val="tx1"/>
                </a:solidFill>
              </a:rPr>
              <a:t>ембріонального</a:t>
            </a:r>
            <a:r>
              <a:rPr lang="ru-RU" sz="2000" u="sng" dirty="0">
                <a:solidFill>
                  <a:schemeClr val="tx1"/>
                </a:solidFill>
              </a:rPr>
              <a:t> </a:t>
            </a:r>
            <a:r>
              <a:rPr lang="ru-RU" sz="2000" u="sng" dirty="0" err="1">
                <a:solidFill>
                  <a:schemeClr val="tx1"/>
                </a:solidFill>
              </a:rPr>
              <a:t>розвитку</a:t>
            </a:r>
            <a:r>
              <a:rPr lang="ru-RU" sz="2000" u="sng" dirty="0">
                <a:solidFill>
                  <a:schemeClr val="tx1"/>
                </a:solidFill>
              </a:rPr>
              <a:t> до </a:t>
            </a:r>
            <a:r>
              <a:rPr lang="ru-RU" sz="2000" u="sng" dirty="0" err="1">
                <a:solidFill>
                  <a:schemeClr val="tx1"/>
                </a:solidFill>
              </a:rPr>
              <a:t>кінця</a:t>
            </a:r>
            <a:r>
              <a:rPr lang="ru-RU" sz="2000" u="sng" dirty="0">
                <a:solidFill>
                  <a:schemeClr val="tx1"/>
                </a:solidFill>
              </a:rPr>
              <a:t> </a:t>
            </a:r>
            <a:r>
              <a:rPr lang="ru-RU" sz="2000" u="sng" dirty="0" err="1">
                <a:solidFill>
                  <a:schemeClr val="tx1"/>
                </a:solidFill>
              </a:rPr>
              <a:t>свого</a:t>
            </a:r>
            <a:r>
              <a:rPr lang="ru-RU" sz="2000" u="sng" dirty="0">
                <a:solidFill>
                  <a:schemeClr val="tx1"/>
                </a:solidFill>
              </a:rPr>
              <a:t> </a:t>
            </a:r>
            <a:r>
              <a:rPr lang="ru-RU" sz="2000" u="sng" dirty="0" err="1">
                <a:solidFill>
                  <a:schemeClr val="tx1"/>
                </a:solidFill>
              </a:rPr>
              <a:t>життя</a:t>
            </a:r>
            <a:r>
              <a:rPr lang="ru-RU" sz="2000" u="sng" dirty="0">
                <a:solidFill>
                  <a:schemeClr val="tx1"/>
                </a:solidFill>
              </a:rPr>
              <a:t> </a:t>
            </a:r>
            <a:r>
              <a:rPr lang="ru-RU" sz="2000" u="sng" dirty="0" err="1">
                <a:solidFill>
                  <a:schemeClr val="tx1"/>
                </a:solidFill>
              </a:rPr>
              <a:t>людина</a:t>
            </a:r>
            <a:r>
              <a:rPr lang="ru-RU" sz="2000" u="sng" dirty="0">
                <a:solidFill>
                  <a:schemeClr val="tx1"/>
                </a:solidFill>
              </a:rPr>
              <a:t> </a:t>
            </a:r>
            <a:r>
              <a:rPr lang="ru-RU" sz="2000" u="sng" dirty="0" err="1">
                <a:solidFill>
                  <a:schemeClr val="tx1"/>
                </a:solidFill>
              </a:rPr>
              <a:t>стикається</a:t>
            </a:r>
            <a:r>
              <a:rPr lang="ru-RU" sz="2000" u="sng" dirty="0">
                <a:solidFill>
                  <a:schemeClr val="tx1"/>
                </a:solidFill>
              </a:rPr>
              <a:t> з </a:t>
            </a:r>
            <a:r>
              <a:rPr lang="ru-RU" sz="2000" u="sng" dirty="0" err="1">
                <a:solidFill>
                  <a:schemeClr val="tx1"/>
                </a:solidFill>
              </a:rPr>
              <a:t>повітрям</a:t>
            </a:r>
            <a:r>
              <a:rPr lang="ru-RU" sz="2000" u="sng" dirty="0">
                <a:solidFill>
                  <a:schemeClr val="tx1"/>
                </a:solidFill>
              </a:rPr>
              <a:t>, водою, грунтом, </a:t>
            </a:r>
            <a:r>
              <a:rPr lang="ru-RU" sz="2000" u="sng" dirty="0" err="1">
                <a:solidFill>
                  <a:schemeClr val="tx1"/>
                </a:solidFill>
              </a:rPr>
              <a:t>харчовими</a:t>
            </a:r>
            <a:r>
              <a:rPr lang="ru-RU" sz="2000" u="sng" dirty="0">
                <a:solidFill>
                  <a:schemeClr val="tx1"/>
                </a:solidFill>
              </a:rPr>
              <a:t> продуктами </a:t>
            </a:r>
            <a:r>
              <a:rPr lang="ru-RU" sz="2000" dirty="0">
                <a:solidFill>
                  <a:schemeClr val="tx1"/>
                </a:solidFill>
              </a:rPr>
              <a:t>і т.д., усе </a:t>
            </a:r>
            <a:r>
              <a:rPr lang="ru-RU" sz="2000" dirty="0" err="1">
                <a:solidFill>
                  <a:schemeClr val="tx1"/>
                </a:solidFill>
              </a:rPr>
              <a:t>це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впливає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здоров'я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75000"/>
              </a:lnSpc>
            </a:pPr>
            <a:r>
              <a:rPr lang="uk-UA" sz="2000" dirty="0">
                <a:solidFill>
                  <a:schemeClr val="tx1"/>
                </a:solidFill>
              </a:rPr>
              <a:t>У навколишньому середовищі циркулює велика кількість природних і штучних хімічних речовин, часто небезпечних для здоров'я людини. </a:t>
            </a:r>
            <a:r>
              <a:rPr lang="uk-UA" sz="2000" u="sng" dirty="0">
                <a:solidFill>
                  <a:schemeClr val="tx1"/>
                </a:solidFill>
              </a:rPr>
              <a:t>Елементи навколишнього середовища, які певним чином впливають на організми, називають факторами середовища</a:t>
            </a:r>
            <a:r>
              <a:rPr lang="uk-UA" sz="2000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08" name="Group 24"/>
          <p:cNvGraphicFramePr>
            <a:graphicFrameLocks noGrp="1"/>
          </p:cNvGraphicFramePr>
          <p:nvPr>
            <p:ph idx="1"/>
          </p:nvPr>
        </p:nvGraphicFramePr>
        <p:xfrm>
          <a:off x="19050" y="655638"/>
          <a:ext cx="9020493" cy="5364163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57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0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99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4025">
                <a:tc gridSpan="5"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Природн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фактор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025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зич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ні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ні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олог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ні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Механ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ні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6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t˚</a:t>
                      </a: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вологість,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швидкість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руху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повітря, </a:t>
                      </a:r>
                      <a:endParaRPr kumimoji="0" lang="ru-RU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атмосфер.</a:t>
                      </a: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тиск,</a:t>
                      </a: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вібрація,</a:t>
                      </a: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звук та ін.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всі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сполуки,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що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входять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складу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повітря,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води,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грунту,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їжі та ін.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бактерії,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віруси,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гельмінти,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гриби, які,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проникаючи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організм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людини,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можуть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викликати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захворювання,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отруєння,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токсикоз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машини,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верстати,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обладнання,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що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оточують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 у побуті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 на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виробництві</a:t>
                      </a:r>
                      <a:endParaRPr kumimoji="0" lang="uk-UA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628650" y="564861"/>
            <a:ext cx="7886700" cy="4826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3200" b="1" dirty="0"/>
              <a:t>Гончарук Є.Г.:</a:t>
            </a:r>
            <a:r>
              <a:rPr lang="ru-RU" sz="4000" dirty="0"/>
              <a:t> 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0" y="1052945"/>
            <a:ext cx="9144000" cy="5681230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800"/>
              </a:spcBef>
              <a:buFont typeface="Arial" charset="0"/>
              <a:buNone/>
            </a:pPr>
            <a:r>
              <a:rPr lang="uk-UA" sz="2000" dirty="0"/>
              <a:t> </a:t>
            </a:r>
            <a:r>
              <a:rPr lang="uk-UA" b="1" i="1" u="sng" dirty="0"/>
              <a:t>Гігієна</a:t>
            </a:r>
            <a:r>
              <a:rPr lang="uk-UA" b="1" dirty="0"/>
              <a:t> – це наука, що вивчає закони впливу на організм окремих людей і цілих колективів соціальних, природних і штучних чинників навколишнього, а також внутрішнього середовища для встановлення закономірностей позитивного і негативного їх впливу на організм, з метою наукової розробки запобіжних і оздоровчих заходів, спрямованих на ліквідацію або зменшення до безпечних величин (гігієнічних нормативів) впливу негативних чинників або, навпаки, на широке використання позитивних чинників для збереження і зміцнення здоров’я як окремої людини, так і цілих колективів, усього людського суспільства.</a:t>
            </a:r>
          </a:p>
          <a:p>
            <a:pPr>
              <a:lnSpc>
                <a:spcPct val="75000"/>
              </a:lnSpc>
              <a:spcBef>
                <a:spcPts val="800"/>
              </a:spcBef>
              <a:buFont typeface="Arial" charset="0"/>
              <a:buNone/>
            </a:pPr>
            <a:r>
              <a:rPr lang="ru-RU" b="1" u="sng" dirty="0" err="1"/>
              <a:t>Гігієна</a:t>
            </a:r>
            <a:r>
              <a:rPr lang="ru-RU" b="1" dirty="0"/>
              <a:t> </a:t>
            </a:r>
            <a:r>
              <a:rPr lang="uk-UA" b="1" dirty="0"/>
              <a:t>-</a:t>
            </a:r>
            <a:r>
              <a:rPr lang="ru-RU" b="1" dirty="0"/>
              <a:t> наука про </a:t>
            </a:r>
            <a:r>
              <a:rPr lang="ru-RU" b="1" dirty="0" err="1"/>
              <a:t>здоров'я</a:t>
            </a:r>
            <a:r>
              <a:rPr lang="ru-RU" b="1" dirty="0"/>
              <a:t>, </a:t>
            </a:r>
            <a:r>
              <a:rPr lang="ru-RU" b="1" dirty="0" err="1"/>
              <a:t>галузь</a:t>
            </a:r>
            <a:r>
              <a:rPr lang="ru-RU" b="1" dirty="0"/>
              <a:t> </a:t>
            </a:r>
            <a:r>
              <a:rPr lang="ru-RU" b="1" dirty="0" err="1"/>
              <a:t>знань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вивчає</a:t>
            </a:r>
            <a:r>
              <a:rPr lang="ru-RU" b="1" dirty="0"/>
              <a:t> </a:t>
            </a:r>
            <a:r>
              <a:rPr lang="ru-RU" b="1" dirty="0" err="1"/>
              <a:t>вплив</a:t>
            </a:r>
            <a:r>
              <a:rPr lang="ru-RU" b="1" dirty="0"/>
              <a:t> </a:t>
            </a:r>
            <a:r>
              <a:rPr lang="ru-RU" b="1" dirty="0" err="1"/>
              <a:t>різноманітних</a:t>
            </a:r>
            <a:r>
              <a:rPr lang="ru-RU" b="1" dirty="0"/>
              <a:t> </a:t>
            </a:r>
            <a:r>
              <a:rPr lang="ru-RU" b="1" dirty="0" err="1"/>
              <a:t>факторів</a:t>
            </a:r>
            <a:r>
              <a:rPr lang="ru-RU" b="1" dirty="0"/>
              <a:t> </a:t>
            </a:r>
            <a:r>
              <a:rPr lang="ru-RU" b="1" dirty="0" err="1"/>
              <a:t>зовнішнього</a:t>
            </a:r>
            <a:r>
              <a:rPr lang="ru-RU" b="1" dirty="0"/>
              <a:t> </a:t>
            </a:r>
            <a:r>
              <a:rPr lang="ru-RU" b="1" dirty="0" err="1"/>
              <a:t>середовища</a:t>
            </a:r>
            <a:r>
              <a:rPr lang="ru-RU" b="1" dirty="0"/>
              <a:t> (</a:t>
            </a:r>
            <a:r>
              <a:rPr lang="ru-RU" b="1" dirty="0" err="1"/>
              <a:t>природних</a:t>
            </a:r>
            <a:r>
              <a:rPr lang="ru-RU" b="1" dirty="0"/>
              <a:t> і </a:t>
            </a:r>
            <a:r>
              <a:rPr lang="ru-RU" b="1" dirty="0" err="1"/>
              <a:t>побутових</a:t>
            </a:r>
            <a:r>
              <a:rPr lang="ru-RU" b="1" dirty="0"/>
              <a:t> умов, </a:t>
            </a:r>
            <a:r>
              <a:rPr lang="ru-RU" b="1" dirty="0" err="1"/>
              <a:t>суспільних</a:t>
            </a:r>
            <a:r>
              <a:rPr lang="uk-UA" b="1" dirty="0"/>
              <a:t>,</a:t>
            </a:r>
            <a:r>
              <a:rPr lang="ru-RU" b="1" dirty="0"/>
              <a:t> </a:t>
            </a:r>
            <a:r>
              <a:rPr lang="ru-RU" b="1" dirty="0" err="1"/>
              <a:t>виробничих</a:t>
            </a:r>
            <a:r>
              <a:rPr lang="ru-RU" b="1" dirty="0"/>
              <a:t> </a:t>
            </a:r>
            <a:r>
              <a:rPr lang="ru-RU" b="1" dirty="0" err="1"/>
              <a:t>відносин</a:t>
            </a:r>
            <a:r>
              <a:rPr lang="ru-RU" b="1" dirty="0"/>
              <a:t>) на </a:t>
            </a:r>
            <a:r>
              <a:rPr lang="ru-RU" b="1" dirty="0" err="1"/>
              <a:t>здоров'я</a:t>
            </a:r>
            <a:r>
              <a:rPr lang="ru-RU" b="1" dirty="0"/>
              <a:t> </a:t>
            </a:r>
            <a:r>
              <a:rPr lang="ru-RU" b="1" dirty="0" err="1"/>
              <a:t>людини</a:t>
            </a:r>
            <a:r>
              <a:rPr lang="ru-RU" b="1" dirty="0"/>
              <a:t>,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працездатність</a:t>
            </a:r>
            <a:r>
              <a:rPr lang="ru-RU" b="1" dirty="0"/>
              <a:t> і </a:t>
            </a:r>
            <a:r>
              <a:rPr lang="ru-RU" b="1" dirty="0" err="1"/>
              <a:t>тривалість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.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171450" y="350982"/>
            <a:ext cx="8782050" cy="683490"/>
          </a:xfrm>
        </p:spPr>
        <p:txBody>
          <a:bodyPr/>
          <a:lstStyle/>
          <a:p>
            <a:r>
              <a:rPr lang="uk-UA" sz="3600" b="1" u="sng" dirty="0"/>
              <a:t>Основними завданнями гігієни є</a:t>
            </a:r>
            <a:r>
              <a:rPr lang="uk-UA" sz="3600" dirty="0"/>
              <a:t>:</a:t>
            </a:r>
            <a:endParaRPr lang="ru-RU" sz="3600" dirty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1" y="886692"/>
            <a:ext cx="9144000" cy="5971308"/>
          </a:xfrm>
        </p:spPr>
        <p:txBody>
          <a:bodyPr/>
          <a:lstStyle/>
          <a:p>
            <a:pPr>
              <a:lnSpc>
                <a:spcPct val="70000"/>
              </a:lnSpc>
              <a:spcBef>
                <a:spcPts val="400"/>
              </a:spcBef>
              <a:buFont typeface="Arial" charset="0"/>
              <a:buNone/>
            </a:pPr>
            <a:r>
              <a:rPr lang="uk-UA" b="1" dirty="0"/>
              <a:t>1. Вивчення природних та антропогенних факторів навколишнього середовища і соціальних умов, які можуть впливати на здоров'я людини.</a:t>
            </a:r>
          </a:p>
          <a:p>
            <a:pPr>
              <a:lnSpc>
                <a:spcPct val="70000"/>
              </a:lnSpc>
              <a:spcBef>
                <a:spcPts val="400"/>
              </a:spcBef>
              <a:buFont typeface="Arial" charset="0"/>
              <a:buNone/>
            </a:pPr>
            <a:r>
              <a:rPr lang="uk-UA" b="1" dirty="0"/>
              <a:t>2. Вивчення закономірностей впливу факторів і умов навколишнього середовища на організм людини або популяції.</a:t>
            </a:r>
          </a:p>
          <a:p>
            <a:pPr>
              <a:lnSpc>
                <a:spcPct val="70000"/>
              </a:lnSpc>
              <a:spcBef>
                <a:spcPts val="400"/>
              </a:spcBef>
              <a:buFont typeface="Arial" charset="0"/>
              <a:buNone/>
            </a:pPr>
            <a:r>
              <a:rPr lang="uk-UA" b="1" dirty="0"/>
              <a:t>3. Розробка та наукове </a:t>
            </a:r>
            <a:r>
              <a:rPr lang="uk-UA" b="1" dirty="0" err="1"/>
              <a:t>обгрунтування</a:t>
            </a:r>
            <a:r>
              <a:rPr lang="uk-UA" b="1" dirty="0"/>
              <a:t> гігієнічних нормативів, правил і заходів, позитивно діючих на здоров'я людини, і усунення або зведення до мінімуму впливу шкідливих факторів.</a:t>
            </a:r>
          </a:p>
          <a:p>
            <a:pPr>
              <a:lnSpc>
                <a:spcPct val="70000"/>
              </a:lnSpc>
              <a:spcBef>
                <a:spcPts val="400"/>
              </a:spcBef>
              <a:buNone/>
            </a:pPr>
            <a:r>
              <a:rPr lang="uk-UA" b="1" dirty="0"/>
              <a:t>4. Використання у практиці охорони здоров’я, у </a:t>
            </a:r>
            <a:r>
              <a:rPr lang="ru-RU" b="1" dirty="0" err="1"/>
              <a:t>галузі</a:t>
            </a:r>
            <a:r>
              <a:rPr lang="ru-RU" b="1" dirty="0"/>
              <a:t> </a:t>
            </a:r>
            <a:r>
              <a:rPr lang="ru-RU" b="1" dirty="0" err="1"/>
              <a:t>матеріального</a:t>
            </a:r>
            <a:r>
              <a:rPr lang="ru-RU" b="1" dirty="0"/>
              <a:t> </a:t>
            </a:r>
            <a:r>
              <a:rPr lang="ru-RU" b="1" dirty="0" err="1"/>
              <a:t>виробництва</a:t>
            </a:r>
            <a:r>
              <a:rPr lang="ru-RU" b="1" dirty="0"/>
              <a:t> та </a:t>
            </a:r>
            <a:r>
              <a:rPr lang="ru-RU" b="1" dirty="0" err="1"/>
              <a:t>невиробничої</a:t>
            </a:r>
            <a:r>
              <a:rPr lang="ru-RU" b="1" dirty="0"/>
              <a:t> </a:t>
            </a:r>
            <a:r>
              <a:rPr lang="ru-RU" b="1" dirty="0" err="1"/>
              <a:t>сфери</a:t>
            </a:r>
            <a:r>
              <a:rPr lang="uk-UA" b="1" dirty="0"/>
              <a:t> розроблених гігієнічних рекомендацій, правил, нормативів, перевірка їх ефективності і вдосконалення.</a:t>
            </a:r>
          </a:p>
          <a:p>
            <a:pPr>
              <a:lnSpc>
                <a:spcPct val="70000"/>
              </a:lnSpc>
              <a:spcBef>
                <a:spcPts val="400"/>
              </a:spcBef>
              <a:buFont typeface="Arial" charset="0"/>
              <a:buNone/>
            </a:pPr>
            <a:r>
              <a:rPr lang="uk-UA" b="1" dirty="0"/>
              <a:t>5. Прогнозування санітарної ситуації на найближчу і віддалену перспективу з урахуванням планів розвитку економіки, визначення відповідних гігієнічних проблем, наукова розробка цих проблем.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CF64B5E-1A6A-48C4-A808-90EA2316F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1" y="360218"/>
            <a:ext cx="8672945" cy="624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34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746C3E6-7A59-4F8F-960F-52C49846F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964" y="360218"/>
            <a:ext cx="8839200" cy="5835218"/>
          </a:xfrm>
        </p:spPr>
        <p:txBody>
          <a:bodyPr/>
          <a:lstStyle/>
          <a:p>
            <a:pPr marL="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b="1" u="sng" dirty="0" err="1"/>
              <a:t>Профілактика</a:t>
            </a:r>
            <a:r>
              <a:rPr lang="ru-RU" dirty="0"/>
              <a:t> – широка система </a:t>
            </a:r>
            <a:r>
              <a:rPr lang="ru-RU" dirty="0" err="1"/>
              <a:t>державних</a:t>
            </a:r>
            <a:r>
              <a:rPr lang="ru-RU" dirty="0"/>
              <a:t>, </a:t>
            </a:r>
            <a:r>
              <a:rPr lang="ru-RU" dirty="0" err="1"/>
              <a:t>громадських</a:t>
            </a:r>
            <a:r>
              <a:rPr lang="ru-RU" dirty="0"/>
              <a:t> і </a:t>
            </a:r>
            <a:r>
              <a:rPr lang="ru-RU" dirty="0" err="1"/>
              <a:t>медичних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спрямовані</a:t>
            </a:r>
            <a:r>
              <a:rPr lang="ru-RU" dirty="0"/>
              <a:t> на </a:t>
            </a:r>
            <a:r>
              <a:rPr lang="ru-RU" dirty="0" err="1"/>
              <a:t>збереження</a:t>
            </a:r>
            <a:r>
              <a:rPr lang="ru-RU" dirty="0"/>
              <a:t> та </a:t>
            </a:r>
            <a:r>
              <a:rPr lang="ru-RU" dirty="0" err="1"/>
              <a:t>зміцнення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людей, на </a:t>
            </a:r>
            <a:r>
              <a:rPr lang="ru-RU" dirty="0" err="1"/>
              <a:t>виховання</a:t>
            </a:r>
            <a:r>
              <a:rPr lang="ru-RU" dirty="0"/>
              <a:t> здорового молодого </a:t>
            </a:r>
            <a:r>
              <a:rPr lang="ru-RU" dirty="0" err="1"/>
              <a:t>покоління</a:t>
            </a:r>
            <a:r>
              <a:rPr lang="ru-RU" dirty="0"/>
              <a:t>, на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працездатності</a:t>
            </a:r>
            <a:r>
              <a:rPr lang="ru-RU" dirty="0"/>
              <a:t> та </a:t>
            </a:r>
            <a:r>
              <a:rPr lang="ru-RU" dirty="0" err="1"/>
              <a:t>продовження</a:t>
            </a:r>
            <a:r>
              <a:rPr lang="ru-RU" dirty="0"/>
              <a:t> активного </a:t>
            </a:r>
            <a:r>
              <a:rPr lang="ru-RU" dirty="0" err="1"/>
              <a:t>життя</a:t>
            </a:r>
            <a:r>
              <a:rPr lang="ru-RU" dirty="0"/>
              <a:t>.</a:t>
            </a:r>
          </a:p>
          <a:p>
            <a:pPr marL="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b="1" u="sng" dirty="0" err="1"/>
              <a:t>Суспільна</a:t>
            </a:r>
            <a:r>
              <a:rPr lang="ru-RU" b="1" u="sng" dirty="0"/>
              <a:t> </a:t>
            </a:r>
            <a:r>
              <a:rPr lang="ru-RU" b="1" u="sng" dirty="0" err="1"/>
              <a:t>профілактика</a:t>
            </a:r>
            <a:r>
              <a:rPr lang="ru-RU" b="1" u="sng" dirty="0"/>
              <a:t> </a:t>
            </a:r>
            <a:r>
              <a:rPr lang="ru-RU" dirty="0" err="1"/>
              <a:t>забезпечується</a:t>
            </a:r>
            <a:r>
              <a:rPr lang="ru-RU" dirty="0"/>
              <a:t> </a:t>
            </a:r>
            <a:r>
              <a:rPr lang="ru-RU" dirty="0" err="1"/>
              <a:t>державними</a:t>
            </a:r>
            <a:r>
              <a:rPr lang="ru-RU" dirty="0"/>
              <a:t> </a:t>
            </a:r>
            <a:r>
              <a:rPr lang="ru-RU" dirty="0" err="1"/>
              <a:t>законодавчими</a:t>
            </a:r>
            <a:r>
              <a:rPr lang="ru-RU" dirty="0"/>
              <a:t> заходами,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передбачають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сприятливих</a:t>
            </a:r>
            <a:r>
              <a:rPr lang="ru-RU" dirty="0"/>
              <a:t> умов </a:t>
            </a:r>
            <a:r>
              <a:rPr lang="ru-RU" dirty="0" err="1"/>
              <a:t>праці</a:t>
            </a:r>
            <a:r>
              <a:rPr lang="ru-RU" dirty="0"/>
              <a:t>, </a:t>
            </a:r>
            <a:r>
              <a:rPr lang="ru-RU" dirty="0" err="1"/>
              <a:t>життя</a:t>
            </a:r>
            <a:r>
              <a:rPr lang="ru-RU" dirty="0"/>
              <a:t> і </a:t>
            </a:r>
            <a:r>
              <a:rPr lang="ru-RU" dirty="0" err="1"/>
              <a:t>відпочинку</a:t>
            </a:r>
            <a:r>
              <a:rPr lang="ru-RU" dirty="0"/>
              <a:t>, </a:t>
            </a:r>
            <a:r>
              <a:rPr lang="ru-RU" dirty="0" err="1"/>
              <a:t>навчання</a:t>
            </a:r>
            <a:r>
              <a:rPr lang="ru-RU" dirty="0"/>
              <a:t> та </a:t>
            </a:r>
            <a:r>
              <a:rPr lang="ru-RU" dirty="0" err="1"/>
              <a:t>лікування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таких умов,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дозволяють</a:t>
            </a:r>
            <a:r>
              <a:rPr lang="ru-RU" dirty="0"/>
              <a:t> </a:t>
            </a:r>
            <a:r>
              <a:rPr lang="ru-RU" dirty="0" err="1"/>
              <a:t>людині</a:t>
            </a:r>
            <a:r>
              <a:rPr lang="ru-RU" dirty="0"/>
              <a:t> </a:t>
            </a:r>
            <a:r>
              <a:rPr lang="ru-RU" dirty="0" err="1"/>
              <a:t>гармонійно</a:t>
            </a:r>
            <a:r>
              <a:rPr lang="ru-RU" dirty="0"/>
              <a:t> </a:t>
            </a:r>
            <a:r>
              <a:rPr lang="ru-RU" dirty="0" err="1"/>
              <a:t>розвиватися</a:t>
            </a:r>
            <a:r>
              <a:rPr lang="ru-RU" dirty="0"/>
              <a:t> </a:t>
            </a:r>
            <a:r>
              <a:rPr lang="ru-RU" dirty="0" err="1"/>
              <a:t>фізично</a:t>
            </a:r>
            <a:r>
              <a:rPr lang="ru-RU" dirty="0"/>
              <a:t> і духовно, </a:t>
            </a:r>
            <a:r>
              <a:rPr lang="ru-RU" dirty="0" err="1"/>
              <a:t>зберігати</a:t>
            </a:r>
            <a:r>
              <a:rPr lang="ru-RU" dirty="0"/>
              <a:t> </a:t>
            </a:r>
            <a:r>
              <a:rPr lang="ru-RU" dirty="0" err="1"/>
              <a:t>своє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і </a:t>
            </a:r>
            <a:r>
              <a:rPr lang="ru-RU" dirty="0" err="1"/>
              <a:t>високу</a:t>
            </a:r>
            <a:r>
              <a:rPr lang="ru-RU" dirty="0"/>
              <a:t> </a:t>
            </a:r>
            <a:r>
              <a:rPr lang="ru-RU" dirty="0" err="1"/>
              <a:t>працездатність</a:t>
            </a:r>
            <a:r>
              <a:rPr lang="ru-RU" dirty="0"/>
              <a:t>.</a:t>
            </a:r>
          </a:p>
          <a:p>
            <a:pPr marL="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b="1" u="sng" dirty="0"/>
              <a:t>Особиста </a:t>
            </a:r>
            <a:r>
              <a:rPr lang="ru-RU" b="1" u="sng" dirty="0" err="1"/>
              <a:t>профілактика</a:t>
            </a:r>
            <a:r>
              <a:rPr lang="ru-RU" b="1" u="sng" dirty="0"/>
              <a:t> </a:t>
            </a:r>
            <a:r>
              <a:rPr lang="ru-RU" dirty="0" err="1"/>
              <a:t>спрямована</a:t>
            </a:r>
            <a:r>
              <a:rPr lang="ru-RU" dirty="0"/>
              <a:t> на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перевантаження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, </a:t>
            </a:r>
            <a:r>
              <a:rPr lang="ru-RU" dirty="0" err="1"/>
              <a:t>насамперед</a:t>
            </a:r>
            <a:r>
              <a:rPr lang="ru-RU" dirty="0"/>
              <a:t>,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і </a:t>
            </a:r>
            <a:r>
              <a:rPr lang="ru-RU" dirty="0" err="1"/>
              <a:t>серцево-судинної</a:t>
            </a:r>
            <a:r>
              <a:rPr lang="ru-RU" dirty="0"/>
              <a:t> систем, </a:t>
            </a:r>
            <a:r>
              <a:rPr lang="ru-RU" dirty="0" err="1"/>
              <a:t>порушення</a:t>
            </a:r>
            <a:r>
              <a:rPr lang="ru-RU" dirty="0"/>
              <a:t> режиму </a:t>
            </a:r>
            <a:r>
              <a:rPr lang="ru-RU" dirty="0" err="1"/>
              <a:t>роботи</a:t>
            </a:r>
            <a:r>
              <a:rPr lang="ru-RU" dirty="0"/>
              <a:t>, </a:t>
            </a:r>
            <a:r>
              <a:rPr lang="ru-RU" dirty="0" err="1"/>
              <a:t>відпочинку</a:t>
            </a:r>
            <a:r>
              <a:rPr lang="ru-RU" dirty="0"/>
              <a:t>, </a:t>
            </a:r>
            <a:r>
              <a:rPr lang="ru-RU" dirty="0" err="1"/>
              <a:t>харчування</a:t>
            </a:r>
            <a:r>
              <a:rPr lang="ru-RU" dirty="0"/>
              <a:t>, </a:t>
            </a:r>
            <a:r>
              <a:rPr lang="ru-RU" dirty="0" err="1"/>
              <a:t>гіподинамії</a:t>
            </a:r>
            <a:r>
              <a:rPr lang="ru-RU" dirty="0"/>
              <a:t>, </a:t>
            </a:r>
            <a:r>
              <a:rPr lang="ru-RU" dirty="0" err="1"/>
              <a:t>вживання</a:t>
            </a:r>
            <a:r>
              <a:rPr lang="ru-RU" dirty="0"/>
              <a:t> алкоголю, тютюну та </a:t>
            </a:r>
            <a:r>
              <a:rPr lang="ru-RU" dirty="0" err="1"/>
              <a:t>ін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99355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</TotalTime>
  <Words>1717</Words>
  <Application>Microsoft Office PowerPoint</Application>
  <PresentationFormat>Экран (4:3)</PresentationFormat>
  <Paragraphs>153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Тема Office</vt:lpstr>
      <vt:lpstr>Гігієна як основа профілактики захворювань та здорового способу життя</vt:lpstr>
      <vt:lpstr>Слово «гігієна» походить від грец. «hygieinos», що перекладається як «та, що приносить здоров’я».</vt:lpstr>
      <vt:lpstr>Старша дочка бога лікування Гігієя – богиня здоров'я.</vt:lpstr>
      <vt:lpstr>Фактори середовища, які впливають на організм людини</vt:lpstr>
      <vt:lpstr>Презентация PowerPoint</vt:lpstr>
      <vt:lpstr>Гончарук Є.Г.: </vt:lpstr>
      <vt:lpstr>Основними завданнями гігієни є:</vt:lpstr>
      <vt:lpstr>Презентация PowerPoint</vt:lpstr>
      <vt:lpstr>Презентация PowerPoint</vt:lpstr>
      <vt:lpstr>Щодо конкретних видів патології, то профілактику поділяють на:</vt:lpstr>
      <vt:lpstr>Основу профілактичних заходів становить гігієнічне нормування або розробка гігієнічних нормативів.  Гігієнічний норматив - строгий діапазон параметрів факторів середовища, оптимальний і нешкідливий для збереження нормальної життєдіяльності і здоров'я людини, людської популяції і майбутніх поколінь.  Санітарні правила, норми, гігієнічні нормативи - це нормативні акти, що встановлюють критерії безпеки та нешкідливості для людини факторів середовища його життєдіяльності.  Гігієнічні нормативи для хімічних речовин встановлюються у вигляді гранично допустимих концентрацій (ГДК). Для фізичних факторів вони встановлюються у вигляді гранично допустимих рівнів впливу (ГДР).</vt:lpstr>
      <vt:lpstr>Гігієна відноситься до блоку медико-біологічних наук і є профілактичною дисципліною.  Об'єктом вивчення гігієни є, перш за все, практично здорові люди, тобто люди, які без обмежень здатні повністю виконувати свої біологічні і соціальні функції.  Гігієна займається здоров'ям людей (індивідуальними здоров'ям), здоров'ям колективів людей, здоров'ям населення країни (громадським здоров'ям), популяції.</vt:lpstr>
      <vt:lpstr> Здоров'я - стан повного фізичного, душевного і соціального благополуччя, а не тільки відсутність хвороб або фізичних вад (визначення, прийняте ВООЗ).  Здоров'я населення - статистичне поняття, яке характеризується комплексом соціально-економічних і демографічних показників, рівнем фізичного розвитку, захворюваністю і інвалідністю певної групи людей.  Рівні здоров'я населення:  - індивідуальний,  - груповий,  - популяційний.</vt:lpstr>
      <vt:lpstr>Критерії оцінки здоров'я:</vt:lpstr>
      <vt:lpstr>Презентация PowerPoint</vt:lpstr>
      <vt:lpstr>Презентация PowerPoint</vt:lpstr>
      <vt:lpstr>Самостійні профільні галузі гігієни:</vt:lpstr>
      <vt:lpstr>Про забезпечення санітарного та епідемічного благополуччя населення (Відомості Верховної Ради України (ВВР), 1994, № 27, ст.218) зі змінами (останні у 2020 році)</vt:lpstr>
      <vt:lpstr>Презентация PowerPoint</vt:lpstr>
      <vt:lpstr>Види державного санітарного нагляду:</vt:lpstr>
      <vt:lpstr>Стаття 21. Гігієнічне навчання і виховання громадян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Пользователь</cp:lastModifiedBy>
  <cp:revision>41</cp:revision>
  <dcterms:created xsi:type="dcterms:W3CDTF">2016-11-12T15:02:45Z</dcterms:created>
  <dcterms:modified xsi:type="dcterms:W3CDTF">2022-02-18T21:33:25Z</dcterms:modified>
</cp:coreProperties>
</file>