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notesMasterIdLst>
    <p:notesMasterId r:id="rId45"/>
  </p:notesMasterIdLst>
  <p:sldIdLst>
    <p:sldId id="256" r:id="rId2"/>
    <p:sldId id="274" r:id="rId3"/>
    <p:sldId id="298" r:id="rId4"/>
    <p:sldId id="301" r:id="rId5"/>
    <p:sldId id="299" r:id="rId6"/>
    <p:sldId id="300" r:id="rId7"/>
    <p:sldId id="302" r:id="rId8"/>
    <p:sldId id="257" r:id="rId9"/>
    <p:sldId id="258" r:id="rId10"/>
    <p:sldId id="303" r:id="rId11"/>
    <p:sldId id="260" r:id="rId12"/>
    <p:sldId id="290" r:id="rId13"/>
    <p:sldId id="262" r:id="rId14"/>
    <p:sldId id="291" r:id="rId15"/>
    <p:sldId id="263" r:id="rId16"/>
    <p:sldId id="264" r:id="rId17"/>
    <p:sldId id="265" r:id="rId18"/>
    <p:sldId id="273" r:id="rId19"/>
    <p:sldId id="266" r:id="rId20"/>
    <p:sldId id="267" r:id="rId21"/>
    <p:sldId id="268" r:id="rId22"/>
    <p:sldId id="269" r:id="rId23"/>
    <p:sldId id="275" r:id="rId24"/>
    <p:sldId id="276" r:id="rId25"/>
    <p:sldId id="293" r:id="rId26"/>
    <p:sldId id="271" r:id="rId27"/>
    <p:sldId id="272" r:id="rId28"/>
    <p:sldId id="277" r:id="rId29"/>
    <p:sldId id="278" r:id="rId30"/>
    <p:sldId id="294" r:id="rId31"/>
    <p:sldId id="279" r:id="rId32"/>
    <p:sldId id="280" r:id="rId33"/>
    <p:sldId id="281" r:id="rId34"/>
    <p:sldId id="282" r:id="rId35"/>
    <p:sldId id="295" r:id="rId36"/>
    <p:sldId id="284" r:id="rId37"/>
    <p:sldId id="285" r:id="rId38"/>
    <p:sldId id="286" r:id="rId39"/>
    <p:sldId id="287" r:id="rId40"/>
    <p:sldId id="288" r:id="rId41"/>
    <p:sldId id="289" r:id="rId42"/>
    <p:sldId id="297" r:id="rId43"/>
    <p:sldId id="296" r:id="rId44"/>
  </p:sldIdLst>
  <p:sldSz cx="9144000" cy="6858000" type="screen4x3"/>
  <p:notesSz cx="6858000" cy="9144000"/>
  <p:defaultTextStyle>
    <a:defPPr>
      <a:defRPr lang="ru-RU"/>
    </a:defPPr>
    <a:lvl1pPr algn="l" rtl="0" fontAlgn="base">
      <a:spcBef>
        <a:spcPct val="0"/>
      </a:spcBef>
      <a:spcAft>
        <a:spcPct val="0"/>
      </a:spcAft>
      <a:defRPr b="1" kern="1200">
        <a:solidFill>
          <a:schemeClr val="bg1"/>
        </a:solidFill>
        <a:latin typeface="Arial" charset="0"/>
        <a:ea typeface="+mn-ea"/>
        <a:cs typeface="Arial" charset="0"/>
      </a:defRPr>
    </a:lvl1pPr>
    <a:lvl2pPr marL="457200" algn="l" rtl="0" fontAlgn="base">
      <a:spcBef>
        <a:spcPct val="0"/>
      </a:spcBef>
      <a:spcAft>
        <a:spcPct val="0"/>
      </a:spcAft>
      <a:defRPr b="1" kern="1200">
        <a:solidFill>
          <a:schemeClr val="bg1"/>
        </a:solidFill>
        <a:latin typeface="Arial" charset="0"/>
        <a:ea typeface="+mn-ea"/>
        <a:cs typeface="Arial" charset="0"/>
      </a:defRPr>
    </a:lvl2pPr>
    <a:lvl3pPr marL="914400" algn="l" rtl="0" fontAlgn="base">
      <a:spcBef>
        <a:spcPct val="0"/>
      </a:spcBef>
      <a:spcAft>
        <a:spcPct val="0"/>
      </a:spcAft>
      <a:defRPr b="1" kern="1200">
        <a:solidFill>
          <a:schemeClr val="bg1"/>
        </a:solidFill>
        <a:latin typeface="Arial" charset="0"/>
        <a:ea typeface="+mn-ea"/>
        <a:cs typeface="Arial" charset="0"/>
      </a:defRPr>
    </a:lvl3pPr>
    <a:lvl4pPr marL="1371600" algn="l" rtl="0" fontAlgn="base">
      <a:spcBef>
        <a:spcPct val="0"/>
      </a:spcBef>
      <a:spcAft>
        <a:spcPct val="0"/>
      </a:spcAft>
      <a:defRPr b="1" kern="1200">
        <a:solidFill>
          <a:schemeClr val="bg1"/>
        </a:solidFill>
        <a:latin typeface="Arial" charset="0"/>
        <a:ea typeface="+mn-ea"/>
        <a:cs typeface="Arial" charset="0"/>
      </a:defRPr>
    </a:lvl4pPr>
    <a:lvl5pPr marL="1828800" algn="l" rtl="0" fontAlgn="base">
      <a:spcBef>
        <a:spcPct val="0"/>
      </a:spcBef>
      <a:spcAft>
        <a:spcPct val="0"/>
      </a:spcAft>
      <a:defRPr b="1" kern="1200">
        <a:solidFill>
          <a:schemeClr val="bg1"/>
        </a:solidFill>
        <a:latin typeface="Arial" charset="0"/>
        <a:ea typeface="+mn-ea"/>
        <a:cs typeface="Arial" charset="0"/>
      </a:defRPr>
    </a:lvl5pPr>
    <a:lvl6pPr marL="2286000" algn="l" defTabSz="914400" rtl="0" eaLnBrk="1" latinLnBrk="0" hangingPunct="1">
      <a:defRPr b="1" kern="1200">
        <a:solidFill>
          <a:schemeClr val="bg1"/>
        </a:solidFill>
        <a:latin typeface="Arial" charset="0"/>
        <a:ea typeface="+mn-ea"/>
        <a:cs typeface="Arial" charset="0"/>
      </a:defRPr>
    </a:lvl6pPr>
    <a:lvl7pPr marL="2743200" algn="l" defTabSz="914400" rtl="0" eaLnBrk="1" latinLnBrk="0" hangingPunct="1">
      <a:defRPr b="1" kern="1200">
        <a:solidFill>
          <a:schemeClr val="bg1"/>
        </a:solidFill>
        <a:latin typeface="Arial" charset="0"/>
        <a:ea typeface="+mn-ea"/>
        <a:cs typeface="Arial" charset="0"/>
      </a:defRPr>
    </a:lvl7pPr>
    <a:lvl8pPr marL="3200400" algn="l" defTabSz="914400" rtl="0" eaLnBrk="1" latinLnBrk="0" hangingPunct="1">
      <a:defRPr b="1" kern="1200">
        <a:solidFill>
          <a:schemeClr val="bg1"/>
        </a:solidFill>
        <a:latin typeface="Arial" charset="0"/>
        <a:ea typeface="+mn-ea"/>
        <a:cs typeface="Arial" charset="0"/>
      </a:defRPr>
    </a:lvl8pPr>
    <a:lvl9pPr marL="3657600" algn="l" defTabSz="914400" rtl="0" eaLnBrk="1" latinLnBrk="0" hangingPunct="1">
      <a:defRPr b="1" kern="1200">
        <a:solidFill>
          <a:schemeClr val="bg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06600"/>
    <a:srgbClr val="990033"/>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3456" autoAdjust="0"/>
    <p:restoredTop sz="94712" autoAdjust="0"/>
  </p:normalViewPr>
  <p:slideViewPr>
    <p:cSldViewPr snapToGrid="0">
      <p:cViewPr varScale="1">
        <p:scale>
          <a:sx n="104" d="100"/>
          <a:sy n="104" d="100"/>
        </p:scale>
        <p:origin x="-474"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ru-RU"/>
          </a:p>
        </p:txBody>
      </p:sp>
      <p:sp>
        <p:nvSpPr>
          <p:cNvPr id="4198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ABA941C0-A594-4898-B8A6-C0ACD36A3C30}" type="datetimeFigureOut">
              <a:rPr lang="ru-RU"/>
              <a:pPr>
                <a:defRPr/>
              </a:pPr>
              <a:t>26.04.2021</a:t>
            </a:fld>
            <a:endParaRPr lang="ru-RU"/>
          </a:p>
        </p:txBody>
      </p:sp>
      <p:sp>
        <p:nvSpPr>
          <p:cNvPr id="14340" name="Rectangle 4"/>
          <p:cNvSpPr>
            <a:spLocks noGrp="1"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98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4199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ru-RU"/>
          </a:p>
        </p:txBody>
      </p:sp>
      <p:sp>
        <p:nvSpPr>
          <p:cNvPr id="4199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EC9EEB0A-FCC1-4FD3-BEC5-C1ECBC26E68A}"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Образ слайда 1"/>
          <p:cNvSpPr>
            <a:spLocks noGrp="1" noRot="1" noChangeAspect="1" noTextEdit="1"/>
          </p:cNvSpPr>
          <p:nvPr>
            <p:ph type="sldImg"/>
          </p:nvPr>
        </p:nvSpPr>
        <p:spPr>
          <a:ln/>
        </p:spPr>
      </p:sp>
      <p:sp>
        <p:nvSpPr>
          <p:cNvPr id="79875" name="Заметки 2"/>
          <p:cNvSpPr>
            <a:spLocks noGrp="1"/>
          </p:cNvSpPr>
          <p:nvPr>
            <p:ph type="body" idx="1"/>
          </p:nvPr>
        </p:nvSpPr>
        <p:spPr>
          <a:noFill/>
          <a:ln/>
        </p:spPr>
        <p:txBody>
          <a:bodyPr/>
          <a:lstStyle/>
          <a:p>
            <a:pPr>
              <a:spcBef>
                <a:spcPct val="0"/>
              </a:spcBef>
            </a:pPr>
            <a:endParaRPr lang="uk-UA" altLang="uk-UA" smtClean="0"/>
          </a:p>
        </p:txBody>
      </p:sp>
      <p:sp>
        <p:nvSpPr>
          <p:cNvPr id="79876" name="Номер слайда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FFBEB7CC-5982-4DB5-B7AE-EF69276186ED}" type="slidenum">
              <a:rPr lang="ru-RU" altLang="uk-UA" sz="1200" b="0">
                <a:solidFill>
                  <a:schemeClr val="tx1"/>
                </a:solidFill>
                <a:latin typeface="Calibri" pitchFamily="34" charset="0"/>
              </a:rPr>
              <a:pPr algn="r"/>
              <a:t>6</a:t>
            </a:fld>
            <a:endParaRPr lang="ru-RU" altLang="uk-UA" sz="1200" b="0">
              <a:solidFill>
                <a:schemeClr val="tx1"/>
              </a:solidFill>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Образ слайда 1"/>
          <p:cNvSpPr>
            <a:spLocks noGrp="1" noRot="1" noChangeAspect="1" noTextEdit="1"/>
          </p:cNvSpPr>
          <p:nvPr>
            <p:ph type="sldImg"/>
          </p:nvPr>
        </p:nvSpPr>
        <p:spPr>
          <a:ln/>
        </p:spPr>
      </p:sp>
      <p:sp>
        <p:nvSpPr>
          <p:cNvPr id="43011" name="Заметки 2"/>
          <p:cNvSpPr>
            <a:spLocks noGrp="1"/>
          </p:cNvSpPr>
          <p:nvPr>
            <p:ph type="body" idx="1"/>
          </p:nvPr>
        </p:nvSpPr>
        <p:spPr>
          <a:noFill/>
          <a:ln/>
        </p:spPr>
        <p:txBody>
          <a:bodyPr/>
          <a:lstStyle/>
          <a:p>
            <a:pPr>
              <a:spcBef>
                <a:spcPct val="0"/>
              </a:spcBef>
            </a:pPr>
            <a:endParaRPr lang="en-US" altLang="ru-RU" smtClean="0"/>
          </a:p>
        </p:txBody>
      </p:sp>
      <p:sp>
        <p:nvSpPr>
          <p:cNvPr id="43012" name="Номер слайда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273F2C36-3A5C-4365-93D3-AA320B69EF47}" type="slidenum">
              <a:rPr lang="en-US" altLang="ru-RU" sz="1200" b="0">
                <a:solidFill>
                  <a:schemeClr val="tx1"/>
                </a:solidFill>
              </a:rPr>
              <a:pPr algn="r"/>
              <a:t>19</a:t>
            </a:fld>
            <a:endParaRPr lang="en-US" altLang="ru-RU" sz="1200" b="0">
              <a:solidFill>
                <a:schemeClr val="tx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a:t>Образец подзаголовка</a:t>
            </a:r>
          </a:p>
        </p:txBody>
      </p:sp>
      <p:sp>
        <p:nvSpPr>
          <p:cNvPr id="4" name="Date Placeholder 3"/>
          <p:cNvSpPr>
            <a:spLocks noGrp="1"/>
          </p:cNvSpPr>
          <p:nvPr>
            <p:ph type="dt" sz="half" idx="10"/>
          </p:nvPr>
        </p:nvSpPr>
        <p:spPr/>
        <p:txBody>
          <a:bodyPr/>
          <a:lstStyle>
            <a:lvl1pPr>
              <a:defRPr/>
            </a:lvl1pPr>
          </a:lstStyle>
          <a:p>
            <a:pPr>
              <a:defRPr/>
            </a:pPr>
            <a:fld id="{F978E5AD-EA89-4461-92AD-11E401C2E33B}" type="datetimeFigureOut">
              <a:rPr lang="ru-RU"/>
              <a:pPr>
                <a:defRPr/>
              </a:pPr>
              <a:t>26.04.2021</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4C20D5B8-6428-4CFA-B321-101775374F99}"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Date Placeholder 3"/>
          <p:cNvSpPr>
            <a:spLocks noGrp="1"/>
          </p:cNvSpPr>
          <p:nvPr>
            <p:ph type="dt" sz="half" idx="10"/>
          </p:nvPr>
        </p:nvSpPr>
        <p:spPr/>
        <p:txBody>
          <a:bodyPr/>
          <a:lstStyle>
            <a:lvl1pPr>
              <a:defRPr/>
            </a:lvl1pPr>
          </a:lstStyle>
          <a:p>
            <a:pPr>
              <a:defRPr/>
            </a:pPr>
            <a:fld id="{353C2B9E-06A8-4D3F-BB30-2541C845DA97}" type="datetimeFigureOut">
              <a:rPr lang="ru-RU"/>
              <a:pPr>
                <a:defRPr/>
              </a:pPr>
              <a:t>26.04.2021</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83A5027B-E1C3-4AFB-AA37-4C4DB21FC16E}"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43675" y="365125"/>
            <a:ext cx="1971675"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628650" y="365125"/>
            <a:ext cx="5762625"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Date Placeholder 3"/>
          <p:cNvSpPr>
            <a:spLocks noGrp="1"/>
          </p:cNvSpPr>
          <p:nvPr>
            <p:ph type="dt" sz="half" idx="10"/>
          </p:nvPr>
        </p:nvSpPr>
        <p:spPr/>
        <p:txBody>
          <a:bodyPr/>
          <a:lstStyle>
            <a:lvl1pPr>
              <a:defRPr/>
            </a:lvl1pPr>
          </a:lstStyle>
          <a:p>
            <a:pPr>
              <a:defRPr/>
            </a:pPr>
            <a:fld id="{ED575194-6695-4042-BFD1-31A3DA78182C}" type="datetimeFigureOut">
              <a:rPr lang="ru-RU"/>
              <a:pPr>
                <a:defRPr/>
              </a:pPr>
              <a:t>26.04.2021</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BF55CD9F-07D1-4EC3-AFE4-A58AAC018D2B}"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5"/>
            <a:ext cx="7886700" cy="1325563"/>
          </a:xfrm>
        </p:spPr>
        <p:txBody>
          <a:bodyPr/>
          <a:lstStyle/>
          <a:p>
            <a:r>
              <a:rPr lang="ru-RU"/>
              <a:t>Образец заголовка</a:t>
            </a:r>
          </a:p>
        </p:txBody>
      </p:sp>
      <p:sp>
        <p:nvSpPr>
          <p:cNvPr id="3" name="Таблица 2"/>
          <p:cNvSpPr>
            <a:spLocks noGrp="1"/>
          </p:cNvSpPr>
          <p:nvPr>
            <p:ph type="tbl" idx="1"/>
          </p:nvPr>
        </p:nvSpPr>
        <p:spPr>
          <a:xfrm>
            <a:off x="628650" y="1825625"/>
            <a:ext cx="7886700" cy="4351338"/>
          </a:xfrm>
        </p:spPr>
        <p:txBody>
          <a:bodyPr/>
          <a:lstStyle/>
          <a:p>
            <a:pPr lvl="0"/>
            <a:endParaRPr lang="ru-RU" noProof="0"/>
          </a:p>
        </p:txBody>
      </p:sp>
      <p:sp>
        <p:nvSpPr>
          <p:cNvPr id="4" name="Date Placeholder 3"/>
          <p:cNvSpPr>
            <a:spLocks noGrp="1"/>
          </p:cNvSpPr>
          <p:nvPr>
            <p:ph type="dt" sz="half" idx="10"/>
          </p:nvPr>
        </p:nvSpPr>
        <p:spPr/>
        <p:txBody>
          <a:bodyPr/>
          <a:lstStyle>
            <a:lvl1pPr>
              <a:defRPr/>
            </a:lvl1pPr>
          </a:lstStyle>
          <a:p>
            <a:pPr>
              <a:defRPr/>
            </a:pPr>
            <a:fld id="{244592D1-14CD-469C-B743-A817C4BAEAFB}" type="datetimeFigureOut">
              <a:rPr lang="ru-RU"/>
              <a:pPr>
                <a:defRPr/>
              </a:pPr>
              <a:t>26.04.2021</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3B33A57B-D666-4EB8-836C-7BC896F6AD51}"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Date Placeholder 3"/>
          <p:cNvSpPr>
            <a:spLocks noGrp="1"/>
          </p:cNvSpPr>
          <p:nvPr>
            <p:ph type="dt" sz="half" idx="10"/>
          </p:nvPr>
        </p:nvSpPr>
        <p:spPr/>
        <p:txBody>
          <a:bodyPr/>
          <a:lstStyle>
            <a:lvl1pPr>
              <a:defRPr/>
            </a:lvl1pPr>
          </a:lstStyle>
          <a:p>
            <a:pPr>
              <a:defRPr/>
            </a:pPr>
            <a:fld id="{C55DAB78-3607-455A-A31E-986E32FF4409}" type="datetimeFigureOut">
              <a:rPr lang="ru-RU"/>
              <a:pPr>
                <a:defRPr/>
              </a:pPr>
              <a:t>26.04.2021</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11F4B516-589B-42FC-BCDB-B5C61A3A4DB9}"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Date Placeholder 3"/>
          <p:cNvSpPr>
            <a:spLocks noGrp="1"/>
          </p:cNvSpPr>
          <p:nvPr>
            <p:ph type="dt" sz="half" idx="10"/>
          </p:nvPr>
        </p:nvSpPr>
        <p:spPr/>
        <p:txBody>
          <a:bodyPr/>
          <a:lstStyle>
            <a:lvl1pPr>
              <a:defRPr/>
            </a:lvl1pPr>
          </a:lstStyle>
          <a:p>
            <a:pPr>
              <a:defRPr/>
            </a:pPr>
            <a:fld id="{517D4306-18E3-40CB-AE3D-F36770D8DF51}" type="datetimeFigureOut">
              <a:rPr lang="ru-RU"/>
              <a:pPr>
                <a:defRPr/>
              </a:pPr>
              <a:t>26.04.2021</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B3932789-54FF-4266-B9E9-890BD713DCF1}"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628650" y="1825625"/>
            <a:ext cx="386715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825625"/>
            <a:ext cx="386715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Date Placeholder 3"/>
          <p:cNvSpPr>
            <a:spLocks noGrp="1"/>
          </p:cNvSpPr>
          <p:nvPr>
            <p:ph type="dt" sz="half" idx="10"/>
          </p:nvPr>
        </p:nvSpPr>
        <p:spPr/>
        <p:txBody>
          <a:bodyPr/>
          <a:lstStyle>
            <a:lvl1pPr>
              <a:defRPr/>
            </a:lvl1pPr>
          </a:lstStyle>
          <a:p>
            <a:pPr>
              <a:defRPr/>
            </a:pPr>
            <a:fld id="{A9B64E57-AD11-4CF8-9111-50AB26390E90}" type="datetimeFigureOut">
              <a:rPr lang="ru-RU"/>
              <a:pPr>
                <a:defRPr/>
              </a:pPr>
              <a:t>26.04.2021</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AA73EA6B-F410-4089-9C68-9205C79F74E3}"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Date Placeholder 3"/>
          <p:cNvSpPr>
            <a:spLocks noGrp="1"/>
          </p:cNvSpPr>
          <p:nvPr>
            <p:ph type="dt" sz="half" idx="10"/>
          </p:nvPr>
        </p:nvSpPr>
        <p:spPr/>
        <p:txBody>
          <a:bodyPr/>
          <a:lstStyle>
            <a:lvl1pPr>
              <a:defRPr/>
            </a:lvl1pPr>
          </a:lstStyle>
          <a:p>
            <a:pPr>
              <a:defRPr/>
            </a:pPr>
            <a:fld id="{DC31673A-C6CD-4147-B3A8-DA7AA322A960}" type="datetimeFigureOut">
              <a:rPr lang="ru-RU"/>
              <a:pPr>
                <a:defRPr/>
              </a:pPr>
              <a:t>26.04.2021</a:t>
            </a:fld>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9624AD4F-DC1D-44C2-8BB1-8652321AD204}"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Date Placeholder 3"/>
          <p:cNvSpPr>
            <a:spLocks noGrp="1"/>
          </p:cNvSpPr>
          <p:nvPr>
            <p:ph type="dt" sz="half" idx="10"/>
          </p:nvPr>
        </p:nvSpPr>
        <p:spPr/>
        <p:txBody>
          <a:bodyPr/>
          <a:lstStyle>
            <a:lvl1pPr>
              <a:defRPr/>
            </a:lvl1pPr>
          </a:lstStyle>
          <a:p>
            <a:pPr>
              <a:defRPr/>
            </a:pPr>
            <a:fld id="{82A97E13-FEB4-4650-956E-62A15D380D47}" type="datetimeFigureOut">
              <a:rPr lang="ru-RU"/>
              <a:pPr>
                <a:defRPr/>
              </a:pPr>
              <a:t>26.04.2021</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F3A11121-F92E-48A7-914F-796ADD3B2676}"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5CAACC7-81E5-4248-BF41-053C7B58777F}" type="datetimeFigureOut">
              <a:rPr lang="ru-RU"/>
              <a:pPr>
                <a:defRPr/>
              </a:pPr>
              <a:t>26.04.2021</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37057D06-3AF8-47A5-8469-85BEEA469473}"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3"/>
          <p:cNvSpPr>
            <a:spLocks noGrp="1"/>
          </p:cNvSpPr>
          <p:nvPr>
            <p:ph type="dt" sz="half" idx="10"/>
          </p:nvPr>
        </p:nvSpPr>
        <p:spPr/>
        <p:txBody>
          <a:bodyPr/>
          <a:lstStyle>
            <a:lvl1pPr>
              <a:defRPr/>
            </a:lvl1pPr>
          </a:lstStyle>
          <a:p>
            <a:pPr>
              <a:defRPr/>
            </a:pPr>
            <a:fld id="{F7539870-6AEA-4BB9-9ECE-13502C0C997C}" type="datetimeFigureOut">
              <a:rPr lang="ru-RU"/>
              <a:pPr>
                <a:defRPr/>
              </a:pPr>
              <a:t>26.04.2021</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C711B861-D984-41F6-BB3D-177F6F64042C}"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3"/>
          <p:cNvSpPr>
            <a:spLocks noGrp="1"/>
          </p:cNvSpPr>
          <p:nvPr>
            <p:ph type="dt" sz="half" idx="10"/>
          </p:nvPr>
        </p:nvSpPr>
        <p:spPr/>
        <p:txBody>
          <a:bodyPr/>
          <a:lstStyle>
            <a:lvl1pPr>
              <a:defRPr/>
            </a:lvl1pPr>
          </a:lstStyle>
          <a:p>
            <a:pPr>
              <a:defRPr/>
            </a:pPr>
            <a:fld id="{70752B68-A2DF-4410-9171-9732557C4944}" type="datetimeFigureOut">
              <a:rPr lang="ru-RU"/>
              <a:pPr>
                <a:defRPr/>
              </a:pPr>
              <a:t>26.04.2021</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E874BCA3-D506-4336-92D4-28DE90FFFCDE}"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srcRect/>
          <a:tile tx="0" ty="0" sx="100000" sy="100000" flip="none" algn="tl"/>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365125"/>
            <a:ext cx="78867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27" name="Text Placeholder 2"/>
          <p:cNvSpPr>
            <a:spLocks noGrp="1"/>
          </p:cNvSpPr>
          <p:nvPr>
            <p:ph type="body" idx="1"/>
          </p:nvPr>
        </p:nvSpPr>
        <p:spPr bwMode="auto">
          <a:xfrm>
            <a:off x="628650" y="1825625"/>
            <a:ext cx="78867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a:solidFill>
                  <a:schemeClr val="tx1">
                    <a:tint val="75000"/>
                  </a:schemeClr>
                </a:solidFill>
                <a:latin typeface="+mn-lt"/>
                <a:cs typeface="+mn-cs"/>
              </a:defRPr>
            </a:lvl1pPr>
          </a:lstStyle>
          <a:p>
            <a:pPr>
              <a:defRPr/>
            </a:pPr>
            <a:fld id="{4A2B3379-23DA-4290-98F8-3F8021BCDAEE}" type="datetimeFigureOut">
              <a:rPr lang="ru-RU"/>
              <a:pPr>
                <a:defRPr/>
              </a:pPr>
              <a:t>26.04.2021</a:t>
            </a:fld>
            <a:endParaRPr lang="ru-RU"/>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1200" b="0">
                <a:solidFill>
                  <a:schemeClr val="tx1">
                    <a:tint val="75000"/>
                  </a:schemeClr>
                </a:solidFill>
                <a:latin typeface="+mn-lt"/>
                <a:cs typeface="+mn-cs"/>
              </a:defRPr>
            </a:lvl1pPr>
          </a:lstStyle>
          <a:p>
            <a:pPr>
              <a:defRPr/>
            </a:pPr>
            <a:endParaRPr lang="ru-RU"/>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a:solidFill>
                  <a:schemeClr val="tx1">
                    <a:tint val="75000"/>
                  </a:schemeClr>
                </a:solidFill>
                <a:latin typeface="+mn-lt"/>
                <a:cs typeface="+mn-cs"/>
              </a:defRPr>
            </a:lvl1pPr>
          </a:lstStyle>
          <a:p>
            <a:pPr>
              <a:defRPr/>
            </a:pPr>
            <a:fld id="{D09A6FE4-E5C3-4A33-BE36-F666C7150040}"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75" r:id="rId1"/>
    <p:sldLayoutId id="2147483674" r:id="rId2"/>
    <p:sldLayoutId id="2147483673" r:id="rId3"/>
    <p:sldLayoutId id="2147483672" r:id="rId4"/>
    <p:sldLayoutId id="2147483671" r:id="rId5"/>
    <p:sldLayoutId id="2147483670" r:id="rId6"/>
    <p:sldLayoutId id="2147483669" r:id="rId7"/>
    <p:sldLayoutId id="2147483668" r:id="rId8"/>
    <p:sldLayoutId id="2147483667" r:id="rId9"/>
    <p:sldLayoutId id="2147483666" r:id="rId10"/>
    <p:sldLayoutId id="2147483665" r:id="rId11"/>
    <p:sldLayoutId id="2147483664" r:id="rId12"/>
  </p:sldLayoutIdLst>
  <p:txStyles>
    <p:titleStyle>
      <a:lvl1pPr algn="l" rtl="0" eaLnBrk="0" fontAlgn="base" hangingPunct="0">
        <a:lnSpc>
          <a:spcPct val="90000"/>
        </a:lnSpc>
        <a:spcBef>
          <a:spcPct val="0"/>
        </a:spcBef>
        <a:spcAft>
          <a:spcPct val="0"/>
        </a:spcAft>
        <a:defRPr sz="44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a:defRPr>
      </a:lvl2pPr>
      <a:lvl3pPr algn="l" rtl="0" eaLnBrk="0" fontAlgn="base" hangingPunct="0">
        <a:lnSpc>
          <a:spcPct val="90000"/>
        </a:lnSpc>
        <a:spcBef>
          <a:spcPct val="0"/>
        </a:spcBef>
        <a:spcAft>
          <a:spcPct val="0"/>
        </a:spcAft>
        <a:defRPr sz="4400">
          <a:solidFill>
            <a:schemeClr val="tx1"/>
          </a:solidFill>
          <a:latin typeface="Calibri Light"/>
        </a:defRPr>
      </a:lvl3pPr>
      <a:lvl4pPr algn="l" rtl="0" eaLnBrk="0" fontAlgn="base" hangingPunct="0">
        <a:lnSpc>
          <a:spcPct val="90000"/>
        </a:lnSpc>
        <a:spcBef>
          <a:spcPct val="0"/>
        </a:spcBef>
        <a:spcAft>
          <a:spcPct val="0"/>
        </a:spcAft>
        <a:defRPr sz="4400">
          <a:solidFill>
            <a:schemeClr val="tx1"/>
          </a:solidFill>
          <a:latin typeface="Calibri Light"/>
        </a:defRPr>
      </a:lvl4pPr>
      <a:lvl5pPr algn="l" rtl="0" eaLnBrk="0" fontAlgn="base" hangingPunct="0">
        <a:lnSpc>
          <a:spcPct val="90000"/>
        </a:lnSpc>
        <a:spcBef>
          <a:spcPct val="0"/>
        </a:spcBef>
        <a:spcAft>
          <a:spcPct val="0"/>
        </a:spcAft>
        <a:defRPr sz="4400">
          <a:solidFill>
            <a:schemeClr val="tx1"/>
          </a:solidFill>
          <a:latin typeface="Calibri Light"/>
        </a:defRPr>
      </a:lvl5pPr>
      <a:lvl6pPr marL="457200" algn="l" rtl="0" eaLnBrk="0" fontAlgn="base" hangingPunct="0">
        <a:lnSpc>
          <a:spcPct val="90000"/>
        </a:lnSpc>
        <a:spcBef>
          <a:spcPct val="0"/>
        </a:spcBef>
        <a:spcAft>
          <a:spcPct val="0"/>
        </a:spcAft>
        <a:defRPr sz="4400">
          <a:solidFill>
            <a:schemeClr val="tx1"/>
          </a:solidFill>
          <a:latin typeface="Calibri Light"/>
        </a:defRPr>
      </a:lvl6pPr>
      <a:lvl7pPr marL="914400" algn="l" rtl="0" eaLnBrk="0" fontAlgn="base" hangingPunct="0">
        <a:lnSpc>
          <a:spcPct val="90000"/>
        </a:lnSpc>
        <a:spcBef>
          <a:spcPct val="0"/>
        </a:spcBef>
        <a:spcAft>
          <a:spcPct val="0"/>
        </a:spcAft>
        <a:defRPr sz="4400">
          <a:solidFill>
            <a:schemeClr val="tx1"/>
          </a:solidFill>
          <a:latin typeface="Calibri Light"/>
        </a:defRPr>
      </a:lvl7pPr>
      <a:lvl8pPr marL="1371600" algn="l" rtl="0" eaLnBrk="0" fontAlgn="base" hangingPunct="0">
        <a:lnSpc>
          <a:spcPct val="90000"/>
        </a:lnSpc>
        <a:spcBef>
          <a:spcPct val="0"/>
        </a:spcBef>
        <a:spcAft>
          <a:spcPct val="0"/>
        </a:spcAft>
        <a:defRPr sz="4400">
          <a:solidFill>
            <a:schemeClr val="tx1"/>
          </a:solidFill>
          <a:latin typeface="Calibri Light"/>
        </a:defRPr>
      </a:lvl8pPr>
      <a:lvl9pPr marL="1828800" algn="l" rtl="0" eaLnBrk="0" fontAlgn="base" hangingPunct="0">
        <a:lnSpc>
          <a:spcPct val="90000"/>
        </a:lnSpc>
        <a:spcBef>
          <a:spcPct val="0"/>
        </a:spcBef>
        <a:spcAft>
          <a:spcPct val="0"/>
        </a:spcAft>
        <a:defRPr sz="4400">
          <a:solidFill>
            <a:schemeClr val="tx1"/>
          </a:solidFill>
          <a:latin typeface="Calibri Light"/>
        </a:defRPr>
      </a:lvl9pPr>
    </p:titleStyle>
    <p:bodyStyle>
      <a:lvl1pPr marL="228600" indent="-228600" algn="l" rtl="0" eaLnBrk="0" fontAlgn="base" hangingPunct="0">
        <a:lnSpc>
          <a:spcPct val="90000"/>
        </a:lnSpc>
        <a:spcBef>
          <a:spcPts val="1000"/>
        </a:spcBef>
        <a:spcAft>
          <a:spcPct val="0"/>
        </a:spcAft>
        <a:buFont typeface="Arial"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charset="0"/>
        <a:buChar char="•"/>
        <a:defRPr sz="2400">
          <a:solidFill>
            <a:schemeClr val="tx1"/>
          </a:solidFill>
          <a:latin typeface="+mn-lt"/>
        </a:defRPr>
      </a:lvl2pPr>
      <a:lvl3pPr marL="1143000" indent="-228600" algn="l" rtl="0" eaLnBrk="0" fontAlgn="base" hangingPunct="0">
        <a:lnSpc>
          <a:spcPct val="90000"/>
        </a:lnSpc>
        <a:spcBef>
          <a:spcPts val="500"/>
        </a:spcBef>
        <a:spcAft>
          <a:spcPct val="0"/>
        </a:spcAft>
        <a:buFont typeface="Arial" charset="0"/>
        <a:buChar char="•"/>
        <a:defRPr sz="2000">
          <a:solidFill>
            <a:schemeClr val="tx1"/>
          </a:solidFill>
          <a:latin typeface="+mn-lt"/>
        </a:defRPr>
      </a:lvl3pPr>
      <a:lvl4pPr marL="1600200" indent="-228600" algn="l" rtl="0" eaLnBrk="0" fontAlgn="base" hangingPunct="0">
        <a:lnSpc>
          <a:spcPct val="90000"/>
        </a:lnSpc>
        <a:spcBef>
          <a:spcPts val="500"/>
        </a:spcBef>
        <a:spcAft>
          <a:spcPct val="0"/>
        </a:spcAft>
        <a:buFont typeface="Arial" charset="0"/>
        <a:buChar char="•"/>
        <a:defRPr>
          <a:solidFill>
            <a:schemeClr val="tx1"/>
          </a:solidFill>
          <a:latin typeface="+mn-lt"/>
        </a:defRPr>
      </a:lvl4pPr>
      <a:lvl5pPr marL="2057400" indent="-228600" algn="l" rtl="0" eaLnBrk="0" fontAlgn="base" hangingPunct="0">
        <a:lnSpc>
          <a:spcPct val="90000"/>
        </a:lnSpc>
        <a:spcBef>
          <a:spcPts val="500"/>
        </a:spcBef>
        <a:spcAft>
          <a:spcPct val="0"/>
        </a:spcAft>
        <a:buFont typeface="Arial" charset="0"/>
        <a:buChar char="•"/>
        <a:defRPr>
          <a:solidFill>
            <a:schemeClr val="tx1"/>
          </a:solidFill>
          <a:latin typeface="+mn-lt"/>
        </a:defRPr>
      </a:lvl5pPr>
      <a:lvl6pPr marL="2514600" indent="-228600" algn="l" rtl="0" eaLnBrk="0" fontAlgn="base" hangingPunct="0">
        <a:lnSpc>
          <a:spcPct val="90000"/>
        </a:lnSpc>
        <a:spcBef>
          <a:spcPts val="500"/>
        </a:spcBef>
        <a:spcAft>
          <a:spcPct val="0"/>
        </a:spcAft>
        <a:buFont typeface="Arial" charset="0"/>
        <a:buChar char="•"/>
        <a:defRPr>
          <a:solidFill>
            <a:schemeClr val="tx1"/>
          </a:solidFill>
          <a:latin typeface="+mn-lt"/>
        </a:defRPr>
      </a:lvl6pPr>
      <a:lvl7pPr marL="2971800" indent="-228600" algn="l" rtl="0" eaLnBrk="0" fontAlgn="base" hangingPunct="0">
        <a:lnSpc>
          <a:spcPct val="90000"/>
        </a:lnSpc>
        <a:spcBef>
          <a:spcPts val="500"/>
        </a:spcBef>
        <a:spcAft>
          <a:spcPct val="0"/>
        </a:spcAft>
        <a:buFont typeface="Arial" charset="0"/>
        <a:buChar char="•"/>
        <a:defRPr>
          <a:solidFill>
            <a:schemeClr val="tx1"/>
          </a:solidFill>
          <a:latin typeface="+mn-lt"/>
        </a:defRPr>
      </a:lvl7pPr>
      <a:lvl8pPr marL="3429000" indent="-228600" algn="l" rtl="0" eaLnBrk="0" fontAlgn="base" hangingPunct="0">
        <a:lnSpc>
          <a:spcPct val="90000"/>
        </a:lnSpc>
        <a:spcBef>
          <a:spcPts val="500"/>
        </a:spcBef>
        <a:spcAft>
          <a:spcPct val="0"/>
        </a:spcAft>
        <a:buFont typeface="Arial" charset="0"/>
        <a:buChar char="•"/>
        <a:defRPr>
          <a:solidFill>
            <a:schemeClr val="tx1"/>
          </a:solidFill>
          <a:latin typeface="+mn-lt"/>
        </a:defRPr>
      </a:lvl8pPr>
      <a:lvl9pPr marL="3886200" indent="-228600" algn="l" rtl="0" eaLnBrk="0" fontAlgn="base" hangingPunct="0">
        <a:lnSpc>
          <a:spcPct val="90000"/>
        </a:lnSpc>
        <a:spcBef>
          <a:spcPts val="500"/>
        </a:spcBef>
        <a:spcAft>
          <a:spcPct val="0"/>
        </a:spcAft>
        <a:buFont typeface="Arial" charset="0"/>
        <a:buChar char="•"/>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Заголовок 1"/>
          <p:cNvSpPr>
            <a:spLocks noGrp="1"/>
          </p:cNvSpPr>
          <p:nvPr>
            <p:ph type="ctrTitle" idx="4294967295"/>
          </p:nvPr>
        </p:nvSpPr>
        <p:spPr>
          <a:xfrm>
            <a:off x="0" y="320675"/>
            <a:ext cx="9144000" cy="1390650"/>
          </a:xfrm>
        </p:spPr>
        <p:txBody>
          <a:bodyPr anchor="b"/>
          <a:lstStyle/>
          <a:p>
            <a:pPr algn="ctr" eaLnBrk="1" hangingPunct="1">
              <a:lnSpc>
                <a:spcPct val="70000"/>
              </a:lnSpc>
            </a:pPr>
            <a:r>
              <a:rPr lang="uk-UA" b="1" smtClean="0"/>
              <a:t>Особливості обміну речовин та енергії у дітей</a:t>
            </a:r>
            <a:endParaRPr lang="ru-RU" b="1" smtClean="0"/>
          </a:p>
        </p:txBody>
      </p:sp>
      <p:sp>
        <p:nvSpPr>
          <p:cNvPr id="15362" name="Rectangle 9"/>
          <p:cNvSpPr>
            <a:spLocks noChangeArrowheads="1"/>
          </p:cNvSpPr>
          <p:nvPr/>
        </p:nvSpPr>
        <p:spPr bwMode="auto">
          <a:xfrm>
            <a:off x="4752975" y="1865313"/>
            <a:ext cx="4391025" cy="4756150"/>
          </a:xfrm>
          <a:prstGeom prst="rect">
            <a:avLst/>
          </a:prstGeom>
          <a:noFill/>
          <a:ln w="9525">
            <a:noFill/>
            <a:miter lim="800000"/>
            <a:headEnd/>
            <a:tailEnd/>
          </a:ln>
        </p:spPr>
        <p:txBody>
          <a:bodyPr anchor="ctr">
            <a:spAutoFit/>
          </a:bodyPr>
          <a:lstStyle/>
          <a:p>
            <a:pPr indent="449263" algn="ctr">
              <a:lnSpc>
                <a:spcPct val="75000"/>
              </a:lnSpc>
            </a:pPr>
            <a:r>
              <a:rPr lang="uk-UA" sz="2000">
                <a:solidFill>
                  <a:schemeClr val="tx1"/>
                </a:solidFill>
              </a:rPr>
              <a:t>План</a:t>
            </a:r>
          </a:p>
          <a:p>
            <a:pPr indent="449263" algn="ctr">
              <a:lnSpc>
                <a:spcPct val="75000"/>
              </a:lnSpc>
            </a:pPr>
            <a:endParaRPr lang="uk-UA" sz="800">
              <a:solidFill>
                <a:schemeClr val="tx1"/>
              </a:solidFill>
            </a:endParaRPr>
          </a:p>
          <a:p>
            <a:pPr indent="449263">
              <a:lnSpc>
                <a:spcPct val="75000"/>
              </a:lnSpc>
              <a:buFontTx/>
              <a:buAutoNum type="arabicPeriod"/>
            </a:pPr>
            <a:r>
              <a:rPr lang="uk-UA" sz="2000">
                <a:solidFill>
                  <a:schemeClr val="tx1"/>
                </a:solidFill>
              </a:rPr>
              <a:t>Поняття обміну речовин. Основні етапи.</a:t>
            </a:r>
          </a:p>
          <a:p>
            <a:pPr indent="449263">
              <a:lnSpc>
                <a:spcPct val="75000"/>
              </a:lnSpc>
              <a:buFontTx/>
              <a:buAutoNum type="arabicPeriod"/>
            </a:pPr>
            <a:r>
              <a:rPr lang="uk-UA" sz="2000">
                <a:solidFill>
                  <a:schemeClr val="tx1"/>
                </a:solidFill>
              </a:rPr>
              <a:t>Особливості енергетичнигообміну у дітей. </a:t>
            </a:r>
          </a:p>
          <a:p>
            <a:pPr indent="449263">
              <a:lnSpc>
                <a:spcPct val="75000"/>
              </a:lnSpc>
              <a:buFontTx/>
              <a:buAutoNum type="arabicPeriod"/>
            </a:pPr>
            <a:r>
              <a:rPr lang="uk-UA" sz="2000">
                <a:solidFill>
                  <a:schemeClr val="tx1"/>
                </a:solidFill>
              </a:rPr>
              <a:t>Особливості обміну речовин у дітей. Основний і загальний обмін.</a:t>
            </a:r>
          </a:p>
          <a:p>
            <a:pPr indent="449263">
              <a:lnSpc>
                <a:spcPct val="75000"/>
              </a:lnSpc>
              <a:buFontTx/>
              <a:buAutoNum type="arabicPeriod"/>
            </a:pPr>
            <a:r>
              <a:rPr lang="uk-UA" sz="2000">
                <a:solidFill>
                  <a:schemeClr val="tx1"/>
                </a:solidFill>
              </a:rPr>
              <a:t>Особливості білкового обміну. Потреба у білках.</a:t>
            </a:r>
          </a:p>
          <a:p>
            <a:pPr indent="449263">
              <a:lnSpc>
                <a:spcPct val="75000"/>
              </a:lnSpc>
              <a:buFontTx/>
              <a:buAutoNum type="arabicPeriod"/>
            </a:pPr>
            <a:r>
              <a:rPr lang="uk-UA" sz="2000">
                <a:solidFill>
                  <a:schemeClr val="tx1"/>
                </a:solidFill>
              </a:rPr>
              <a:t>Фізіологічне значення жирів. Потреба у жирах.</a:t>
            </a:r>
          </a:p>
          <a:p>
            <a:pPr indent="449263">
              <a:lnSpc>
                <a:spcPct val="75000"/>
              </a:lnSpc>
              <a:buFontTx/>
              <a:buAutoNum type="arabicPeriod"/>
            </a:pPr>
            <a:r>
              <a:rPr lang="uk-UA" sz="2000">
                <a:solidFill>
                  <a:schemeClr val="tx1"/>
                </a:solidFill>
              </a:rPr>
              <a:t>Фізіологічне значення вуглеводів. Потреба у вуглеводах.</a:t>
            </a:r>
          </a:p>
          <a:p>
            <a:pPr indent="449263">
              <a:lnSpc>
                <a:spcPct val="75000"/>
              </a:lnSpc>
              <a:buFontTx/>
              <a:buAutoNum type="arabicPeriod"/>
            </a:pPr>
            <a:r>
              <a:rPr lang="uk-UA" sz="2000">
                <a:solidFill>
                  <a:schemeClr val="tx1"/>
                </a:solidFill>
              </a:rPr>
              <a:t>Роль вітамінів у обміні речовин. </a:t>
            </a:r>
          </a:p>
          <a:p>
            <a:pPr indent="449263">
              <a:lnSpc>
                <a:spcPct val="75000"/>
              </a:lnSpc>
              <a:buFontTx/>
              <a:buAutoNum type="arabicPeriod"/>
            </a:pPr>
            <a:r>
              <a:rPr lang="uk-UA" sz="2000">
                <a:solidFill>
                  <a:schemeClr val="tx1"/>
                </a:solidFill>
              </a:rPr>
              <a:t>Роль макро- і мікроелементів у обміні речовин.</a:t>
            </a:r>
          </a:p>
          <a:p>
            <a:pPr indent="449263">
              <a:lnSpc>
                <a:spcPct val="75000"/>
              </a:lnSpc>
              <a:buFontTx/>
              <a:buAutoNum type="arabicPeriod"/>
            </a:pPr>
            <a:r>
              <a:rPr lang="uk-UA" sz="2000">
                <a:solidFill>
                  <a:schemeClr val="tx1"/>
                </a:solidFill>
              </a:rPr>
              <a:t>Особливості водного обміну.</a:t>
            </a:r>
          </a:p>
        </p:txBody>
      </p:sp>
      <p:pic>
        <p:nvPicPr>
          <p:cNvPr id="15366" name="Picture 6"/>
          <p:cNvPicPr>
            <a:picLocks noChangeAspect="1" noChangeArrowheads="1"/>
          </p:cNvPicPr>
          <p:nvPr/>
        </p:nvPicPr>
        <p:blipFill>
          <a:blip r:embed="rId2"/>
          <a:srcRect/>
          <a:stretch>
            <a:fillRect/>
          </a:stretch>
        </p:blipFill>
        <p:spPr bwMode="auto">
          <a:xfrm>
            <a:off x="131763" y="1774825"/>
            <a:ext cx="4545012" cy="4786313"/>
          </a:xfrm>
          <a:prstGeom prst="rect">
            <a:avLst/>
          </a:prstGeom>
          <a:noFill/>
          <a:ln w="9525">
            <a:noFill/>
            <a:miter lim="800000"/>
            <a:headEnd/>
            <a:tailEnd/>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p:cNvSpPr>
          <p:nvPr>
            <p:ph type="body" idx="1"/>
          </p:nvPr>
        </p:nvSpPr>
        <p:spPr>
          <a:xfrm>
            <a:off x="390525" y="381000"/>
            <a:ext cx="8472488" cy="6134100"/>
          </a:xfrm>
        </p:spPr>
        <p:txBody>
          <a:bodyPr/>
          <a:lstStyle/>
          <a:p>
            <a:pPr>
              <a:lnSpc>
                <a:spcPct val="75000"/>
              </a:lnSpc>
              <a:spcBef>
                <a:spcPts val="600"/>
              </a:spcBef>
              <a:buFont typeface="Arial" charset="0"/>
              <a:buNone/>
            </a:pPr>
            <a:r>
              <a:rPr lang="uk-UA" sz="3200" b="1" i="1" u="sng" smtClean="0">
                <a:solidFill>
                  <a:srgbClr val="006600"/>
                </a:solidFill>
                <a:effectLst>
                  <a:outerShdw blurRad="38100" dist="38100" dir="2700000" algn="tl">
                    <a:srgbClr val="C0C0C0"/>
                  </a:outerShdw>
                </a:effectLst>
              </a:rPr>
              <a:t>Джерела енергії</a:t>
            </a:r>
            <a:r>
              <a:rPr lang="uk-UA" sz="3200" smtClean="0"/>
              <a:t> </a:t>
            </a:r>
          </a:p>
          <a:p>
            <a:pPr>
              <a:lnSpc>
                <a:spcPct val="75000"/>
              </a:lnSpc>
              <a:spcBef>
                <a:spcPts val="600"/>
              </a:spcBef>
            </a:pPr>
            <a:r>
              <a:rPr lang="uk-UA" sz="2400" smtClean="0"/>
              <a:t>У плоду основним джерелом енергії є глюкоза; при цьому велику питому вагу займає анаеробний спосіб її використання, тобто гліколіз. </a:t>
            </a:r>
          </a:p>
          <a:p>
            <a:pPr>
              <a:lnSpc>
                <a:spcPct val="75000"/>
              </a:lnSpc>
              <a:spcBef>
                <a:spcPts val="600"/>
              </a:spcBef>
            </a:pPr>
            <a:r>
              <a:rPr lang="uk-UA" sz="2400" smtClean="0"/>
              <a:t>У новонароджених інтенсивно використовується глікоген м’язів і печінки, глюкоза і жирні кислоти; спостерігається високий рівень глюконеогенезу. </a:t>
            </a:r>
          </a:p>
          <a:p>
            <a:pPr>
              <a:lnSpc>
                <a:spcPct val="75000"/>
              </a:lnSpc>
              <a:spcBef>
                <a:spcPts val="600"/>
              </a:spcBef>
            </a:pPr>
            <a:r>
              <a:rPr lang="uk-UA" sz="2400" smtClean="0"/>
              <a:t>Інтенсивність гліколізу у дітей першого року життя на 30-35% вища, ніж у дорослих; особливо вона висока у перші 3 місяці життя. </a:t>
            </a:r>
          </a:p>
          <a:p>
            <a:pPr>
              <a:lnSpc>
                <a:spcPct val="75000"/>
              </a:lnSpc>
              <a:spcBef>
                <a:spcPts val="600"/>
              </a:spcBef>
            </a:pPr>
            <a:r>
              <a:rPr lang="uk-UA" sz="2400" smtClean="0"/>
              <a:t>У подальшому підвищується частка процесів аеробів; їх інтенсивність досягає максимальних значень до 9-11 років. </a:t>
            </a:r>
          </a:p>
          <a:p>
            <a:pPr>
              <a:lnSpc>
                <a:spcPct val="75000"/>
              </a:lnSpc>
              <a:spcBef>
                <a:spcPts val="600"/>
              </a:spcBef>
            </a:pPr>
            <a:r>
              <a:rPr lang="uk-UA" sz="2400" smtClean="0"/>
              <a:t>З 12 років знову підвищується інтенсивність гліколізу, особливо, у білих м’язових волокнах. </a:t>
            </a:r>
          </a:p>
          <a:p>
            <a:pPr>
              <a:lnSpc>
                <a:spcPct val="75000"/>
              </a:lnSpc>
              <a:spcBef>
                <a:spcPts val="600"/>
              </a:spcBef>
            </a:pPr>
            <a:r>
              <a:rPr lang="uk-UA" sz="2400" smtClean="0"/>
              <a:t>Максимальне споживання кисню (з розрахунку на кг маси) досягає найбільших значень до 17 років, абсолютне максимальне споживання кисню – до 25 років, а максимальна анаеробна потужність – до 18-20 років.</a:t>
            </a:r>
            <a:endParaRPr lang="ru-RU" sz="240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p:txBody>
          <a:bodyPr/>
          <a:lstStyle/>
          <a:p>
            <a:pPr eaLnBrk="1" hangingPunct="1">
              <a:lnSpc>
                <a:spcPct val="75000"/>
              </a:lnSpc>
            </a:pPr>
            <a:r>
              <a:rPr lang="uk-UA" sz="4000" b="1" smtClean="0">
                <a:solidFill>
                  <a:srgbClr val="006600"/>
                </a:solidFill>
                <a:effectLst>
                  <a:outerShdw blurRad="38100" dist="38100" dir="2700000" algn="tl">
                    <a:srgbClr val="C0C0C0"/>
                  </a:outerShdw>
                </a:effectLst>
              </a:rPr>
              <a:t>Особливості обміну речовин</a:t>
            </a:r>
            <a:br>
              <a:rPr lang="uk-UA" sz="4000" b="1" smtClean="0">
                <a:solidFill>
                  <a:srgbClr val="006600"/>
                </a:solidFill>
                <a:effectLst>
                  <a:outerShdw blurRad="38100" dist="38100" dir="2700000" algn="tl">
                    <a:srgbClr val="C0C0C0"/>
                  </a:outerShdw>
                </a:effectLst>
              </a:rPr>
            </a:br>
            <a:r>
              <a:rPr lang="uk-UA" sz="4000" b="1" smtClean="0">
                <a:solidFill>
                  <a:srgbClr val="006600"/>
                </a:solidFill>
                <a:effectLst>
                  <a:outerShdw blurRad="38100" dist="38100" dir="2700000" algn="tl">
                    <a:srgbClr val="C0C0C0"/>
                  </a:outerShdw>
                </a:effectLst>
              </a:rPr>
              <a:t> у дітей</a:t>
            </a:r>
            <a:r>
              <a:rPr lang="uk-UA" sz="4000" smtClean="0">
                <a:solidFill>
                  <a:srgbClr val="66FF66"/>
                </a:solidFill>
                <a:effectLst>
                  <a:outerShdw blurRad="38100" dist="38100" dir="2700000" algn="tl">
                    <a:srgbClr val="C0C0C0"/>
                  </a:outerShdw>
                </a:effectLst>
              </a:rPr>
              <a:t> </a:t>
            </a:r>
            <a:endParaRPr lang="en-US" sz="4000" smtClean="0">
              <a:solidFill>
                <a:srgbClr val="66FF66"/>
              </a:solidFill>
              <a:effectLst>
                <a:outerShdw blurRad="38100" dist="38100" dir="2700000" algn="tl">
                  <a:srgbClr val="C0C0C0"/>
                </a:outerShdw>
              </a:effectLst>
            </a:endParaRPr>
          </a:p>
        </p:txBody>
      </p:sp>
      <p:sp>
        <p:nvSpPr>
          <p:cNvPr id="3" name="Содержимое 2"/>
          <p:cNvSpPr>
            <a:spLocks noGrp="1"/>
          </p:cNvSpPr>
          <p:nvPr>
            <p:ph idx="4294967295"/>
          </p:nvPr>
        </p:nvSpPr>
        <p:spPr/>
        <p:txBody>
          <a:bodyPr/>
          <a:lstStyle/>
          <a:p>
            <a:pPr eaLnBrk="1" hangingPunct="1">
              <a:lnSpc>
                <a:spcPct val="70000"/>
              </a:lnSpc>
              <a:spcBef>
                <a:spcPts val="600"/>
              </a:spcBef>
            </a:pPr>
            <a:r>
              <a:rPr lang="ru-RU" smtClean="0">
                <a:effectLst>
                  <a:outerShdw blurRad="38100" dist="38100" dir="2700000" algn="tl">
                    <a:srgbClr val="C0C0C0"/>
                  </a:outerShdw>
                </a:effectLst>
              </a:rPr>
              <a:t>Необхідно також відмітити обумовлену віком </a:t>
            </a:r>
            <a:r>
              <a:rPr lang="ru-RU" b="1" i="1" u="sng" smtClean="0">
                <a:effectLst>
                  <a:outerShdw blurRad="38100" dist="38100" dir="2700000" algn="tl">
                    <a:srgbClr val="C0C0C0"/>
                  </a:outerShdw>
                </a:effectLst>
              </a:rPr>
              <a:t>недосконалість регуляції обмінних процесів</a:t>
            </a:r>
            <a:r>
              <a:rPr lang="ru-RU" smtClean="0">
                <a:effectLst>
                  <a:outerShdw blurRad="38100" dist="38100" dir="2700000" algn="tl">
                    <a:srgbClr val="C0C0C0"/>
                  </a:outerShdw>
                </a:effectLst>
              </a:rPr>
              <a:t> як з боку ЦНС і залоз внутрішньої секреції, так і з боку нейрогуморальних механізмів.</a:t>
            </a:r>
          </a:p>
          <a:p>
            <a:pPr eaLnBrk="1" hangingPunct="1">
              <a:lnSpc>
                <a:spcPct val="70000"/>
              </a:lnSpc>
              <a:spcBef>
                <a:spcPts val="600"/>
              </a:spcBef>
            </a:pPr>
            <a:r>
              <a:rPr lang="ru-RU" smtClean="0">
                <a:effectLst>
                  <a:outerShdw blurRad="38100" dist="38100" dir="2700000" algn="tl">
                    <a:srgbClr val="C0C0C0"/>
                  </a:outerShdw>
                </a:effectLst>
              </a:rPr>
              <a:t>Усе це визначає </a:t>
            </a:r>
            <a:r>
              <a:rPr lang="ru-RU" b="1" i="1" u="sng" smtClean="0">
                <a:effectLst>
                  <a:outerShdw blurRad="38100" dist="38100" dir="2700000" algn="tl">
                    <a:srgbClr val="C0C0C0"/>
                  </a:outerShdw>
                </a:effectLst>
              </a:rPr>
              <a:t>нестабільність обміну речовин</a:t>
            </a:r>
            <a:r>
              <a:rPr lang="ru-RU" smtClean="0">
                <a:effectLst>
                  <a:outerShdw blurRad="38100" dist="38100" dir="2700000" algn="tl">
                    <a:srgbClr val="C0C0C0"/>
                  </a:outerShdw>
                </a:effectLst>
              </a:rPr>
              <a:t> у дітей і легкість розвитку його порушень.  </a:t>
            </a:r>
            <a:endParaRPr lang="en-US" smtClean="0">
              <a:effectLst>
                <a:outerShdw blurRad="38100" dist="38100" dir="2700000" algn="tl">
                  <a:srgbClr val="C0C0C0"/>
                </a:outerShdw>
              </a:effectLst>
            </a:endParaRPr>
          </a:p>
          <a:p>
            <a:pPr eaLnBrk="1" hangingPunct="1">
              <a:lnSpc>
                <a:spcPct val="70000"/>
              </a:lnSpc>
              <a:spcBef>
                <a:spcPts val="600"/>
              </a:spcBef>
            </a:pPr>
            <a:r>
              <a:rPr lang="ru-RU" smtClean="0">
                <a:effectLst>
                  <a:outerShdw blurRad="38100" dist="38100" dir="2700000" algn="tl">
                    <a:srgbClr val="C0C0C0"/>
                  </a:outerShdw>
                </a:effectLst>
              </a:rPr>
              <a:t>Разом із указаними загальними особливостями у дитячому віці відзначається також </a:t>
            </a:r>
            <a:r>
              <a:rPr lang="ru-RU" b="1" i="1" u="sng" smtClean="0">
                <a:effectLst>
                  <a:outerShdw blurRad="38100" dist="38100" dir="2700000" algn="tl">
                    <a:srgbClr val="C0C0C0"/>
                  </a:outerShdw>
                </a:effectLst>
              </a:rPr>
              <a:t>своєрідність кожного з основних видів обміну - білкового, вуглеводного, жирового. </a:t>
            </a:r>
          </a:p>
          <a:p>
            <a:pPr eaLnBrk="1" hangingPunct="1">
              <a:lnSpc>
                <a:spcPct val="70000"/>
              </a:lnSpc>
              <a:spcBef>
                <a:spcPts val="600"/>
              </a:spcBef>
            </a:pPr>
            <a:r>
              <a:rPr lang="ru-RU" smtClean="0">
                <a:effectLst>
                  <a:outerShdw blurRad="38100" dist="38100" dir="2700000" algn="tl">
                    <a:srgbClr val="C0C0C0"/>
                  </a:outerShdw>
                </a:effectLst>
              </a:rPr>
              <a:t>Знання їх дає можливість правильно орієнтуватися в питаннях харчування дітей з перших місяців і років життя, а також у особливостях патології, зумовленій порушеннями обмінних процесів, в основі якої нерідко лежать генетично детерміновані хвороби.</a:t>
            </a:r>
            <a:endParaRPr lang="en-US" smtClean="0">
              <a:effectLst>
                <a:outerShdw blurRad="38100" dist="38100" dir="2700000" algn="tl">
                  <a:srgbClr val="C0C0C0"/>
                </a:outerShdw>
              </a:effectLs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Rectangle 3"/>
          <p:cNvSpPr>
            <a:spLocks noGrp="1"/>
          </p:cNvSpPr>
          <p:nvPr>
            <p:ph type="body" idx="1"/>
          </p:nvPr>
        </p:nvSpPr>
        <p:spPr>
          <a:xfrm>
            <a:off x="0" y="461963"/>
            <a:ext cx="9144000" cy="6154737"/>
          </a:xfrm>
        </p:spPr>
        <p:txBody>
          <a:bodyPr/>
          <a:lstStyle/>
          <a:p>
            <a:pPr>
              <a:lnSpc>
                <a:spcPct val="75000"/>
              </a:lnSpc>
              <a:spcBef>
                <a:spcPts val="600"/>
              </a:spcBef>
            </a:pPr>
            <a:r>
              <a:rPr lang="uk-UA" sz="3200" b="1" i="1" u="sng" smtClean="0">
                <a:solidFill>
                  <a:srgbClr val="006600"/>
                </a:solidFill>
                <a:effectLst>
                  <a:outerShdw blurRad="38100" dist="38100" dir="2700000" algn="tl">
                    <a:srgbClr val="C0C0C0"/>
                  </a:outerShdw>
                </a:effectLst>
              </a:rPr>
              <a:t>Основний обмін</a:t>
            </a:r>
            <a:r>
              <a:rPr lang="uk-UA" i="1" smtClean="0"/>
              <a:t>. </a:t>
            </a:r>
            <a:r>
              <a:rPr lang="uk-UA" u="sng" smtClean="0"/>
              <a:t>З розрахунку на кг маси тіла (або</a:t>
            </a:r>
            <a:r>
              <a:rPr lang="uk-UA" smtClean="0"/>
              <a:t> на м2 площі тіла) </a:t>
            </a:r>
            <a:r>
              <a:rPr lang="uk-UA" b="1" i="1" smtClean="0"/>
              <a:t>величина основного обміну (OO) у дітей вища, ніж у дорослих</a:t>
            </a:r>
            <a:r>
              <a:rPr lang="uk-UA" smtClean="0"/>
              <a:t>. Н-д, у новонароджених – 50 ккал/кг на добу, в 1 рік даний показник становить 54, у 5 років – 46, а у дорослих – 25 ккал/кг на добу. </a:t>
            </a:r>
          </a:p>
          <a:p>
            <a:pPr>
              <a:lnSpc>
                <a:spcPct val="75000"/>
              </a:lnSpc>
              <a:spcBef>
                <a:spcPts val="600"/>
              </a:spcBef>
              <a:buFont typeface="Arial" charset="0"/>
              <a:buNone/>
            </a:pPr>
            <a:r>
              <a:rPr lang="uk-UA" u="sng" smtClean="0"/>
              <a:t>Це пов’язано</a:t>
            </a:r>
            <a:r>
              <a:rPr lang="uk-UA" smtClean="0"/>
              <a:t> </a:t>
            </a:r>
          </a:p>
          <a:p>
            <a:pPr>
              <a:lnSpc>
                <a:spcPct val="75000"/>
              </a:lnSpc>
              <a:spcBef>
                <a:spcPts val="600"/>
              </a:spcBef>
              <a:buFont typeface="Arial" charset="0"/>
              <a:buNone/>
            </a:pPr>
            <a:r>
              <a:rPr lang="uk-UA" smtClean="0"/>
              <a:t>*з підвищеною віддачею тепла, </a:t>
            </a:r>
          </a:p>
          <a:p>
            <a:pPr>
              <a:lnSpc>
                <a:spcPct val="75000"/>
              </a:lnSpc>
              <a:spcBef>
                <a:spcPts val="600"/>
              </a:spcBef>
              <a:buFont typeface="Arial" charset="0"/>
              <a:buNone/>
            </a:pPr>
            <a:r>
              <a:rPr lang="uk-UA" smtClean="0"/>
              <a:t>*з вищою інтенсивністю синтетичних процесів, що вимагають енергії, </a:t>
            </a:r>
          </a:p>
          <a:p>
            <a:pPr>
              <a:lnSpc>
                <a:spcPct val="75000"/>
              </a:lnSpc>
              <a:spcBef>
                <a:spcPts val="600"/>
              </a:spcBef>
              <a:buFont typeface="Arial" charset="0"/>
              <a:buNone/>
            </a:pPr>
            <a:r>
              <a:rPr lang="uk-UA" smtClean="0"/>
              <a:t>*з недосконалістю роботи усіх систем організму. </a:t>
            </a:r>
          </a:p>
          <a:p>
            <a:pPr>
              <a:lnSpc>
                <a:spcPct val="75000"/>
              </a:lnSpc>
              <a:spcBef>
                <a:spcPts val="600"/>
              </a:spcBef>
              <a:buFont typeface="Arial" charset="0"/>
              <a:buNone/>
            </a:pPr>
            <a:r>
              <a:rPr lang="uk-UA" u="sng" smtClean="0"/>
              <a:t>У абсолютних значеннях</a:t>
            </a:r>
            <a:r>
              <a:rPr lang="uk-UA" smtClean="0"/>
              <a:t> </a:t>
            </a:r>
            <a:r>
              <a:rPr lang="uk-UA" b="1" smtClean="0"/>
              <a:t>з віком</a:t>
            </a:r>
            <a:r>
              <a:rPr lang="uk-UA" smtClean="0"/>
              <a:t> (паралельно збільшенню маси тіла) </a:t>
            </a:r>
            <a:r>
              <a:rPr lang="uk-UA" b="1" smtClean="0"/>
              <a:t>OO підвищується</a:t>
            </a:r>
            <a:r>
              <a:rPr lang="uk-UA" smtClean="0"/>
              <a:t>: у новонароджених 120 ккал/добу, в 1 рік – 580 ккал/добу, у 3 роки – 750 ккал/добу, у 5 років – 840 ккал/добу, в 10 років – 1120 ккал/добу, в 14 років – 1360 ккал/добу, а у дорослих – 1700 ккал/добу.</a:t>
            </a:r>
            <a:endParaRPr lang="ru-RU"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628650" y="365125"/>
            <a:ext cx="7886700" cy="1085850"/>
          </a:xfrm>
        </p:spPr>
        <p:txBody>
          <a:bodyPr/>
          <a:lstStyle/>
          <a:p>
            <a:pPr eaLnBrk="1" hangingPunct="1">
              <a:lnSpc>
                <a:spcPct val="75000"/>
              </a:lnSpc>
            </a:pPr>
            <a:r>
              <a:rPr lang="uk-UA" i="1" smtClean="0">
                <a:effectLst>
                  <a:outerShdw blurRad="38100" dist="38100" dir="2700000" algn="tl">
                    <a:srgbClr val="C0C0C0"/>
                  </a:outerShdw>
                </a:effectLst>
              </a:rPr>
              <a:t/>
            </a:r>
            <a:br>
              <a:rPr lang="uk-UA" i="1" smtClean="0">
                <a:effectLst>
                  <a:outerShdw blurRad="38100" dist="38100" dir="2700000" algn="tl">
                    <a:srgbClr val="C0C0C0"/>
                  </a:outerShdw>
                </a:effectLst>
              </a:rPr>
            </a:br>
            <a:r>
              <a:rPr lang="uk-UA" sz="4000" b="1" smtClean="0">
                <a:solidFill>
                  <a:srgbClr val="006600"/>
                </a:solidFill>
                <a:effectLst>
                  <a:outerShdw blurRad="38100" dist="38100" dir="2700000" algn="tl">
                    <a:srgbClr val="C0C0C0"/>
                  </a:outerShdw>
                </a:effectLst>
              </a:rPr>
              <a:t>Основний обмін у дітей у ккал на 1 кг маси</a:t>
            </a:r>
            <a:r>
              <a:rPr lang="en-US" sz="4000" b="1" smtClean="0">
                <a:solidFill>
                  <a:srgbClr val="006600"/>
                </a:solidFill>
                <a:effectLst>
                  <a:outerShdw blurRad="38100" dist="38100" dir="2700000" algn="tl">
                    <a:srgbClr val="C0C0C0"/>
                  </a:outerShdw>
                </a:effectLst>
              </a:rPr>
              <a:t/>
            </a:r>
            <a:br>
              <a:rPr lang="en-US" sz="4000" b="1" smtClean="0">
                <a:solidFill>
                  <a:srgbClr val="006600"/>
                </a:solidFill>
                <a:effectLst>
                  <a:outerShdw blurRad="38100" dist="38100" dir="2700000" algn="tl">
                    <a:srgbClr val="C0C0C0"/>
                  </a:outerShdw>
                </a:effectLst>
              </a:rPr>
            </a:br>
            <a:endParaRPr lang="en-US" sz="4000" b="1" smtClean="0">
              <a:solidFill>
                <a:srgbClr val="006600"/>
              </a:solidFill>
              <a:effectLst>
                <a:outerShdw blurRad="38100" dist="38100" dir="2700000" algn="tl">
                  <a:srgbClr val="C0C0C0"/>
                </a:outerShdw>
              </a:effectLst>
            </a:endParaRPr>
          </a:p>
        </p:txBody>
      </p:sp>
      <p:sp>
        <p:nvSpPr>
          <p:cNvPr id="3" name="Содержимое 2"/>
          <p:cNvSpPr>
            <a:spLocks noGrp="1"/>
          </p:cNvSpPr>
          <p:nvPr>
            <p:ph idx="4294967295"/>
          </p:nvPr>
        </p:nvSpPr>
        <p:spPr>
          <a:xfrm>
            <a:off x="457200" y="1500188"/>
            <a:ext cx="8229600" cy="4652962"/>
          </a:xfrm>
        </p:spPr>
        <p:txBody>
          <a:bodyPr/>
          <a:lstStyle/>
          <a:p>
            <a:pPr eaLnBrk="1" hangingPunct="1"/>
            <a:r>
              <a:rPr lang="uk-UA" b="1" smtClean="0">
                <a:effectLst>
                  <a:outerShdw blurRad="38100" dist="38100" dir="2700000" algn="tl">
                    <a:srgbClr val="C0C0C0"/>
                  </a:outerShdw>
                </a:effectLst>
              </a:rPr>
              <a:t>Новонароджений    38-42</a:t>
            </a:r>
            <a:endParaRPr lang="en-US" b="1" smtClean="0">
              <a:effectLst>
                <a:outerShdw blurRad="38100" dist="38100" dir="2700000" algn="tl">
                  <a:srgbClr val="C0C0C0"/>
                </a:outerShdw>
              </a:effectLst>
            </a:endParaRPr>
          </a:p>
          <a:p>
            <a:pPr eaLnBrk="1" hangingPunct="1"/>
            <a:r>
              <a:rPr lang="uk-UA" b="1" smtClean="0">
                <a:effectLst>
                  <a:outerShdw blurRad="38100" dist="38100" dir="2700000" algn="tl">
                    <a:srgbClr val="C0C0C0"/>
                  </a:outerShdw>
                </a:effectLst>
              </a:rPr>
              <a:t>1 міс.                        44-46</a:t>
            </a:r>
            <a:endParaRPr lang="en-US" b="1" smtClean="0">
              <a:effectLst>
                <a:outerShdw blurRad="38100" dist="38100" dir="2700000" algn="tl">
                  <a:srgbClr val="C0C0C0"/>
                </a:outerShdw>
              </a:effectLst>
            </a:endParaRPr>
          </a:p>
          <a:p>
            <a:pPr eaLnBrk="1" hangingPunct="1"/>
            <a:r>
              <a:rPr lang="uk-UA" b="1" smtClean="0">
                <a:effectLst>
                  <a:outerShdw blurRad="38100" dist="38100" dir="2700000" algn="tl">
                    <a:srgbClr val="C0C0C0"/>
                  </a:outerShdw>
                </a:effectLst>
              </a:rPr>
              <a:t>1 рік                          55-60</a:t>
            </a:r>
            <a:endParaRPr lang="en-US" b="1" smtClean="0">
              <a:effectLst>
                <a:outerShdw blurRad="38100" dist="38100" dir="2700000" algn="tl">
                  <a:srgbClr val="C0C0C0"/>
                </a:outerShdw>
              </a:effectLst>
            </a:endParaRPr>
          </a:p>
          <a:p>
            <a:pPr eaLnBrk="1" hangingPunct="1"/>
            <a:r>
              <a:rPr lang="uk-UA" b="1" smtClean="0">
                <a:effectLst>
                  <a:outerShdw blurRad="38100" dist="38100" dir="2700000" algn="tl">
                    <a:srgbClr val="C0C0C0"/>
                  </a:outerShdw>
                </a:effectLst>
              </a:rPr>
              <a:t>2 роки                       55-56</a:t>
            </a:r>
            <a:endParaRPr lang="en-US" b="1" smtClean="0">
              <a:effectLst>
                <a:outerShdw blurRad="38100" dist="38100" dir="2700000" algn="tl">
                  <a:srgbClr val="C0C0C0"/>
                </a:outerShdw>
              </a:effectLst>
            </a:endParaRPr>
          </a:p>
          <a:p>
            <a:pPr eaLnBrk="1" hangingPunct="1"/>
            <a:r>
              <a:rPr lang="uk-UA" b="1" smtClean="0">
                <a:effectLst>
                  <a:outerShdw blurRad="38100" dist="38100" dir="2700000" algn="tl">
                    <a:srgbClr val="C0C0C0"/>
                  </a:outerShdw>
                </a:effectLst>
              </a:rPr>
              <a:t>5 років                      </a:t>
            </a:r>
            <a:r>
              <a:rPr lang="ru-RU" b="1" smtClean="0">
                <a:effectLst>
                  <a:outerShdw blurRad="38100" dist="38100" dir="2700000" algn="tl">
                    <a:srgbClr val="C0C0C0"/>
                  </a:outerShdw>
                </a:effectLst>
              </a:rPr>
              <a:t>42-44</a:t>
            </a:r>
            <a:endParaRPr lang="en-US" b="1" smtClean="0">
              <a:effectLst>
                <a:outerShdw blurRad="38100" dist="38100" dir="2700000" algn="tl">
                  <a:srgbClr val="C0C0C0"/>
                </a:outerShdw>
              </a:effectLst>
            </a:endParaRPr>
          </a:p>
          <a:p>
            <a:pPr eaLnBrk="1" hangingPunct="1"/>
            <a:r>
              <a:rPr lang="uk-UA" b="1" smtClean="0">
                <a:effectLst>
                  <a:outerShdw blurRad="38100" dist="38100" dir="2700000" algn="tl">
                    <a:srgbClr val="C0C0C0"/>
                  </a:outerShdw>
                </a:effectLst>
              </a:rPr>
              <a:t>7 років                      38-42</a:t>
            </a:r>
            <a:endParaRPr lang="en-US" b="1" smtClean="0">
              <a:effectLst>
                <a:outerShdw blurRad="38100" dist="38100" dir="2700000" algn="tl">
                  <a:srgbClr val="C0C0C0"/>
                </a:outerShdw>
              </a:effectLst>
            </a:endParaRPr>
          </a:p>
          <a:p>
            <a:pPr eaLnBrk="1" hangingPunct="1"/>
            <a:r>
              <a:rPr lang="uk-UA" b="1" smtClean="0">
                <a:effectLst>
                  <a:outerShdw blurRad="38100" dist="38100" dir="2700000" algn="tl">
                    <a:srgbClr val="C0C0C0"/>
                  </a:outerShdw>
                </a:effectLst>
              </a:rPr>
              <a:t>10 років                    36-37</a:t>
            </a:r>
            <a:endParaRPr lang="en-US" b="1" smtClean="0">
              <a:effectLst>
                <a:outerShdw blurRad="38100" dist="38100" dir="2700000" algn="tl">
                  <a:srgbClr val="C0C0C0"/>
                </a:outerShdw>
              </a:effectLst>
            </a:endParaRPr>
          </a:p>
          <a:p>
            <a:pPr eaLnBrk="1" hangingPunct="1"/>
            <a:r>
              <a:rPr lang="uk-UA" b="1" smtClean="0">
                <a:effectLst>
                  <a:outerShdw blurRad="38100" dist="38100" dir="2700000" algn="tl">
                    <a:srgbClr val="C0C0C0"/>
                  </a:outerShdw>
                </a:effectLst>
              </a:rPr>
              <a:t>14 років                    31-33</a:t>
            </a:r>
            <a:endParaRPr lang="en-US" b="1" smtClean="0">
              <a:effectLst>
                <a:outerShdw blurRad="38100" dist="38100" dir="2700000" algn="tl">
                  <a:srgbClr val="C0C0C0"/>
                </a:outerShdw>
              </a:effectLst>
            </a:endParaRPr>
          </a:p>
          <a:p>
            <a:pPr eaLnBrk="1" hangingPunct="1"/>
            <a:r>
              <a:rPr lang="ru-RU" b="1" smtClean="0">
                <a:effectLst>
                  <a:outerShdw blurRad="38100" dist="38100" dir="2700000" algn="tl">
                    <a:srgbClr val="C0C0C0"/>
                  </a:outerShdw>
                </a:effectLst>
              </a:rPr>
              <a:t>дорослі                     23-24</a:t>
            </a:r>
            <a:endParaRPr lang="en-US" b="1" smtClean="0">
              <a:effectLst>
                <a:outerShdw blurRad="38100" dist="38100" dir="2700000" algn="tl">
                  <a:srgbClr val="C0C0C0"/>
                </a:outerShdw>
              </a:effectLs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3"/>
          <p:cNvSpPr>
            <a:spLocks noGrp="1"/>
          </p:cNvSpPr>
          <p:nvPr>
            <p:ph type="body" idx="1"/>
          </p:nvPr>
        </p:nvSpPr>
        <p:spPr>
          <a:xfrm>
            <a:off x="363538" y="665163"/>
            <a:ext cx="8397875" cy="5886450"/>
          </a:xfrm>
        </p:spPr>
        <p:txBody>
          <a:bodyPr/>
          <a:lstStyle/>
          <a:p>
            <a:pPr>
              <a:lnSpc>
                <a:spcPct val="80000"/>
              </a:lnSpc>
            </a:pPr>
            <a:r>
              <a:rPr lang="uk-UA" sz="3200" b="1" i="1" u="sng" smtClean="0">
                <a:solidFill>
                  <a:srgbClr val="006600"/>
                </a:solidFill>
                <a:effectLst>
                  <a:outerShdw blurRad="38100" dist="38100" dir="2700000" algn="tl">
                    <a:srgbClr val="C0C0C0"/>
                  </a:outerShdw>
                </a:effectLst>
              </a:rPr>
              <a:t>Загальний обмін</a:t>
            </a:r>
            <a:r>
              <a:rPr lang="uk-UA" sz="3200" i="1" smtClean="0"/>
              <a:t>.</a:t>
            </a:r>
            <a:r>
              <a:rPr lang="uk-UA" sz="3200" smtClean="0"/>
              <a:t> Подібно основному обміну, загальний обмін, що відображає </a:t>
            </a:r>
            <a:r>
              <a:rPr lang="uk-UA" sz="3200" b="1" smtClean="0"/>
              <a:t>інтегральні витрати енергії організмом у реальних умовах його існування</a:t>
            </a:r>
            <a:r>
              <a:rPr lang="uk-UA" sz="3200" smtClean="0"/>
              <a:t>, з розрахунку на кг маси тіла – з віком знижується, а в абсолютних значеннях – збільшується. </a:t>
            </a:r>
          </a:p>
          <a:p>
            <a:pPr>
              <a:lnSpc>
                <a:spcPct val="80000"/>
              </a:lnSpc>
            </a:pPr>
            <a:r>
              <a:rPr lang="uk-UA" sz="3200" smtClean="0"/>
              <a:t>Так, у новонароджених його відносна величина (ккал/кг/добу) складає 120, в 1–3 роки – 115, в 5 років – 100, в 10 років – 75, в 14 років – 50, а у дорослих – 42; абсолютна (ккал/добу) – відповідно 500, 1390, 1875, 2070,2600, 2750 і 2860.</a:t>
            </a:r>
            <a:endParaRPr lang="ru-RU" sz="320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277813"/>
            <a:ext cx="8858250" cy="1143000"/>
          </a:xfrm>
        </p:spPr>
        <p:txBody>
          <a:bodyPr/>
          <a:lstStyle/>
          <a:p>
            <a:pPr eaLnBrk="1" hangingPunct="1"/>
            <a:r>
              <a:rPr lang="uk-UA" sz="4000" smtClean="0">
                <a:effectLst>
                  <a:outerShdw blurRad="38100" dist="38100" dir="2700000" algn="tl">
                    <a:srgbClr val="C0C0C0"/>
                  </a:outerShdw>
                </a:effectLst>
              </a:rPr>
              <a:t> </a:t>
            </a:r>
            <a:r>
              <a:rPr lang="uk-UA" sz="4000" b="1" i="1" smtClean="0">
                <a:solidFill>
                  <a:srgbClr val="006600"/>
                </a:solidFill>
                <a:effectLst>
                  <a:outerShdw blurRad="38100" dist="38100" dir="2700000" algn="tl">
                    <a:srgbClr val="C0C0C0"/>
                  </a:outerShdw>
                </a:effectLst>
              </a:rPr>
              <a:t>Утворення енергії з продуктів:</a:t>
            </a:r>
            <a:endParaRPr lang="en-US" sz="4000" b="1" smtClean="0">
              <a:solidFill>
                <a:srgbClr val="006600"/>
              </a:solidFill>
              <a:effectLst>
                <a:outerShdw blurRad="38100" dist="38100" dir="2700000" algn="tl">
                  <a:srgbClr val="C0C0C0"/>
                </a:outerShdw>
              </a:effectLst>
            </a:endParaRPr>
          </a:p>
        </p:txBody>
      </p:sp>
      <p:sp>
        <p:nvSpPr>
          <p:cNvPr id="3" name="Содержимое 2"/>
          <p:cNvSpPr>
            <a:spLocks noGrp="1"/>
          </p:cNvSpPr>
          <p:nvPr>
            <p:ph idx="4294967295"/>
          </p:nvPr>
        </p:nvSpPr>
        <p:spPr>
          <a:xfrm>
            <a:off x="214313" y="1357313"/>
            <a:ext cx="8715375" cy="5500687"/>
          </a:xfrm>
        </p:spPr>
        <p:txBody>
          <a:bodyPr/>
          <a:lstStyle/>
          <a:p>
            <a:pPr marL="342900" lvl="1" indent="-342900" eaLnBrk="1" hangingPunct="1">
              <a:buClr>
                <a:schemeClr val="hlink"/>
              </a:buClr>
              <a:buSzPct val="90000"/>
              <a:buFont typeface="Arial" charset="0"/>
              <a:buBlip>
                <a:blip r:embed="rId2"/>
              </a:buBlip>
            </a:pPr>
            <a:r>
              <a:rPr lang="uk-UA" sz="2800" b="1" smtClean="0">
                <a:effectLst>
                  <a:outerShdw blurRad="38100" dist="38100" dir="2700000" algn="tl">
                    <a:srgbClr val="C0C0C0"/>
                  </a:outerShdw>
                </a:effectLst>
              </a:rPr>
              <a:t>Розщеплення великих молекул на малі (</a:t>
            </a:r>
            <a:r>
              <a:rPr lang="uk-UA" sz="2800" b="1" i="1" smtClean="0">
                <a:effectLst>
                  <a:outerShdw blurRad="38100" dist="38100" dir="2700000" algn="tl">
                    <a:srgbClr val="C0C0C0"/>
                  </a:outerShdw>
                </a:effectLst>
              </a:rPr>
              <a:t>гідроліз</a:t>
            </a:r>
            <a:r>
              <a:rPr lang="uk-UA" sz="2800" b="1" smtClean="0">
                <a:effectLst>
                  <a:outerShdw blurRad="38100" dist="38100" dir="2700000" algn="tl">
                    <a:srgbClr val="C0C0C0"/>
                  </a:outerShdw>
                </a:effectLst>
              </a:rPr>
              <a:t>). </a:t>
            </a:r>
          </a:p>
          <a:p>
            <a:pPr marL="342900" lvl="1" indent="-342900" eaLnBrk="1" hangingPunct="1">
              <a:buClr>
                <a:schemeClr val="hlink"/>
              </a:buClr>
              <a:buSzPct val="90000"/>
              <a:buFont typeface="Arial" charset="0"/>
              <a:buBlip>
                <a:blip r:embed="rId2"/>
              </a:buBlip>
            </a:pPr>
            <a:r>
              <a:rPr lang="uk-UA" sz="2800" b="1" smtClean="0">
                <a:effectLst>
                  <a:outerShdw blurRad="38100" dist="38100" dir="2700000" algn="tl">
                    <a:srgbClr val="C0C0C0"/>
                  </a:outerShdw>
                </a:effectLst>
              </a:rPr>
              <a:t>З вуглеводів утворюються 3 гексози (</a:t>
            </a:r>
            <a:r>
              <a:rPr lang="uk-UA" sz="2800" b="1" i="1" smtClean="0">
                <a:effectLst>
                  <a:outerShdw blurRad="38100" dist="38100" dir="2700000" algn="tl">
                    <a:srgbClr val="C0C0C0"/>
                  </a:outerShdw>
                </a:effectLst>
              </a:rPr>
              <a:t>глюкоза, галактоза, фруктоза</a:t>
            </a:r>
            <a:r>
              <a:rPr lang="uk-UA" sz="2800" b="1" smtClean="0">
                <a:effectLst>
                  <a:outerShdw blurRad="38100" dist="38100" dir="2700000" algn="tl">
                    <a:srgbClr val="C0C0C0"/>
                  </a:outerShdw>
                </a:effectLst>
              </a:rPr>
              <a:t>); </a:t>
            </a:r>
          </a:p>
          <a:p>
            <a:pPr marL="342900" lvl="1" indent="-342900" eaLnBrk="1" hangingPunct="1">
              <a:buClr>
                <a:schemeClr val="hlink"/>
              </a:buClr>
              <a:buSzPct val="90000"/>
              <a:buFont typeface="Arial" charset="0"/>
              <a:buBlip>
                <a:blip r:embed="rId2"/>
              </a:buBlip>
            </a:pPr>
            <a:r>
              <a:rPr lang="uk-UA" sz="2800" b="1" smtClean="0">
                <a:effectLst>
                  <a:outerShdw blurRad="38100" dist="38100" dir="2700000" algn="tl">
                    <a:srgbClr val="C0C0C0"/>
                  </a:outerShdw>
                </a:effectLst>
              </a:rPr>
              <a:t>з білків - 20 амінокислот; </a:t>
            </a:r>
          </a:p>
          <a:p>
            <a:pPr marL="342900" lvl="1" indent="-342900" eaLnBrk="1" hangingPunct="1">
              <a:buClr>
                <a:schemeClr val="hlink"/>
              </a:buClr>
              <a:buSzPct val="90000"/>
              <a:buFont typeface="Arial" charset="0"/>
              <a:buBlip>
                <a:blip r:embed="rId2"/>
              </a:buBlip>
            </a:pPr>
            <a:r>
              <a:rPr lang="uk-UA" sz="2800" b="1" smtClean="0">
                <a:effectLst>
                  <a:outerShdw blurRad="38100" dist="38100" dir="2700000" algn="tl">
                    <a:srgbClr val="C0C0C0"/>
                  </a:outerShdw>
                </a:effectLst>
              </a:rPr>
              <a:t>з жирів - тригліцериди (</a:t>
            </a:r>
            <a:r>
              <a:rPr lang="uk-UA" sz="2800" b="1" i="1" smtClean="0">
                <a:effectLst>
                  <a:outerShdw blurRad="38100" dist="38100" dir="2700000" algn="tl">
                    <a:srgbClr val="C0C0C0"/>
                  </a:outerShdw>
                </a:effectLst>
              </a:rPr>
              <a:t>гліцерин і жирні кислоти</a:t>
            </a:r>
            <a:r>
              <a:rPr lang="uk-UA" sz="2800" b="1" smtClean="0">
                <a:effectLst>
                  <a:outerShdw blurRad="38100" dist="38100" dir="2700000" algn="tl">
                    <a:srgbClr val="C0C0C0"/>
                  </a:outerShdw>
                </a:effectLst>
              </a:rPr>
              <a:t>).</a:t>
            </a:r>
            <a:endParaRPr lang="en-US" sz="2800" b="1" smtClean="0">
              <a:effectLst>
                <a:outerShdw blurRad="38100" dist="38100" dir="2700000" algn="tl">
                  <a:srgbClr val="C0C0C0"/>
                </a:outerShdw>
              </a:effectLst>
            </a:endParaRPr>
          </a:p>
          <a:p>
            <a:pPr marL="342900" lvl="1" indent="-342900" eaLnBrk="1" hangingPunct="1">
              <a:buClr>
                <a:schemeClr val="hlink"/>
              </a:buClr>
              <a:buSzPct val="90000"/>
              <a:buFont typeface="Arial" charset="0"/>
              <a:buBlip>
                <a:blip r:embed="rId2"/>
              </a:buBlip>
            </a:pPr>
            <a:r>
              <a:rPr lang="uk-UA" sz="2800" b="1" smtClean="0">
                <a:effectLst>
                  <a:outerShdw blurRad="38100" dist="38100" dir="2700000" algn="tl">
                    <a:srgbClr val="C0C0C0"/>
                  </a:outerShdw>
                </a:effectLst>
              </a:rPr>
              <a:t>Розщеплення шляхом неповного згоряння – утворюються СО</a:t>
            </a:r>
            <a:r>
              <a:rPr lang="uk-UA" sz="2800" b="1" baseline="-25000" smtClean="0">
                <a:effectLst>
                  <a:outerShdw blurRad="38100" dist="38100" dir="2700000" algn="tl">
                    <a:srgbClr val="C0C0C0"/>
                  </a:outerShdw>
                </a:effectLst>
              </a:rPr>
              <a:t>2</a:t>
            </a:r>
            <a:r>
              <a:rPr lang="uk-UA" sz="2800" b="1" smtClean="0">
                <a:effectLst>
                  <a:outerShdw blurRad="38100" dist="38100" dir="2700000" algn="tl">
                    <a:srgbClr val="C0C0C0"/>
                  </a:outerShdw>
                </a:effectLst>
              </a:rPr>
              <a:t>, Н</a:t>
            </a:r>
            <a:r>
              <a:rPr lang="uk-UA" sz="2800" b="1" baseline="-25000" smtClean="0">
                <a:effectLst>
                  <a:outerShdw blurRad="38100" dist="38100" dir="2700000" algn="tl">
                    <a:srgbClr val="C0C0C0"/>
                  </a:outerShdw>
                </a:effectLst>
              </a:rPr>
              <a:t>2</a:t>
            </a:r>
            <a:r>
              <a:rPr lang="uk-UA" sz="2800" b="1" smtClean="0">
                <a:effectLst>
                  <a:outerShdw blurRad="38100" dist="38100" dir="2700000" algn="tl">
                    <a:srgbClr val="C0C0C0"/>
                  </a:outerShdw>
                </a:effectLst>
              </a:rPr>
              <a:t>О, α-кетоглутарова щавлево-оцтова кислоти і оцтова кислота (</a:t>
            </a:r>
            <a:r>
              <a:rPr lang="uk-UA" sz="2800" b="1" i="1" smtClean="0">
                <a:effectLst>
                  <a:outerShdw blurRad="38100" dist="38100" dir="2700000" algn="tl">
                    <a:srgbClr val="C0C0C0"/>
                  </a:outerShdw>
                </a:effectLst>
              </a:rPr>
              <a:t>вивільнюється 30% енергії).</a:t>
            </a:r>
            <a:endParaRPr lang="en-US" sz="2800" b="1" i="1" smtClean="0">
              <a:effectLst>
                <a:outerShdw blurRad="38100" dist="38100" dir="2700000" algn="tl">
                  <a:srgbClr val="C0C0C0"/>
                </a:outerShdw>
              </a:effectLst>
            </a:endParaRPr>
          </a:p>
          <a:p>
            <a:pPr marL="342900" lvl="1" indent="-342900" eaLnBrk="1" hangingPunct="1">
              <a:buClr>
                <a:schemeClr val="hlink"/>
              </a:buClr>
              <a:buSzPct val="90000"/>
              <a:buFont typeface="Arial" charset="0"/>
              <a:buBlip>
                <a:blip r:embed="rId2"/>
              </a:buBlip>
            </a:pPr>
            <a:r>
              <a:rPr lang="uk-UA" sz="2800" b="1" smtClean="0">
                <a:effectLst>
                  <a:outerShdw blurRad="38100" dist="38100" dir="2700000" algn="tl">
                    <a:srgbClr val="C0C0C0"/>
                  </a:outerShdw>
                </a:effectLst>
              </a:rPr>
              <a:t>Розщеплення у циклі трикарбонових кислот (цикл Кребса) до кінцевих продуктів – СО</a:t>
            </a:r>
            <a:r>
              <a:rPr lang="uk-UA" sz="2800" b="1" baseline="-25000" smtClean="0">
                <a:effectLst>
                  <a:outerShdw blurRad="38100" dist="38100" dir="2700000" algn="tl">
                    <a:srgbClr val="C0C0C0"/>
                  </a:outerShdw>
                </a:effectLst>
              </a:rPr>
              <a:t>2</a:t>
            </a:r>
            <a:r>
              <a:rPr lang="uk-UA" sz="2800" b="1" smtClean="0">
                <a:effectLst>
                  <a:outerShdw blurRad="38100" dist="38100" dir="2700000" algn="tl">
                    <a:srgbClr val="C0C0C0"/>
                  </a:outerShdw>
                </a:effectLst>
              </a:rPr>
              <a:t>, Н</a:t>
            </a:r>
            <a:r>
              <a:rPr lang="uk-UA" sz="2800" b="1" baseline="-25000" smtClean="0">
                <a:effectLst>
                  <a:outerShdw blurRad="38100" dist="38100" dir="2700000" algn="tl">
                    <a:srgbClr val="C0C0C0"/>
                  </a:outerShdw>
                </a:effectLst>
              </a:rPr>
              <a:t>2</a:t>
            </a:r>
            <a:r>
              <a:rPr lang="uk-UA" sz="2800" b="1" smtClean="0">
                <a:effectLst>
                  <a:outerShdw blurRad="38100" dist="38100" dir="2700000" algn="tl">
                    <a:srgbClr val="C0C0C0"/>
                  </a:outerShdw>
                </a:effectLst>
              </a:rPr>
              <a:t>О. При цьому вивільнюється 60-70% енергії.</a:t>
            </a:r>
            <a:endParaRPr lang="en-US" sz="2800" b="1" smtClean="0">
              <a:effectLst>
                <a:outerShdw blurRad="38100" dist="38100" dir="2700000" algn="tl">
                  <a:srgbClr val="C0C0C0"/>
                </a:outerShdw>
              </a:effectLs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p:txBody>
          <a:bodyPr/>
          <a:lstStyle/>
          <a:p>
            <a:pPr eaLnBrk="1" hangingPunct="1"/>
            <a:r>
              <a:rPr lang="uk-UA" b="1" i="1" smtClean="0">
                <a:solidFill>
                  <a:srgbClr val="006600"/>
                </a:solidFill>
                <a:effectLst>
                  <a:outerShdw blurRad="38100" dist="38100" dir="2700000" algn="tl">
                    <a:srgbClr val="C0C0C0"/>
                  </a:outerShdw>
                </a:effectLst>
              </a:rPr>
              <a:t>Зберігання енергії</a:t>
            </a:r>
            <a:endParaRPr lang="en-US" b="1" i="1" smtClean="0">
              <a:solidFill>
                <a:srgbClr val="006600"/>
              </a:solidFill>
              <a:effectLst>
                <a:outerShdw blurRad="38100" dist="38100" dir="2700000" algn="tl">
                  <a:srgbClr val="C0C0C0"/>
                </a:outerShdw>
              </a:effectLst>
            </a:endParaRPr>
          </a:p>
        </p:txBody>
      </p:sp>
      <p:sp>
        <p:nvSpPr>
          <p:cNvPr id="3" name="Содержимое 2"/>
          <p:cNvSpPr>
            <a:spLocks noGrp="1"/>
          </p:cNvSpPr>
          <p:nvPr>
            <p:ph idx="4294967295"/>
          </p:nvPr>
        </p:nvSpPr>
        <p:spPr>
          <a:xfrm>
            <a:off x="457200" y="1600200"/>
            <a:ext cx="8229600" cy="5043488"/>
          </a:xfrm>
        </p:spPr>
        <p:txBody>
          <a:bodyPr/>
          <a:lstStyle/>
          <a:p>
            <a:pPr marL="342900" lvl="1" indent="-342900" eaLnBrk="1" hangingPunct="1">
              <a:buClr>
                <a:schemeClr val="hlink"/>
              </a:buClr>
              <a:buSzPct val="90000"/>
              <a:buFont typeface="Arial" charset="0"/>
              <a:buBlip>
                <a:blip r:embed="rId2"/>
              </a:buBlip>
            </a:pPr>
            <a:r>
              <a:rPr lang="uk-UA" sz="2800" b="1" smtClean="0">
                <a:effectLst>
                  <a:outerShdw blurRad="38100" dist="38100" dir="2700000" algn="tl">
                    <a:srgbClr val="C0C0C0"/>
                  </a:outerShdw>
                </a:effectLst>
              </a:rPr>
              <a:t>Зберігання енергії здійснюється за рахунок перетворення енергії розщеплення харчових продуктів у особливу форму хімічних сполук – </a:t>
            </a:r>
            <a:r>
              <a:rPr lang="uk-UA" sz="2800" b="1" i="1" smtClean="0">
                <a:effectLst>
                  <a:outerShdw blurRad="38100" dist="38100" dir="2700000" algn="tl">
                    <a:srgbClr val="C0C0C0"/>
                  </a:outerShdw>
                </a:effectLst>
              </a:rPr>
              <a:t>макроерги</a:t>
            </a:r>
            <a:r>
              <a:rPr lang="uk-UA" sz="2800" b="1" smtClean="0">
                <a:effectLst>
                  <a:outerShdw blurRad="38100" dist="38100" dir="2700000" algn="tl">
                    <a:srgbClr val="C0C0C0"/>
                  </a:outerShdw>
                </a:effectLst>
              </a:rPr>
              <a:t>. Носіями хімічної енергії в організмі є фосфорні сполуки.</a:t>
            </a:r>
          </a:p>
          <a:p>
            <a:pPr marL="342900" lvl="1" indent="-342900" eaLnBrk="1" hangingPunct="1">
              <a:buClr>
                <a:schemeClr val="hlink"/>
              </a:buClr>
              <a:buSzPct val="90000"/>
              <a:buFont typeface="Arial" charset="0"/>
              <a:buBlip>
                <a:blip r:embed="rId2"/>
              </a:buBlip>
            </a:pPr>
            <a:r>
              <a:rPr lang="uk-UA" sz="2800" b="1" smtClean="0">
                <a:effectLst>
                  <a:outerShdw blurRad="38100" dist="38100" dir="2700000" algn="tl">
                    <a:srgbClr val="C0C0C0"/>
                  </a:outerShdw>
                </a:effectLst>
              </a:rPr>
              <a:t> Центральне місце займає </a:t>
            </a:r>
            <a:r>
              <a:rPr lang="uk-UA" sz="2800" b="1" i="1" u="sng" smtClean="0">
                <a:effectLst>
                  <a:outerShdw blurRad="38100" dist="38100" dir="2700000" algn="tl">
                    <a:srgbClr val="C0C0C0"/>
                  </a:outerShdw>
                </a:effectLst>
              </a:rPr>
              <a:t>АТФ</a:t>
            </a:r>
            <a:r>
              <a:rPr lang="uk-UA" sz="2800" b="1" smtClean="0">
                <a:effectLst>
                  <a:outerShdw blurRad="38100" dist="38100" dir="2700000" algn="tl">
                    <a:srgbClr val="C0C0C0"/>
                  </a:outerShdw>
                </a:effectLst>
              </a:rPr>
              <a:t> – у формі цієї сполуки у організмі використовується від 60 до 70% усієї енергії.</a:t>
            </a:r>
          </a:p>
          <a:p>
            <a:pPr marL="342900" lvl="1" indent="-342900" eaLnBrk="1" hangingPunct="1">
              <a:buClr>
                <a:schemeClr val="hlink"/>
              </a:buClr>
              <a:buSzPct val="90000"/>
              <a:buFont typeface="Arial" charset="0"/>
              <a:buBlip>
                <a:blip r:embed="rId2"/>
              </a:buBlip>
            </a:pPr>
            <a:r>
              <a:rPr lang="uk-UA" sz="2800" b="1" smtClean="0">
                <a:effectLst>
                  <a:outerShdw blurRad="38100" dist="38100" dir="2700000" algn="tl">
                    <a:srgbClr val="C0C0C0"/>
                  </a:outerShdw>
                </a:effectLst>
              </a:rPr>
              <a:t>За 24 години у організмі утворюється і розщеплюється АТФ, кількість якої дорівнює масі тіла.</a:t>
            </a:r>
            <a:endParaRPr lang="en-US" sz="2800" b="1" smtClean="0">
              <a:effectLst>
                <a:outerShdw blurRad="38100" dist="38100" dir="2700000" algn="tl">
                  <a:srgbClr val="C0C0C0"/>
                </a:outerShdw>
              </a:effectLs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p:txBody>
          <a:bodyPr/>
          <a:lstStyle/>
          <a:p>
            <a:pPr eaLnBrk="1" hangingPunct="1">
              <a:lnSpc>
                <a:spcPct val="75000"/>
              </a:lnSpc>
            </a:pPr>
            <a:r>
              <a:rPr lang="uk-UA" sz="4000" smtClean="0">
                <a:effectLst>
                  <a:outerShdw blurRad="38100" dist="38100" dir="2700000" algn="tl">
                    <a:srgbClr val="C0C0C0"/>
                  </a:outerShdw>
                </a:effectLst>
              </a:rPr>
              <a:t> </a:t>
            </a:r>
            <a:r>
              <a:rPr lang="uk-UA" sz="4000" b="1" i="1" smtClean="0">
                <a:solidFill>
                  <a:srgbClr val="006600"/>
                </a:solidFill>
                <a:effectLst>
                  <a:outerShdw blurRad="38100" dist="38100" dir="2700000" algn="tl">
                    <a:srgbClr val="C0C0C0"/>
                  </a:outerShdw>
                </a:effectLst>
              </a:rPr>
              <a:t>Енергія, яка утворюється, витрачається на:</a:t>
            </a:r>
            <a:endParaRPr lang="en-US" sz="4000" b="1" smtClean="0">
              <a:solidFill>
                <a:srgbClr val="006600"/>
              </a:solidFill>
              <a:effectLst>
                <a:outerShdw blurRad="38100" dist="38100" dir="2700000" algn="tl">
                  <a:srgbClr val="C0C0C0"/>
                </a:outerShdw>
              </a:effectLst>
            </a:endParaRPr>
          </a:p>
        </p:txBody>
      </p:sp>
      <p:sp>
        <p:nvSpPr>
          <p:cNvPr id="3" name="Содержимое 2"/>
          <p:cNvSpPr>
            <a:spLocks noGrp="1"/>
          </p:cNvSpPr>
          <p:nvPr>
            <p:ph idx="4294967295"/>
          </p:nvPr>
        </p:nvSpPr>
        <p:spPr>
          <a:xfrm>
            <a:off x="393700" y="1619250"/>
            <a:ext cx="8535988" cy="4530725"/>
          </a:xfrm>
        </p:spPr>
        <p:txBody>
          <a:bodyPr/>
          <a:lstStyle/>
          <a:p>
            <a:pPr eaLnBrk="1" hangingPunct="1"/>
            <a:r>
              <a:rPr lang="ru-RU" sz="3200" b="1" i="1" u="sng" smtClean="0">
                <a:effectLst>
                  <a:outerShdw blurRad="38100" dist="38100" dir="2700000" algn="tl">
                    <a:srgbClr val="C0C0C0"/>
                  </a:outerShdw>
                </a:effectLst>
              </a:rPr>
              <a:t>Основний обмін</a:t>
            </a:r>
            <a:r>
              <a:rPr lang="ru-RU" sz="3200" b="1" smtClean="0">
                <a:effectLst>
                  <a:outerShdw blurRad="38100" dist="38100" dir="2700000" algn="tl">
                    <a:srgbClr val="C0C0C0"/>
                  </a:outerShdw>
                </a:effectLst>
              </a:rPr>
              <a:t> (ОО) – це мінімальна кількість енергії, яка необхідна для підтримки життєдіяльності організму у стані повного м’язового і емоціонального спокою;</a:t>
            </a:r>
          </a:p>
          <a:p>
            <a:pPr eaLnBrk="1" hangingPunct="1"/>
            <a:r>
              <a:rPr lang="uk-UA" sz="3200" b="1" i="1" u="sng" smtClean="0">
                <a:effectLst>
                  <a:outerShdw blurRad="38100" dist="38100" dir="2700000" algn="tl">
                    <a:srgbClr val="C0C0C0"/>
                  </a:outerShdw>
                </a:effectLst>
              </a:rPr>
              <a:t>Пластичний обмін</a:t>
            </a:r>
            <a:r>
              <a:rPr lang="uk-UA" sz="3200" b="1" smtClean="0">
                <a:effectLst>
                  <a:outerShdw blurRad="38100" dist="38100" dir="2700000" algn="tl">
                    <a:srgbClr val="C0C0C0"/>
                  </a:outerShdw>
                </a:effectLst>
              </a:rPr>
              <a:t> (на ріст дитини);</a:t>
            </a:r>
            <a:endParaRPr lang="en-US" sz="3200" b="1" smtClean="0">
              <a:effectLst>
                <a:outerShdw blurRad="38100" dist="38100" dir="2700000" algn="tl">
                  <a:srgbClr val="C0C0C0"/>
                </a:outerShdw>
              </a:effectLst>
            </a:endParaRPr>
          </a:p>
          <a:p>
            <a:pPr eaLnBrk="1" hangingPunct="1"/>
            <a:r>
              <a:rPr lang="uk-UA" sz="3200" b="1" i="1" u="sng" smtClean="0">
                <a:effectLst>
                  <a:outerShdw blurRad="38100" dist="38100" dir="2700000" algn="tl">
                    <a:srgbClr val="C0C0C0"/>
                  </a:outerShdw>
                </a:effectLst>
              </a:rPr>
              <a:t>Перетравлення і всмоктування</a:t>
            </a:r>
            <a:r>
              <a:rPr lang="uk-UA" sz="3200" b="1" smtClean="0">
                <a:effectLst>
                  <a:outerShdw blurRad="38100" dist="38100" dir="2700000" algn="tl">
                    <a:srgbClr val="C0C0C0"/>
                  </a:outerShdw>
                </a:effectLst>
              </a:rPr>
              <a:t> харчових продуктів;</a:t>
            </a:r>
            <a:endParaRPr lang="en-US" sz="3200" b="1" smtClean="0">
              <a:effectLst>
                <a:outerShdw blurRad="38100" dist="38100" dir="2700000" algn="tl">
                  <a:srgbClr val="C0C0C0"/>
                </a:outerShdw>
              </a:effectLst>
            </a:endParaRPr>
          </a:p>
          <a:p>
            <a:pPr eaLnBrk="1" hangingPunct="1"/>
            <a:r>
              <a:rPr lang="uk-UA" sz="3200" b="1" u="sng" smtClean="0">
                <a:effectLst>
                  <a:outerShdw blurRad="38100" dist="38100" dir="2700000" algn="tl">
                    <a:srgbClr val="C0C0C0"/>
                  </a:outerShdw>
                </a:effectLst>
              </a:rPr>
              <a:t>Діяльність</a:t>
            </a:r>
            <a:r>
              <a:rPr lang="uk-UA" sz="3200" b="1" smtClean="0">
                <a:effectLst>
                  <a:outerShdw blurRad="38100" dist="38100" dir="2700000" algn="tl">
                    <a:srgbClr val="C0C0C0"/>
                  </a:outerShdw>
                </a:effectLst>
              </a:rPr>
              <a:t> м’язової системи.</a:t>
            </a:r>
            <a:endParaRPr lang="en-US" sz="3200" b="1" smtClean="0">
              <a:effectLst>
                <a:outerShdw blurRad="38100" dist="38100" dir="2700000" algn="tl">
                  <a:srgbClr val="C0C0C0"/>
                </a:outerShdw>
              </a:effectLst>
            </a:endParaRPr>
          </a:p>
          <a:p>
            <a:pPr eaLnBrk="1" hangingPunct="1">
              <a:buFont typeface="Arial" charset="0"/>
              <a:buNone/>
            </a:pPr>
            <a:endParaRPr lang="en-US" sz="3200" b="1" smtClean="0">
              <a:effectLst>
                <a:outerShdw blurRad="38100" dist="38100" dir="2700000" algn="tl">
                  <a:srgbClr val="C0C0C0"/>
                </a:outerShdw>
              </a:effectLs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Прямоугольник 1"/>
          <p:cNvSpPr>
            <a:spLocks noChangeArrowheads="1"/>
          </p:cNvSpPr>
          <p:nvPr/>
        </p:nvSpPr>
        <p:spPr bwMode="auto">
          <a:xfrm>
            <a:off x="358775" y="973138"/>
            <a:ext cx="8785225" cy="4929187"/>
          </a:xfrm>
          <a:prstGeom prst="rect">
            <a:avLst/>
          </a:prstGeom>
          <a:noFill/>
          <a:ln w="9525">
            <a:noFill/>
            <a:miter lim="800000"/>
            <a:headEnd/>
            <a:tailEnd/>
          </a:ln>
        </p:spPr>
        <p:txBody>
          <a:bodyPr>
            <a:spAutoFit/>
          </a:bodyPr>
          <a:lstStyle/>
          <a:p>
            <a:pPr>
              <a:lnSpc>
                <a:spcPct val="85000"/>
              </a:lnSpc>
            </a:pPr>
            <a:r>
              <a:rPr lang="uk-UA" sz="3400" i="1" u="sng">
                <a:solidFill>
                  <a:schemeClr val="tx1"/>
                </a:solidFill>
                <a:latin typeface="Garamond" pitchFamily="18" charset="0"/>
              </a:rPr>
              <a:t>Для відшкодування енергетичних витрат</a:t>
            </a:r>
            <a:r>
              <a:rPr lang="uk-UA" sz="3400">
                <a:solidFill>
                  <a:schemeClr val="tx1"/>
                </a:solidFill>
                <a:latin typeface="Garamond" pitchFamily="18" charset="0"/>
              </a:rPr>
              <a:t> організму, збереження маси тіла і задоволення потреб росту і розвитку організму </a:t>
            </a:r>
            <a:r>
              <a:rPr lang="uk-UA" sz="3400" i="1" u="sng">
                <a:solidFill>
                  <a:schemeClr val="tx1"/>
                </a:solidFill>
                <a:latin typeface="Garamond" pitchFamily="18" charset="0"/>
              </a:rPr>
              <a:t>необхідно надходження із зовнішнього середовища білків, жирів, вуглеводів, вітамінів, мінеральних солей і води</a:t>
            </a:r>
            <a:r>
              <a:rPr lang="uk-UA" sz="3400">
                <a:solidFill>
                  <a:schemeClr val="tx1"/>
                </a:solidFill>
                <a:latin typeface="Garamond" pitchFamily="18" charset="0"/>
              </a:rPr>
              <a:t>. </a:t>
            </a:r>
          </a:p>
          <a:p>
            <a:pPr>
              <a:lnSpc>
                <a:spcPct val="85000"/>
              </a:lnSpc>
            </a:pPr>
            <a:r>
              <a:rPr lang="uk-UA" sz="3400">
                <a:solidFill>
                  <a:schemeClr val="tx1"/>
                </a:solidFill>
                <a:latin typeface="Garamond" pitchFamily="18" charset="0"/>
              </a:rPr>
              <a:t>Їх кількість, властивості і співвідношення повинні відповідати стану організму та умов його існування. Це досягається шляхом харчування.</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4"/>
          <p:cNvPicPr>
            <a:picLocks noChangeAspect="1" noChangeArrowheads="1"/>
          </p:cNvPicPr>
          <p:nvPr/>
        </p:nvPicPr>
        <p:blipFill>
          <a:blip r:embed="rId3"/>
          <a:srcRect/>
          <a:stretch>
            <a:fillRect/>
          </a:stretch>
        </p:blipFill>
        <p:spPr bwMode="auto">
          <a:xfrm>
            <a:off x="-22225" y="1216025"/>
            <a:ext cx="3808413" cy="4427538"/>
          </a:xfrm>
          <a:prstGeom prst="rect">
            <a:avLst/>
          </a:prstGeom>
          <a:noFill/>
          <a:ln w="9525">
            <a:noFill/>
            <a:miter lim="800000"/>
            <a:headEnd/>
            <a:tailEnd/>
          </a:ln>
        </p:spPr>
      </p:pic>
      <p:sp>
        <p:nvSpPr>
          <p:cNvPr id="41987" name="Text Box 5"/>
          <p:cNvSpPr txBox="1">
            <a:spLocks noChangeArrowheads="1"/>
          </p:cNvSpPr>
          <p:nvPr/>
        </p:nvSpPr>
        <p:spPr bwMode="auto">
          <a:xfrm>
            <a:off x="4071938" y="785813"/>
            <a:ext cx="5072062" cy="4845050"/>
          </a:xfrm>
          <a:prstGeom prst="rect">
            <a:avLst/>
          </a:prstGeom>
          <a:noFill/>
          <a:ln w="9525">
            <a:noFill/>
            <a:miter lim="800000"/>
            <a:headEnd/>
            <a:tailEnd/>
          </a:ln>
        </p:spPr>
        <p:txBody>
          <a:bodyPr>
            <a:spAutoFit/>
          </a:bodyPr>
          <a:lstStyle/>
          <a:p>
            <a:r>
              <a:rPr lang="ru-RU" altLang="ru-RU" sz="3200">
                <a:solidFill>
                  <a:srgbClr val="FFFF00"/>
                </a:solidFill>
              </a:rPr>
              <a:t>        </a:t>
            </a:r>
            <a:r>
              <a:rPr lang="ru-RU" altLang="ru-RU" sz="3200">
                <a:solidFill>
                  <a:srgbClr val="990033"/>
                </a:solidFill>
              </a:rPr>
              <a:t>І.П. Павлов</a:t>
            </a:r>
          </a:p>
          <a:p>
            <a:pPr algn="ctr"/>
            <a:endParaRPr lang="ru-RU" altLang="ru-RU" sz="3200">
              <a:solidFill>
                <a:srgbClr val="990033"/>
              </a:solidFill>
            </a:endParaRPr>
          </a:p>
          <a:p>
            <a:r>
              <a:rPr lang="ru-RU" altLang="ru-RU" sz="3200">
                <a:solidFill>
                  <a:srgbClr val="990033"/>
                </a:solidFill>
              </a:rPr>
              <a:t>«Точне знання долі їжі у організмі повинно складати предмет ідеальної фізіології майбутнього».</a:t>
            </a:r>
          </a:p>
          <a:p>
            <a:endParaRPr lang="ru-RU" altLang="ru-RU" sz="3200">
              <a:solidFill>
                <a:srgbClr val="990033"/>
              </a:solidFill>
            </a:endParaRPr>
          </a:p>
          <a:p>
            <a:r>
              <a:rPr lang="ru-RU" altLang="ru-RU" sz="2800">
                <a:solidFill>
                  <a:srgbClr val="990033"/>
                </a:solidFill>
              </a:rPr>
              <a:t>З нобелівської промови,</a:t>
            </a:r>
          </a:p>
          <a:p>
            <a:r>
              <a:rPr lang="ru-RU" altLang="ru-RU" sz="2800">
                <a:solidFill>
                  <a:srgbClr val="990033"/>
                </a:solidFill>
              </a:rPr>
              <a:t> 1904 р.</a:t>
            </a:r>
            <a:endParaRPr lang="uk-UA" altLang="ru-RU" sz="2800">
              <a:solidFill>
                <a:srgbClr val="990033"/>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Прямоугольник 1"/>
          <p:cNvSpPr>
            <a:spLocks noChangeArrowheads="1"/>
          </p:cNvSpPr>
          <p:nvPr/>
        </p:nvSpPr>
        <p:spPr bwMode="auto">
          <a:xfrm>
            <a:off x="300038" y="519113"/>
            <a:ext cx="8656637" cy="5995987"/>
          </a:xfrm>
          <a:prstGeom prst="rect">
            <a:avLst/>
          </a:prstGeom>
          <a:noFill/>
          <a:ln>
            <a:noFill/>
          </a:ln>
          <a:extLst/>
        </p:spPr>
        <p:txBody>
          <a:bodyPr>
            <a:spAutoFit/>
          </a:bodyPr>
          <a:lstStyle/>
          <a:p>
            <a:pPr>
              <a:lnSpc>
                <a:spcPct val="75000"/>
              </a:lnSpc>
            </a:pPr>
            <a:r>
              <a:rPr lang="uk-UA" sz="3200">
                <a:solidFill>
                  <a:schemeClr val="tx1"/>
                </a:solidFill>
                <a:latin typeface="Garamond" pitchFamily="18" charset="0"/>
              </a:rPr>
              <a:t>Обмін речовин й енергії або </a:t>
            </a:r>
            <a:r>
              <a:rPr lang="uk-UA" sz="3200">
                <a:solidFill>
                  <a:srgbClr val="006600"/>
                </a:solidFill>
                <a:latin typeface="Garamond" pitchFamily="18" charset="0"/>
              </a:rPr>
              <a:t>метаболізм </a:t>
            </a:r>
            <a:r>
              <a:rPr lang="ru-RU" altLang="uk-UA" b="0">
                <a:solidFill>
                  <a:schemeClr val="tx1"/>
                </a:solidFill>
              </a:rPr>
              <a:t>(від грец. μεταβολή, «перетворення, зміна»)</a:t>
            </a:r>
            <a:r>
              <a:rPr lang="ru-RU" altLang="uk-UA"/>
              <a:t> </a:t>
            </a:r>
            <a:r>
              <a:rPr lang="uk-UA" sz="3200" b="0">
                <a:solidFill>
                  <a:srgbClr val="006600"/>
                </a:solidFill>
                <a:latin typeface="Garamond" pitchFamily="18" charset="0"/>
              </a:rPr>
              <a:t>—</a:t>
            </a:r>
            <a:r>
              <a:rPr lang="uk-UA" sz="3200" b="0">
                <a:solidFill>
                  <a:srgbClr val="FFFF00"/>
                </a:solidFill>
                <a:latin typeface="Garamond" pitchFamily="18" charset="0"/>
              </a:rPr>
              <a:t> </a:t>
            </a:r>
            <a:r>
              <a:rPr lang="uk-UA" sz="3200" b="0">
                <a:solidFill>
                  <a:schemeClr val="tx1"/>
                </a:solidFill>
                <a:latin typeface="Garamond" pitchFamily="18" charset="0"/>
              </a:rPr>
              <a:t>сукупність хімічних і фізичних перетворень речовин й енергії, які </a:t>
            </a:r>
            <a:r>
              <a:rPr lang="uk-UA" sz="3200">
                <a:solidFill>
                  <a:srgbClr val="006600"/>
                </a:solidFill>
                <a:latin typeface="Garamond" pitchFamily="18" charset="0"/>
              </a:rPr>
              <a:t>забезпечують життєдіяльність організму</a:t>
            </a:r>
            <a:r>
              <a:rPr lang="uk-UA" sz="3200" b="0">
                <a:solidFill>
                  <a:srgbClr val="006600"/>
                </a:solidFill>
                <a:latin typeface="Garamond" pitchFamily="18" charset="0"/>
              </a:rPr>
              <a:t>.</a:t>
            </a:r>
            <a:r>
              <a:rPr lang="uk-UA" sz="3200" b="0">
                <a:solidFill>
                  <a:srgbClr val="FFFF00"/>
                </a:solidFill>
                <a:latin typeface="Garamond" pitchFamily="18" charset="0"/>
              </a:rPr>
              <a:t> </a:t>
            </a:r>
          </a:p>
          <a:p>
            <a:pPr>
              <a:lnSpc>
                <a:spcPct val="75000"/>
              </a:lnSpc>
            </a:pPr>
            <a:r>
              <a:rPr lang="uk-UA" sz="3200" b="0" u="sng">
                <a:solidFill>
                  <a:schemeClr val="tx1"/>
                </a:solidFill>
                <a:latin typeface="Garamond" pitchFamily="18" charset="0"/>
              </a:rPr>
              <a:t>Обмін речовин складається з процесів асиміляції та дисиміляції</a:t>
            </a:r>
            <a:r>
              <a:rPr lang="uk-UA" sz="3200" b="0">
                <a:solidFill>
                  <a:schemeClr val="tx1"/>
                </a:solidFill>
                <a:latin typeface="Garamond" pitchFamily="18" charset="0"/>
              </a:rPr>
              <a:t>.</a:t>
            </a:r>
          </a:p>
          <a:p>
            <a:pPr>
              <a:lnSpc>
                <a:spcPct val="75000"/>
              </a:lnSpc>
              <a:buFont typeface="Wingdings" pitchFamily="2" charset="2"/>
              <a:buChar char="ü"/>
            </a:pPr>
            <a:r>
              <a:rPr lang="uk-UA" sz="3200" b="0">
                <a:solidFill>
                  <a:schemeClr val="tx1"/>
                </a:solidFill>
                <a:latin typeface="Garamond" pitchFamily="18" charset="0"/>
              </a:rPr>
              <a:t> </a:t>
            </a:r>
            <a:r>
              <a:rPr lang="uk-UA" sz="3200">
                <a:solidFill>
                  <a:srgbClr val="006600"/>
                </a:solidFill>
                <a:latin typeface="Garamond" pitchFamily="18" charset="0"/>
              </a:rPr>
              <a:t>Асиміляція </a:t>
            </a:r>
            <a:r>
              <a:rPr lang="uk-UA" sz="3200" b="0">
                <a:solidFill>
                  <a:srgbClr val="006600"/>
                </a:solidFill>
                <a:latin typeface="Garamond" pitchFamily="18" charset="0"/>
              </a:rPr>
              <a:t>(анаболізм) — процес засвоєння організмом речовин та енергії. </a:t>
            </a:r>
          </a:p>
          <a:p>
            <a:pPr>
              <a:lnSpc>
                <a:spcPct val="75000"/>
              </a:lnSpc>
              <a:buFont typeface="Wingdings" pitchFamily="2" charset="2"/>
              <a:buChar char="ü"/>
            </a:pPr>
            <a:r>
              <a:rPr lang="uk-UA" sz="3200">
                <a:solidFill>
                  <a:srgbClr val="006600"/>
                </a:solidFill>
                <a:latin typeface="Garamond" pitchFamily="18" charset="0"/>
              </a:rPr>
              <a:t>Дисиміляція </a:t>
            </a:r>
            <a:r>
              <a:rPr lang="uk-UA" sz="3200" b="0">
                <a:solidFill>
                  <a:srgbClr val="006600"/>
                </a:solidFill>
                <a:latin typeface="Garamond" pitchFamily="18" charset="0"/>
              </a:rPr>
              <a:t>(катаболізм) — процес розпаду складних органічних сполук, при якому витрачається енергія.</a:t>
            </a:r>
          </a:p>
          <a:p>
            <a:endParaRPr lang="uk-UA" altLang="uk-UA" sz="1000">
              <a:solidFill>
                <a:schemeClr val="tx1"/>
              </a:solidFill>
              <a:latin typeface="Times New Roman" pitchFamily="18" charset="0"/>
              <a:cs typeface="Times New Roman" pitchFamily="18" charset="0"/>
            </a:endParaRPr>
          </a:p>
          <a:p>
            <a:r>
              <a:rPr lang="uk-UA" altLang="uk-UA" u="sng">
                <a:solidFill>
                  <a:schemeClr val="tx1"/>
                </a:solidFill>
                <a:latin typeface="Times New Roman" pitchFamily="18" charset="0"/>
                <a:cs typeface="Times New Roman" pitchFamily="18" charset="0"/>
              </a:rPr>
              <a:t>ФУНКЦІЇ</a:t>
            </a:r>
            <a:r>
              <a:rPr lang="uk-UA" altLang="uk-UA">
                <a:solidFill>
                  <a:schemeClr val="tx1"/>
                </a:solidFill>
                <a:latin typeface="Times New Roman" pitchFamily="18" charset="0"/>
                <a:cs typeface="Times New Roman" pitchFamily="18" charset="0"/>
              </a:rPr>
              <a:t>:</a:t>
            </a:r>
          </a:p>
          <a:p>
            <a:r>
              <a:rPr lang="uk-UA" altLang="uk-UA">
                <a:solidFill>
                  <a:schemeClr val="folHlink"/>
                </a:solidFill>
                <a:latin typeface="Times New Roman" pitchFamily="18" charset="0"/>
                <a:cs typeface="Times New Roman" pitchFamily="18" charset="0"/>
              </a:rPr>
              <a:t> </a:t>
            </a:r>
            <a:r>
              <a:rPr lang="uk-UA" altLang="uk-UA">
                <a:solidFill>
                  <a:srgbClr val="006600"/>
                </a:solidFill>
                <a:latin typeface="Times New Roman" pitchFamily="18" charset="0"/>
                <a:cs typeface="Times New Roman" pitchFamily="18" charset="0"/>
              </a:rPr>
              <a:t>◊ </a:t>
            </a:r>
            <a:r>
              <a:rPr lang="uk-UA" altLang="uk-UA" sz="2400">
                <a:solidFill>
                  <a:srgbClr val="006600"/>
                </a:solidFill>
                <a:latin typeface="Times New Roman" pitchFamily="18" charset="0"/>
                <a:cs typeface="Times New Roman" pitchFamily="18" charset="0"/>
              </a:rPr>
              <a:t>Забезпечення клітини (організму) енергією</a:t>
            </a:r>
          </a:p>
          <a:p>
            <a:r>
              <a:rPr lang="uk-UA" altLang="uk-UA" sz="2400">
                <a:solidFill>
                  <a:srgbClr val="006600"/>
                </a:solidFill>
                <a:latin typeface="Times New Roman" pitchFamily="18" charset="0"/>
                <a:cs typeface="Times New Roman" pitchFamily="18" charset="0"/>
              </a:rPr>
              <a:t> ◊ Забезпечення клітини (організму) будівельним матеріалом</a:t>
            </a:r>
          </a:p>
          <a:p>
            <a:r>
              <a:rPr lang="uk-UA" altLang="uk-UA" sz="2400">
                <a:solidFill>
                  <a:srgbClr val="006600"/>
                </a:solidFill>
                <a:latin typeface="Times New Roman" pitchFamily="18" charset="0"/>
                <a:cs typeface="Times New Roman" pitchFamily="18" charset="0"/>
              </a:rPr>
              <a:t> ◊ Виведення відпрацьованих з клітини (організму) продуктів життєдіяльності</a:t>
            </a:r>
            <a:endParaRPr lang="uk-UA" sz="2400" b="0">
              <a:solidFill>
                <a:srgbClr val="006600"/>
              </a:solidFill>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p:txBody>
          <a:bodyPr/>
          <a:lstStyle/>
          <a:p>
            <a:pPr eaLnBrk="1" hangingPunct="1">
              <a:lnSpc>
                <a:spcPct val="75000"/>
              </a:lnSpc>
            </a:pPr>
            <a:r>
              <a:rPr lang="uk-UA" b="1" i="1" smtClean="0">
                <a:solidFill>
                  <a:srgbClr val="006600"/>
                </a:solidFill>
                <a:effectLst>
                  <a:outerShdw blurRad="38100" dist="38100" dir="2700000" algn="tl">
                    <a:srgbClr val="C0C0C0"/>
                  </a:outerShdw>
                </a:effectLst>
              </a:rPr>
              <a:t>Білковий обмін</a:t>
            </a:r>
            <a:endParaRPr lang="en-US" b="1" i="1" smtClean="0">
              <a:solidFill>
                <a:srgbClr val="006600"/>
              </a:solidFill>
              <a:effectLst>
                <a:outerShdw blurRad="38100" dist="38100" dir="2700000" algn="tl">
                  <a:srgbClr val="C0C0C0"/>
                </a:outerShdw>
              </a:effectLst>
            </a:endParaRPr>
          </a:p>
        </p:txBody>
      </p:sp>
      <p:sp>
        <p:nvSpPr>
          <p:cNvPr id="3" name="Содержимое 2"/>
          <p:cNvSpPr>
            <a:spLocks noGrp="1"/>
          </p:cNvSpPr>
          <p:nvPr>
            <p:ph idx="4294967295"/>
          </p:nvPr>
        </p:nvSpPr>
        <p:spPr>
          <a:xfrm>
            <a:off x="142875" y="1600200"/>
            <a:ext cx="8786813" cy="4972050"/>
          </a:xfrm>
        </p:spPr>
        <p:txBody>
          <a:bodyPr/>
          <a:lstStyle/>
          <a:p>
            <a:pPr eaLnBrk="1" hangingPunct="1"/>
            <a:r>
              <a:rPr lang="uk-UA" b="1" smtClean="0">
                <a:effectLst>
                  <a:outerShdw blurRad="38100" dist="38100" dir="2700000" algn="tl">
                    <a:srgbClr val="C0C0C0"/>
                  </a:outerShdw>
                </a:effectLst>
              </a:rPr>
              <a:t>Білок є пластичним матеріалом для тканин, тому порушення його обміну  ускладнює розвиток дитини, спричиняє виникнення багатьох захворювань.</a:t>
            </a:r>
          </a:p>
          <a:p>
            <a:pPr eaLnBrk="1" hangingPunct="1"/>
            <a:r>
              <a:rPr lang="uk-UA" b="1" smtClean="0">
                <a:effectLst>
                  <a:outerShdw blurRad="38100" dist="38100" dir="2700000" algn="tl">
                    <a:srgbClr val="C0C0C0"/>
                  </a:outerShdw>
                </a:effectLst>
              </a:rPr>
              <a:t>Білок є одним з основних життєво необхідних продуктів. Враховуючи, що  у дітей процеси асиміляції домінують над процесами дисиміляції, </a:t>
            </a:r>
            <a:r>
              <a:rPr lang="uk-UA" b="1" i="1" u="sng" smtClean="0">
                <a:effectLst>
                  <a:outerShdw blurRad="38100" dist="38100" dir="2700000" algn="tl">
                    <a:srgbClr val="C0C0C0"/>
                  </a:outerShdw>
                </a:effectLst>
              </a:rPr>
              <a:t>потреба у повноцінному білку досить висока</a:t>
            </a:r>
            <a:r>
              <a:rPr lang="uk-UA" b="1" smtClean="0">
                <a:effectLst>
                  <a:outerShdw blurRad="38100" dist="38100" dir="2700000" algn="tl">
                    <a:srgbClr val="C0C0C0"/>
                  </a:outerShdw>
                </a:effectLst>
              </a:rPr>
              <a:t>. Ні жири, ні вуглеводи не можуть замінити  білок. І навіть незначні порушення його обміну можуть спричинити захворювання.</a:t>
            </a:r>
            <a:endParaRPr lang="en-US" b="1" smtClean="0">
              <a:effectLst>
                <a:outerShdw blurRad="38100" dist="38100" dir="2700000" algn="tl">
                  <a:srgbClr val="C0C0C0"/>
                </a:outerShdw>
              </a:effectLs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p:txBody>
          <a:bodyPr/>
          <a:lstStyle/>
          <a:p>
            <a:pPr eaLnBrk="1" hangingPunct="1">
              <a:lnSpc>
                <a:spcPct val="75000"/>
              </a:lnSpc>
            </a:pPr>
            <a:r>
              <a:rPr lang="uk-UA" b="1" i="1" smtClean="0">
                <a:solidFill>
                  <a:srgbClr val="006600"/>
                </a:solidFill>
                <a:effectLst>
                  <a:outerShdw blurRad="38100" dist="38100" dir="2700000" algn="tl">
                    <a:srgbClr val="C0C0C0"/>
                  </a:outerShdw>
                </a:effectLst>
              </a:rPr>
              <a:t>Функції білка у організмі:</a:t>
            </a:r>
            <a:endParaRPr lang="en-US" b="1" i="1" smtClean="0">
              <a:solidFill>
                <a:srgbClr val="006600"/>
              </a:solidFill>
              <a:effectLst>
                <a:outerShdw blurRad="38100" dist="38100" dir="2700000" algn="tl">
                  <a:srgbClr val="C0C0C0"/>
                </a:outerShdw>
              </a:effectLst>
            </a:endParaRPr>
          </a:p>
        </p:txBody>
      </p:sp>
      <p:sp>
        <p:nvSpPr>
          <p:cNvPr id="3" name="Содержимое 2"/>
          <p:cNvSpPr>
            <a:spLocks noGrp="1"/>
          </p:cNvSpPr>
          <p:nvPr>
            <p:ph idx="4294967295"/>
          </p:nvPr>
        </p:nvSpPr>
        <p:spPr>
          <a:xfrm>
            <a:off x="457200" y="1308100"/>
            <a:ext cx="8229600" cy="5549900"/>
          </a:xfrm>
        </p:spPr>
        <p:txBody>
          <a:bodyPr/>
          <a:lstStyle/>
          <a:p>
            <a:pPr eaLnBrk="1" hangingPunct="1">
              <a:lnSpc>
                <a:spcPct val="75000"/>
              </a:lnSpc>
              <a:spcBef>
                <a:spcPts val="800"/>
              </a:spcBef>
            </a:pPr>
            <a:r>
              <a:rPr lang="uk-UA" sz="2400" b="1" smtClean="0">
                <a:effectLst>
                  <a:outerShdw blurRad="38100" dist="38100" dir="2700000" algn="tl">
                    <a:srgbClr val="C0C0C0"/>
                  </a:outerShdw>
                </a:effectLst>
              </a:rPr>
              <a:t>Пластична</a:t>
            </a:r>
            <a:r>
              <a:rPr lang="uk-UA" sz="2400" smtClean="0">
                <a:effectLst>
                  <a:outerShdw blurRad="38100" dist="38100" dir="2700000" algn="tl">
                    <a:srgbClr val="C0C0C0"/>
                  </a:outerShdw>
                </a:effectLst>
              </a:rPr>
              <a:t> – при розщепленні білка утворюються незамінні амінокислоти (триптофан, фенілаланін, лізин, треонін, валін, метіонін, лейцин, ізолейцин + не замінимі для дітей гістідін та цистин), які є основою для синтезу нових білкових молекул.</a:t>
            </a:r>
            <a:endParaRPr lang="en-US" sz="2400" smtClean="0">
              <a:effectLst>
                <a:outerShdw blurRad="38100" dist="38100" dir="2700000" algn="tl">
                  <a:srgbClr val="C0C0C0"/>
                </a:outerShdw>
              </a:effectLst>
            </a:endParaRPr>
          </a:p>
          <a:p>
            <a:pPr eaLnBrk="1" hangingPunct="1">
              <a:lnSpc>
                <a:spcPct val="75000"/>
              </a:lnSpc>
              <a:spcBef>
                <a:spcPts val="800"/>
              </a:spcBef>
            </a:pPr>
            <a:r>
              <a:rPr lang="uk-UA" sz="2400" b="1" smtClean="0">
                <a:effectLst>
                  <a:outerShdw blurRad="38100" dist="38100" dir="2700000" algn="tl">
                    <a:srgbClr val="C0C0C0"/>
                  </a:outerShdw>
                </a:effectLst>
              </a:rPr>
              <a:t>Імунологічна</a:t>
            </a:r>
            <a:r>
              <a:rPr lang="uk-UA" sz="2400" smtClean="0">
                <a:effectLst>
                  <a:outerShdw blurRad="38100" dist="38100" dir="2700000" algn="tl">
                    <a:srgbClr val="C0C0C0"/>
                  </a:outerShdw>
                </a:effectLst>
              </a:rPr>
              <a:t> – імуноглобуліни та імуно-компетентні клітини є білковими структурами.</a:t>
            </a:r>
          </a:p>
          <a:p>
            <a:pPr eaLnBrk="1" hangingPunct="1">
              <a:lnSpc>
                <a:spcPct val="75000"/>
              </a:lnSpc>
              <a:spcBef>
                <a:spcPts val="800"/>
              </a:spcBef>
            </a:pPr>
            <a:r>
              <a:rPr lang="uk-UA" sz="2400" b="1" smtClean="0">
                <a:effectLst>
                  <a:outerShdw blurRad="38100" dist="38100" dir="2700000" algn="tl">
                    <a:srgbClr val="C0C0C0"/>
                  </a:outerShdw>
                </a:effectLst>
              </a:rPr>
              <a:t>Енергетична</a:t>
            </a:r>
            <a:r>
              <a:rPr lang="uk-UA" sz="2400" smtClean="0">
                <a:effectLst>
                  <a:outerShdw blurRad="38100" dist="38100" dir="2700000" algn="tl">
                    <a:srgbClr val="C0C0C0"/>
                  </a:outerShdw>
                </a:effectLst>
              </a:rPr>
              <a:t> (1 г – 4 ккал), складають 10-15% від загальної добової калорійності.</a:t>
            </a:r>
            <a:endParaRPr lang="en-US" sz="2400" smtClean="0">
              <a:effectLst>
                <a:outerShdw blurRad="38100" dist="38100" dir="2700000" algn="tl">
                  <a:srgbClr val="C0C0C0"/>
                </a:outerShdw>
              </a:effectLst>
            </a:endParaRPr>
          </a:p>
          <a:p>
            <a:pPr eaLnBrk="1" hangingPunct="1">
              <a:lnSpc>
                <a:spcPct val="75000"/>
              </a:lnSpc>
              <a:spcBef>
                <a:spcPts val="800"/>
              </a:spcBef>
            </a:pPr>
            <a:r>
              <a:rPr lang="uk-UA" sz="2400" smtClean="0">
                <a:effectLst>
                  <a:outerShdw blurRad="38100" dist="38100" dir="2700000" algn="tl">
                    <a:srgbClr val="C0C0C0"/>
                  </a:outerShdw>
                </a:effectLst>
              </a:rPr>
              <a:t>Білки входять </a:t>
            </a:r>
            <a:r>
              <a:rPr lang="uk-UA" sz="2400" b="1" smtClean="0">
                <a:effectLst>
                  <a:outerShdw blurRad="38100" dist="38100" dir="2700000" algn="tl">
                    <a:srgbClr val="C0C0C0"/>
                  </a:outerShdw>
                </a:effectLst>
              </a:rPr>
              <a:t>до складу ферментів, гормонів, вітамінів</a:t>
            </a:r>
            <a:r>
              <a:rPr lang="uk-UA" sz="2400" smtClean="0">
                <a:effectLst>
                  <a:outerShdw blurRad="38100" dist="38100" dir="2700000" algn="tl">
                    <a:srgbClr val="C0C0C0"/>
                  </a:outerShdw>
                </a:effectLst>
              </a:rPr>
              <a:t>, гемоглобіну і ін. життєво важливих структур.</a:t>
            </a:r>
            <a:endParaRPr lang="en-US" sz="2400" smtClean="0">
              <a:effectLst>
                <a:outerShdw blurRad="38100" dist="38100" dir="2700000" algn="tl">
                  <a:srgbClr val="C0C0C0"/>
                </a:outerShdw>
              </a:effectLst>
            </a:endParaRPr>
          </a:p>
          <a:p>
            <a:pPr eaLnBrk="1" hangingPunct="1">
              <a:lnSpc>
                <a:spcPct val="75000"/>
              </a:lnSpc>
              <a:spcBef>
                <a:spcPts val="800"/>
              </a:spcBef>
            </a:pPr>
            <a:r>
              <a:rPr lang="uk-UA" sz="2400" smtClean="0">
                <a:effectLst>
                  <a:outerShdw blurRad="38100" dist="38100" dir="2700000" algn="tl">
                    <a:srgbClr val="C0C0C0"/>
                  </a:outerShdw>
                </a:effectLst>
              </a:rPr>
              <a:t>Білки є </a:t>
            </a:r>
            <a:r>
              <a:rPr lang="uk-UA" sz="2400" b="1" smtClean="0">
                <a:effectLst>
                  <a:outerShdw blurRad="38100" dist="38100" dir="2700000" algn="tl">
                    <a:srgbClr val="C0C0C0"/>
                  </a:outerShdw>
                </a:effectLst>
              </a:rPr>
              <a:t>буферами</a:t>
            </a:r>
            <a:r>
              <a:rPr lang="uk-UA" sz="2400" smtClean="0">
                <a:effectLst>
                  <a:outerShdw blurRad="38100" dist="38100" dir="2700000" algn="tl">
                    <a:srgbClr val="C0C0C0"/>
                  </a:outerShdw>
                </a:effectLst>
              </a:rPr>
              <a:t>, які підтримують онкотичний тиск (</a:t>
            </a:r>
            <a:r>
              <a:rPr lang="ru-RU" sz="2400" smtClean="0">
                <a:effectLst>
                  <a:outerShdw blurRad="38100" dist="38100" dir="2700000" algn="tl">
                    <a:srgbClr val="C0C0C0"/>
                  </a:outerShdw>
                </a:effectLst>
              </a:rPr>
              <a:t>фізико-хімічна сила, яка рухає перехід води з одного відсіку організму в інший, заснований на наявності елементів, що генерують хімічне притягання води у кожному з цих відсіків</a:t>
            </a:r>
            <a:r>
              <a:rPr lang="ru-RU" sz="2400" smtClean="0"/>
              <a:t>) </a:t>
            </a:r>
            <a:r>
              <a:rPr lang="uk-UA" sz="2400" smtClean="0">
                <a:effectLst>
                  <a:outerShdw blurRad="38100" dist="38100" dir="2700000" algn="tl">
                    <a:srgbClr val="C0C0C0"/>
                  </a:outerShdw>
                </a:effectLst>
              </a:rPr>
              <a:t>у крові, спинномозковій рідині та інших рідинах.</a:t>
            </a:r>
            <a:endParaRPr lang="en-US" sz="2400" smtClean="0">
              <a:effectLst>
                <a:outerShdw blurRad="38100" dist="38100" dir="2700000" algn="tl">
                  <a:srgbClr val="C0C0C0"/>
                </a:outerShdw>
              </a:effectLs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214313" y="277813"/>
            <a:ext cx="8715375" cy="1143000"/>
          </a:xfrm>
        </p:spPr>
        <p:txBody>
          <a:bodyPr/>
          <a:lstStyle/>
          <a:p>
            <a:pPr eaLnBrk="1" hangingPunct="1"/>
            <a:r>
              <a:rPr lang="uk-UA" sz="4000" b="1" i="1" smtClean="0">
                <a:solidFill>
                  <a:srgbClr val="006600"/>
                </a:solidFill>
                <a:effectLst>
                  <a:outerShdw blurRad="38100" dist="38100" dir="2700000" algn="tl">
                    <a:srgbClr val="C0C0C0"/>
                  </a:outerShdw>
                </a:effectLst>
              </a:rPr>
              <a:t>Особливості розщеплення білка</a:t>
            </a:r>
            <a:endParaRPr lang="en-US" sz="4000" b="1" i="1" smtClean="0">
              <a:solidFill>
                <a:srgbClr val="006600"/>
              </a:solidFill>
              <a:effectLst>
                <a:outerShdw blurRad="38100" dist="38100" dir="2700000" algn="tl">
                  <a:srgbClr val="C0C0C0"/>
                </a:outerShdw>
              </a:effectLst>
            </a:endParaRPr>
          </a:p>
        </p:txBody>
      </p:sp>
      <p:sp>
        <p:nvSpPr>
          <p:cNvPr id="3" name="Содержимое 2"/>
          <p:cNvSpPr>
            <a:spLocks noGrp="1"/>
          </p:cNvSpPr>
          <p:nvPr>
            <p:ph idx="4294967295"/>
          </p:nvPr>
        </p:nvSpPr>
        <p:spPr/>
        <p:txBody>
          <a:bodyPr/>
          <a:lstStyle/>
          <a:p>
            <a:pPr eaLnBrk="1" hangingPunct="1"/>
            <a:r>
              <a:rPr lang="uk-UA" sz="3200" smtClean="0">
                <a:effectLst>
                  <a:outerShdw blurRad="38100" dist="38100" dir="2700000" algn="tl">
                    <a:srgbClr val="C0C0C0"/>
                  </a:outerShdw>
                </a:effectLst>
              </a:rPr>
              <a:t>Білки їжі розщеплюються у шлунково-кишковому тракті ферментативним шляхом до амінокислот. </a:t>
            </a:r>
            <a:r>
              <a:rPr lang="uk-UA" sz="3200" b="1" i="1" u="sng" smtClean="0">
                <a:effectLst>
                  <a:outerShdw blurRad="38100" dist="38100" dir="2700000" algn="tl">
                    <a:srgbClr val="C0C0C0"/>
                  </a:outerShdw>
                </a:effectLst>
              </a:rPr>
              <a:t>Активність перетравлювання білків у дітей  раннього віку знижена через знижену активність пепсину. </a:t>
            </a:r>
          </a:p>
          <a:p>
            <a:pPr eaLnBrk="1" hangingPunct="1"/>
            <a:r>
              <a:rPr lang="uk-UA" sz="3200" smtClean="0">
                <a:effectLst>
                  <a:outerShdw blurRad="38100" dist="38100" dir="2700000" algn="tl">
                    <a:srgbClr val="C0C0C0"/>
                  </a:outerShdw>
                </a:effectLst>
              </a:rPr>
              <a:t>У грудному молоці білок частково розщеплений і на 50% складається з готового пластичного матеріалу.</a:t>
            </a:r>
            <a:r>
              <a:rPr lang="uk-UA" smtClean="0">
                <a:effectLst>
                  <a:outerShdw blurRad="38100" dist="38100" dir="2700000" algn="tl">
                    <a:srgbClr val="C0C0C0"/>
                  </a:outerShdw>
                </a:effectLst>
              </a:rPr>
              <a:t> </a:t>
            </a:r>
            <a:endParaRPr lang="en-US" smtClean="0">
              <a:effectLst>
                <a:outerShdw blurRad="38100" dist="38100" dir="2700000" algn="tl">
                  <a:srgbClr val="C0C0C0"/>
                </a:outerShdw>
              </a:effectLst>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p:cNvSpPr>
          <p:nvPr>
            <p:ph type="body" idx="4294967295"/>
          </p:nvPr>
        </p:nvSpPr>
        <p:spPr>
          <a:xfrm>
            <a:off x="0" y="923925"/>
            <a:ext cx="9144000" cy="5934075"/>
          </a:xfrm>
        </p:spPr>
        <p:txBody>
          <a:bodyPr/>
          <a:lstStyle/>
          <a:p>
            <a:pPr>
              <a:spcBef>
                <a:spcPts val="400"/>
              </a:spcBef>
              <a:buFont typeface="Arial" charset="0"/>
              <a:buNone/>
            </a:pPr>
            <a:r>
              <a:rPr lang="uk-UA" b="1" smtClean="0"/>
              <a:t>*</a:t>
            </a:r>
            <a:r>
              <a:rPr lang="uk-UA" b="1" u="sng" smtClean="0"/>
              <a:t>У залежності від вмісту в них замінних і незамінних амінокислот</a:t>
            </a:r>
            <a:r>
              <a:rPr lang="ru-RU" sz="2400" smtClean="0"/>
              <a:t>(</a:t>
            </a:r>
            <a:r>
              <a:rPr lang="uk-UA" sz="2400" smtClean="0"/>
              <a:t>30 амінокислот із 80 - най</a:t>
            </a:r>
            <a:r>
              <a:rPr lang="en-US" sz="2400" smtClean="0">
                <a:cs typeface="Calibri" pitchFamily="34" charset="0"/>
              </a:rPr>
              <a:t>&gt;</a:t>
            </a:r>
            <a:r>
              <a:rPr lang="uk-UA" sz="2400" smtClean="0"/>
              <a:t> значення в харчуванні):</a:t>
            </a:r>
          </a:p>
          <a:p>
            <a:pPr>
              <a:lnSpc>
                <a:spcPct val="75000"/>
              </a:lnSpc>
              <a:spcBef>
                <a:spcPts val="300"/>
              </a:spcBef>
              <a:buFont typeface="Arial" charset="0"/>
              <a:buNone/>
            </a:pPr>
            <a:r>
              <a:rPr lang="uk-UA" b="1" smtClean="0"/>
              <a:t>- повноцінні білки; - неповноцінні білки.</a:t>
            </a:r>
          </a:p>
          <a:p>
            <a:pPr>
              <a:lnSpc>
                <a:spcPct val="75000"/>
              </a:lnSpc>
              <a:spcBef>
                <a:spcPts val="300"/>
              </a:spcBef>
              <a:buFont typeface="Arial" charset="0"/>
              <a:buNone/>
            </a:pPr>
            <a:r>
              <a:rPr lang="uk-UA" b="1" smtClean="0"/>
              <a:t>*</a:t>
            </a:r>
            <a:r>
              <a:rPr lang="uk-UA" b="1" u="sng" smtClean="0"/>
              <a:t>Особливо цінними </a:t>
            </a:r>
            <a:r>
              <a:rPr lang="uk-UA" b="1" smtClean="0"/>
              <a:t>є 3 незамінні амін-ти (</a:t>
            </a:r>
            <a:r>
              <a:rPr lang="uk-UA" b="1" i="1" smtClean="0"/>
              <a:t>триптофан, лізин, метіонін). </a:t>
            </a:r>
          </a:p>
          <a:p>
            <a:pPr>
              <a:lnSpc>
                <a:spcPct val="75000"/>
              </a:lnSpc>
              <a:spcBef>
                <a:spcPts val="300"/>
              </a:spcBef>
              <a:buFont typeface="Arial" charset="0"/>
              <a:buNone/>
            </a:pPr>
            <a:r>
              <a:rPr lang="uk-UA" b="1" smtClean="0"/>
              <a:t>*</a:t>
            </a:r>
            <a:r>
              <a:rPr lang="uk-UA" b="1" u="sng" smtClean="0"/>
              <a:t>Найбільш цінний білок в продуктах </a:t>
            </a:r>
            <a:r>
              <a:rPr lang="uk-UA" b="1" i="1" u="sng" smtClean="0"/>
              <a:t>тваринного</a:t>
            </a:r>
            <a:r>
              <a:rPr lang="uk-UA" b="1" u="sng" smtClean="0"/>
              <a:t> походження </a:t>
            </a:r>
            <a:r>
              <a:rPr lang="uk-UA" b="1" smtClean="0"/>
              <a:t>(засвоюваність близько 90%).</a:t>
            </a:r>
            <a:r>
              <a:rPr lang="ru-RU" b="1" smtClean="0"/>
              <a:t> </a:t>
            </a:r>
          </a:p>
          <a:p>
            <a:pPr>
              <a:lnSpc>
                <a:spcPct val="75000"/>
              </a:lnSpc>
              <a:spcBef>
                <a:spcPts val="300"/>
              </a:spcBef>
              <a:buFont typeface="Arial" charset="0"/>
              <a:buNone/>
            </a:pPr>
            <a:r>
              <a:rPr lang="uk-UA" b="1" smtClean="0"/>
              <a:t>*</a:t>
            </a:r>
            <a:r>
              <a:rPr lang="uk-UA" b="1" u="sng" smtClean="0"/>
              <a:t>Білки продуктів </a:t>
            </a:r>
            <a:r>
              <a:rPr lang="uk-UA" b="1" i="1" u="sng" smtClean="0"/>
              <a:t>рослинного</a:t>
            </a:r>
            <a:r>
              <a:rPr lang="uk-UA" b="1" u="sng" smtClean="0"/>
              <a:t> походження засвоюються гірше</a:t>
            </a:r>
            <a:r>
              <a:rPr lang="ru-RU" b="1" smtClean="0"/>
              <a:t> (біля </a:t>
            </a:r>
            <a:r>
              <a:rPr lang="uk-UA" b="1" smtClean="0"/>
              <a:t>60%).</a:t>
            </a:r>
          </a:p>
          <a:p>
            <a:pPr>
              <a:lnSpc>
                <a:spcPct val="75000"/>
              </a:lnSpc>
              <a:spcBef>
                <a:spcPts val="300"/>
              </a:spcBef>
              <a:buFont typeface="Arial" charset="0"/>
              <a:buNone/>
            </a:pPr>
            <a:r>
              <a:rPr lang="uk-UA" b="1" smtClean="0"/>
              <a:t>*</a:t>
            </a:r>
            <a:r>
              <a:rPr lang="uk-UA" b="1" u="sng" smtClean="0"/>
              <a:t>Будь-які способи зберігання,</a:t>
            </a:r>
            <a:r>
              <a:rPr lang="uk-UA" b="1" smtClean="0"/>
              <a:t> насамперед, білкових продуктів (в 1-шу чергу, м'ясних)</a:t>
            </a:r>
            <a:r>
              <a:rPr lang="uk-UA" b="1" u="sng" smtClean="0"/>
              <a:t> </a:t>
            </a:r>
            <a:r>
              <a:rPr lang="uk-UA" b="1" u="sng" smtClean="0">
                <a:cs typeface="Calibri" pitchFamily="34" charset="0"/>
              </a:rPr>
              <a:t>↓</a:t>
            </a:r>
            <a:r>
              <a:rPr lang="uk-UA" b="1" u="sng" smtClean="0"/>
              <a:t> харчову цінність.</a:t>
            </a:r>
            <a:r>
              <a:rPr lang="ru-RU" smtClean="0"/>
              <a:t> </a:t>
            </a:r>
          </a:p>
          <a:p>
            <a:pPr>
              <a:lnSpc>
                <a:spcPct val="75000"/>
              </a:lnSpc>
              <a:spcBef>
                <a:spcPts val="300"/>
              </a:spcBef>
              <a:buFont typeface="Arial" charset="0"/>
              <a:buNone/>
            </a:pPr>
            <a:r>
              <a:rPr lang="ru-RU" b="1" smtClean="0"/>
              <a:t>*</a:t>
            </a:r>
            <a:r>
              <a:rPr lang="ru-RU" b="1" u="sng" smtClean="0"/>
              <a:t>Потреба У білках залежить </a:t>
            </a:r>
            <a:r>
              <a:rPr lang="ru-RU" b="1" smtClean="0"/>
              <a:t>від віку, статі, характеру діяльності, </a:t>
            </a:r>
            <a:r>
              <a:rPr lang="uk-UA" b="1" smtClean="0"/>
              <a:t>здоров</a:t>
            </a:r>
            <a:r>
              <a:rPr lang="ru-RU" b="1" smtClean="0"/>
              <a:t>'</a:t>
            </a:r>
            <a:r>
              <a:rPr lang="uk-UA" b="1" smtClean="0"/>
              <a:t>я, </a:t>
            </a:r>
            <a:r>
              <a:rPr lang="ru-RU" b="1" smtClean="0"/>
              <a:t>кліматичних та національних особливостей і т.</a:t>
            </a:r>
            <a:r>
              <a:rPr lang="uk-UA" b="1" smtClean="0"/>
              <a:t>д. </a:t>
            </a:r>
            <a:endParaRPr lang="ru-RU" b="1" smtClean="0"/>
          </a:p>
        </p:txBody>
      </p:sp>
      <p:sp>
        <p:nvSpPr>
          <p:cNvPr id="2" name="Заголовок 1"/>
          <p:cNvSpPr>
            <a:spLocks/>
          </p:cNvSpPr>
          <p:nvPr/>
        </p:nvSpPr>
        <p:spPr bwMode="auto">
          <a:xfrm>
            <a:off x="546100" y="319088"/>
            <a:ext cx="7886700" cy="374650"/>
          </a:xfrm>
          <a:prstGeom prst="rect">
            <a:avLst/>
          </a:prstGeom>
          <a:noFill/>
          <a:ln w="9525">
            <a:noFill/>
            <a:miter lim="800000"/>
            <a:headEnd/>
            <a:tailEnd/>
          </a:ln>
        </p:spPr>
        <p:txBody>
          <a:bodyPr anchor="ctr"/>
          <a:lstStyle/>
          <a:p>
            <a:pPr>
              <a:lnSpc>
                <a:spcPct val="75000"/>
              </a:lnSpc>
            </a:pPr>
            <a:r>
              <a:rPr lang="uk-UA" sz="4000" i="1">
                <a:solidFill>
                  <a:srgbClr val="006600"/>
                </a:solidFill>
                <a:effectLst>
                  <a:outerShdw blurRad="38100" dist="38100" dir="2700000" algn="tl">
                    <a:srgbClr val="C0C0C0"/>
                  </a:outerShdw>
                </a:effectLst>
                <a:latin typeface="Calibri Light"/>
              </a:rPr>
              <a:t>Потреба у білку</a:t>
            </a:r>
            <a:endParaRPr lang="en-US" sz="4000" i="1">
              <a:solidFill>
                <a:srgbClr val="006600"/>
              </a:solidFill>
              <a:effectLst>
                <a:outerShdw blurRad="38100" dist="38100" dir="2700000" algn="tl">
                  <a:srgbClr val="C0C0C0"/>
                </a:outerShdw>
              </a:effectLst>
              <a:latin typeface="Calibri Light"/>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p:cNvSpPr>
          <p:nvPr>
            <p:ph type="title" idx="4294967295"/>
          </p:nvPr>
        </p:nvSpPr>
        <p:spPr>
          <a:xfrm>
            <a:off x="411163" y="274638"/>
            <a:ext cx="8239125" cy="1844675"/>
          </a:xfrm>
        </p:spPr>
        <p:txBody>
          <a:bodyPr/>
          <a:lstStyle/>
          <a:p>
            <a:pPr>
              <a:lnSpc>
                <a:spcPct val="80000"/>
              </a:lnSpc>
            </a:pPr>
            <a:r>
              <a:rPr lang="ru-RU" sz="2800" u="sng" smtClean="0"/>
              <a:t>Норма споживання білка встановлюється на рівні 1,5-кратного значення білкового мінімуму і становить у дорослої здорової людини 1 г/кг ваги.</a:t>
            </a:r>
          </a:p>
        </p:txBody>
      </p:sp>
      <p:sp>
        <p:nvSpPr>
          <p:cNvPr id="54275" name="Rectangle 3"/>
          <p:cNvSpPr>
            <a:spLocks noGrp="1"/>
          </p:cNvSpPr>
          <p:nvPr>
            <p:ph type="body" idx="4294967295"/>
          </p:nvPr>
        </p:nvSpPr>
        <p:spPr>
          <a:xfrm>
            <a:off x="125413" y="2127250"/>
            <a:ext cx="9018587" cy="4730750"/>
          </a:xfrm>
        </p:spPr>
        <p:txBody>
          <a:bodyPr/>
          <a:lstStyle/>
          <a:p>
            <a:pPr>
              <a:lnSpc>
                <a:spcPct val="70000"/>
              </a:lnSpc>
              <a:spcBef>
                <a:spcPts val="400"/>
              </a:spcBef>
              <a:buFont typeface="Arial" charset="0"/>
              <a:buNone/>
            </a:pPr>
            <a:r>
              <a:rPr lang="ru-RU" sz="2000" u="sng" smtClean="0"/>
              <a:t> </a:t>
            </a:r>
            <a:r>
              <a:rPr lang="ru-RU" b="1" i="1" u="sng" smtClean="0"/>
              <a:t>Білковий мінімум</a:t>
            </a:r>
            <a:r>
              <a:rPr lang="ru-RU" b="1" i="1" smtClean="0"/>
              <a:t> - </a:t>
            </a:r>
            <a:r>
              <a:rPr lang="en-US" b="1" i="1" smtClean="0"/>
              <a:t>m</a:t>
            </a:r>
            <a:r>
              <a:rPr lang="ru-RU" b="1" i="1" smtClean="0"/>
              <a:t>і</a:t>
            </a:r>
            <a:r>
              <a:rPr lang="en-US" b="1" i="1" smtClean="0"/>
              <a:t>n</a:t>
            </a:r>
            <a:r>
              <a:rPr lang="ru-RU" b="1" i="1" smtClean="0"/>
              <a:t> кіл-ть білків, при якому встановлюється азот</a:t>
            </a:r>
            <a:r>
              <a:rPr lang="uk-UA" b="1" i="1" smtClean="0"/>
              <a:t>исна</a:t>
            </a:r>
            <a:r>
              <a:rPr lang="ru-RU" b="1" i="1" smtClean="0"/>
              <a:t> рівновага (</a:t>
            </a:r>
            <a:r>
              <a:rPr lang="uk-UA" b="1" i="1" smtClean="0"/>
              <a:t>кіл-ть </a:t>
            </a:r>
            <a:r>
              <a:rPr lang="en-US" b="1" i="1" smtClean="0"/>
              <a:t>N</a:t>
            </a:r>
            <a:r>
              <a:rPr lang="uk-UA" b="1" i="1" smtClean="0"/>
              <a:t>, що надходить з їжею за добу, </a:t>
            </a:r>
            <a:r>
              <a:rPr lang="en-US" b="1" i="1" smtClean="0">
                <a:cs typeface="Calibri" pitchFamily="34" charset="0"/>
              </a:rPr>
              <a:t>=</a:t>
            </a:r>
            <a:r>
              <a:rPr lang="uk-UA" b="1" i="1" smtClean="0"/>
              <a:t> кількості </a:t>
            </a:r>
            <a:r>
              <a:rPr lang="en-US" b="1" i="1" smtClean="0"/>
              <a:t>N</a:t>
            </a:r>
            <a:r>
              <a:rPr lang="uk-UA" b="1" i="1" smtClean="0"/>
              <a:t>, що виводиться з організму)- не менше 55-60 г</a:t>
            </a:r>
            <a:r>
              <a:rPr lang="ru-RU" b="1" i="1" smtClean="0"/>
              <a:t>. </a:t>
            </a:r>
            <a:r>
              <a:rPr lang="ru-RU" b="1" i="1" smtClean="0">
                <a:cs typeface="Calibri" pitchFamily="34" charset="0"/>
              </a:rPr>
              <a:t>→</a:t>
            </a:r>
          </a:p>
          <a:p>
            <a:pPr>
              <a:lnSpc>
                <a:spcPct val="70000"/>
              </a:lnSpc>
              <a:spcBef>
                <a:spcPts val="400"/>
              </a:spcBef>
              <a:buFont typeface="Arial" charset="0"/>
              <a:buNone/>
            </a:pPr>
            <a:r>
              <a:rPr lang="ru-RU" smtClean="0"/>
              <a:t>У нашій країні встановлена ​​оптимальна потреба дорослої людини в білку </a:t>
            </a:r>
            <a:r>
              <a:rPr lang="uk-UA" smtClean="0"/>
              <a:t>біля </a:t>
            </a:r>
            <a:r>
              <a:rPr lang="ru-RU" smtClean="0"/>
              <a:t>90-100 г/добу.</a:t>
            </a:r>
          </a:p>
          <a:p>
            <a:pPr>
              <a:lnSpc>
                <a:spcPct val="75000"/>
              </a:lnSpc>
              <a:spcBef>
                <a:spcPts val="700"/>
              </a:spcBef>
              <a:buFont typeface="Arial" charset="0"/>
              <a:buNone/>
            </a:pPr>
            <a:r>
              <a:rPr lang="uk-UA" b="1" smtClean="0"/>
              <a:t>Для дітей характерний позитивний азотний баланс</a:t>
            </a:r>
            <a:r>
              <a:rPr lang="uk-UA" smtClean="0"/>
              <a:t>: у новонароджених у організмі залишається 50-70 % уведеного білка, в 1-3 роки – 25,2 %; у 11-14 років – 25,1 %, а у дорослих – 7,6 %. </a:t>
            </a:r>
          </a:p>
          <a:p>
            <a:pPr>
              <a:spcBef>
                <a:spcPts val="400"/>
              </a:spcBef>
              <a:buFont typeface="Arial" charset="0"/>
              <a:buNone/>
            </a:pPr>
            <a:endParaRPr lang="ru-RU" b="1"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3"/>
          <p:cNvSpPr>
            <a:spLocks noGrp="1"/>
          </p:cNvSpPr>
          <p:nvPr>
            <p:ph type="body" idx="1"/>
          </p:nvPr>
        </p:nvSpPr>
        <p:spPr>
          <a:xfrm>
            <a:off x="280988" y="390525"/>
            <a:ext cx="8618537" cy="6143625"/>
          </a:xfrm>
        </p:spPr>
        <p:txBody>
          <a:bodyPr/>
          <a:lstStyle/>
          <a:p>
            <a:pPr>
              <a:lnSpc>
                <a:spcPct val="70000"/>
              </a:lnSpc>
              <a:spcBef>
                <a:spcPts val="400"/>
              </a:spcBef>
              <a:buFont typeface="Arial" charset="0"/>
              <a:buNone/>
            </a:pPr>
            <a:r>
              <a:rPr lang="ru-RU" sz="2400" b="1" u="sng" smtClean="0"/>
              <a:t>Для дітей</a:t>
            </a:r>
            <a:r>
              <a:rPr lang="ru-RU" sz="2400" b="1" smtClean="0"/>
              <a:t> потреба у білках визначається віковими нормами (</a:t>
            </a:r>
            <a:r>
              <a:rPr lang="ru-RU" sz="2400" smtClean="0"/>
              <a:t>у середньому</a:t>
            </a:r>
            <a:r>
              <a:rPr lang="ru-RU" sz="2400" b="1" smtClean="0"/>
              <a:t> - від 4 г/кг у дітей від 1 до 3 років життя до 2,5-2 г/кг у старших 11 років).</a:t>
            </a:r>
            <a:endParaRPr lang="ru-RU" sz="2400" b="1" u="sng" smtClean="0"/>
          </a:p>
          <a:p>
            <a:pPr>
              <a:lnSpc>
                <a:spcPct val="75000"/>
              </a:lnSpc>
              <a:spcBef>
                <a:spcPts val="700"/>
              </a:spcBef>
            </a:pPr>
            <a:r>
              <a:rPr lang="uk-UA" sz="2400" smtClean="0"/>
              <a:t>З розрахунку на кг маси тіла новонародженим необхідно 2,5 г білку на добу, в 1 рік – 3,5 г; у 3 роки – 4,0 г; у 5 років – 3,5 г; у 7 років – 3 г; у 10 років – 2,5 г; у 14-17 років – 1,7 г; а дорослих – 1,4 г. </a:t>
            </a:r>
          </a:p>
          <a:p>
            <a:pPr>
              <a:lnSpc>
                <a:spcPct val="75000"/>
              </a:lnSpc>
              <a:spcBef>
                <a:spcPts val="700"/>
              </a:spcBef>
            </a:pPr>
            <a:r>
              <a:rPr lang="uk-UA" sz="2400" smtClean="0"/>
              <a:t>У абсолютних значеннях потреба білка (г/добу) становить відповідно 10, 50, 60, 70, 80, 80, 95 і 90; половина з них – білки тваринного походження, що містять усі незамінні амінокислоти (</a:t>
            </a:r>
            <a:r>
              <a:rPr lang="uk-UA" sz="2000" i="1" smtClean="0"/>
              <a:t>лейцин, фенілаланін, лізин, валін, треонін, триптофан, метіонін, лейцин, ізолейцин, цистин, гістідін</a:t>
            </a:r>
            <a:r>
              <a:rPr lang="uk-UA" sz="2400" smtClean="0"/>
              <a:t>). Уважається, що </a:t>
            </a:r>
            <a:r>
              <a:rPr lang="uk-UA" sz="2400" b="1" i="1" u="sng" smtClean="0"/>
              <a:t>дітям особливо важливе надходження перших п’яти з них</a:t>
            </a:r>
            <a:r>
              <a:rPr lang="uk-UA" sz="2400" smtClean="0"/>
              <a:t>, бо в</a:t>
            </a:r>
            <a:r>
              <a:rPr lang="uk-UA" sz="2400" smtClean="0">
                <a:effectLst>
                  <a:outerShdw blurRad="38100" dist="38100" dir="2700000" algn="tl">
                    <a:srgbClr val="C0C0C0"/>
                  </a:outerShdw>
                </a:effectLst>
              </a:rPr>
              <a:t>ажливо не тільки забезпечити кількість білка, але й якість. </a:t>
            </a:r>
            <a:r>
              <a:rPr lang="uk-UA" sz="2400" b="1" smtClean="0">
                <a:effectLst>
                  <a:outerShdw blurRad="38100" dist="38100" dir="2700000" algn="tl">
                    <a:srgbClr val="C0C0C0"/>
                  </a:outerShdw>
                </a:effectLst>
              </a:rPr>
              <a:t>Для дітей незамінними є 10 амінокислот</a:t>
            </a:r>
            <a:r>
              <a:rPr lang="uk-UA" sz="2400" smtClean="0">
                <a:effectLst>
                  <a:outerShdw blurRad="38100" dist="38100" dir="2700000" algn="tl">
                    <a:srgbClr val="C0C0C0"/>
                  </a:outerShdw>
                </a:effectLst>
              </a:rPr>
              <a:t>: до 5 років незамінною амінокислотою є </a:t>
            </a:r>
            <a:r>
              <a:rPr lang="uk-UA" sz="2400" b="1" smtClean="0">
                <a:effectLst>
                  <a:outerShdw blurRad="38100" dist="38100" dir="2700000" algn="tl">
                    <a:srgbClr val="C0C0C0"/>
                  </a:outerShdw>
                </a:effectLst>
              </a:rPr>
              <a:t>гістідін</a:t>
            </a:r>
            <a:r>
              <a:rPr lang="uk-UA" sz="2400" smtClean="0">
                <a:effectLst>
                  <a:outerShdw blurRad="38100" dist="38100" dir="2700000" algn="tl">
                    <a:srgbClr val="C0C0C0"/>
                  </a:outerShdw>
                </a:effectLst>
              </a:rPr>
              <a:t>.       </a:t>
            </a:r>
            <a:endParaRPr lang="en-US" sz="2400" smtClean="0">
              <a:effectLst>
                <a:outerShdw blurRad="38100" dist="38100" dir="2700000" algn="tl">
                  <a:srgbClr val="C0C0C0"/>
                </a:outerShdw>
              </a:effectLst>
            </a:endParaRPr>
          </a:p>
          <a:p>
            <a:pPr>
              <a:lnSpc>
                <a:spcPct val="75000"/>
              </a:lnSpc>
              <a:spcBef>
                <a:spcPts val="700"/>
              </a:spcBef>
            </a:pPr>
            <a:r>
              <a:rPr lang="uk-UA" sz="2400" smtClean="0"/>
              <a:t>При заняттях спортом, особливо на фоні значного збільшення м’язової маси, потреба у білках підвищується у 1,5-2,0 рази.</a:t>
            </a:r>
            <a:r>
              <a:rPr lang="ru-RU" sz="2400" smtClean="0"/>
              <a: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142875" y="285750"/>
            <a:ext cx="9001125" cy="928688"/>
          </a:xfrm>
        </p:spPr>
        <p:txBody>
          <a:bodyPr/>
          <a:lstStyle/>
          <a:p>
            <a:r>
              <a:rPr lang="uk-UA" sz="3600" b="1" smtClean="0">
                <a:solidFill>
                  <a:srgbClr val="006600"/>
                </a:solidFill>
                <a:effectLst>
                  <a:outerShdw blurRad="38100" dist="38100" dir="2700000" algn="tl">
                    <a:srgbClr val="C0C0C0"/>
                  </a:outerShdw>
                </a:effectLst>
              </a:rPr>
              <a:t>Причиною порушення обміну білків є:</a:t>
            </a:r>
            <a:endParaRPr lang="en-US" sz="3600" b="1" smtClean="0">
              <a:solidFill>
                <a:srgbClr val="006600"/>
              </a:solidFill>
              <a:effectLst>
                <a:outerShdw blurRad="38100" dist="38100" dir="2700000" algn="tl">
                  <a:srgbClr val="C0C0C0"/>
                </a:outerShdw>
              </a:effectLst>
            </a:endParaRPr>
          </a:p>
        </p:txBody>
      </p:sp>
      <p:sp>
        <p:nvSpPr>
          <p:cNvPr id="3" name="Содержимое 2"/>
          <p:cNvSpPr>
            <a:spLocks noGrp="1"/>
          </p:cNvSpPr>
          <p:nvPr>
            <p:ph idx="4294967295"/>
          </p:nvPr>
        </p:nvSpPr>
        <p:spPr>
          <a:xfrm>
            <a:off x="457200" y="1177925"/>
            <a:ext cx="8329613" cy="5545138"/>
          </a:xfrm>
        </p:spPr>
        <p:txBody>
          <a:bodyPr/>
          <a:lstStyle/>
          <a:p>
            <a:r>
              <a:rPr lang="uk-UA" b="1" smtClean="0">
                <a:effectLst>
                  <a:outerShdw blurRad="38100" dist="38100" dir="2700000" algn="tl">
                    <a:srgbClr val="C0C0C0"/>
                  </a:outerShdw>
                </a:effectLst>
              </a:rPr>
              <a:t>аліментарний фактор </a:t>
            </a:r>
            <a:r>
              <a:rPr lang="uk-UA" smtClean="0">
                <a:effectLst>
                  <a:outerShdw blurRad="38100" dist="38100" dir="2700000" algn="tl">
                    <a:srgbClr val="C0C0C0"/>
                  </a:outerShdw>
                </a:effectLst>
              </a:rPr>
              <a:t>(</a:t>
            </a:r>
            <a:r>
              <a:rPr lang="uk-UA" i="1" smtClean="0">
                <a:effectLst>
                  <a:outerShdw blurRad="38100" dist="38100" dir="2700000" algn="tl">
                    <a:srgbClr val="C0C0C0"/>
                  </a:outerShdw>
                </a:effectLst>
              </a:rPr>
              <a:t>при недогодовуванні дитини); </a:t>
            </a:r>
            <a:endParaRPr lang="en-US" i="1" smtClean="0">
              <a:effectLst>
                <a:outerShdw blurRad="38100" dist="38100" dir="2700000" algn="tl">
                  <a:srgbClr val="C0C0C0"/>
                </a:outerShdw>
              </a:effectLst>
            </a:endParaRPr>
          </a:p>
          <a:p>
            <a:r>
              <a:rPr lang="uk-UA" b="1" smtClean="0">
                <a:effectLst>
                  <a:outerShdw blurRad="38100" dist="38100" dir="2700000" algn="tl">
                    <a:srgbClr val="C0C0C0"/>
                  </a:outerShdw>
                </a:effectLst>
              </a:rPr>
              <a:t>інфекційний; </a:t>
            </a:r>
          </a:p>
          <a:p>
            <a:r>
              <a:rPr lang="uk-UA" b="1" smtClean="0">
                <a:effectLst>
                  <a:outerShdw blurRad="38100" dist="38100" dir="2700000" algn="tl">
                    <a:srgbClr val="C0C0C0"/>
                  </a:outerShdw>
                </a:effectLst>
              </a:rPr>
              <a:t> анорексія як наслідок перинатальної патології;</a:t>
            </a:r>
            <a:endParaRPr lang="en-US" b="1" smtClean="0">
              <a:effectLst>
                <a:outerShdw blurRad="38100" dist="38100" dir="2700000" algn="tl">
                  <a:srgbClr val="C0C0C0"/>
                </a:outerShdw>
              </a:effectLst>
            </a:endParaRPr>
          </a:p>
          <a:p>
            <a:r>
              <a:rPr lang="uk-UA" b="1" smtClean="0">
                <a:effectLst>
                  <a:outerShdw blurRad="38100" dist="38100" dir="2700000" algn="tl">
                    <a:srgbClr val="C0C0C0"/>
                  </a:outerShdw>
                </a:effectLst>
              </a:rPr>
              <a:t> вади розвитку ротової порожнини, шлунково-кишкового тракту; </a:t>
            </a:r>
            <a:endParaRPr lang="en-US" b="1" smtClean="0">
              <a:effectLst>
                <a:outerShdw blurRad="38100" dist="38100" dir="2700000" algn="tl">
                  <a:srgbClr val="C0C0C0"/>
                </a:outerShdw>
              </a:effectLst>
            </a:endParaRPr>
          </a:p>
          <a:p>
            <a:r>
              <a:rPr lang="uk-UA" b="1" smtClean="0">
                <a:effectLst>
                  <a:outerShdw blurRad="38100" dist="38100" dir="2700000" algn="tl">
                    <a:srgbClr val="C0C0C0"/>
                  </a:outerShdw>
                </a:effectLst>
              </a:rPr>
              <a:t>синдром “короткої кишки” після масивних резекцій кишечника; </a:t>
            </a:r>
            <a:endParaRPr lang="en-US" b="1" smtClean="0">
              <a:effectLst>
                <a:outerShdw blurRad="38100" dist="38100" dir="2700000" algn="tl">
                  <a:srgbClr val="C0C0C0"/>
                </a:outerShdw>
              </a:effectLst>
            </a:endParaRPr>
          </a:p>
          <a:p>
            <a:r>
              <a:rPr lang="uk-UA" b="1" smtClean="0">
                <a:effectLst>
                  <a:outerShdw blurRad="38100" dist="38100" dir="2700000" algn="tl">
                    <a:srgbClr val="C0C0C0"/>
                  </a:outerShdw>
                </a:effectLst>
              </a:rPr>
              <a:t>синдром мальабсорбції </a:t>
            </a:r>
            <a:r>
              <a:rPr lang="uk-UA" smtClean="0">
                <a:effectLst>
                  <a:outerShdw blurRad="38100" dist="38100" dir="2700000" algn="tl">
                    <a:srgbClr val="C0C0C0"/>
                  </a:outerShdw>
                </a:effectLst>
              </a:rPr>
              <a:t>(</a:t>
            </a:r>
            <a:r>
              <a:rPr lang="ru-RU" smtClean="0">
                <a:effectLst>
                  <a:outerShdw blurRad="38100" dist="38100" dir="2700000" algn="tl">
                    <a:srgbClr val="C0C0C0"/>
                  </a:outerShdw>
                </a:effectLst>
              </a:rPr>
              <a:t>дослівно «погане всмоктування»)</a:t>
            </a:r>
            <a:r>
              <a:rPr lang="uk-UA" b="1" smtClean="0">
                <a:effectLst>
                  <a:outerShdw blurRad="38100" dist="38100" dir="2700000" algn="tl">
                    <a:srgbClr val="C0C0C0"/>
                  </a:outerShdw>
                </a:effectLst>
              </a:rPr>
              <a:t>;</a:t>
            </a:r>
            <a:endParaRPr lang="en-US" b="1" smtClean="0">
              <a:effectLst>
                <a:outerShdw blurRad="38100" dist="38100" dir="2700000" algn="tl">
                  <a:srgbClr val="C0C0C0"/>
                </a:outerShdw>
              </a:effectLst>
            </a:endParaRPr>
          </a:p>
          <a:p>
            <a:r>
              <a:rPr lang="uk-UA" b="1" smtClean="0">
                <a:effectLst>
                  <a:outerShdw blurRad="38100" dist="38100" dir="2700000" algn="tl">
                    <a:srgbClr val="C0C0C0"/>
                  </a:outerShdw>
                </a:effectLst>
              </a:rPr>
              <a:t>спадкові аномалії обміну речовин.</a:t>
            </a:r>
            <a:endParaRPr lang="en-US" b="1" smtClean="0">
              <a:effectLst>
                <a:outerShdw blurRad="38100" dist="38100" dir="2700000" algn="tl">
                  <a:srgbClr val="C0C0C0"/>
                </a:outerShdw>
              </a:effectLst>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p:txBody>
          <a:bodyPr/>
          <a:lstStyle/>
          <a:p>
            <a:pPr>
              <a:lnSpc>
                <a:spcPct val="75000"/>
              </a:lnSpc>
            </a:pPr>
            <a:r>
              <a:rPr lang="uk-UA" sz="3600" b="1" smtClean="0">
                <a:solidFill>
                  <a:srgbClr val="006600"/>
                </a:solidFill>
                <a:effectLst>
                  <a:outerShdw blurRad="38100" dist="38100" dir="2700000" algn="tl">
                    <a:srgbClr val="C0C0C0"/>
                  </a:outerShdw>
                </a:effectLst>
              </a:rPr>
              <a:t>Прояви порушення обміну білка</a:t>
            </a:r>
            <a:endParaRPr lang="en-US" sz="3600" b="1" smtClean="0">
              <a:solidFill>
                <a:srgbClr val="006600"/>
              </a:solidFill>
              <a:effectLst>
                <a:outerShdw blurRad="38100" dist="38100" dir="2700000" algn="tl">
                  <a:srgbClr val="C0C0C0"/>
                </a:outerShdw>
              </a:effectLst>
            </a:endParaRPr>
          </a:p>
        </p:txBody>
      </p:sp>
      <p:sp>
        <p:nvSpPr>
          <p:cNvPr id="3" name="Содержимое 2"/>
          <p:cNvSpPr>
            <a:spLocks noGrp="1"/>
          </p:cNvSpPr>
          <p:nvPr>
            <p:ph idx="4294967295"/>
          </p:nvPr>
        </p:nvSpPr>
        <p:spPr>
          <a:xfrm>
            <a:off x="365125" y="1357313"/>
            <a:ext cx="8564563" cy="5500687"/>
          </a:xfrm>
        </p:spPr>
        <p:txBody>
          <a:bodyPr/>
          <a:lstStyle/>
          <a:p>
            <a:r>
              <a:rPr lang="uk-UA" sz="2400" smtClean="0">
                <a:effectLst>
                  <a:outerShdw blurRad="38100" dist="38100" dir="2700000" algn="tl">
                    <a:srgbClr val="C0C0C0"/>
                  </a:outerShdw>
                </a:effectLst>
              </a:rPr>
              <a:t> </a:t>
            </a:r>
            <a:r>
              <a:rPr lang="uk-UA" smtClean="0">
                <a:effectLst>
                  <a:outerShdw blurRad="38100" dist="38100" dir="2700000" algn="tl">
                    <a:srgbClr val="C0C0C0"/>
                  </a:outerShdw>
                </a:effectLst>
              </a:rPr>
              <a:t>Найчастіше у дітей спостерігаються гіпотрофія та імунодефіцитні стани. Ці захворювання при ускладненні загрожують життю дитини. </a:t>
            </a:r>
            <a:endParaRPr lang="en-US" smtClean="0">
              <a:effectLst>
                <a:outerShdw blurRad="38100" dist="38100" dir="2700000" algn="tl">
                  <a:srgbClr val="C0C0C0"/>
                </a:outerShdw>
              </a:effectLst>
            </a:endParaRPr>
          </a:p>
          <a:p>
            <a:r>
              <a:rPr lang="uk-UA" b="1" i="1" smtClean="0">
                <a:effectLst>
                  <a:outerShdw blurRad="38100" dist="38100" dir="2700000" algn="tl">
                    <a:srgbClr val="C0C0C0"/>
                  </a:outerShdw>
                </a:effectLst>
              </a:rPr>
              <a:t>Діти більш чутливі до білкового голодування, ніж дорослі</a:t>
            </a:r>
            <a:r>
              <a:rPr lang="uk-UA" smtClean="0">
                <a:effectLst>
                  <a:outerShdw blurRad="38100" dist="38100" dir="2700000" algn="tl">
                    <a:srgbClr val="C0C0C0"/>
                  </a:outerShdw>
                </a:effectLst>
              </a:rPr>
              <a:t>. У країнах, де спостерігається різко виражений дефіцит білка у організмі, смертність дітей зростає у 20-50 разів.  Відомо, що тривале білкове голодування дітей до 3 років може викликати незворотні зміни, які залишаються на все життя</a:t>
            </a:r>
            <a:r>
              <a:rPr lang="uk-UA" u="sng" smtClean="0">
                <a:effectLst>
                  <a:outerShdw blurRad="38100" dist="38100" dir="2700000" algn="tl">
                    <a:srgbClr val="C0C0C0"/>
                  </a:outerShdw>
                </a:effectLst>
              </a:rPr>
              <a:t>.  Інтелектуальний індекс у таких дітей нижчий, ніж у однолітків.  Дорослі, які голодували у дитинстві, тяжче переносять стреси. </a:t>
            </a:r>
            <a:endParaRPr lang="en-US" u="sng" smtClean="0">
              <a:effectLst>
                <a:outerShdw blurRad="38100" dist="38100" dir="2700000" algn="tl">
                  <a:srgbClr val="C0C0C0"/>
                </a:outerShdw>
              </a:effectLst>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p:cNvSpPr>
          <p:nvPr>
            <p:ph type="title" idx="4294967295"/>
          </p:nvPr>
        </p:nvSpPr>
        <p:spPr>
          <a:xfrm>
            <a:off x="247650" y="209550"/>
            <a:ext cx="8896350" cy="584200"/>
          </a:xfrm>
        </p:spPr>
        <p:txBody>
          <a:bodyPr/>
          <a:lstStyle/>
          <a:p>
            <a:r>
              <a:rPr lang="uk-UA" b="1" u="sng" smtClean="0">
                <a:solidFill>
                  <a:srgbClr val="006600"/>
                </a:solidFill>
              </a:rPr>
              <a:t>Фізіологічне значення жирів</a:t>
            </a:r>
            <a:r>
              <a:rPr lang="uk-UA" smtClean="0"/>
              <a:t> </a:t>
            </a:r>
            <a:endParaRPr lang="ru-RU" smtClean="0"/>
          </a:p>
        </p:txBody>
      </p:sp>
      <p:sp>
        <p:nvSpPr>
          <p:cNvPr id="55299" name="Rectangle 3"/>
          <p:cNvSpPr>
            <a:spLocks noGrp="1"/>
          </p:cNvSpPr>
          <p:nvPr>
            <p:ph type="body" idx="4294967295"/>
          </p:nvPr>
        </p:nvSpPr>
        <p:spPr>
          <a:xfrm>
            <a:off x="0" y="836613"/>
            <a:ext cx="9144000" cy="5797550"/>
          </a:xfrm>
        </p:spPr>
        <p:txBody>
          <a:bodyPr/>
          <a:lstStyle/>
          <a:p>
            <a:pPr>
              <a:lnSpc>
                <a:spcPct val="75000"/>
              </a:lnSpc>
              <a:spcBef>
                <a:spcPct val="5000"/>
              </a:spcBef>
            </a:pPr>
            <a:r>
              <a:rPr lang="uk-UA" b="1" smtClean="0"/>
              <a:t>1. Є джерелом енергії (при згоранні 1 г жиру утворюється 9 ккал). Вони покривають близько 30% енерговитрат.</a:t>
            </a:r>
          </a:p>
          <a:p>
            <a:pPr>
              <a:lnSpc>
                <a:spcPct val="75000"/>
              </a:lnSpc>
              <a:spcBef>
                <a:spcPct val="5000"/>
              </a:spcBef>
            </a:pPr>
            <a:r>
              <a:rPr lang="uk-UA" b="1" smtClean="0"/>
              <a:t>2. Беруть участь в пластичних процесах, будучи структурною частиною клітин і їх мембранних систем, і таким чином впливають на проникність клітинної стінки.</a:t>
            </a:r>
          </a:p>
          <a:p>
            <a:pPr>
              <a:lnSpc>
                <a:spcPct val="75000"/>
              </a:lnSpc>
              <a:spcBef>
                <a:spcPct val="5000"/>
              </a:spcBef>
            </a:pPr>
            <a:r>
              <a:rPr lang="uk-UA" b="1" smtClean="0"/>
              <a:t>3. Є розчинниками вітамінів А, Е, D і сприяють їх засвоєнню.</a:t>
            </a:r>
          </a:p>
          <a:p>
            <a:pPr>
              <a:lnSpc>
                <a:spcPct val="75000"/>
              </a:lnSpc>
              <a:spcBef>
                <a:spcPct val="5000"/>
              </a:spcBef>
            </a:pPr>
            <a:r>
              <a:rPr lang="uk-UA" b="1" smtClean="0"/>
              <a:t>4. Захисна ф-ція.</a:t>
            </a:r>
          </a:p>
          <a:p>
            <a:pPr>
              <a:lnSpc>
                <a:spcPct val="75000"/>
              </a:lnSpc>
              <a:spcBef>
                <a:spcPct val="5000"/>
              </a:spcBef>
            </a:pPr>
            <a:r>
              <a:rPr lang="uk-UA" b="1" smtClean="0"/>
              <a:t>5. Терморегуляторна ф-ція.</a:t>
            </a:r>
          </a:p>
          <a:p>
            <a:pPr>
              <a:lnSpc>
                <a:spcPct val="75000"/>
              </a:lnSpc>
              <a:spcBef>
                <a:spcPct val="5000"/>
              </a:spcBef>
              <a:buFont typeface="Arial" charset="0"/>
              <a:buNone/>
            </a:pPr>
            <a:r>
              <a:rPr lang="uk-UA" b="1" smtClean="0"/>
              <a:t>За хімічним складом - складні комплекси органічних сполук, </a:t>
            </a:r>
            <a:r>
              <a:rPr lang="uk-UA" b="1" u="sng" smtClean="0"/>
              <a:t>основними структурними компонентами яких є гліцерин і жирні кислоти</a:t>
            </a:r>
            <a:r>
              <a:rPr lang="uk-UA" b="1" smtClean="0"/>
              <a:t>. </a:t>
            </a:r>
          </a:p>
          <a:p>
            <a:pPr>
              <a:lnSpc>
                <a:spcPct val="75000"/>
              </a:lnSpc>
              <a:spcBef>
                <a:spcPct val="5000"/>
              </a:spcBef>
              <a:buFont typeface="Arial" charset="0"/>
              <a:buNone/>
            </a:pPr>
            <a:r>
              <a:rPr lang="uk-UA" b="1" smtClean="0"/>
              <a:t>Питома вага гліцерину незначна і складає 10%. </a:t>
            </a:r>
          </a:p>
          <a:p>
            <a:pPr>
              <a:lnSpc>
                <a:spcPct val="75000"/>
              </a:lnSpc>
              <a:spcBef>
                <a:spcPct val="5000"/>
              </a:spcBef>
              <a:buFont typeface="Arial" charset="0"/>
              <a:buNone/>
            </a:pPr>
            <a:r>
              <a:rPr lang="uk-UA" b="1" smtClean="0"/>
              <a:t>Основне значення, що визначає властивості жирів, мають жирні кислоти. Вони підрозділяються на граничні (насичені) і ненасичені (ненасичені).</a:t>
            </a:r>
            <a:r>
              <a:rPr lang="ru-RU" smtClean="0"/>
              <a:t>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3"/>
          <p:cNvSpPr>
            <a:spLocks noGrp="1"/>
          </p:cNvSpPr>
          <p:nvPr>
            <p:ph type="body" idx="4294967295"/>
          </p:nvPr>
        </p:nvSpPr>
        <p:spPr>
          <a:xfrm>
            <a:off x="0" y="206375"/>
            <a:ext cx="9144000" cy="6651625"/>
          </a:xfrm>
        </p:spPr>
        <p:txBody>
          <a:bodyPr/>
          <a:lstStyle/>
          <a:p>
            <a:r>
              <a:rPr lang="uk-UA" u="sng" smtClean="0"/>
              <a:t>Добова потреба дорослої людини у жирах</a:t>
            </a:r>
            <a:r>
              <a:rPr lang="uk-UA" smtClean="0"/>
              <a:t> становить 80-100 г/добу, в т. ч. рослинного масла - 25-30 г, ПНЖК - 3-6 г (лінолева кислота забезпечувала 3-5% загальної калорійності добового раціону), холестерину - 1 г, фосфоліпідів - 5 г.</a:t>
            </a:r>
            <a:r>
              <a:rPr lang="uk-UA" b="1" smtClean="0"/>
              <a:t> </a:t>
            </a:r>
          </a:p>
          <a:p>
            <a:r>
              <a:rPr lang="uk-UA" b="1" u="sng" smtClean="0"/>
              <a:t>Співвідношення </a:t>
            </a:r>
            <a:r>
              <a:rPr lang="ru-RU" b="1" u="sng" smtClean="0"/>
              <a:t>ω</a:t>
            </a:r>
            <a:r>
              <a:rPr lang="uk-UA" b="1" u="sng" smtClean="0"/>
              <a:t>6</a:t>
            </a:r>
            <a:r>
              <a:rPr lang="ru-RU" b="1" u="sng" smtClean="0"/>
              <a:t> </a:t>
            </a:r>
            <a:r>
              <a:rPr lang="uk-UA" b="1" u="sng" smtClean="0"/>
              <a:t>/ </a:t>
            </a:r>
            <a:r>
              <a:rPr lang="ru-RU" b="1" u="sng" smtClean="0"/>
              <a:t>ω</a:t>
            </a:r>
            <a:r>
              <a:rPr lang="uk-UA" b="1" u="sng" smtClean="0"/>
              <a:t>3 у раціоні харчування</a:t>
            </a:r>
            <a:r>
              <a:rPr lang="uk-UA" b="1" smtClean="0"/>
              <a:t> має становити не більше 10: 1 (між ними існують конкурентні взаємини в процесах обміну речовин). </a:t>
            </a:r>
          </a:p>
          <a:p>
            <a:r>
              <a:rPr lang="uk-UA" b="1" u="sng" smtClean="0"/>
              <a:t>Норма споживання жирів</a:t>
            </a:r>
            <a:r>
              <a:rPr lang="uk-UA" b="1" smtClean="0"/>
              <a:t> - близько 1 г/кг маси тіла на добу. </a:t>
            </a:r>
          </a:p>
          <a:p>
            <a:r>
              <a:rPr lang="uk-UA" b="1" u="sng" smtClean="0"/>
              <a:t>Співвідношення тварин і рослинних жирів</a:t>
            </a:r>
            <a:r>
              <a:rPr lang="uk-UA" b="1" smtClean="0"/>
              <a:t> близько     70: 30%. </a:t>
            </a:r>
          </a:p>
          <a:p>
            <a:r>
              <a:rPr lang="uk-UA" b="1" u="sng" smtClean="0"/>
              <a:t>Жири повинні забезпечити 30% добової енергетичної</a:t>
            </a:r>
            <a:r>
              <a:rPr lang="uk-UA" b="1" smtClean="0"/>
              <a:t> цінності раціону. </a:t>
            </a:r>
          </a:p>
          <a:p>
            <a:r>
              <a:rPr lang="uk-UA" b="1" u="sng" smtClean="0"/>
              <a:t>Для спортсменів</a:t>
            </a:r>
            <a:r>
              <a:rPr lang="uk-UA" b="1" smtClean="0"/>
              <a:t> – 1,5-2,0 г/кг на добу.</a:t>
            </a:r>
            <a:endParaRPr lang="ru-RU" b="1"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кругленный прямоугольник 2"/>
          <p:cNvSpPr/>
          <p:nvPr/>
        </p:nvSpPr>
        <p:spPr>
          <a:xfrm>
            <a:off x="287308" y="1258871"/>
            <a:ext cx="2643206" cy="71438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a:r>
              <a:rPr lang="ru-RU" altLang="uk-UA" sz="2400" b="0">
                <a:solidFill>
                  <a:srgbClr val="FF0000"/>
                </a:solidFill>
                <a:latin typeface="Constantia" pitchFamily="18" charset="0"/>
                <a:cs typeface="Arial" charset="0"/>
              </a:rPr>
              <a:t>Перший етап</a:t>
            </a:r>
          </a:p>
        </p:txBody>
      </p:sp>
      <p:sp>
        <p:nvSpPr>
          <p:cNvPr id="4" name="Скругленный прямоугольник 3"/>
          <p:cNvSpPr/>
          <p:nvPr/>
        </p:nvSpPr>
        <p:spPr>
          <a:xfrm>
            <a:off x="288895" y="3160710"/>
            <a:ext cx="2643206" cy="71438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a:r>
              <a:rPr lang="ru-RU" altLang="uk-UA" sz="2400" b="0">
                <a:solidFill>
                  <a:srgbClr val="FF0000"/>
                </a:solidFill>
                <a:latin typeface="Constantia" pitchFamily="18" charset="0"/>
                <a:cs typeface="Arial" charset="0"/>
              </a:rPr>
              <a:t>Другий етап</a:t>
            </a:r>
          </a:p>
        </p:txBody>
      </p:sp>
      <p:sp>
        <p:nvSpPr>
          <p:cNvPr id="5" name="Скругленный прямоугольник 4"/>
          <p:cNvSpPr/>
          <p:nvPr/>
        </p:nvSpPr>
        <p:spPr>
          <a:xfrm>
            <a:off x="287308" y="5057931"/>
            <a:ext cx="2643206" cy="642942"/>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a:r>
              <a:rPr lang="ru-RU" altLang="uk-UA" sz="2400" b="0">
                <a:solidFill>
                  <a:srgbClr val="FF0000"/>
                </a:solidFill>
                <a:latin typeface="Constantia" pitchFamily="18" charset="0"/>
                <a:cs typeface="Arial" charset="0"/>
              </a:rPr>
              <a:t>Третій етап</a:t>
            </a:r>
          </a:p>
        </p:txBody>
      </p:sp>
      <p:sp>
        <p:nvSpPr>
          <p:cNvPr id="6" name="Скругленный прямоугольник 5"/>
          <p:cNvSpPr/>
          <p:nvPr/>
        </p:nvSpPr>
        <p:spPr>
          <a:xfrm>
            <a:off x="3143250" y="1143000"/>
            <a:ext cx="5643563" cy="15716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a:lnSpc>
                <a:spcPct val="90000"/>
              </a:lnSpc>
              <a:buFont typeface="Arial" charset="0"/>
              <a:buNone/>
            </a:pPr>
            <a:r>
              <a:rPr lang="ru-RU" altLang="uk-UA" sz="2400">
                <a:solidFill>
                  <a:srgbClr val="006600"/>
                </a:solidFill>
                <a:latin typeface="Constantia" pitchFamily="18" charset="0"/>
              </a:rPr>
              <a:t>Ферментативне розчеплення білків, ліпідів і вуглеводів</a:t>
            </a:r>
            <a:r>
              <a:rPr lang="ru-RU" altLang="uk-UA" sz="2400" b="0">
                <a:solidFill>
                  <a:srgbClr val="000000"/>
                </a:solidFill>
                <a:latin typeface="Constantia" pitchFamily="18" charset="0"/>
              </a:rPr>
              <a:t>  </a:t>
            </a:r>
          </a:p>
        </p:txBody>
      </p:sp>
      <p:sp>
        <p:nvSpPr>
          <p:cNvPr id="7" name="Скругленный прямоугольник 6"/>
          <p:cNvSpPr/>
          <p:nvPr/>
        </p:nvSpPr>
        <p:spPr>
          <a:xfrm>
            <a:off x="3143250" y="3071813"/>
            <a:ext cx="5643563" cy="15716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a:lnSpc>
                <a:spcPct val="90000"/>
              </a:lnSpc>
              <a:buFont typeface="Arial" charset="0"/>
              <a:buNone/>
            </a:pPr>
            <a:r>
              <a:rPr lang="ru-RU" altLang="uk-UA" sz="2400">
                <a:solidFill>
                  <a:srgbClr val="006600"/>
                </a:solidFill>
                <a:latin typeface="Constantia" pitchFamily="18" charset="0"/>
              </a:rPr>
              <a:t>Транспорт поживних речовин кров</a:t>
            </a:r>
            <a:r>
              <a:rPr lang="en-US" altLang="uk-UA" sz="2400">
                <a:solidFill>
                  <a:srgbClr val="006600"/>
                </a:solidFill>
                <a:latin typeface="Constantia" pitchFamily="18" charset="0"/>
              </a:rPr>
              <a:t>’</a:t>
            </a:r>
            <a:r>
              <a:rPr lang="ru-RU" altLang="uk-UA" sz="2400">
                <a:solidFill>
                  <a:srgbClr val="006600"/>
                </a:solidFill>
                <a:latin typeface="Constantia" pitchFamily="18" charset="0"/>
              </a:rPr>
              <a:t>ю до тканин </a:t>
            </a:r>
            <a:r>
              <a:rPr lang="uk-UA" altLang="uk-UA" sz="2400">
                <a:solidFill>
                  <a:srgbClr val="006600"/>
                </a:solidFill>
                <a:latin typeface="Constantia" pitchFamily="18" charset="0"/>
              </a:rPr>
              <a:t>і</a:t>
            </a:r>
            <a:r>
              <a:rPr lang="ru-RU" altLang="uk-UA" sz="2400">
                <a:solidFill>
                  <a:srgbClr val="006600"/>
                </a:solidFill>
                <a:latin typeface="Constantia" pitchFamily="18" charset="0"/>
              </a:rPr>
              <a:t> кл</a:t>
            </a:r>
            <a:r>
              <a:rPr lang="uk-UA" altLang="uk-UA" sz="2400">
                <a:solidFill>
                  <a:srgbClr val="006600"/>
                </a:solidFill>
                <a:latin typeface="Constantia" pitchFamily="18" charset="0"/>
              </a:rPr>
              <a:t>і</a:t>
            </a:r>
            <a:r>
              <a:rPr lang="ru-RU" altLang="uk-UA" sz="2400">
                <a:solidFill>
                  <a:srgbClr val="006600"/>
                </a:solidFill>
                <a:latin typeface="Constantia" pitchFamily="18" charset="0"/>
              </a:rPr>
              <a:t>тинний метабол</a:t>
            </a:r>
            <a:r>
              <a:rPr lang="uk-UA" altLang="uk-UA" sz="2400">
                <a:solidFill>
                  <a:srgbClr val="006600"/>
                </a:solidFill>
                <a:latin typeface="Constantia" pitchFamily="18" charset="0"/>
              </a:rPr>
              <a:t>і</a:t>
            </a:r>
            <a:r>
              <a:rPr lang="ru-RU" altLang="uk-UA" sz="2400">
                <a:solidFill>
                  <a:srgbClr val="006600"/>
                </a:solidFill>
                <a:latin typeface="Constantia" pitchFamily="18" charset="0"/>
              </a:rPr>
              <a:t>зм</a:t>
            </a:r>
          </a:p>
        </p:txBody>
      </p:sp>
      <p:sp>
        <p:nvSpPr>
          <p:cNvPr id="8" name="Скругленный прямоугольник 7"/>
          <p:cNvSpPr/>
          <p:nvPr/>
        </p:nvSpPr>
        <p:spPr>
          <a:xfrm>
            <a:off x="3143250" y="4929188"/>
            <a:ext cx="5643563" cy="15716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a:lnSpc>
                <a:spcPct val="90000"/>
              </a:lnSpc>
              <a:buFont typeface="Arial" charset="0"/>
              <a:buNone/>
            </a:pPr>
            <a:r>
              <a:rPr lang="ru-RU" altLang="uk-UA" sz="2400">
                <a:solidFill>
                  <a:srgbClr val="006600"/>
                </a:solidFill>
                <a:latin typeface="Constantia" pitchFamily="18" charset="0"/>
              </a:rPr>
              <a:t>Виведення  кінцевих продуктів метаболізму в складі сечовини (сечової кислоти), калу, поту, через легені у вигляді CO2 тощо</a:t>
            </a:r>
          </a:p>
          <a:p>
            <a:pPr algn="ctr">
              <a:lnSpc>
                <a:spcPct val="90000"/>
              </a:lnSpc>
              <a:buFont typeface="Arial" charset="0"/>
              <a:buNone/>
            </a:pPr>
            <a:endParaRPr lang="ru-RU" altLang="uk-UA" sz="2400">
              <a:solidFill>
                <a:srgbClr val="006600"/>
              </a:solidFill>
              <a:latin typeface="Constantia" pitchFamily="18" charset="0"/>
            </a:endParaRPr>
          </a:p>
        </p:txBody>
      </p:sp>
      <p:sp>
        <p:nvSpPr>
          <p:cNvPr id="76814" name="WordArt 15"/>
          <p:cNvSpPr>
            <a:spLocks noChangeArrowheads="1" noChangeShapeType="1" noTextEdit="1"/>
          </p:cNvSpPr>
          <p:nvPr/>
        </p:nvSpPr>
        <p:spPr bwMode="auto">
          <a:xfrm>
            <a:off x="2438400" y="381000"/>
            <a:ext cx="4349750" cy="523875"/>
          </a:xfrm>
          <a:prstGeom prst="rect">
            <a:avLst/>
          </a:prstGeom>
        </p:spPr>
        <p:txBody>
          <a:bodyPr wrap="none" fromWordArt="1">
            <a:prstTxWarp prst="textFadeUp">
              <a:avLst>
                <a:gd name="adj" fmla="val 9991"/>
              </a:avLst>
            </a:prstTxWarp>
          </a:bodyPr>
          <a:lstStyle/>
          <a:p>
            <a:pPr algn="ctr"/>
            <a:r>
              <a:rPr lang="ru-RU" sz="3600" kern="10">
                <a:ln w="12700">
                  <a:solidFill>
                    <a:srgbClr val="B2B2B2"/>
                  </a:solidFill>
                  <a:round/>
                  <a:headEnd/>
                  <a:tailEnd/>
                </a:ln>
                <a:gradFill rotWithShape="1">
                  <a:gsLst>
                    <a:gs pos="0">
                      <a:srgbClr val="520402"/>
                    </a:gs>
                    <a:gs pos="100000">
                      <a:srgbClr val="FFCC00"/>
                    </a:gs>
                  </a:gsLst>
                  <a:lin ang="5400000" scaled="1"/>
                </a:gradFill>
                <a:effectLst>
                  <a:outerShdw dist="35921" dir="2700000" sy="50000" rotWithShape="0">
                    <a:srgbClr val="875B0D">
                      <a:alpha val="70000"/>
                    </a:srgbClr>
                  </a:outerShdw>
                </a:effectLst>
                <a:latin typeface="Arial"/>
                <a:cs typeface="Arial"/>
              </a:rPr>
              <a:t>ЕТАПИ ОБМІНУ РЕЧОВИН</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Rectangle 3"/>
          <p:cNvSpPr>
            <a:spLocks noGrp="1"/>
          </p:cNvSpPr>
          <p:nvPr>
            <p:ph type="body" idx="1"/>
          </p:nvPr>
        </p:nvSpPr>
        <p:spPr>
          <a:xfrm>
            <a:off x="244475" y="473075"/>
            <a:ext cx="8599488" cy="6061075"/>
          </a:xfrm>
        </p:spPr>
        <p:txBody>
          <a:bodyPr/>
          <a:lstStyle/>
          <a:p>
            <a:pPr>
              <a:lnSpc>
                <a:spcPct val="80000"/>
              </a:lnSpc>
              <a:buFont typeface="Arial" charset="0"/>
              <a:buNone/>
            </a:pPr>
            <a:r>
              <a:rPr lang="uk-UA" sz="3200" b="1" i="1" u="sng" smtClean="0">
                <a:solidFill>
                  <a:srgbClr val="006600"/>
                </a:solidFill>
                <a:effectLst>
                  <a:outerShdw blurRad="38100" dist="38100" dir="2700000" algn="tl">
                    <a:srgbClr val="C0C0C0"/>
                  </a:outerShdw>
                </a:effectLst>
              </a:rPr>
              <a:t>Потреба у жирах</a:t>
            </a:r>
            <a:r>
              <a:rPr lang="uk-UA" smtClean="0"/>
              <a:t> </a:t>
            </a:r>
          </a:p>
          <a:p>
            <a:pPr>
              <a:lnSpc>
                <a:spcPct val="80000"/>
              </a:lnSpc>
            </a:pPr>
            <a:r>
              <a:rPr lang="uk-UA" smtClean="0"/>
              <a:t>З розрахунку на кг маси тіла новонародженим необхідно 6 г жирів на добу, в 1 рік – 5,5 г; у 3 роки – 4,0 г; у 5 років – 3,5 г; у 7 років – 3,0 г; у 10 років – 2,5 г; у 14-17 років – 1,7 г; а дорослим – 1,4 г. </a:t>
            </a:r>
          </a:p>
          <a:p>
            <a:pPr>
              <a:lnSpc>
                <a:spcPct val="80000"/>
              </a:lnSpc>
            </a:pPr>
            <a:r>
              <a:rPr lang="uk-UA" smtClean="0"/>
              <a:t>У абсолютних значеннях потреба жирів складає відповідно – 25, 50, 60, 70, 80, 95 і 90 г/добу; причому, 15-20 % з них – частка жирів рослинного походження. </a:t>
            </a:r>
          </a:p>
          <a:p>
            <a:pPr>
              <a:lnSpc>
                <a:spcPct val="80000"/>
              </a:lnSpc>
            </a:pPr>
            <a:r>
              <a:rPr lang="uk-UA" smtClean="0"/>
              <a:t>До 6-річного віку щодня потрібно 6-12 г рослинного масла, молодшим школярам – 20 г, а старшим – 25 г.</a:t>
            </a:r>
          </a:p>
          <a:p>
            <a:pPr>
              <a:lnSpc>
                <a:spcPct val="80000"/>
              </a:lnSpc>
            </a:pPr>
            <a:r>
              <a:rPr lang="uk-UA" smtClean="0"/>
              <a:t>Проте, надмірне споживання жирів негативно впливає на фізичний розвиток дітей; дефіцит жирів у пубертатному періоді приводить до порушення статевого дозрівання.</a:t>
            </a:r>
            <a:endParaRPr lang="ru-RU"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p:cNvSpPr>
          <p:nvPr>
            <p:ph type="title" idx="4294967295"/>
          </p:nvPr>
        </p:nvSpPr>
        <p:spPr>
          <a:xfrm>
            <a:off x="128588" y="228600"/>
            <a:ext cx="8815387" cy="749300"/>
          </a:xfrm>
        </p:spPr>
        <p:txBody>
          <a:bodyPr/>
          <a:lstStyle/>
          <a:p>
            <a:pPr>
              <a:lnSpc>
                <a:spcPct val="65000"/>
              </a:lnSpc>
            </a:pPr>
            <a:r>
              <a:rPr lang="uk-UA" sz="2800" b="1" u="sng" smtClean="0">
                <a:solidFill>
                  <a:srgbClr val="006600"/>
                </a:solidFill>
              </a:rPr>
              <a:t>Вуглеводи </a:t>
            </a:r>
            <a:r>
              <a:rPr lang="uk-UA" sz="2800" b="1" u="sng" smtClean="0"/>
              <a:t>є основною складовою частиною харчового раціону</a:t>
            </a:r>
            <a:r>
              <a:rPr lang="ru-RU" sz="2800" smtClean="0"/>
              <a:t> </a:t>
            </a:r>
          </a:p>
        </p:txBody>
      </p:sp>
      <p:sp>
        <p:nvSpPr>
          <p:cNvPr id="57347" name="Rectangle 3"/>
          <p:cNvSpPr>
            <a:spLocks noGrp="1"/>
          </p:cNvSpPr>
          <p:nvPr>
            <p:ph type="body" idx="4294967295"/>
          </p:nvPr>
        </p:nvSpPr>
        <p:spPr>
          <a:xfrm>
            <a:off x="0" y="928688"/>
            <a:ext cx="9253538" cy="5929312"/>
          </a:xfrm>
        </p:spPr>
        <p:txBody>
          <a:bodyPr/>
          <a:lstStyle/>
          <a:p>
            <a:pPr>
              <a:lnSpc>
                <a:spcPct val="80000"/>
              </a:lnSpc>
            </a:pPr>
            <a:r>
              <a:rPr lang="uk-UA" b="1" smtClean="0"/>
              <a:t>1. Вуглеводи покривають близько 56-60% енерговитрат. При згоранні 1 г вуглеводів утворюється 4 ккал.</a:t>
            </a:r>
          </a:p>
          <a:p>
            <a:pPr>
              <a:lnSpc>
                <a:spcPct val="80000"/>
              </a:lnSpc>
            </a:pPr>
            <a:r>
              <a:rPr lang="uk-UA" b="1" smtClean="0"/>
              <a:t>2. Вуглеводи входять до складу клітин і тканин організму, і таким чином в якійсь мірі беруть участь в пластичних процесах.</a:t>
            </a:r>
          </a:p>
          <a:p>
            <a:pPr>
              <a:lnSpc>
                <a:spcPct val="80000"/>
              </a:lnSpc>
            </a:pPr>
            <a:r>
              <a:rPr lang="uk-UA" b="1" smtClean="0"/>
              <a:t>3. Деякі вуглеводи володіють і вираженою біологічною активністю, виконуючи спеціалізовані ф-ції (гетерополісахариди крові, що визначають групи крові, гепарин, що запобігає утворенню тромбів і ін).</a:t>
            </a:r>
          </a:p>
          <a:p>
            <a:pPr>
              <a:lnSpc>
                <a:spcPct val="80000"/>
              </a:lnSpc>
              <a:buFont typeface="Arial" charset="0"/>
              <a:buNone/>
            </a:pPr>
            <a:r>
              <a:rPr lang="uk-UA" b="1" u="sng" smtClean="0"/>
              <a:t>Основними вуглеводами, що входять до складу їжі є:</a:t>
            </a:r>
            <a:endParaRPr lang="uk-UA" b="1" smtClean="0"/>
          </a:p>
          <a:p>
            <a:pPr>
              <a:lnSpc>
                <a:spcPct val="80000"/>
              </a:lnSpc>
              <a:buFont typeface="Arial" charset="0"/>
              <a:buNone/>
            </a:pPr>
            <a:r>
              <a:rPr lang="uk-UA" b="1" smtClean="0"/>
              <a:t>• Моносахариди (глюкоза, фруктоза, галактоза).</a:t>
            </a:r>
          </a:p>
          <a:p>
            <a:pPr>
              <a:lnSpc>
                <a:spcPct val="80000"/>
              </a:lnSpc>
              <a:buFont typeface="Arial" charset="0"/>
              <a:buNone/>
            </a:pPr>
            <a:r>
              <a:rPr lang="uk-UA" b="1" smtClean="0"/>
              <a:t>• Дисахариди (сахароза, лактоза, мальтоза).</a:t>
            </a:r>
          </a:p>
          <a:p>
            <a:pPr>
              <a:lnSpc>
                <a:spcPct val="80000"/>
              </a:lnSpc>
              <a:buFont typeface="Arial" charset="0"/>
              <a:buNone/>
            </a:pPr>
            <a:r>
              <a:rPr lang="uk-UA" b="1" smtClean="0"/>
              <a:t>• Полісахариди (крохмаль, глікоген, клітковина).</a:t>
            </a:r>
            <a:endParaRPr lang="ru-RU" b="1"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p:cNvSpPr>
          <p:nvPr>
            <p:ph type="title" idx="4294967295"/>
          </p:nvPr>
        </p:nvSpPr>
        <p:spPr>
          <a:xfrm>
            <a:off x="0" y="146050"/>
            <a:ext cx="9144000" cy="3005138"/>
          </a:xfrm>
        </p:spPr>
        <p:txBody>
          <a:bodyPr/>
          <a:lstStyle/>
          <a:p>
            <a:pPr>
              <a:lnSpc>
                <a:spcPct val="70000"/>
              </a:lnSpc>
            </a:pPr>
            <a:r>
              <a:rPr lang="ru-RU" sz="2800" b="1" smtClean="0"/>
              <a:t>Калорійність продуктів - це не головний і не найточніший показник шкідливості чи корисності продуктів. Коли мова йде про вуглеводи, слід також враховувати їх глікемічний індекс.</a:t>
            </a:r>
            <a:br>
              <a:rPr lang="ru-RU" sz="2800" b="1" smtClean="0"/>
            </a:br>
            <a:r>
              <a:rPr lang="ru-RU" sz="900" b="1" smtClean="0"/>
              <a:t/>
            </a:r>
            <a:br>
              <a:rPr lang="ru-RU" sz="900" b="1" smtClean="0"/>
            </a:br>
            <a:r>
              <a:rPr lang="uk-UA" sz="2800" b="1" smtClean="0"/>
              <a:t>При виборі вуглеводовмістних продуктів береться до уваги їх глікемічний індекс (здатність продуктів змінювати концентрацію глюкози у крові).</a:t>
            </a:r>
            <a:endParaRPr lang="ru-RU" sz="2800" b="1" smtClean="0"/>
          </a:p>
        </p:txBody>
      </p:sp>
      <p:sp>
        <p:nvSpPr>
          <p:cNvPr id="58371" name="Rectangle 3"/>
          <p:cNvSpPr>
            <a:spLocks noGrp="1"/>
          </p:cNvSpPr>
          <p:nvPr>
            <p:ph type="body" idx="4294967295"/>
          </p:nvPr>
        </p:nvSpPr>
        <p:spPr>
          <a:xfrm>
            <a:off x="0" y="2932113"/>
            <a:ext cx="9290050" cy="3794125"/>
          </a:xfrm>
        </p:spPr>
        <p:txBody>
          <a:bodyPr/>
          <a:lstStyle/>
          <a:p>
            <a:pPr marL="533400" indent="-533400">
              <a:lnSpc>
                <a:spcPct val="75000"/>
              </a:lnSpc>
              <a:spcBef>
                <a:spcPts val="200"/>
              </a:spcBef>
            </a:pPr>
            <a:r>
              <a:rPr lang="uk-UA" sz="3200" b="1" i="1" u="sng" smtClean="0">
                <a:effectLst>
                  <a:outerShdw blurRad="38100" dist="38100" dir="2700000" algn="tl">
                    <a:srgbClr val="C0C0C0"/>
                  </a:outerShdw>
                </a:effectLst>
              </a:rPr>
              <a:t>Глікемічний індекс</a:t>
            </a:r>
            <a:r>
              <a:rPr lang="uk-UA" sz="3200" b="1" u="sng" smtClean="0"/>
              <a:t> показує, як швидко спожиті вуглеводи стають доступними для ферментів кишечника і для кишкової абсорбції</a:t>
            </a:r>
            <a:r>
              <a:rPr lang="uk-UA" sz="3200" b="1" smtClean="0"/>
              <a:t>. </a:t>
            </a:r>
          </a:p>
          <a:p>
            <a:pPr marL="533400" indent="-533400">
              <a:lnSpc>
                <a:spcPct val="75000"/>
              </a:lnSpc>
              <a:spcBef>
                <a:spcPts val="200"/>
              </a:spcBef>
            </a:pPr>
            <a:r>
              <a:rPr lang="uk-UA" sz="3200" b="1" smtClean="0"/>
              <a:t>Вуглеводи функціонально класифіковані відповідно до ступеня збільшення концентрації глюкози в крові (тобто за глікемічним індексом) та в залежності від того, з якою швидкістю вони запускають інсулінову секрецію, яка контролює надходження глюкози в кров. </a:t>
            </a:r>
            <a:endParaRPr lang="uk-UA" sz="3200" b="1" u="sng"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4"/>
          <p:cNvPicPr>
            <a:picLocks noChangeAspect="1" noChangeArrowheads="1"/>
          </p:cNvPicPr>
          <p:nvPr/>
        </p:nvPicPr>
        <p:blipFill>
          <a:blip r:embed="rId2"/>
          <a:srcRect/>
          <a:stretch>
            <a:fillRect/>
          </a:stretch>
        </p:blipFill>
        <p:spPr bwMode="auto">
          <a:xfrm>
            <a:off x="246063" y="131763"/>
            <a:ext cx="8751887" cy="6575425"/>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4"/>
          <p:cNvPicPr>
            <a:picLocks noChangeAspect="1" noChangeArrowheads="1"/>
          </p:cNvPicPr>
          <p:nvPr/>
        </p:nvPicPr>
        <p:blipFill>
          <a:blip r:embed="rId2"/>
          <a:srcRect/>
          <a:stretch>
            <a:fillRect/>
          </a:stretch>
        </p:blipFill>
        <p:spPr bwMode="auto">
          <a:xfrm>
            <a:off x="296863" y="168275"/>
            <a:ext cx="8577262" cy="6448425"/>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3"/>
          <p:cNvSpPr>
            <a:spLocks noGrp="1"/>
          </p:cNvSpPr>
          <p:nvPr>
            <p:ph type="body" idx="1"/>
          </p:nvPr>
        </p:nvSpPr>
        <p:spPr>
          <a:xfrm>
            <a:off x="180975" y="269875"/>
            <a:ext cx="8643938" cy="6353175"/>
          </a:xfrm>
        </p:spPr>
        <p:txBody>
          <a:bodyPr/>
          <a:lstStyle/>
          <a:p>
            <a:pPr>
              <a:lnSpc>
                <a:spcPct val="80000"/>
              </a:lnSpc>
              <a:buFont typeface="Arial" charset="0"/>
              <a:buNone/>
            </a:pPr>
            <a:r>
              <a:rPr lang="uk-UA" b="1" i="1" u="sng" smtClean="0">
                <a:solidFill>
                  <a:srgbClr val="006600"/>
                </a:solidFill>
                <a:effectLst>
                  <a:outerShdw blurRad="38100" dist="38100" dir="2700000" algn="tl">
                    <a:srgbClr val="C0C0C0"/>
                  </a:outerShdw>
                </a:effectLst>
              </a:rPr>
              <a:t>Потреба у вуглеводах</a:t>
            </a:r>
            <a:r>
              <a:rPr lang="uk-UA" i="1" smtClean="0"/>
              <a:t> </a:t>
            </a:r>
          </a:p>
          <a:p>
            <a:pPr>
              <a:lnSpc>
                <a:spcPct val="80000"/>
              </a:lnSpc>
            </a:pPr>
            <a:r>
              <a:rPr lang="uk-UA" sz="2000" smtClean="0"/>
              <a:t>З розрахунку на кг маси тіла новонародженим необхідно 13 г вуглеводів на добу, в 1 рік – 13 г, у 3 роки – 16 г, у  5-річному віці – 14 г, у 7років – 12 г, в 10 років – 10 г, в 14-17 років – 7 г, а дорослим – 5,7 г. </a:t>
            </a:r>
          </a:p>
          <a:p>
            <a:pPr>
              <a:lnSpc>
                <a:spcPct val="80000"/>
              </a:lnSpc>
            </a:pPr>
            <a:r>
              <a:rPr lang="uk-UA" sz="2000" smtClean="0"/>
              <a:t>У абсолютних значеннях потреба у вуглеводах складає відповідно 50, 150, 212, 272, 300, 320, 380 і 400–500 г/добу. </a:t>
            </a:r>
          </a:p>
          <a:p>
            <a:pPr>
              <a:lnSpc>
                <a:spcPct val="80000"/>
              </a:lnSpc>
            </a:pPr>
            <a:r>
              <a:rPr lang="uk-UA" sz="2000" smtClean="0"/>
              <a:t>У дітей першого року життя вуглеводи забезпечують 40 % добової калорійності їжі, у наступні вікові періоди – 60 %.</a:t>
            </a:r>
          </a:p>
          <a:p>
            <a:pPr>
              <a:lnSpc>
                <a:spcPct val="80000"/>
              </a:lnSpc>
            </a:pPr>
            <a:r>
              <a:rPr lang="uk-UA" sz="2000" smtClean="0"/>
              <a:t>Перші місяці життя потреба у вуглеводах задовольняється за рахунок молочного цукру (лактози), а при штучному вигодовуванні – за рахунок сахарози та мальтози. </a:t>
            </a:r>
          </a:p>
          <a:p>
            <a:pPr>
              <a:lnSpc>
                <a:spcPct val="80000"/>
              </a:lnSpc>
            </a:pPr>
            <a:r>
              <a:rPr lang="uk-UA" sz="2000" smtClean="0"/>
              <a:t>У цілому, у дітей грудного віку </a:t>
            </a:r>
            <a:r>
              <a:rPr lang="uk-UA" sz="2000" u="sng" smtClean="0"/>
              <a:t>співвідношення білків, жирів та вуглеводів</a:t>
            </a:r>
            <a:r>
              <a:rPr lang="uk-UA" sz="2000" smtClean="0"/>
              <a:t> повинно становити відповідно 1:3:6, в 1-річному віці – 1:1,5: 3,7, а після 2 років – 1:1:4. </a:t>
            </a:r>
          </a:p>
          <a:p>
            <a:pPr>
              <a:lnSpc>
                <a:spcPct val="80000"/>
              </a:lnSpc>
            </a:pPr>
            <a:r>
              <a:rPr lang="uk-UA" sz="2000" smtClean="0"/>
              <a:t>При збільшенні фізичного навантаження, нервового перенапруження, при переохолодженні або перегріві, при різних стресах потреба дітей у вуглеводах зростає. Крім того, </a:t>
            </a:r>
            <a:r>
              <a:rPr lang="uk-UA" sz="2000" b="1" smtClean="0"/>
              <a:t>у дітей регуляція вуглеводного обміну менш досконала, ніж у дорослих</a:t>
            </a:r>
            <a:r>
              <a:rPr lang="uk-UA" sz="2000" smtClean="0"/>
              <a:t>. Зокрема, це виявляється в повільнішій мобілізації вуглеводних ресурсів, а також в меншій здатності зберігати необхідну інтенсивність обміну при фізичній роботі. </a:t>
            </a:r>
          </a:p>
          <a:p>
            <a:pPr>
              <a:lnSpc>
                <a:spcPct val="80000"/>
              </a:lnSpc>
            </a:pPr>
            <a:r>
              <a:rPr lang="uk-UA" sz="2000" smtClean="0"/>
              <a:t>Надлишок вуглеводів викликає ожиріння та порушення білкового обміну.</a:t>
            </a:r>
            <a:endParaRPr lang="ru-RU" sz="2000"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4"/>
          <p:cNvPicPr>
            <a:picLocks noChangeAspect="1" noChangeArrowheads="1"/>
          </p:cNvPicPr>
          <p:nvPr/>
        </p:nvPicPr>
        <p:blipFill>
          <a:blip r:embed="rId2"/>
          <a:srcRect/>
          <a:stretch>
            <a:fillRect/>
          </a:stretch>
        </p:blipFill>
        <p:spPr bwMode="auto">
          <a:xfrm>
            <a:off x="365125" y="0"/>
            <a:ext cx="8488363" cy="6858000"/>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p:cNvSpPr>
          <p:nvPr>
            <p:ph type="title" idx="4294967295"/>
          </p:nvPr>
        </p:nvSpPr>
        <p:spPr>
          <a:xfrm>
            <a:off x="125413" y="365125"/>
            <a:ext cx="8901112" cy="841375"/>
          </a:xfrm>
        </p:spPr>
        <p:txBody>
          <a:bodyPr/>
          <a:lstStyle/>
          <a:p>
            <a:pPr>
              <a:lnSpc>
                <a:spcPct val="75000"/>
              </a:lnSpc>
            </a:pPr>
            <a:r>
              <a:rPr lang="uk-UA" sz="3600" b="1" smtClean="0"/>
              <a:t>Висока біологічна активність вітамінів насамперед пояснюється їх:</a:t>
            </a:r>
            <a:r>
              <a:rPr lang="uk-UA" sz="4000" smtClean="0"/>
              <a:t> </a:t>
            </a:r>
            <a:endParaRPr lang="ru-RU" sz="4000" smtClean="0"/>
          </a:p>
        </p:txBody>
      </p:sp>
      <p:sp>
        <p:nvSpPr>
          <p:cNvPr id="63491" name="Rectangle 3"/>
          <p:cNvSpPr>
            <a:spLocks noGrp="1"/>
          </p:cNvSpPr>
          <p:nvPr>
            <p:ph type="body" idx="4294967295"/>
          </p:nvPr>
        </p:nvSpPr>
        <p:spPr>
          <a:xfrm>
            <a:off x="336550" y="1258888"/>
            <a:ext cx="8626475" cy="5457825"/>
          </a:xfrm>
        </p:spPr>
        <p:txBody>
          <a:bodyPr/>
          <a:lstStyle/>
          <a:p>
            <a:pPr>
              <a:lnSpc>
                <a:spcPct val="80000"/>
              </a:lnSpc>
            </a:pPr>
            <a:r>
              <a:rPr lang="uk-UA" b="1" smtClean="0"/>
              <a:t>участю в утворенні коферментів і простетичної груп ферментів (більше 100 ферментів, до складу яких входять вітаміни), які </a:t>
            </a:r>
            <a:r>
              <a:rPr lang="ru-RU" b="1" smtClean="0"/>
              <a:t>беруть участь в різних видах обміну речовин: </a:t>
            </a:r>
            <a:endParaRPr lang="uk-UA" b="1" smtClean="0"/>
          </a:p>
          <a:p>
            <a:pPr>
              <a:lnSpc>
                <a:spcPct val="80000"/>
              </a:lnSpc>
              <a:buFont typeface="Arial" charset="0"/>
              <a:buNone/>
            </a:pPr>
            <a:r>
              <a:rPr lang="uk-UA" b="1" smtClean="0"/>
              <a:t>*</a:t>
            </a:r>
            <a:r>
              <a:rPr lang="ru-RU" b="1" smtClean="0"/>
              <a:t>енергетичному обміні (тіамін і рибофлавін), </a:t>
            </a:r>
            <a:endParaRPr lang="uk-UA" b="1" smtClean="0"/>
          </a:p>
          <a:p>
            <a:pPr>
              <a:lnSpc>
                <a:spcPct val="80000"/>
              </a:lnSpc>
              <a:buFont typeface="Arial" charset="0"/>
              <a:buNone/>
            </a:pPr>
            <a:r>
              <a:rPr lang="uk-UA" b="1" smtClean="0"/>
              <a:t>*</a:t>
            </a:r>
            <a:r>
              <a:rPr lang="ru-RU" b="1" smtClean="0"/>
              <a:t>біосинтезі і перетворенні амінокислот (вітаміни В6 і В12), жирних кислот (пантотенова кислота)</a:t>
            </a:r>
            <a:r>
              <a:rPr lang="uk-UA" b="1" smtClean="0"/>
              <a:t>; </a:t>
            </a:r>
          </a:p>
          <a:p>
            <a:pPr>
              <a:lnSpc>
                <a:spcPct val="80000"/>
              </a:lnSpc>
            </a:pPr>
            <a:r>
              <a:rPr lang="uk-UA" b="1" smtClean="0"/>
              <a:t>забезпечують: </a:t>
            </a:r>
          </a:p>
          <a:p>
            <a:pPr>
              <a:lnSpc>
                <a:spcPct val="80000"/>
              </a:lnSpc>
              <a:buFont typeface="Arial" charset="0"/>
              <a:buNone/>
            </a:pPr>
            <a:r>
              <a:rPr lang="uk-UA" b="1" smtClean="0"/>
              <a:t>*ріст і відновлення клітин і тканин організму; </a:t>
            </a:r>
          </a:p>
          <a:p>
            <a:pPr>
              <a:lnSpc>
                <a:spcPct val="80000"/>
              </a:lnSpc>
              <a:buFont typeface="Arial" charset="0"/>
              <a:buNone/>
            </a:pPr>
            <a:r>
              <a:rPr lang="uk-UA" b="1" smtClean="0"/>
              <a:t>*нормальний перебіг обмінних процесів; </a:t>
            </a:r>
          </a:p>
          <a:p>
            <a:pPr>
              <a:lnSpc>
                <a:spcPct val="80000"/>
              </a:lnSpc>
              <a:buFont typeface="Arial" charset="0"/>
              <a:buNone/>
            </a:pPr>
            <a:r>
              <a:rPr lang="uk-UA" b="1" smtClean="0"/>
              <a:t>*стійкість організму до зовнішніх факторів, </a:t>
            </a:r>
          </a:p>
          <a:p>
            <a:pPr>
              <a:lnSpc>
                <a:spcPct val="80000"/>
              </a:lnSpc>
              <a:buFont typeface="Arial" charset="0"/>
              <a:buNone/>
            </a:pPr>
            <a:r>
              <a:rPr lang="uk-UA" b="1" smtClean="0"/>
              <a:t>*краще засвоєння їжі. </a:t>
            </a:r>
            <a:endParaRPr lang="ru-RU" b="1" smtClean="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4"/>
          <p:cNvPicPr>
            <a:picLocks noChangeAspect="1" noChangeArrowheads="1"/>
          </p:cNvPicPr>
          <p:nvPr/>
        </p:nvPicPr>
        <p:blipFill>
          <a:blip r:embed="rId2"/>
          <a:srcRect/>
          <a:stretch>
            <a:fillRect/>
          </a:stretch>
        </p:blipFill>
        <p:spPr bwMode="auto">
          <a:xfrm>
            <a:off x="300038" y="109538"/>
            <a:ext cx="8543925" cy="6748462"/>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4"/>
          <p:cNvSpPr>
            <a:spLocks noGrp="1"/>
          </p:cNvSpPr>
          <p:nvPr>
            <p:ph type="title" idx="4294967295"/>
          </p:nvPr>
        </p:nvSpPr>
        <p:spPr>
          <a:xfrm>
            <a:off x="0" y="0"/>
            <a:ext cx="9144000" cy="6858000"/>
          </a:xfrm>
        </p:spPr>
        <p:txBody>
          <a:bodyPr/>
          <a:lstStyle/>
          <a:p>
            <a:pPr>
              <a:lnSpc>
                <a:spcPct val="75000"/>
              </a:lnSpc>
            </a:pPr>
            <a:r>
              <a:rPr lang="ru-RU" sz="2800" b="1" i="1" u="sng" smtClean="0">
                <a:solidFill>
                  <a:srgbClr val="006600"/>
                </a:solidFill>
                <a:effectLst>
                  <a:outerShdw blurRad="38100" dist="38100" dir="2700000" algn="tl">
                    <a:srgbClr val="C0C0C0"/>
                  </a:outerShdw>
                </a:effectLst>
              </a:rPr>
              <a:t>Мінеральні елементи</a:t>
            </a:r>
            <a:r>
              <a:rPr lang="ru-RU" sz="2800" smtClean="0"/>
              <a:t> входять до складу усіх рідин та тканин організму.</a:t>
            </a:r>
            <a:br>
              <a:rPr lang="ru-RU" sz="2800" smtClean="0"/>
            </a:br>
            <a:r>
              <a:rPr lang="ru-RU" sz="1000" smtClean="0"/>
              <a:t/>
            </a:r>
            <a:br>
              <a:rPr lang="ru-RU" sz="1000" smtClean="0"/>
            </a:br>
            <a:r>
              <a:rPr lang="ru-RU" sz="2800" smtClean="0"/>
              <a:t>***Вони необхідні для нормальної діяльності мязової, серцево-судинної, нервової та інших систем, що приймають участь у синтезі житт</a:t>
            </a:r>
            <a:r>
              <a:rPr lang="uk-UA" sz="2800" smtClean="0"/>
              <a:t>єв</a:t>
            </a:r>
            <a:r>
              <a:rPr lang="ru-RU" sz="2800" smtClean="0"/>
              <a:t>о важливих сполук, обмінних процесах (білковому, жировому, вуглеводному, вітамінному, водному), кровотворенні, травленні, нейтралізації шкідливих для організму продуктів обміну.</a:t>
            </a:r>
            <a:br>
              <a:rPr lang="ru-RU" sz="2800" smtClean="0"/>
            </a:br>
            <a:r>
              <a:rPr lang="ru-RU" sz="1000" smtClean="0"/>
              <a:t> </a:t>
            </a:r>
            <a:r>
              <a:rPr lang="ru-RU" sz="2800" smtClean="0"/>
              <a:t/>
            </a:r>
            <a:br>
              <a:rPr lang="ru-RU" sz="2800" smtClean="0"/>
            </a:br>
            <a:r>
              <a:rPr lang="ru-RU" sz="2800" smtClean="0"/>
              <a:t>***Особливо велика роль мінеральних елементів у якості пластичного матеріалу для побудови кісткової тканини.</a:t>
            </a:r>
            <a:br>
              <a:rPr lang="ru-RU" sz="2800" smtClean="0"/>
            </a:br>
            <a:r>
              <a:rPr lang="ru-RU" sz="1000" smtClean="0"/>
              <a:t/>
            </a:r>
            <a:br>
              <a:rPr lang="ru-RU" sz="1000" smtClean="0"/>
            </a:br>
            <a:r>
              <a:rPr lang="ru-RU" sz="2800" smtClean="0"/>
              <a:t>Умовно всі мінеральні речовини ділять за рівнем вмісту у продуктах (десятки і сотні мг%) та високою добовою потребою на </a:t>
            </a:r>
            <a:r>
              <a:rPr lang="ru-RU" sz="2800" i="1" u="sng" smtClean="0"/>
              <a:t>макро-</a:t>
            </a:r>
            <a:r>
              <a:rPr lang="ru-RU" sz="2800" u="sng" smtClean="0"/>
              <a:t> </a:t>
            </a:r>
            <a:r>
              <a:rPr lang="ru-RU" sz="2800" i="1" smtClean="0"/>
              <a:t>(кальцій, магній, фосфор, калій, натрій, хлор, сірка)</a:t>
            </a:r>
            <a:r>
              <a:rPr lang="ru-RU" sz="2800" smtClean="0"/>
              <a:t> та </a:t>
            </a:r>
            <a:r>
              <a:rPr lang="ru-RU" sz="2800" i="1" u="sng" smtClean="0"/>
              <a:t>мікроелементи</a:t>
            </a:r>
            <a:r>
              <a:rPr lang="ru-RU" sz="2800" smtClean="0"/>
              <a:t> (</a:t>
            </a:r>
            <a:r>
              <a:rPr lang="ru-RU" sz="2800" i="1" smtClean="0"/>
              <a:t>йод, фтор, нікель, кобальт, мідь, залізо, цинк, марганець та ін.).</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900" name="Picture 4"/>
          <p:cNvPicPr>
            <a:picLocks noChangeAspect="1" noChangeArrowheads="1"/>
          </p:cNvPicPr>
          <p:nvPr/>
        </p:nvPicPr>
        <p:blipFill>
          <a:blip r:embed="rId2"/>
          <a:srcRect/>
          <a:stretch>
            <a:fillRect/>
          </a:stretch>
        </p:blipFill>
        <p:spPr bwMode="auto">
          <a:xfrm>
            <a:off x="277813" y="388938"/>
            <a:ext cx="8497887" cy="5969000"/>
          </a:xfrm>
          <a:prstGeom prst="rect">
            <a:avLst/>
          </a:prstGeom>
          <a:noFill/>
          <a:ln w="9525">
            <a:noFill/>
            <a:miter lim="800000"/>
            <a:headEnd/>
            <a:tailEnd/>
          </a:ln>
          <a:effec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4"/>
          <p:cNvPicPr>
            <a:picLocks noChangeAspect="1" noChangeArrowheads="1"/>
          </p:cNvPicPr>
          <p:nvPr/>
        </p:nvPicPr>
        <p:blipFill>
          <a:blip r:embed="rId2"/>
          <a:srcRect/>
          <a:stretch>
            <a:fillRect/>
          </a:stretch>
        </p:blipFill>
        <p:spPr bwMode="auto">
          <a:xfrm>
            <a:off x="268288" y="0"/>
            <a:ext cx="8505825" cy="6858000"/>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p:cNvSpPr>
          <p:nvPr>
            <p:ph type="title" idx="4294967295"/>
          </p:nvPr>
        </p:nvSpPr>
        <p:spPr>
          <a:xfrm>
            <a:off x="125413" y="127000"/>
            <a:ext cx="8901112" cy="823913"/>
          </a:xfrm>
        </p:spPr>
        <p:txBody>
          <a:bodyPr/>
          <a:lstStyle/>
          <a:p>
            <a:pPr>
              <a:lnSpc>
                <a:spcPct val="70000"/>
              </a:lnSpc>
            </a:pPr>
            <a:r>
              <a:rPr lang="ru-RU" sz="3200" b="1" u="sng" smtClean="0">
                <a:solidFill>
                  <a:srgbClr val="006600"/>
                </a:solidFill>
              </a:rPr>
              <a:t>Принципи взаємодії між вітамінами та мікроелементами:</a:t>
            </a:r>
            <a:r>
              <a:rPr lang="ru-RU" smtClean="0"/>
              <a:t> </a:t>
            </a:r>
          </a:p>
        </p:txBody>
      </p:sp>
      <p:sp>
        <p:nvSpPr>
          <p:cNvPr id="67587" name="Rectangle 3"/>
          <p:cNvSpPr>
            <a:spLocks noGrp="1"/>
          </p:cNvSpPr>
          <p:nvPr>
            <p:ph type="body" idx="4294967295"/>
          </p:nvPr>
        </p:nvSpPr>
        <p:spPr>
          <a:xfrm>
            <a:off x="-109538" y="892175"/>
            <a:ext cx="9253538" cy="5824538"/>
          </a:xfrm>
        </p:spPr>
        <p:txBody>
          <a:bodyPr/>
          <a:lstStyle/>
          <a:p>
            <a:pPr>
              <a:lnSpc>
                <a:spcPct val="75000"/>
              </a:lnSpc>
              <a:spcBef>
                <a:spcPts val="600"/>
              </a:spcBef>
            </a:pPr>
            <a:r>
              <a:rPr lang="ru-RU" sz="1600" b="1" u="sng" smtClean="0">
                <a:latin typeface="Calibri Light"/>
              </a:rPr>
              <a:t>Вітамін К</a:t>
            </a:r>
            <a:r>
              <a:rPr lang="ru-RU" sz="1600" b="1" smtClean="0">
                <a:latin typeface="Calibri Light"/>
              </a:rPr>
              <a:t>.</a:t>
            </a:r>
            <a:r>
              <a:rPr lang="ru-RU" sz="1600" b="1" smtClean="0">
                <a:latin typeface="Times New Roman" pitchFamily="18" charset="0"/>
              </a:rPr>
              <a:t> </a:t>
            </a:r>
            <a:r>
              <a:rPr lang="ru-RU" sz="1600" b="1" smtClean="0">
                <a:latin typeface="Calibri Light"/>
              </a:rPr>
              <a:t>Необхідно приймати окремо від вітамінів А, Е, оскільки останні блокують його всмоктування.</a:t>
            </a:r>
          </a:p>
          <a:p>
            <a:pPr>
              <a:lnSpc>
                <a:spcPct val="75000"/>
              </a:lnSpc>
              <a:spcBef>
                <a:spcPts val="600"/>
              </a:spcBef>
            </a:pPr>
            <a:r>
              <a:rPr lang="ru-RU" sz="1600" b="1" u="sng" smtClean="0">
                <a:latin typeface="Calibri Light"/>
              </a:rPr>
              <a:t>Вітамін А.</a:t>
            </a:r>
            <a:r>
              <a:rPr lang="ru-RU" sz="1600" b="1" u="sng" smtClean="0">
                <a:latin typeface="Times New Roman" pitchFamily="18" charset="0"/>
              </a:rPr>
              <a:t> </a:t>
            </a:r>
            <a:r>
              <a:rPr lang="ru-RU" sz="1600" b="1" smtClean="0">
                <a:latin typeface="Calibri Light"/>
              </a:rPr>
              <a:t>Обережно людям із захворюваннями серця, нефритом, вагітним жінкам (особливо на ранній стадії). Несумісний з аспірином, хлористоводневою кислотою. Всмоктуванню віт. А і бета-каротину сприяє віт. Е (у невеликих кількостях), у свою чергу, велика концентрація віт. Е здатна сповільнити засвоєння. Крім того, </a:t>
            </a:r>
            <a:r>
              <a:rPr lang="en-US" sz="1600" b="1" smtClean="0">
                <a:latin typeface="Calibri Light"/>
              </a:rPr>
              <a:t>Zn</a:t>
            </a:r>
            <a:r>
              <a:rPr lang="ru-RU" sz="1600" b="1" smtClean="0">
                <a:latin typeface="Calibri Light"/>
              </a:rPr>
              <a:t> сприяє кращому засвоєнню цього вітаміну. Сам віт. А добре впливає на засвоюваність організмом </a:t>
            </a:r>
            <a:r>
              <a:rPr lang="en-US" sz="1600" b="1" smtClean="0">
                <a:latin typeface="Calibri Light"/>
              </a:rPr>
              <a:t>Fe</a:t>
            </a:r>
            <a:r>
              <a:rPr lang="ru-RU" sz="1600" b="1" smtClean="0">
                <a:latin typeface="Calibri Light"/>
              </a:rPr>
              <a:t>.</a:t>
            </a:r>
          </a:p>
          <a:p>
            <a:pPr>
              <a:lnSpc>
                <a:spcPct val="75000"/>
              </a:lnSpc>
              <a:spcBef>
                <a:spcPts val="600"/>
              </a:spcBef>
            </a:pPr>
            <a:r>
              <a:rPr lang="ru-RU" sz="1600" b="1" u="sng" smtClean="0">
                <a:latin typeface="Calibri Light"/>
              </a:rPr>
              <a:t>Вітамін В1</a:t>
            </a:r>
            <a:r>
              <a:rPr lang="ru-RU" sz="1600" b="1" smtClean="0">
                <a:latin typeface="Calibri Light"/>
              </a:rPr>
              <a:t>. Його прийом не може бути одночасним з вживанням віт. В6</a:t>
            </a:r>
            <a:r>
              <a:rPr lang="uk-UA" sz="1600" b="1" smtClean="0">
                <a:latin typeface="Calibri Light"/>
              </a:rPr>
              <a:t>,</a:t>
            </a:r>
            <a:r>
              <a:rPr lang="ru-RU" sz="1600" b="1" smtClean="0">
                <a:latin typeface="Calibri Light"/>
              </a:rPr>
              <a:t> В12, С, РР. Не поєднується з </a:t>
            </a:r>
            <a:r>
              <a:rPr lang="en-US" sz="1600" b="1" smtClean="0">
                <a:latin typeface="Calibri Light"/>
              </a:rPr>
              <a:t>Ca</a:t>
            </a:r>
            <a:r>
              <a:rPr lang="ru-RU" sz="1600" b="1" smtClean="0">
                <a:latin typeface="Calibri Light"/>
              </a:rPr>
              <a:t>, </a:t>
            </a:r>
            <a:r>
              <a:rPr lang="en-US" sz="1600" b="1" smtClean="0">
                <a:latin typeface="Calibri Light"/>
              </a:rPr>
              <a:t>Mg</a:t>
            </a:r>
            <a:r>
              <a:rPr lang="ru-RU" sz="1600" b="1" smtClean="0">
                <a:latin typeface="Calibri Light"/>
              </a:rPr>
              <a:t>, оскільки вони знижують здатність вітаміну розчинятися у воді.</a:t>
            </a:r>
          </a:p>
          <a:p>
            <a:pPr>
              <a:lnSpc>
                <a:spcPct val="75000"/>
              </a:lnSpc>
              <a:spcBef>
                <a:spcPts val="600"/>
              </a:spcBef>
            </a:pPr>
            <a:r>
              <a:rPr lang="ru-RU" sz="1600" b="1" u="sng" smtClean="0">
                <a:latin typeface="Calibri Light"/>
              </a:rPr>
              <a:t>Вітамін В2.</a:t>
            </a:r>
            <a:r>
              <a:rPr lang="ru-RU" sz="1600" b="1" smtClean="0">
                <a:latin typeface="Times New Roman" pitchFamily="18" charset="0"/>
              </a:rPr>
              <a:t> </a:t>
            </a:r>
            <a:r>
              <a:rPr lang="ru-RU" sz="1600" b="1" smtClean="0">
                <a:latin typeface="Calibri Light"/>
              </a:rPr>
              <a:t>При взаємодії з віт. В12 у цих речовин змінюється метаболізм. Сповільнюється всмоктування з присутністю </a:t>
            </a:r>
            <a:r>
              <a:rPr lang="en-US" sz="1600" b="1" smtClean="0">
                <a:latin typeface="Calibri Light"/>
              </a:rPr>
              <a:t>Fe</a:t>
            </a:r>
            <a:r>
              <a:rPr lang="ru-RU" sz="1600" b="1" smtClean="0">
                <a:latin typeface="Calibri Light"/>
              </a:rPr>
              <a:t>, </a:t>
            </a:r>
            <a:r>
              <a:rPr lang="en-US" sz="1600" b="1" smtClean="0">
                <a:latin typeface="Calibri Light"/>
              </a:rPr>
              <a:t>Zn</a:t>
            </a:r>
            <a:r>
              <a:rPr lang="ru-RU" sz="1600" b="1" smtClean="0">
                <a:latin typeface="Calibri Light"/>
              </a:rPr>
              <a:t>, міді</a:t>
            </a:r>
            <a:r>
              <a:rPr lang="en-US" sz="1600" b="1" smtClean="0">
                <a:latin typeface="Calibri Light"/>
              </a:rPr>
              <a:t> (Cu)</a:t>
            </a:r>
            <a:r>
              <a:rPr lang="ru-RU" sz="1600" b="1" smtClean="0">
                <a:latin typeface="Calibri Light"/>
              </a:rPr>
              <a:t>. З вітаміном В6 взаємодіє позитивно.</a:t>
            </a:r>
          </a:p>
          <a:p>
            <a:pPr>
              <a:lnSpc>
                <a:spcPct val="75000"/>
              </a:lnSpc>
              <a:spcBef>
                <a:spcPts val="600"/>
              </a:spcBef>
            </a:pPr>
            <a:r>
              <a:rPr lang="ru-RU" sz="1600" b="1" u="sng" smtClean="0">
                <a:latin typeface="Calibri Light"/>
              </a:rPr>
              <a:t>Вітамін В6.</a:t>
            </a:r>
            <a:r>
              <a:rPr lang="ru-RU" sz="1600" b="1" smtClean="0">
                <a:latin typeface="Times New Roman" pitchFamily="18" charset="0"/>
              </a:rPr>
              <a:t> </a:t>
            </a:r>
            <a:r>
              <a:rPr lang="ru-RU" sz="1600" b="1" smtClean="0">
                <a:latin typeface="Calibri Light"/>
              </a:rPr>
              <a:t>Несумісний з кофеїном, еуфіліном, віт. В1</a:t>
            </a:r>
            <a:r>
              <a:rPr lang="uk-UA" sz="1600" b="1" smtClean="0">
                <a:latin typeface="Calibri Light"/>
              </a:rPr>
              <a:t>,</a:t>
            </a:r>
            <a:r>
              <a:rPr lang="ru-RU" sz="1600" b="1" smtClean="0">
                <a:latin typeface="Calibri Light"/>
              </a:rPr>
              <a:t> В12. Застосовувати з обережністю людям з наявністю виразки шлунка, дванадцятипалої кишки. Позитивно взаємодіє з віт. В2</a:t>
            </a:r>
            <a:r>
              <a:rPr lang="uk-UA" sz="1600" b="1" smtClean="0">
                <a:latin typeface="Calibri Light"/>
              </a:rPr>
              <a:t>,</a:t>
            </a:r>
            <a:r>
              <a:rPr lang="ru-RU" sz="1600" b="1" smtClean="0">
                <a:latin typeface="Calibri Light"/>
              </a:rPr>
              <a:t> прискорює засвоєння організмом </a:t>
            </a:r>
            <a:r>
              <a:rPr lang="en-US" sz="1600" b="1" smtClean="0">
                <a:latin typeface="Calibri Light"/>
              </a:rPr>
              <a:t>Mg</a:t>
            </a:r>
            <a:r>
              <a:rPr lang="ru-RU" sz="1600" b="1" smtClean="0">
                <a:latin typeface="Calibri Light"/>
              </a:rPr>
              <a:t>.</a:t>
            </a:r>
          </a:p>
          <a:p>
            <a:pPr>
              <a:lnSpc>
                <a:spcPct val="75000"/>
              </a:lnSpc>
              <a:spcBef>
                <a:spcPts val="600"/>
              </a:spcBef>
            </a:pPr>
            <a:r>
              <a:rPr lang="ru-RU" sz="1600" b="1" u="sng" smtClean="0">
                <a:latin typeface="Calibri Light"/>
              </a:rPr>
              <a:t>Вітамін В12.</a:t>
            </a:r>
            <a:r>
              <a:rPr lang="ru-RU" sz="1600" b="1" smtClean="0">
                <a:latin typeface="Times New Roman" pitchFamily="18" charset="0"/>
              </a:rPr>
              <a:t> </a:t>
            </a:r>
            <a:r>
              <a:rPr lang="ru-RU" sz="1600" b="1" smtClean="0">
                <a:latin typeface="Calibri Light"/>
              </a:rPr>
              <a:t>Несумісний з ацетилсаліциловою кислотою</a:t>
            </a:r>
            <a:r>
              <a:rPr lang="uk-UA" sz="1600" b="1" smtClean="0">
                <a:latin typeface="Calibri Light"/>
              </a:rPr>
              <a:t>,</a:t>
            </a:r>
            <a:r>
              <a:rPr lang="ru-RU" sz="1600" b="1" smtClean="0">
                <a:latin typeface="Calibri Light"/>
              </a:rPr>
              <a:t> хлористоводневою кислотою, гентаміцином, віт. С, РР, В1, В2, В6. З обережністю при стенокардії, злоякісних і доброякісних пухлинах (тільки у разі дефіциту В12). Здатний посилювати алергічну реакцію, викликану віт. В1.</a:t>
            </a:r>
          </a:p>
          <a:p>
            <a:pPr>
              <a:lnSpc>
                <a:spcPct val="75000"/>
              </a:lnSpc>
              <a:spcBef>
                <a:spcPts val="600"/>
              </a:spcBef>
            </a:pPr>
            <a:r>
              <a:rPr lang="ru-RU" sz="1600" b="1" u="sng" smtClean="0">
                <a:latin typeface="Calibri Light"/>
              </a:rPr>
              <a:t>Вітамін С.</a:t>
            </a:r>
            <a:r>
              <a:rPr lang="ru-RU" sz="1600" b="1" u="sng" smtClean="0">
                <a:latin typeface="Times New Roman" pitchFamily="18" charset="0"/>
              </a:rPr>
              <a:t> </a:t>
            </a:r>
            <a:r>
              <a:rPr lang="ru-RU" sz="1600" b="1" smtClean="0">
                <a:latin typeface="Calibri Light"/>
              </a:rPr>
              <a:t>Несумісний з тетрацикліном, димедролом, пеніциліном, еуфіліном, препаратами заліза, віт. В1, В12 та ін. Не можна вводити у вигляді ін</a:t>
            </a:r>
            <a:r>
              <a:rPr lang="ru-RU" sz="1600" b="1" smtClean="0">
                <a:latin typeface="Times New Roman" pitchFamily="18" charset="0"/>
              </a:rPr>
              <a:t>’</a:t>
            </a:r>
            <a:r>
              <a:rPr lang="ru-RU" sz="1600" b="1" smtClean="0">
                <a:latin typeface="Calibri Light"/>
              </a:rPr>
              <a:t>єкції, змішуючи з анальгіном. При тривалому прийомі вітаміну С необхідно стежити за артеріальним тиском, станом нирок. Дія посилюється при застосуванні з віт. Р, добре взаємодіє одночасно з віт. Е, каротинами, флавоноїдами. Сам віт. С сприяє кращому засвоєнню </a:t>
            </a:r>
            <a:r>
              <a:rPr lang="en-US" sz="1600" b="1" smtClean="0">
                <a:latin typeface="Calibri Light"/>
              </a:rPr>
              <a:t>Fe</a:t>
            </a:r>
            <a:r>
              <a:rPr lang="ru-RU" sz="1600" b="1" smtClean="0">
                <a:latin typeface="Calibri Light"/>
              </a:rPr>
              <a:t>, хрому, але велика кількість викликає дефіцит </a:t>
            </a:r>
            <a:r>
              <a:rPr lang="en-US" sz="1600" b="1" smtClean="0">
                <a:latin typeface="Calibri Light"/>
              </a:rPr>
              <a:t>Cu</a:t>
            </a:r>
            <a:r>
              <a:rPr lang="ru-RU" sz="1600" b="1" smtClean="0">
                <a:latin typeface="Calibri Light"/>
              </a:rPr>
              <a:t> в організмі.</a:t>
            </a:r>
          </a:p>
          <a:p>
            <a:pPr>
              <a:lnSpc>
                <a:spcPct val="75000"/>
              </a:lnSpc>
              <a:spcBef>
                <a:spcPts val="600"/>
              </a:spcBef>
            </a:pPr>
            <a:r>
              <a:rPr lang="ru-RU" sz="1600" b="1" u="sng" smtClean="0">
                <a:latin typeface="Calibri Light"/>
              </a:rPr>
              <a:t>Вітамін D.</a:t>
            </a:r>
            <a:r>
              <a:rPr lang="ru-RU" sz="1600" b="1" smtClean="0">
                <a:latin typeface="Times New Roman" pitchFamily="18" charset="0"/>
              </a:rPr>
              <a:t> </a:t>
            </a:r>
            <a:r>
              <a:rPr lang="ru-RU" sz="1600" b="1" smtClean="0">
                <a:latin typeface="Calibri Light"/>
              </a:rPr>
              <a:t>Несумісний з віт. Е, гідрокортизоном, тетрацикліном, хлористоводневою кислотою та ін. Обережно літнім людям, вагітним жінкам старшим 35 років. </a:t>
            </a:r>
            <a:r>
              <a:rPr lang="uk-UA" sz="1600" b="1" smtClean="0">
                <a:latin typeface="Calibri Light"/>
              </a:rPr>
              <a:t>П</a:t>
            </a:r>
            <a:r>
              <a:rPr lang="ru-RU" sz="1600" b="1" smtClean="0">
                <a:latin typeface="Calibri Light"/>
              </a:rPr>
              <a:t>озитивний вплив на обмін в організмі </a:t>
            </a:r>
            <a:r>
              <a:rPr lang="en-US" sz="1600" b="1" smtClean="0">
                <a:latin typeface="Calibri Light"/>
              </a:rPr>
              <a:t>P</a:t>
            </a:r>
            <a:r>
              <a:rPr lang="ru-RU" sz="1600" b="1" smtClean="0">
                <a:latin typeface="Calibri Light"/>
              </a:rPr>
              <a:t> і </a:t>
            </a:r>
            <a:r>
              <a:rPr lang="en-US" sz="1600" b="1" smtClean="0">
                <a:latin typeface="Calibri Light"/>
              </a:rPr>
              <a:t>Ca</a:t>
            </a:r>
            <a:r>
              <a:rPr lang="ru-RU" sz="1600" b="1" smtClean="0">
                <a:latin typeface="Calibri Light"/>
              </a:rPr>
              <a: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p:cNvSpPr>
          <p:nvPr>
            <p:ph type="body" idx="1"/>
          </p:nvPr>
        </p:nvSpPr>
        <p:spPr>
          <a:xfrm>
            <a:off x="333375" y="673100"/>
            <a:ext cx="8234363" cy="5897563"/>
          </a:xfrm>
        </p:spPr>
        <p:txBody>
          <a:bodyPr/>
          <a:lstStyle/>
          <a:p>
            <a:pPr>
              <a:lnSpc>
                <a:spcPct val="70000"/>
              </a:lnSpc>
              <a:spcBef>
                <a:spcPts val="900"/>
              </a:spcBef>
              <a:buFont typeface="Arial" charset="0"/>
              <a:buNone/>
            </a:pPr>
            <a:r>
              <a:rPr lang="uk-UA" b="1" i="1" u="sng" smtClean="0">
                <a:solidFill>
                  <a:srgbClr val="006600"/>
                </a:solidFill>
                <a:effectLst>
                  <a:outerShdw blurRad="38100" dist="38100" dir="2700000" algn="tl">
                    <a:srgbClr val="C0C0C0"/>
                  </a:outerShdw>
                </a:effectLst>
              </a:rPr>
              <a:t>Потреба в мінеральних солях</a:t>
            </a:r>
            <a:r>
              <a:rPr lang="uk-UA" i="1" smtClean="0"/>
              <a:t>. </a:t>
            </a:r>
            <a:r>
              <a:rPr lang="uk-UA" smtClean="0"/>
              <a:t>У новонароджених дітей мінеральні речовини складають 2,6 % маси тіла (у дорослих – 5 %). </a:t>
            </a:r>
          </a:p>
          <a:p>
            <a:pPr>
              <a:lnSpc>
                <a:spcPct val="70000"/>
              </a:lnSpc>
              <a:spcBef>
                <a:spcPts val="900"/>
              </a:spcBef>
            </a:pPr>
            <a:r>
              <a:rPr lang="uk-UA" smtClean="0"/>
              <a:t>У цілому, добова потреба у мінеральних речовинах у дітей приблизно у 1,5-2 рази нижча, ніж у дорослих. Потреба у залізі у дітей вища, ніж у дорослих, тобто вище 15-18 мг/добу. Найвища потреба у Са спостерігається на 1-у році життя, а також у період статевого дозрівання.</a:t>
            </a:r>
          </a:p>
          <a:p>
            <a:pPr>
              <a:lnSpc>
                <a:spcPct val="70000"/>
              </a:lnSpc>
              <a:spcBef>
                <a:spcPts val="900"/>
              </a:spcBef>
              <a:buFont typeface="Arial" charset="0"/>
              <a:buNone/>
            </a:pPr>
            <a:r>
              <a:rPr lang="uk-UA" b="1" i="1" u="sng" smtClean="0">
                <a:solidFill>
                  <a:srgbClr val="006600"/>
                </a:solidFill>
                <a:effectLst>
                  <a:outerShdw blurRad="38100" dist="38100" dir="2700000" algn="tl">
                    <a:srgbClr val="C0C0C0"/>
                  </a:outerShdw>
                </a:effectLst>
              </a:rPr>
              <a:t>Потреба у вітамінах</a:t>
            </a:r>
            <a:r>
              <a:rPr lang="uk-UA" i="1" smtClean="0"/>
              <a:t>.</a:t>
            </a:r>
            <a:r>
              <a:rPr lang="uk-UA" smtClean="0"/>
              <a:t> З розрахунку на кг маси тіла потреба у вітамінах для дітей вища, ніж для дорослих, але в абсолютних значеннях – нижче. </a:t>
            </a:r>
          </a:p>
          <a:p>
            <a:pPr>
              <a:lnSpc>
                <a:spcPct val="70000"/>
              </a:lnSpc>
              <a:spcBef>
                <a:spcPts val="900"/>
              </a:spcBef>
              <a:buFont typeface="Arial" charset="0"/>
              <a:buNone/>
            </a:pPr>
            <a:r>
              <a:rPr lang="uk-UA" smtClean="0"/>
              <a:t>Н-д, для 6-річних дітей добова потреба вітамінів становить 60-70 % від потреб дорослих. </a:t>
            </a:r>
          </a:p>
          <a:p>
            <a:pPr>
              <a:lnSpc>
                <a:spcPct val="70000"/>
              </a:lnSpc>
              <a:spcBef>
                <a:spcPts val="900"/>
              </a:spcBef>
              <a:buFont typeface="Arial" charset="0"/>
              <a:buNone/>
            </a:pPr>
            <a:r>
              <a:rPr lang="uk-UA" smtClean="0"/>
              <a:t>При підвищенні розумової та фізичної активності потреба у вітамінах зростає.</a:t>
            </a:r>
            <a:endParaRPr lang="ru-RU"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Rectangle 3"/>
          <p:cNvSpPr>
            <a:spLocks noGrp="1"/>
          </p:cNvSpPr>
          <p:nvPr>
            <p:ph type="body" idx="1"/>
          </p:nvPr>
        </p:nvSpPr>
        <p:spPr>
          <a:xfrm>
            <a:off x="234950" y="600075"/>
            <a:ext cx="8591550" cy="5851525"/>
          </a:xfrm>
        </p:spPr>
        <p:txBody>
          <a:bodyPr/>
          <a:lstStyle/>
          <a:p>
            <a:pPr>
              <a:buFont typeface="Arial" charset="0"/>
              <a:buNone/>
            </a:pPr>
            <a:r>
              <a:rPr lang="uk-UA" sz="3200" b="1" i="1" u="sng" smtClean="0">
                <a:solidFill>
                  <a:srgbClr val="006600"/>
                </a:solidFill>
                <a:effectLst>
                  <a:outerShdw blurRad="38100" dist="38100" dir="2700000" algn="tl">
                    <a:srgbClr val="C0C0C0"/>
                  </a:outerShdw>
                </a:effectLst>
              </a:rPr>
              <a:t>Потреба у воді</a:t>
            </a:r>
            <a:r>
              <a:rPr lang="uk-UA" smtClean="0"/>
              <a:t> </a:t>
            </a:r>
          </a:p>
          <a:p>
            <a:r>
              <a:rPr lang="uk-UA" smtClean="0"/>
              <a:t>На частку води у новонароджених доводиться 75-80% маси тіла, в 1 рік – 70 %, в 5 років – 65-70 %, а у дорослих – 60-65 %. Тому, потреба у воді з розрахунку на кг маси тіла з віком знижується: новонародженим необхідно 80-100 г води на добу, в 1 рік – 120-140, в 3 роки – 100, в 5 років – 90, в 7 років – 90, в 10 років – 80, в 14-17 років – 60, а дорослим – 40-50. </a:t>
            </a:r>
          </a:p>
          <a:p>
            <a:r>
              <a:rPr lang="uk-UA" smtClean="0"/>
              <a:t>У абсолютних значеннях потреба у воді складає відповідно 300, 1300, 1500, 2000, 2200, 2400, 2500 і 2700 г води/добу; приблизно 50 % води повинна поступати у вигляді пиття.</a:t>
            </a:r>
            <a:endParaRPr lang="ru-RU"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2959088" y="268264"/>
            <a:ext cx="3429025" cy="785819"/>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a:r>
              <a:rPr lang="ru-RU" altLang="uk-UA" sz="2800">
                <a:solidFill>
                  <a:srgbClr val="FF0000"/>
                </a:solidFill>
                <a:latin typeface="Constantia" pitchFamily="18" charset="0"/>
                <a:cs typeface="Arial" charset="0"/>
              </a:rPr>
              <a:t>Обмін  речовин</a:t>
            </a:r>
          </a:p>
        </p:txBody>
      </p:sp>
      <p:sp>
        <p:nvSpPr>
          <p:cNvPr id="3" name="Стрелка вниз 2"/>
          <p:cNvSpPr/>
          <p:nvPr/>
        </p:nvSpPr>
        <p:spPr>
          <a:xfrm>
            <a:off x="2424101" y="1177908"/>
            <a:ext cx="500066" cy="428628"/>
          </a:xfrm>
          <a:prstGeom prst="downArrow">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ru-RU" b="0"/>
          </a:p>
        </p:txBody>
      </p:sp>
      <p:sp>
        <p:nvSpPr>
          <p:cNvPr id="4" name="Стрелка вниз 3"/>
          <p:cNvSpPr/>
          <p:nvPr/>
        </p:nvSpPr>
        <p:spPr>
          <a:xfrm>
            <a:off x="6232534" y="1177908"/>
            <a:ext cx="500066" cy="428628"/>
          </a:xfrm>
          <a:prstGeom prst="downArrow">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ru-RU" b="0"/>
          </a:p>
        </p:txBody>
      </p:sp>
      <p:sp>
        <p:nvSpPr>
          <p:cNvPr id="6" name="Скругленный прямоугольник 5"/>
          <p:cNvSpPr/>
          <p:nvPr/>
        </p:nvSpPr>
        <p:spPr>
          <a:xfrm>
            <a:off x="3169699" y="1781404"/>
            <a:ext cx="2655918" cy="1049701"/>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a:r>
              <a:rPr lang="ru-RU" altLang="uk-UA" sz="1600">
                <a:solidFill>
                  <a:srgbClr val="C00000"/>
                </a:solidFill>
                <a:latin typeface="Constantia" pitchFamily="18" charset="0"/>
                <a:cs typeface="Arial" charset="0"/>
              </a:rPr>
              <a:t>Енергетичний обмін</a:t>
            </a:r>
          </a:p>
          <a:p>
            <a:pPr algn="ctr"/>
            <a:r>
              <a:rPr lang="ru-RU" altLang="uk-UA" sz="1600">
                <a:solidFill>
                  <a:srgbClr val="C00000"/>
                </a:solidFill>
                <a:latin typeface="Constantia" pitchFamily="18" charset="0"/>
                <a:cs typeface="Arial" charset="0"/>
              </a:rPr>
              <a:t>(дисиміляція,</a:t>
            </a:r>
          </a:p>
          <a:p>
            <a:pPr algn="ctr"/>
            <a:r>
              <a:rPr lang="ru-RU" altLang="uk-UA" sz="1600">
                <a:solidFill>
                  <a:srgbClr val="C00000"/>
                </a:solidFill>
                <a:latin typeface="Constantia" pitchFamily="18" charset="0"/>
                <a:cs typeface="Arial" charset="0"/>
              </a:rPr>
              <a:t>катаболізм</a:t>
            </a:r>
            <a:r>
              <a:rPr lang="ru-RU" altLang="uk-UA" sz="1600">
                <a:solidFill>
                  <a:srgbClr val="FF0000"/>
                </a:solidFill>
                <a:latin typeface="Constantia" pitchFamily="18" charset="0"/>
                <a:cs typeface="Arial" charset="0"/>
              </a:rPr>
              <a:t>)</a:t>
            </a:r>
          </a:p>
        </p:txBody>
      </p:sp>
      <p:sp>
        <p:nvSpPr>
          <p:cNvPr id="7" name="Скругленный прямоугольник 6"/>
          <p:cNvSpPr/>
          <p:nvPr/>
        </p:nvSpPr>
        <p:spPr>
          <a:xfrm>
            <a:off x="274004" y="1781404"/>
            <a:ext cx="2582142" cy="1049701"/>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a:r>
              <a:rPr lang="ru-RU" altLang="uk-UA" sz="1600">
                <a:solidFill>
                  <a:srgbClr val="C00000"/>
                </a:solidFill>
                <a:latin typeface="Constantia" pitchFamily="18" charset="0"/>
                <a:cs typeface="Arial" charset="0"/>
              </a:rPr>
              <a:t>Пластичний обмін</a:t>
            </a:r>
          </a:p>
          <a:p>
            <a:pPr algn="ctr"/>
            <a:r>
              <a:rPr lang="ru-RU" altLang="uk-UA" sz="1600">
                <a:solidFill>
                  <a:srgbClr val="C00000"/>
                </a:solidFill>
                <a:latin typeface="Constantia" pitchFamily="18" charset="0"/>
                <a:cs typeface="Arial" charset="0"/>
              </a:rPr>
              <a:t>(асиміляція,</a:t>
            </a:r>
          </a:p>
          <a:p>
            <a:pPr algn="ctr"/>
            <a:r>
              <a:rPr lang="ru-RU" altLang="uk-UA" sz="1600">
                <a:solidFill>
                  <a:srgbClr val="C00000"/>
                </a:solidFill>
                <a:latin typeface="Constantia" pitchFamily="18" charset="0"/>
                <a:cs typeface="Arial" charset="0"/>
              </a:rPr>
              <a:t>анаболізм</a:t>
            </a:r>
            <a:r>
              <a:rPr lang="ru-RU" altLang="uk-UA" sz="2000">
                <a:solidFill>
                  <a:srgbClr val="C00000"/>
                </a:solidFill>
                <a:latin typeface="Constantia" pitchFamily="18" charset="0"/>
                <a:cs typeface="Arial" charset="0"/>
              </a:rPr>
              <a:t>)</a:t>
            </a:r>
          </a:p>
        </p:txBody>
      </p:sp>
      <p:sp>
        <p:nvSpPr>
          <p:cNvPr id="8" name="Скругленный прямоугольник 7"/>
          <p:cNvSpPr/>
          <p:nvPr/>
        </p:nvSpPr>
        <p:spPr>
          <a:xfrm>
            <a:off x="381000" y="3733800"/>
            <a:ext cx="2662238" cy="2371725"/>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b="0"/>
          </a:p>
        </p:txBody>
      </p:sp>
      <p:sp>
        <p:nvSpPr>
          <p:cNvPr id="9" name="Скругленный прямоугольник 8"/>
          <p:cNvSpPr/>
          <p:nvPr/>
        </p:nvSpPr>
        <p:spPr>
          <a:xfrm>
            <a:off x="6172200" y="3733800"/>
            <a:ext cx="2509838" cy="2438400"/>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b="0"/>
          </a:p>
        </p:txBody>
      </p:sp>
      <p:sp>
        <p:nvSpPr>
          <p:cNvPr id="5" name="Стрелка вниз 2"/>
          <p:cNvSpPr/>
          <p:nvPr/>
        </p:nvSpPr>
        <p:spPr>
          <a:xfrm>
            <a:off x="4252901" y="1177908"/>
            <a:ext cx="500066" cy="428628"/>
          </a:xfrm>
          <a:prstGeom prst="downArrow">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ru-RU" b="0"/>
          </a:p>
        </p:txBody>
      </p:sp>
      <p:sp>
        <p:nvSpPr>
          <p:cNvPr id="10" name="Скругленный прямоугольник 5"/>
          <p:cNvSpPr/>
          <p:nvPr/>
        </p:nvSpPr>
        <p:spPr>
          <a:xfrm>
            <a:off x="6061795" y="1828800"/>
            <a:ext cx="2582143" cy="1049701"/>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a:r>
              <a:rPr lang="ru-RU" altLang="uk-UA" sz="2000">
                <a:solidFill>
                  <a:srgbClr val="C00000"/>
                </a:solidFill>
                <a:latin typeface="Constantia" pitchFamily="18" charset="0"/>
                <a:cs typeface="Arial" charset="0"/>
              </a:rPr>
              <a:t>Екскреція</a:t>
            </a:r>
          </a:p>
        </p:txBody>
      </p:sp>
      <p:sp>
        <p:nvSpPr>
          <p:cNvPr id="13" name="Стрелка вниз 2"/>
          <p:cNvSpPr/>
          <p:nvPr/>
        </p:nvSpPr>
        <p:spPr>
          <a:xfrm>
            <a:off x="1357301" y="3082908"/>
            <a:ext cx="500066" cy="428628"/>
          </a:xfrm>
          <a:prstGeom prst="downArrow">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ru-RU" b="0"/>
          </a:p>
        </p:txBody>
      </p:sp>
      <p:sp>
        <p:nvSpPr>
          <p:cNvPr id="14" name="Стрелка вниз 2"/>
          <p:cNvSpPr/>
          <p:nvPr/>
        </p:nvSpPr>
        <p:spPr>
          <a:xfrm>
            <a:off x="4405301" y="3082908"/>
            <a:ext cx="500066" cy="428628"/>
          </a:xfrm>
          <a:prstGeom prst="downArrow">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ru-RU" b="0"/>
          </a:p>
        </p:txBody>
      </p:sp>
      <p:sp>
        <p:nvSpPr>
          <p:cNvPr id="15" name="Стрелка вниз 2"/>
          <p:cNvSpPr/>
          <p:nvPr/>
        </p:nvSpPr>
        <p:spPr>
          <a:xfrm>
            <a:off x="7224701" y="3082908"/>
            <a:ext cx="500066" cy="428628"/>
          </a:xfrm>
          <a:prstGeom prst="downArrow">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ru-RU" b="0"/>
          </a:p>
        </p:txBody>
      </p:sp>
      <p:sp>
        <p:nvSpPr>
          <p:cNvPr id="11" name="TextBox 10"/>
          <p:cNvSpPr txBox="1">
            <a:spLocks noChangeArrowheads="1"/>
          </p:cNvSpPr>
          <p:nvPr/>
        </p:nvSpPr>
        <p:spPr bwMode="auto">
          <a:xfrm>
            <a:off x="457200" y="3886200"/>
            <a:ext cx="2400300" cy="1636713"/>
          </a:xfrm>
          <a:prstGeom prst="rect">
            <a:avLst/>
          </a:prstGeom>
          <a:noFill/>
          <a:ln w="9525">
            <a:noFill/>
            <a:miter lim="800000"/>
            <a:headEnd/>
            <a:tailEnd/>
          </a:ln>
        </p:spPr>
        <p:txBody>
          <a:bodyPr>
            <a:spAutoFit/>
          </a:bodyPr>
          <a:lstStyle/>
          <a:p>
            <a:pPr>
              <a:lnSpc>
                <a:spcPct val="90000"/>
              </a:lnSpc>
              <a:buFont typeface="Arial" charset="0"/>
              <a:buNone/>
            </a:pPr>
            <a:r>
              <a:rPr lang="ru-RU" altLang="uk-UA" sz="1600">
                <a:solidFill>
                  <a:schemeClr val="tx1"/>
                </a:solidFill>
                <a:latin typeface="Constantia" pitchFamily="18" charset="0"/>
              </a:rPr>
              <a:t>Сукупність реакцій розчеплення складних органічних речовин до більш простих, які супроводжуються</a:t>
            </a:r>
            <a:r>
              <a:rPr lang="ru-RU" altLang="uk-UA" sz="1600" b="0">
                <a:solidFill>
                  <a:schemeClr val="tx1"/>
                </a:solidFill>
                <a:latin typeface="Constantia" pitchFamily="18" charset="0"/>
              </a:rPr>
              <a:t> </a:t>
            </a:r>
            <a:r>
              <a:rPr lang="ru-RU" altLang="uk-UA" sz="1600">
                <a:solidFill>
                  <a:srgbClr val="C00000"/>
                </a:solidFill>
                <a:latin typeface="Constantia" pitchFamily="18" charset="0"/>
              </a:rPr>
              <a:t>виділенням енергії</a:t>
            </a:r>
          </a:p>
        </p:txBody>
      </p:sp>
      <p:sp>
        <p:nvSpPr>
          <p:cNvPr id="16" name="Скругленный прямоугольник 7"/>
          <p:cNvSpPr/>
          <p:nvPr/>
        </p:nvSpPr>
        <p:spPr>
          <a:xfrm>
            <a:off x="3276600" y="3733800"/>
            <a:ext cx="2662238" cy="2362200"/>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b="0"/>
          </a:p>
        </p:txBody>
      </p:sp>
      <p:sp>
        <p:nvSpPr>
          <p:cNvPr id="12" name="TextBox 11"/>
          <p:cNvSpPr txBox="1">
            <a:spLocks noChangeArrowheads="1"/>
          </p:cNvSpPr>
          <p:nvPr/>
        </p:nvSpPr>
        <p:spPr bwMode="auto">
          <a:xfrm>
            <a:off x="3429000" y="3886200"/>
            <a:ext cx="2319338" cy="1636713"/>
          </a:xfrm>
          <a:prstGeom prst="rect">
            <a:avLst/>
          </a:prstGeom>
          <a:noFill/>
          <a:ln w="9525">
            <a:noFill/>
            <a:miter lim="800000"/>
            <a:headEnd/>
            <a:tailEnd/>
          </a:ln>
        </p:spPr>
        <p:txBody>
          <a:bodyPr>
            <a:spAutoFit/>
          </a:bodyPr>
          <a:lstStyle/>
          <a:p>
            <a:pPr>
              <a:lnSpc>
                <a:spcPct val="90000"/>
              </a:lnSpc>
              <a:buFont typeface="Arial" charset="0"/>
              <a:buNone/>
            </a:pPr>
            <a:r>
              <a:rPr lang="ru-RU" altLang="uk-UA" sz="1600">
                <a:solidFill>
                  <a:schemeClr val="tx1"/>
                </a:solidFill>
                <a:latin typeface="Constantia" pitchFamily="18" charset="0"/>
              </a:rPr>
              <a:t>Сукупність реакцій синтезу складних органічних речовин із більш простих, що супроводжуються</a:t>
            </a:r>
            <a:r>
              <a:rPr lang="ru-RU" altLang="uk-UA" sz="1600" b="0">
                <a:solidFill>
                  <a:schemeClr val="tx1"/>
                </a:solidFill>
                <a:latin typeface="Constantia" pitchFamily="18" charset="0"/>
              </a:rPr>
              <a:t> </a:t>
            </a:r>
            <a:r>
              <a:rPr lang="ru-RU" altLang="uk-UA" sz="1600">
                <a:solidFill>
                  <a:srgbClr val="C00000"/>
                </a:solidFill>
                <a:latin typeface="Constantia" pitchFamily="18" charset="0"/>
              </a:rPr>
              <a:t>накопиченням енергії</a:t>
            </a:r>
          </a:p>
        </p:txBody>
      </p:sp>
      <p:sp>
        <p:nvSpPr>
          <p:cNvPr id="17" name="TextBox 11"/>
          <p:cNvSpPr txBox="1">
            <a:spLocks noChangeArrowheads="1"/>
          </p:cNvSpPr>
          <p:nvPr/>
        </p:nvSpPr>
        <p:spPr bwMode="auto">
          <a:xfrm>
            <a:off x="6324600" y="3962400"/>
            <a:ext cx="2319338" cy="1416050"/>
          </a:xfrm>
          <a:prstGeom prst="rect">
            <a:avLst/>
          </a:prstGeom>
          <a:noFill/>
          <a:ln w="9525">
            <a:noFill/>
            <a:miter lim="800000"/>
            <a:headEnd/>
            <a:tailEnd/>
          </a:ln>
        </p:spPr>
        <p:txBody>
          <a:bodyPr>
            <a:spAutoFit/>
          </a:bodyPr>
          <a:lstStyle/>
          <a:p>
            <a:pPr>
              <a:lnSpc>
                <a:spcPct val="90000"/>
              </a:lnSpc>
              <a:buFont typeface="Arial" charset="0"/>
              <a:buNone/>
            </a:pPr>
            <a:r>
              <a:rPr lang="ru-RU" altLang="uk-UA" sz="1600">
                <a:solidFill>
                  <a:schemeClr val="tx1"/>
                </a:solidFill>
                <a:latin typeface="Constantia" pitchFamily="18" charset="0"/>
              </a:rPr>
              <a:t>Сукупність процесів,  які забезпечують виведення </a:t>
            </a:r>
            <a:r>
              <a:rPr lang="ru-RU" altLang="uk-UA" sz="1600">
                <a:solidFill>
                  <a:srgbClr val="CC0000"/>
                </a:solidFill>
                <a:latin typeface="Constantia" pitchFamily="18" charset="0"/>
              </a:rPr>
              <a:t>відпрацьованих продуктів життєдіяльності</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ox(in)">
                                      <p:cBhvr>
                                        <p:cTn id="7" dur="500"/>
                                        <p:tgtEl>
                                          <p:spTgt spid="1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box(in)">
                                      <p:cBhvr>
                                        <p:cTn id="12" dur="500"/>
                                        <p:tgtEl>
                                          <p:spTgt spid="12">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17">
                                            <p:txEl>
                                              <p:pRg st="0" end="0"/>
                                            </p:txEl>
                                          </p:spTgt>
                                        </p:tgtEl>
                                        <p:attrNameLst>
                                          <p:attrName>style.visibility</p:attrName>
                                        </p:attrNameLst>
                                      </p:cBhvr>
                                      <p:to>
                                        <p:strVal val="visible"/>
                                      </p:to>
                                    </p:set>
                                    <p:animEffect transition="in" filter="box(in)">
                                      <p:cBhvr>
                                        <p:cTn id="17"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 name="Выгнутая вниз стрелка 62"/>
          <p:cNvSpPr>
            <a:spLocks noChangeArrowheads="1"/>
          </p:cNvSpPr>
          <p:nvPr/>
        </p:nvSpPr>
        <p:spPr bwMode="auto">
          <a:xfrm flipV="1">
            <a:off x="3124200" y="2895600"/>
            <a:ext cx="3071813" cy="1009650"/>
          </a:xfrm>
          <a:prstGeom prst="curvedUpArrow">
            <a:avLst>
              <a:gd name="adj1" fmla="val 24988"/>
              <a:gd name="adj2" fmla="val 50003"/>
              <a:gd name="adj3" fmla="val 25000"/>
            </a:avLst>
          </a:prstGeom>
          <a:solidFill>
            <a:schemeClr val="accent1"/>
          </a:solidFill>
          <a:ln w="25400" algn="ctr">
            <a:solidFill>
              <a:srgbClr val="385D8A"/>
            </a:solidFill>
            <a:miter lim="800000"/>
            <a:headEnd/>
            <a:tailEnd/>
          </a:ln>
        </p:spPr>
        <p:txBody>
          <a:bodyPr rot="10800000" anchor="ctr"/>
          <a:lstStyle/>
          <a:p>
            <a:pPr algn="ctr" fontAlgn="auto">
              <a:spcBef>
                <a:spcPts val="0"/>
              </a:spcBef>
              <a:spcAft>
                <a:spcPts val="0"/>
              </a:spcAft>
              <a:defRPr/>
            </a:pPr>
            <a:endParaRPr lang="ru-RU" b="0">
              <a:solidFill>
                <a:schemeClr val="tx1"/>
              </a:solidFill>
              <a:latin typeface="+mn-lt"/>
              <a:cs typeface="+mn-cs"/>
            </a:endParaRPr>
          </a:p>
        </p:txBody>
      </p:sp>
      <p:sp>
        <p:nvSpPr>
          <p:cNvPr id="62" name="Выгнутая вниз стрелка 61"/>
          <p:cNvSpPr/>
          <p:nvPr/>
        </p:nvSpPr>
        <p:spPr>
          <a:xfrm>
            <a:off x="3276600" y="4953000"/>
            <a:ext cx="2786063" cy="928688"/>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b="0">
              <a:solidFill>
                <a:schemeClr val="tx1"/>
              </a:solidFill>
            </a:endParaRPr>
          </a:p>
        </p:txBody>
      </p:sp>
      <p:sp>
        <p:nvSpPr>
          <p:cNvPr id="3" name="Скругленный прямоугольник 2"/>
          <p:cNvSpPr/>
          <p:nvPr/>
        </p:nvSpPr>
        <p:spPr>
          <a:xfrm>
            <a:off x="3721094" y="1484299"/>
            <a:ext cx="1643074" cy="642942"/>
          </a:xfrm>
          <a:prstGeom prst="roundRect">
            <a:avLst/>
          </a:prstGeom>
        </p:spPr>
        <p:style>
          <a:lnRef idx="0">
            <a:schemeClr val="accent2"/>
          </a:lnRef>
          <a:fillRef idx="3">
            <a:schemeClr val="accent2"/>
          </a:fillRef>
          <a:effectRef idx="3">
            <a:schemeClr val="accent2"/>
          </a:effectRef>
          <a:fontRef idx="minor">
            <a:schemeClr val="lt1"/>
          </a:fontRef>
        </p:style>
        <p:txBody>
          <a:bodyPr anchor="ctr"/>
          <a:lstStyle/>
          <a:p>
            <a:pPr algn="ctr"/>
            <a:r>
              <a:rPr lang="ru-RU" altLang="uk-UA">
                <a:solidFill>
                  <a:srgbClr val="FFFFFF"/>
                </a:solidFill>
                <a:latin typeface="Constantia" pitchFamily="18" charset="0"/>
                <a:cs typeface="Arial" charset="0"/>
              </a:rPr>
              <a:t>Метаболізм</a:t>
            </a:r>
            <a:r>
              <a:rPr lang="ru-RU" altLang="uk-UA" b="0">
                <a:solidFill>
                  <a:srgbClr val="FFFFFF"/>
                </a:solidFill>
                <a:latin typeface="Constantia" pitchFamily="18" charset="0"/>
                <a:cs typeface="Arial" charset="0"/>
              </a:rPr>
              <a:t> </a:t>
            </a:r>
          </a:p>
        </p:txBody>
      </p:sp>
      <p:sp>
        <p:nvSpPr>
          <p:cNvPr id="4" name="Скругленный прямоугольник 3"/>
          <p:cNvSpPr/>
          <p:nvPr/>
        </p:nvSpPr>
        <p:spPr>
          <a:xfrm>
            <a:off x="363508" y="1509699"/>
            <a:ext cx="2571768" cy="642942"/>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a:r>
              <a:rPr lang="ru-RU" altLang="uk-UA">
                <a:solidFill>
                  <a:srgbClr val="FFFFFF"/>
                </a:solidFill>
                <a:latin typeface="Constantia" pitchFamily="18" charset="0"/>
                <a:cs typeface="Arial" charset="0"/>
              </a:rPr>
              <a:t>Катаболізм</a:t>
            </a:r>
          </a:p>
          <a:p>
            <a:pPr algn="ctr"/>
            <a:r>
              <a:rPr lang="ru-RU" altLang="uk-UA">
                <a:solidFill>
                  <a:srgbClr val="FFFFFF"/>
                </a:solidFill>
                <a:latin typeface="Constantia" pitchFamily="18" charset="0"/>
                <a:cs typeface="Arial" charset="0"/>
              </a:rPr>
              <a:t>(дисиміляція)</a:t>
            </a:r>
          </a:p>
        </p:txBody>
      </p:sp>
      <p:sp>
        <p:nvSpPr>
          <p:cNvPr id="5" name="Скругленный прямоугольник 4"/>
          <p:cNvSpPr/>
          <p:nvPr/>
        </p:nvSpPr>
        <p:spPr>
          <a:xfrm>
            <a:off x="6143636" y="1500174"/>
            <a:ext cx="2714644" cy="642942"/>
          </a:xfrm>
          <a:prstGeom prst="roundRect">
            <a:avLst/>
          </a:prstGeom>
        </p:spPr>
        <p:style>
          <a:lnRef idx="0">
            <a:schemeClr val="accent5"/>
          </a:lnRef>
          <a:fillRef idx="3">
            <a:schemeClr val="accent5"/>
          </a:fillRef>
          <a:effectRef idx="3">
            <a:schemeClr val="accent5"/>
          </a:effectRef>
          <a:fontRef idx="minor">
            <a:schemeClr val="lt1"/>
          </a:fontRef>
        </p:style>
        <p:txBody>
          <a:bodyPr anchor="ctr"/>
          <a:lstStyle/>
          <a:p>
            <a:pPr algn="ctr"/>
            <a:r>
              <a:rPr lang="ru-RU" altLang="uk-UA">
                <a:solidFill>
                  <a:schemeClr val="tx1"/>
                </a:solidFill>
                <a:latin typeface="Constantia" pitchFamily="18" charset="0"/>
                <a:cs typeface="Arial" charset="0"/>
              </a:rPr>
              <a:t>Анаболізм </a:t>
            </a:r>
          </a:p>
          <a:p>
            <a:pPr algn="ctr"/>
            <a:r>
              <a:rPr lang="ru-RU" altLang="uk-UA">
                <a:solidFill>
                  <a:schemeClr val="tx1"/>
                </a:solidFill>
                <a:latin typeface="Constantia" pitchFamily="18" charset="0"/>
                <a:cs typeface="Arial" charset="0"/>
              </a:rPr>
              <a:t>(асиміляция)</a:t>
            </a:r>
          </a:p>
        </p:txBody>
      </p:sp>
      <p:sp>
        <p:nvSpPr>
          <p:cNvPr id="6" name="Штриховая стрелка вправо 5"/>
          <p:cNvSpPr/>
          <p:nvPr/>
        </p:nvSpPr>
        <p:spPr>
          <a:xfrm>
            <a:off x="5562600" y="1676400"/>
            <a:ext cx="357188" cy="428625"/>
          </a:xfrm>
          <a:prstGeom prst="stripedRightArrow">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lang="ru-RU" b="0"/>
          </a:p>
        </p:txBody>
      </p:sp>
      <p:sp>
        <p:nvSpPr>
          <p:cNvPr id="7" name="Штриховая стрелка вправо 6"/>
          <p:cNvSpPr/>
          <p:nvPr/>
        </p:nvSpPr>
        <p:spPr>
          <a:xfrm flipH="1">
            <a:off x="3124200" y="1676400"/>
            <a:ext cx="357188" cy="428625"/>
          </a:xfrm>
          <a:prstGeom prst="stripedRightArrow">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lang="ru-RU" b="0"/>
          </a:p>
        </p:txBody>
      </p:sp>
      <p:sp>
        <p:nvSpPr>
          <p:cNvPr id="55310" name="TextBox 7"/>
          <p:cNvSpPr txBox="1">
            <a:spLocks noChangeArrowheads="1"/>
          </p:cNvSpPr>
          <p:nvPr/>
        </p:nvSpPr>
        <p:spPr bwMode="auto">
          <a:xfrm>
            <a:off x="1214438" y="2143125"/>
            <a:ext cx="1928812" cy="668338"/>
          </a:xfrm>
          <a:prstGeom prst="rect">
            <a:avLst/>
          </a:prstGeom>
          <a:noFill/>
          <a:ln w="9525">
            <a:noFill/>
            <a:miter lim="800000"/>
            <a:headEnd/>
            <a:tailEnd/>
          </a:ln>
        </p:spPr>
        <p:txBody>
          <a:bodyPr>
            <a:spAutoFit/>
          </a:bodyPr>
          <a:lstStyle/>
          <a:p>
            <a:pPr>
              <a:lnSpc>
                <a:spcPct val="90000"/>
              </a:lnSpc>
              <a:buFont typeface="Arial" charset="0"/>
              <a:buNone/>
            </a:pPr>
            <a:r>
              <a:rPr lang="ru-RU" altLang="uk-UA" sz="1400" b="0">
                <a:solidFill>
                  <a:srgbClr val="006600"/>
                </a:solidFill>
                <a:latin typeface="Constantia" pitchFamily="18" charset="0"/>
              </a:rPr>
              <a:t>Тваринні і рослинні білки, ліпіди, вуглеводи, вода</a:t>
            </a:r>
          </a:p>
        </p:txBody>
      </p:sp>
      <p:sp>
        <p:nvSpPr>
          <p:cNvPr id="55311" name="TextBox 8"/>
          <p:cNvSpPr txBox="1">
            <a:spLocks noChangeArrowheads="1"/>
          </p:cNvSpPr>
          <p:nvPr/>
        </p:nvSpPr>
        <p:spPr bwMode="auto">
          <a:xfrm>
            <a:off x="3200400" y="2362200"/>
            <a:ext cx="2643188" cy="476250"/>
          </a:xfrm>
          <a:prstGeom prst="rect">
            <a:avLst/>
          </a:prstGeom>
          <a:noFill/>
          <a:ln w="9525">
            <a:noFill/>
            <a:miter lim="800000"/>
            <a:headEnd/>
            <a:tailEnd/>
          </a:ln>
        </p:spPr>
        <p:txBody>
          <a:bodyPr>
            <a:spAutoFit/>
          </a:bodyPr>
          <a:lstStyle/>
          <a:p>
            <a:pPr>
              <a:lnSpc>
                <a:spcPct val="90000"/>
              </a:lnSpc>
              <a:buFont typeface="Arial" charset="0"/>
              <a:buNone/>
            </a:pPr>
            <a:r>
              <a:rPr lang="ru-RU" altLang="uk-UA" sz="1400" b="0">
                <a:solidFill>
                  <a:srgbClr val="006600"/>
                </a:solidFill>
                <a:latin typeface="Constantia" pitchFamily="18" charset="0"/>
              </a:rPr>
              <a:t>Розпад органічних речовин</a:t>
            </a:r>
          </a:p>
          <a:p>
            <a:pPr algn="ctr">
              <a:lnSpc>
                <a:spcPct val="90000"/>
              </a:lnSpc>
              <a:buFont typeface="Arial" charset="0"/>
              <a:buNone/>
            </a:pPr>
            <a:r>
              <a:rPr lang="ru-RU" altLang="uk-UA" sz="1400" b="0">
                <a:solidFill>
                  <a:srgbClr val="006600"/>
                </a:solidFill>
                <a:latin typeface="Constantia" pitchFamily="18" charset="0"/>
              </a:rPr>
              <a:t>для отримання енергії</a:t>
            </a:r>
          </a:p>
        </p:txBody>
      </p:sp>
      <p:sp>
        <p:nvSpPr>
          <p:cNvPr id="55312" name="TextBox 9"/>
          <p:cNvSpPr txBox="1">
            <a:spLocks noChangeArrowheads="1"/>
          </p:cNvSpPr>
          <p:nvPr/>
        </p:nvSpPr>
        <p:spPr bwMode="auto">
          <a:xfrm>
            <a:off x="7215188" y="2366963"/>
            <a:ext cx="1785937" cy="476250"/>
          </a:xfrm>
          <a:prstGeom prst="rect">
            <a:avLst/>
          </a:prstGeom>
          <a:noFill/>
          <a:ln w="9525">
            <a:noFill/>
            <a:miter lim="800000"/>
            <a:headEnd/>
            <a:tailEnd/>
          </a:ln>
        </p:spPr>
        <p:txBody>
          <a:bodyPr>
            <a:spAutoFit/>
          </a:bodyPr>
          <a:lstStyle/>
          <a:p>
            <a:pPr>
              <a:lnSpc>
                <a:spcPct val="90000"/>
              </a:lnSpc>
              <a:buFont typeface="Arial" charset="0"/>
              <a:buNone/>
            </a:pPr>
            <a:r>
              <a:rPr lang="ru-RU" altLang="uk-UA" sz="1400" b="0">
                <a:solidFill>
                  <a:srgbClr val="006600"/>
                </a:solidFill>
                <a:latin typeface="Constantia" pitchFamily="18" charset="0"/>
              </a:rPr>
              <a:t>Побудова і ріст</a:t>
            </a:r>
          </a:p>
          <a:p>
            <a:pPr algn="ctr">
              <a:lnSpc>
                <a:spcPct val="90000"/>
              </a:lnSpc>
              <a:buFont typeface="Arial" charset="0"/>
              <a:buNone/>
            </a:pPr>
            <a:r>
              <a:rPr lang="ru-RU" altLang="uk-UA" sz="1400" b="0">
                <a:solidFill>
                  <a:srgbClr val="006600"/>
                </a:solidFill>
                <a:latin typeface="Constantia" pitchFamily="18" charset="0"/>
              </a:rPr>
              <a:t>організму</a:t>
            </a:r>
          </a:p>
        </p:txBody>
      </p:sp>
      <p:sp>
        <p:nvSpPr>
          <p:cNvPr id="78866" name="TextBox 10"/>
          <p:cNvSpPr txBox="1">
            <a:spLocks noChangeArrowheads="1"/>
          </p:cNvSpPr>
          <p:nvPr/>
        </p:nvSpPr>
        <p:spPr bwMode="auto">
          <a:xfrm>
            <a:off x="214313" y="2286000"/>
            <a:ext cx="428625" cy="366713"/>
          </a:xfrm>
          <a:prstGeom prst="rect">
            <a:avLst/>
          </a:prstGeom>
          <a:noFill/>
          <a:ln w="9525">
            <a:noFill/>
            <a:miter lim="800000"/>
            <a:headEnd/>
            <a:tailEnd/>
          </a:ln>
        </p:spPr>
        <p:txBody>
          <a:bodyPr>
            <a:spAutoFit/>
          </a:bodyPr>
          <a:lstStyle/>
          <a:p>
            <a:pPr>
              <a:lnSpc>
                <a:spcPct val="90000"/>
              </a:lnSpc>
              <a:buFont typeface="Arial" charset="0"/>
              <a:buNone/>
            </a:pPr>
            <a:r>
              <a:rPr lang="ru-RU" altLang="uk-UA" sz="1600" b="0">
                <a:solidFill>
                  <a:srgbClr val="006600"/>
                </a:solidFill>
                <a:latin typeface="Calibri" pitchFamily="34" charset="0"/>
              </a:rPr>
              <a:t>О</a:t>
            </a:r>
            <a:r>
              <a:rPr lang="ru-RU" altLang="uk-UA" sz="900" b="0">
                <a:solidFill>
                  <a:srgbClr val="006600"/>
                </a:solidFill>
                <a:latin typeface="Calibri" pitchFamily="34" charset="0"/>
              </a:rPr>
              <a:t>2</a:t>
            </a:r>
          </a:p>
        </p:txBody>
      </p:sp>
      <p:sp>
        <p:nvSpPr>
          <p:cNvPr id="78867" name="TextBox 11"/>
          <p:cNvSpPr txBox="1">
            <a:spLocks noChangeArrowheads="1"/>
          </p:cNvSpPr>
          <p:nvPr/>
        </p:nvSpPr>
        <p:spPr bwMode="auto">
          <a:xfrm>
            <a:off x="685800" y="2286000"/>
            <a:ext cx="642938" cy="366713"/>
          </a:xfrm>
          <a:prstGeom prst="rect">
            <a:avLst/>
          </a:prstGeom>
          <a:noFill/>
          <a:ln w="9525">
            <a:noFill/>
            <a:miter lim="800000"/>
            <a:headEnd/>
            <a:tailEnd/>
          </a:ln>
        </p:spPr>
        <p:txBody>
          <a:bodyPr>
            <a:spAutoFit/>
          </a:bodyPr>
          <a:lstStyle/>
          <a:p>
            <a:pPr>
              <a:lnSpc>
                <a:spcPct val="90000"/>
              </a:lnSpc>
              <a:buFont typeface="Arial" charset="0"/>
              <a:buNone/>
            </a:pPr>
            <a:r>
              <a:rPr lang="ru-RU" altLang="uk-UA" sz="1600" b="0">
                <a:solidFill>
                  <a:srgbClr val="006600"/>
                </a:solidFill>
                <a:latin typeface="Calibri" pitchFamily="34" charset="0"/>
              </a:rPr>
              <a:t>Н</a:t>
            </a:r>
            <a:r>
              <a:rPr lang="ru-RU" altLang="uk-UA" sz="900" b="0">
                <a:solidFill>
                  <a:srgbClr val="006600"/>
                </a:solidFill>
                <a:latin typeface="Calibri" pitchFamily="34" charset="0"/>
              </a:rPr>
              <a:t>2</a:t>
            </a:r>
            <a:r>
              <a:rPr lang="ru-RU" altLang="uk-UA" sz="1600" b="0">
                <a:solidFill>
                  <a:srgbClr val="006600"/>
                </a:solidFill>
                <a:latin typeface="Calibri" pitchFamily="34" charset="0"/>
              </a:rPr>
              <a:t>О</a:t>
            </a:r>
            <a:endParaRPr lang="ru-RU" altLang="uk-UA" sz="900" b="0">
              <a:solidFill>
                <a:srgbClr val="006600"/>
              </a:solidFill>
              <a:latin typeface="Calibri" pitchFamily="34" charset="0"/>
            </a:endParaRPr>
          </a:p>
        </p:txBody>
      </p:sp>
      <p:sp>
        <p:nvSpPr>
          <p:cNvPr id="13" name="Овал 12"/>
          <p:cNvSpPr/>
          <p:nvPr/>
        </p:nvSpPr>
        <p:spPr>
          <a:xfrm>
            <a:off x="0" y="3733800"/>
            <a:ext cx="3014663" cy="1500188"/>
          </a:xfrm>
          <a:prstGeom prst="ellipse">
            <a:avLst/>
          </a:prstGeom>
        </p:spPr>
        <p:style>
          <a:lnRef idx="1">
            <a:schemeClr val="accent2"/>
          </a:lnRef>
          <a:fillRef idx="2">
            <a:schemeClr val="accent2"/>
          </a:fillRef>
          <a:effectRef idx="1">
            <a:schemeClr val="accent2"/>
          </a:effectRef>
          <a:fontRef idx="minor">
            <a:schemeClr val="dk1"/>
          </a:fontRef>
        </p:style>
        <p:txBody>
          <a:bodyPr anchor="ctr"/>
          <a:lstStyle/>
          <a:p>
            <a:pPr algn="ctr">
              <a:lnSpc>
                <a:spcPct val="90000"/>
              </a:lnSpc>
              <a:buFont typeface="Arial" charset="0"/>
              <a:buNone/>
            </a:pPr>
            <a:r>
              <a:rPr lang="ru-RU" altLang="uk-UA" sz="1400">
                <a:solidFill>
                  <a:srgbClr val="C00000"/>
                </a:solidFill>
                <a:latin typeface="Constantia" pitchFamily="18" charset="0"/>
              </a:rPr>
              <a:t>Утворення низькомолекулярних речовин</a:t>
            </a:r>
          </a:p>
        </p:txBody>
      </p:sp>
      <p:sp>
        <p:nvSpPr>
          <p:cNvPr id="14" name="Овал 13"/>
          <p:cNvSpPr/>
          <p:nvPr/>
        </p:nvSpPr>
        <p:spPr>
          <a:xfrm>
            <a:off x="6248400" y="3733800"/>
            <a:ext cx="2895600" cy="1571625"/>
          </a:xfrm>
          <a:prstGeom prst="ellipse">
            <a:avLst/>
          </a:prstGeom>
        </p:spPr>
        <p:style>
          <a:lnRef idx="1">
            <a:schemeClr val="accent2"/>
          </a:lnRef>
          <a:fillRef idx="2">
            <a:schemeClr val="accent2"/>
          </a:fillRef>
          <a:effectRef idx="1">
            <a:schemeClr val="accent2"/>
          </a:effectRef>
          <a:fontRef idx="minor">
            <a:schemeClr val="dk1"/>
          </a:fontRef>
        </p:style>
        <p:txBody>
          <a:bodyPr anchor="ctr"/>
          <a:lstStyle/>
          <a:p>
            <a:pPr algn="ctr">
              <a:lnSpc>
                <a:spcPct val="90000"/>
              </a:lnSpc>
              <a:buFont typeface="Arial" charset="0"/>
              <a:buNone/>
            </a:pPr>
            <a:r>
              <a:rPr lang="ru-RU" altLang="uk-UA" sz="1200">
                <a:solidFill>
                  <a:srgbClr val="C00000"/>
                </a:solidFill>
                <a:latin typeface="Constantia" pitchFamily="18" charset="0"/>
              </a:rPr>
              <a:t>Утворення високомолекулярних речовин</a:t>
            </a:r>
          </a:p>
        </p:txBody>
      </p:sp>
      <p:cxnSp>
        <p:nvCxnSpPr>
          <p:cNvPr id="16" name="Прямая со стрелкой 15"/>
          <p:cNvCxnSpPr/>
          <p:nvPr/>
        </p:nvCxnSpPr>
        <p:spPr>
          <a:xfrm rot="5400000" flipH="1" flipV="1">
            <a:off x="6429375" y="3071813"/>
            <a:ext cx="1430337" cy="158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78871" name="TextBox 20"/>
          <p:cNvSpPr txBox="1">
            <a:spLocks noChangeArrowheads="1"/>
          </p:cNvSpPr>
          <p:nvPr/>
        </p:nvSpPr>
        <p:spPr bwMode="auto">
          <a:xfrm>
            <a:off x="214313" y="6143625"/>
            <a:ext cx="642937" cy="338138"/>
          </a:xfrm>
          <a:prstGeom prst="rect">
            <a:avLst/>
          </a:prstGeom>
          <a:noFill/>
          <a:ln w="9525">
            <a:noFill/>
            <a:miter lim="800000"/>
            <a:headEnd/>
            <a:tailEnd/>
          </a:ln>
        </p:spPr>
        <p:txBody>
          <a:bodyPr>
            <a:spAutoFit/>
          </a:bodyPr>
          <a:lstStyle/>
          <a:p>
            <a:pPr>
              <a:lnSpc>
                <a:spcPct val="90000"/>
              </a:lnSpc>
              <a:buFont typeface="Arial" charset="0"/>
              <a:buNone/>
            </a:pPr>
            <a:r>
              <a:rPr lang="ru-RU" altLang="uk-UA" sz="1400" b="0">
                <a:solidFill>
                  <a:srgbClr val="006600"/>
                </a:solidFill>
                <a:latin typeface="Constantia" pitchFamily="18" charset="0"/>
              </a:rPr>
              <a:t>СО2</a:t>
            </a:r>
          </a:p>
        </p:txBody>
      </p:sp>
      <p:sp>
        <p:nvSpPr>
          <p:cNvPr id="78872" name="TextBox 21"/>
          <p:cNvSpPr txBox="1">
            <a:spLocks noChangeArrowheads="1"/>
          </p:cNvSpPr>
          <p:nvPr/>
        </p:nvSpPr>
        <p:spPr bwMode="auto">
          <a:xfrm>
            <a:off x="928688" y="6143625"/>
            <a:ext cx="642937" cy="338138"/>
          </a:xfrm>
          <a:prstGeom prst="rect">
            <a:avLst/>
          </a:prstGeom>
          <a:noFill/>
          <a:ln w="9525">
            <a:noFill/>
            <a:miter lim="800000"/>
            <a:headEnd/>
            <a:tailEnd/>
          </a:ln>
        </p:spPr>
        <p:txBody>
          <a:bodyPr>
            <a:spAutoFit/>
          </a:bodyPr>
          <a:lstStyle/>
          <a:p>
            <a:pPr>
              <a:lnSpc>
                <a:spcPct val="90000"/>
              </a:lnSpc>
              <a:buFont typeface="Arial" charset="0"/>
              <a:buNone/>
            </a:pPr>
            <a:r>
              <a:rPr lang="ru-RU" altLang="uk-UA" sz="1400" b="0">
                <a:solidFill>
                  <a:srgbClr val="006600"/>
                </a:solidFill>
                <a:latin typeface="Constantia" pitchFamily="18" charset="0"/>
              </a:rPr>
              <a:t>Н2О</a:t>
            </a:r>
          </a:p>
        </p:txBody>
      </p:sp>
      <p:sp>
        <p:nvSpPr>
          <p:cNvPr id="78873" name="TextBox 22"/>
          <p:cNvSpPr txBox="1">
            <a:spLocks noChangeArrowheads="1"/>
          </p:cNvSpPr>
          <p:nvPr/>
        </p:nvSpPr>
        <p:spPr bwMode="auto">
          <a:xfrm>
            <a:off x="1500188" y="6143625"/>
            <a:ext cx="1785937" cy="304800"/>
          </a:xfrm>
          <a:prstGeom prst="rect">
            <a:avLst/>
          </a:prstGeom>
          <a:noFill/>
          <a:ln w="9525">
            <a:noFill/>
            <a:miter lim="800000"/>
            <a:headEnd/>
            <a:tailEnd/>
          </a:ln>
        </p:spPr>
        <p:txBody>
          <a:bodyPr>
            <a:spAutoFit/>
          </a:bodyPr>
          <a:lstStyle/>
          <a:p>
            <a:pPr>
              <a:lnSpc>
                <a:spcPct val="90000"/>
              </a:lnSpc>
              <a:buFont typeface="Arial" charset="0"/>
              <a:buNone/>
            </a:pPr>
            <a:r>
              <a:rPr lang="ru-RU" altLang="uk-UA" sz="1200" b="0">
                <a:solidFill>
                  <a:srgbClr val="006600"/>
                </a:solidFill>
                <a:latin typeface="Constantia" pitchFamily="18" charset="0"/>
              </a:rPr>
              <a:t>Продукти розпаду</a:t>
            </a:r>
          </a:p>
        </p:txBody>
      </p:sp>
      <p:cxnSp>
        <p:nvCxnSpPr>
          <p:cNvPr id="25" name="Прямая со стрелкой 24"/>
          <p:cNvCxnSpPr/>
          <p:nvPr/>
        </p:nvCxnSpPr>
        <p:spPr>
          <a:xfrm rot="5400000">
            <a:off x="-500063" y="3429001"/>
            <a:ext cx="1571625" cy="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Прямая со стрелкой 28"/>
          <p:cNvCxnSpPr/>
          <p:nvPr/>
        </p:nvCxnSpPr>
        <p:spPr>
          <a:xfrm rot="5400000">
            <a:off x="271462" y="3233738"/>
            <a:ext cx="1285875" cy="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Прямая со стрелкой 29"/>
          <p:cNvCxnSpPr/>
          <p:nvPr/>
        </p:nvCxnSpPr>
        <p:spPr>
          <a:xfrm rot="5400000">
            <a:off x="1821656" y="3321844"/>
            <a:ext cx="928688" cy="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5" name="Прямая со стрелкой 34"/>
          <p:cNvCxnSpPr/>
          <p:nvPr/>
        </p:nvCxnSpPr>
        <p:spPr>
          <a:xfrm rot="5400000">
            <a:off x="-71437" y="5500688"/>
            <a:ext cx="1143000" cy="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Прямая со стрелкой 37"/>
          <p:cNvCxnSpPr/>
          <p:nvPr/>
        </p:nvCxnSpPr>
        <p:spPr>
          <a:xfrm rot="5400000">
            <a:off x="607219" y="5607844"/>
            <a:ext cx="928688" cy="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0" name="Прямая со стрелкой 39"/>
          <p:cNvCxnSpPr/>
          <p:nvPr/>
        </p:nvCxnSpPr>
        <p:spPr>
          <a:xfrm rot="16200000" flipH="1">
            <a:off x="1750218" y="5679282"/>
            <a:ext cx="1071563" cy="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44" name="Овал 43"/>
          <p:cNvSpPr/>
          <p:nvPr/>
        </p:nvSpPr>
        <p:spPr>
          <a:xfrm>
            <a:off x="3074988" y="3894138"/>
            <a:ext cx="1512887" cy="1071562"/>
          </a:xfrm>
          <a:prstGeom prst="ellipse">
            <a:avLst/>
          </a:prstGeom>
        </p:spPr>
        <p:style>
          <a:lnRef idx="1">
            <a:schemeClr val="accent5"/>
          </a:lnRef>
          <a:fillRef idx="2">
            <a:schemeClr val="accent5"/>
          </a:fillRef>
          <a:effectRef idx="1">
            <a:schemeClr val="accent5"/>
          </a:effectRef>
          <a:fontRef idx="minor">
            <a:schemeClr val="dk1"/>
          </a:fontRef>
        </p:style>
        <p:txBody>
          <a:bodyPr anchor="ctr"/>
          <a:lstStyle/>
          <a:p>
            <a:pPr algn="ctr">
              <a:lnSpc>
                <a:spcPct val="90000"/>
              </a:lnSpc>
              <a:buFont typeface="Arial" charset="0"/>
              <a:buNone/>
            </a:pPr>
            <a:r>
              <a:rPr lang="ru-RU" altLang="uk-UA" sz="1200">
                <a:solidFill>
                  <a:srgbClr val="C00000"/>
                </a:solidFill>
                <a:latin typeface="Constantia" pitchFamily="18" charset="0"/>
              </a:rPr>
              <a:t>Виділяється енергія</a:t>
            </a:r>
          </a:p>
        </p:txBody>
      </p:sp>
      <p:sp>
        <p:nvSpPr>
          <p:cNvPr id="45" name="Овал 44"/>
          <p:cNvSpPr/>
          <p:nvPr/>
        </p:nvSpPr>
        <p:spPr>
          <a:xfrm>
            <a:off x="4651375" y="3886200"/>
            <a:ext cx="1506538" cy="1071563"/>
          </a:xfrm>
          <a:prstGeom prst="ellipse">
            <a:avLst/>
          </a:prstGeom>
        </p:spPr>
        <p:style>
          <a:lnRef idx="1">
            <a:schemeClr val="accent5"/>
          </a:lnRef>
          <a:fillRef idx="2">
            <a:schemeClr val="accent5"/>
          </a:fillRef>
          <a:effectRef idx="1">
            <a:schemeClr val="accent5"/>
          </a:effectRef>
          <a:fontRef idx="minor">
            <a:schemeClr val="dk1"/>
          </a:fontRef>
        </p:style>
        <p:txBody>
          <a:bodyPr anchor="ctr"/>
          <a:lstStyle/>
          <a:p>
            <a:pPr algn="ctr">
              <a:lnSpc>
                <a:spcPct val="90000"/>
              </a:lnSpc>
              <a:buFont typeface="Arial" charset="0"/>
              <a:buNone/>
            </a:pPr>
            <a:r>
              <a:rPr lang="ru-RU" altLang="uk-UA" sz="1200">
                <a:solidFill>
                  <a:srgbClr val="C00000"/>
                </a:solidFill>
                <a:latin typeface="Constantia" pitchFamily="18" charset="0"/>
              </a:rPr>
              <a:t>Запасається енергія</a:t>
            </a:r>
          </a:p>
          <a:p>
            <a:pPr algn="ctr">
              <a:lnSpc>
                <a:spcPct val="90000"/>
              </a:lnSpc>
              <a:buFont typeface="Arial" charset="0"/>
              <a:buNone/>
            </a:pPr>
            <a:r>
              <a:rPr lang="ru-RU" altLang="uk-UA" sz="1200">
                <a:solidFill>
                  <a:srgbClr val="C00000"/>
                </a:solidFill>
                <a:latin typeface="Constantia" pitchFamily="18" charset="0"/>
              </a:rPr>
              <a:t>(АТФ)</a:t>
            </a:r>
          </a:p>
        </p:txBody>
      </p:sp>
      <p:sp>
        <p:nvSpPr>
          <p:cNvPr id="78882" name="TextBox 45"/>
          <p:cNvSpPr txBox="1">
            <a:spLocks noChangeArrowheads="1"/>
          </p:cNvSpPr>
          <p:nvPr/>
        </p:nvSpPr>
        <p:spPr bwMode="auto">
          <a:xfrm>
            <a:off x="5643563" y="2786063"/>
            <a:ext cx="1595437" cy="284162"/>
          </a:xfrm>
          <a:prstGeom prst="rect">
            <a:avLst/>
          </a:prstGeom>
          <a:noFill/>
          <a:ln w="9525">
            <a:noFill/>
            <a:miter lim="800000"/>
            <a:headEnd/>
            <a:tailEnd/>
          </a:ln>
        </p:spPr>
        <p:txBody>
          <a:bodyPr>
            <a:spAutoFit/>
          </a:bodyPr>
          <a:lstStyle/>
          <a:p>
            <a:pPr>
              <a:lnSpc>
                <a:spcPct val="90000"/>
              </a:lnSpc>
              <a:buFont typeface="Arial" charset="0"/>
              <a:buNone/>
            </a:pPr>
            <a:r>
              <a:rPr lang="ru-RU" altLang="uk-UA" sz="1400" b="0">
                <a:solidFill>
                  <a:srgbClr val="006600"/>
                </a:solidFill>
                <a:latin typeface="Constantia" pitchFamily="18" charset="0"/>
              </a:rPr>
              <a:t>Теплова енергія</a:t>
            </a:r>
          </a:p>
        </p:txBody>
      </p:sp>
      <p:sp>
        <p:nvSpPr>
          <p:cNvPr id="78883" name="TextBox 46"/>
          <p:cNvSpPr txBox="1">
            <a:spLocks noChangeArrowheads="1"/>
          </p:cNvSpPr>
          <p:nvPr/>
        </p:nvSpPr>
        <p:spPr bwMode="auto">
          <a:xfrm>
            <a:off x="3352800" y="3408363"/>
            <a:ext cx="2438400" cy="530225"/>
          </a:xfrm>
          <a:prstGeom prst="rect">
            <a:avLst/>
          </a:prstGeom>
          <a:noFill/>
          <a:ln w="9525">
            <a:noFill/>
            <a:miter lim="800000"/>
            <a:headEnd/>
            <a:tailEnd/>
          </a:ln>
        </p:spPr>
        <p:txBody>
          <a:bodyPr>
            <a:spAutoFit/>
          </a:bodyPr>
          <a:lstStyle/>
          <a:p>
            <a:pPr algn="ctr">
              <a:lnSpc>
                <a:spcPct val="80000"/>
              </a:lnSpc>
              <a:buFont typeface="Arial" charset="0"/>
              <a:buNone/>
            </a:pPr>
            <a:r>
              <a:rPr lang="ru-RU" altLang="uk-UA" sz="1200" b="0">
                <a:solidFill>
                  <a:srgbClr val="006600"/>
                </a:solidFill>
                <a:latin typeface="Constantia" pitchFamily="18" charset="0"/>
              </a:rPr>
              <a:t>Енергія АТФ використовується</a:t>
            </a:r>
          </a:p>
          <a:p>
            <a:pPr algn="ctr">
              <a:lnSpc>
                <a:spcPct val="80000"/>
              </a:lnSpc>
              <a:buFont typeface="Arial" charset="0"/>
              <a:buNone/>
            </a:pPr>
            <a:r>
              <a:rPr lang="ru-RU" altLang="uk-UA" sz="1200" b="0">
                <a:solidFill>
                  <a:srgbClr val="006600"/>
                </a:solidFill>
                <a:latin typeface="Constantia" pitchFamily="18" charset="0"/>
              </a:rPr>
              <a:t>для усіх процесів життєдіяльності</a:t>
            </a:r>
          </a:p>
        </p:txBody>
      </p:sp>
      <p:sp>
        <p:nvSpPr>
          <p:cNvPr id="78884" name="TextBox 47"/>
          <p:cNvSpPr txBox="1">
            <a:spLocks noChangeArrowheads="1"/>
          </p:cNvSpPr>
          <p:nvPr/>
        </p:nvSpPr>
        <p:spPr bwMode="auto">
          <a:xfrm>
            <a:off x="3276600" y="5105400"/>
            <a:ext cx="2643188" cy="304800"/>
          </a:xfrm>
          <a:prstGeom prst="rect">
            <a:avLst/>
          </a:prstGeom>
          <a:noFill/>
          <a:ln w="9525">
            <a:noFill/>
            <a:miter lim="800000"/>
            <a:headEnd/>
            <a:tailEnd/>
          </a:ln>
        </p:spPr>
        <p:txBody>
          <a:bodyPr>
            <a:spAutoFit/>
          </a:bodyPr>
          <a:lstStyle/>
          <a:p>
            <a:pPr algn="ctr">
              <a:lnSpc>
                <a:spcPct val="90000"/>
              </a:lnSpc>
              <a:buFont typeface="Arial" charset="0"/>
              <a:buNone/>
            </a:pPr>
            <a:r>
              <a:rPr lang="ru-RU" altLang="uk-UA" sz="1200" b="0">
                <a:solidFill>
                  <a:srgbClr val="006600"/>
                </a:solidFill>
                <a:latin typeface="Constantia" pitchFamily="18" charset="0"/>
              </a:rPr>
              <a:t>Енерг</a:t>
            </a:r>
            <a:r>
              <a:rPr lang="uk-UA" altLang="uk-UA" sz="1200" b="0">
                <a:solidFill>
                  <a:srgbClr val="006600"/>
                </a:solidFill>
                <a:latin typeface="Constantia" pitchFamily="18" charset="0"/>
              </a:rPr>
              <a:t>і</a:t>
            </a:r>
            <a:r>
              <a:rPr lang="ru-RU" altLang="uk-UA" sz="1200" b="0">
                <a:solidFill>
                  <a:srgbClr val="006600"/>
                </a:solidFill>
                <a:latin typeface="Constantia" pitchFamily="18" charset="0"/>
              </a:rPr>
              <a:t>я хімічних зв</a:t>
            </a:r>
            <a:r>
              <a:rPr lang="en-US" altLang="uk-UA" sz="1200" b="0">
                <a:solidFill>
                  <a:srgbClr val="006600"/>
                </a:solidFill>
                <a:latin typeface="Constantia" pitchFamily="18" charset="0"/>
              </a:rPr>
              <a:t>’</a:t>
            </a:r>
            <a:r>
              <a:rPr lang="ru-RU" altLang="uk-UA" sz="1200" b="0">
                <a:solidFill>
                  <a:srgbClr val="006600"/>
                </a:solidFill>
                <a:latin typeface="Constantia" pitchFamily="18" charset="0"/>
              </a:rPr>
              <a:t>язків</a:t>
            </a:r>
          </a:p>
        </p:txBody>
      </p:sp>
      <p:sp>
        <p:nvSpPr>
          <p:cNvPr id="78885" name="TextBox 48"/>
          <p:cNvSpPr txBox="1">
            <a:spLocks noChangeArrowheads="1"/>
          </p:cNvSpPr>
          <p:nvPr/>
        </p:nvSpPr>
        <p:spPr bwMode="auto">
          <a:xfrm>
            <a:off x="2667000" y="5791200"/>
            <a:ext cx="1600200" cy="284163"/>
          </a:xfrm>
          <a:prstGeom prst="rect">
            <a:avLst/>
          </a:prstGeom>
          <a:noFill/>
          <a:ln w="9525">
            <a:noFill/>
            <a:miter lim="800000"/>
            <a:headEnd/>
            <a:tailEnd/>
          </a:ln>
        </p:spPr>
        <p:txBody>
          <a:bodyPr>
            <a:spAutoFit/>
          </a:bodyPr>
          <a:lstStyle/>
          <a:p>
            <a:pPr>
              <a:lnSpc>
                <a:spcPct val="90000"/>
              </a:lnSpc>
              <a:buFont typeface="Arial" charset="0"/>
              <a:buNone/>
            </a:pPr>
            <a:r>
              <a:rPr lang="ru-RU" altLang="uk-UA" sz="1400" b="0">
                <a:solidFill>
                  <a:srgbClr val="006600"/>
                </a:solidFill>
                <a:latin typeface="Constantia" pitchFamily="18" charset="0"/>
              </a:rPr>
              <a:t>Тепловая енергія</a:t>
            </a:r>
          </a:p>
        </p:txBody>
      </p:sp>
      <p:sp>
        <p:nvSpPr>
          <p:cNvPr id="78886" name="TextBox 49"/>
          <p:cNvSpPr txBox="1">
            <a:spLocks noChangeArrowheads="1"/>
          </p:cNvSpPr>
          <p:nvPr/>
        </p:nvSpPr>
        <p:spPr bwMode="auto">
          <a:xfrm>
            <a:off x="5257800" y="5638800"/>
            <a:ext cx="3886200" cy="517525"/>
          </a:xfrm>
          <a:prstGeom prst="rect">
            <a:avLst/>
          </a:prstGeom>
          <a:noFill/>
          <a:ln w="9525">
            <a:noFill/>
            <a:miter lim="800000"/>
            <a:headEnd/>
            <a:tailEnd/>
          </a:ln>
        </p:spPr>
        <p:txBody>
          <a:bodyPr>
            <a:spAutoFit/>
          </a:bodyPr>
          <a:lstStyle/>
          <a:p>
            <a:pPr algn="ctr">
              <a:lnSpc>
                <a:spcPct val="90000"/>
              </a:lnSpc>
              <a:buFont typeface="Arial" charset="0"/>
              <a:buNone/>
            </a:pPr>
            <a:r>
              <a:rPr lang="ru-RU" altLang="uk-UA" sz="1200" b="0">
                <a:solidFill>
                  <a:srgbClr val="006600"/>
                </a:solidFill>
                <a:latin typeface="Constantia" pitchFamily="18" charset="0"/>
              </a:rPr>
              <a:t>Синтез органічних речовин, властивих людині, з поглинанням енергії</a:t>
            </a:r>
          </a:p>
        </p:txBody>
      </p:sp>
      <p:sp>
        <p:nvSpPr>
          <p:cNvPr id="65" name="Стрелка углом 64"/>
          <p:cNvSpPr/>
          <p:nvPr/>
        </p:nvSpPr>
        <p:spPr>
          <a:xfrm rot="3042884" flipV="1">
            <a:off x="2710657" y="4995069"/>
            <a:ext cx="928687" cy="42862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b="0">
              <a:solidFill>
                <a:schemeClr val="tx1"/>
              </a:solidFill>
            </a:endParaRPr>
          </a:p>
        </p:txBody>
      </p:sp>
      <p:sp>
        <p:nvSpPr>
          <p:cNvPr id="67" name="Стрелка углом 66"/>
          <p:cNvSpPr/>
          <p:nvPr/>
        </p:nvSpPr>
        <p:spPr>
          <a:xfrm rot="15028625" flipV="1">
            <a:off x="5750719" y="3366294"/>
            <a:ext cx="928687" cy="42862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b="0">
              <a:solidFill>
                <a:schemeClr val="tx1"/>
              </a:solidFill>
            </a:endParaRPr>
          </a:p>
        </p:txBody>
      </p:sp>
      <p:cxnSp>
        <p:nvCxnSpPr>
          <p:cNvPr id="78889" name="Shape 68"/>
          <p:cNvCxnSpPr>
            <a:cxnSpLocks noChangeShapeType="1"/>
            <a:stCxn id="13" idx="4"/>
            <a:endCxn id="14" idx="4"/>
          </p:cNvCxnSpPr>
          <p:nvPr/>
        </p:nvCxnSpPr>
        <p:spPr bwMode="auto">
          <a:xfrm rot="16200000" flipH="1">
            <a:off x="4566444" y="2175669"/>
            <a:ext cx="71437" cy="6188075"/>
          </a:xfrm>
          <a:prstGeom prst="curvedConnector3">
            <a:avLst>
              <a:gd name="adj1" fmla="val 420000"/>
            </a:avLst>
          </a:prstGeom>
          <a:noFill/>
          <a:ln w="25400" algn="ctr">
            <a:solidFill>
              <a:srgbClr val="C00000"/>
            </a:solidFill>
            <a:round/>
            <a:headEnd/>
            <a:tailEnd type="arrow" w="med" len="med"/>
          </a:ln>
        </p:spPr>
      </p:cxnSp>
      <p:cxnSp>
        <p:nvCxnSpPr>
          <p:cNvPr id="78" name="Shape 77"/>
          <p:cNvCxnSpPr>
            <a:stCxn id="14" idx="0"/>
            <a:endCxn id="13" idx="0"/>
          </p:cNvCxnSpPr>
          <p:nvPr/>
        </p:nvCxnSpPr>
        <p:spPr>
          <a:xfrm rot="16200000" flipV="1">
            <a:off x="4599781" y="734219"/>
            <a:ext cx="1588" cy="6000750"/>
          </a:xfrm>
          <a:prstGeom prst="curvedConnector3">
            <a:avLst>
              <a:gd name="adj1" fmla="val 6926123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55344" name="WordArt 48"/>
          <p:cNvSpPr>
            <a:spLocks noChangeArrowheads="1" noChangeShapeType="1" noTextEdit="1"/>
          </p:cNvSpPr>
          <p:nvPr/>
        </p:nvSpPr>
        <p:spPr bwMode="auto">
          <a:xfrm>
            <a:off x="1676400" y="457200"/>
            <a:ext cx="5943600" cy="685800"/>
          </a:xfrm>
          <a:prstGeom prst="rect">
            <a:avLst/>
          </a:prstGeom>
        </p:spPr>
        <p:txBody>
          <a:bodyPr wrap="none" fromWordArt="1">
            <a:prstTxWarp prst="textPlain">
              <a:avLst>
                <a:gd name="adj" fmla="val 50000"/>
              </a:avLst>
            </a:prstTxWarp>
          </a:bodyPr>
          <a:lstStyle/>
          <a:p>
            <a:pPr algn="ctr"/>
            <a:r>
              <a:rPr lang="ru-RU"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rPr>
              <a:t>СХЕМА ОБМІНУ РЕЧОВИН</a:t>
            </a:r>
          </a:p>
        </p:txBody>
      </p:sp>
      <p:sp>
        <p:nvSpPr>
          <p:cNvPr id="19" name="Скругленный прямоугольник 18"/>
          <p:cNvSpPr/>
          <p:nvPr/>
        </p:nvSpPr>
        <p:spPr>
          <a:xfrm>
            <a:off x="1371600" y="2895600"/>
            <a:ext cx="1785938" cy="500063"/>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a:lnSpc>
                <a:spcPct val="90000"/>
              </a:lnSpc>
              <a:buFont typeface="Arial" charset="0"/>
              <a:buNone/>
            </a:pPr>
            <a:r>
              <a:rPr lang="ru-RU" altLang="uk-UA" sz="1200">
                <a:solidFill>
                  <a:srgbClr val="CC0000"/>
                </a:solidFill>
                <a:latin typeface="Constantia" pitchFamily="18" charset="0"/>
              </a:rPr>
              <a:t>Отримуємо з їжею</a:t>
            </a:r>
          </a:p>
        </p:txBody>
      </p:sp>
      <p:sp>
        <p:nvSpPr>
          <p:cNvPr id="18" name="Скругленный прямоугольник 17"/>
          <p:cNvSpPr/>
          <p:nvPr/>
        </p:nvSpPr>
        <p:spPr>
          <a:xfrm>
            <a:off x="0" y="2895600"/>
            <a:ext cx="1295400" cy="500063"/>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a:lnSpc>
                <a:spcPct val="90000"/>
              </a:lnSpc>
              <a:buFont typeface="Arial" charset="0"/>
              <a:buNone/>
            </a:pPr>
            <a:r>
              <a:rPr lang="ru-RU" altLang="uk-UA" sz="1200">
                <a:solidFill>
                  <a:srgbClr val="CC0000"/>
                </a:solidFill>
                <a:latin typeface="Constantia" pitchFamily="18" charset="0"/>
              </a:rPr>
              <a:t>Утворюється підчас дихання</a:t>
            </a:r>
          </a:p>
        </p:txBody>
      </p:sp>
      <p:sp>
        <p:nvSpPr>
          <p:cNvPr id="20" name="Скругленный прямоугольник 19"/>
          <p:cNvSpPr/>
          <p:nvPr/>
        </p:nvSpPr>
        <p:spPr>
          <a:xfrm>
            <a:off x="609600" y="5429250"/>
            <a:ext cx="2133600" cy="428625"/>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nSpc>
                <a:spcPct val="75000"/>
              </a:lnSpc>
              <a:buFont typeface="Arial" charset="0"/>
              <a:buNone/>
            </a:pPr>
            <a:r>
              <a:rPr lang="ru-RU" altLang="uk-UA" sz="1400">
                <a:solidFill>
                  <a:srgbClr val="CC0000"/>
                </a:solidFill>
                <a:latin typeface="Constantia" pitchFamily="18" charset="0"/>
              </a:rPr>
              <a:t>Виділяється у навколишнє середовища</a:t>
            </a:r>
          </a:p>
        </p:txBody>
      </p:sp>
      <p:sp>
        <p:nvSpPr>
          <p:cNvPr id="2" name="Скругленный прямоугольник 3"/>
          <p:cNvSpPr/>
          <p:nvPr/>
        </p:nvSpPr>
        <p:spPr>
          <a:xfrm>
            <a:off x="363508" y="1509699"/>
            <a:ext cx="2571768" cy="642942"/>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a:r>
              <a:rPr lang="ru-RU" altLang="uk-UA">
                <a:solidFill>
                  <a:srgbClr val="FFFFFF"/>
                </a:solidFill>
                <a:latin typeface="Constantia" pitchFamily="18" charset="0"/>
                <a:cs typeface="Arial" charset="0"/>
              </a:rPr>
              <a:t>Катаболізм</a:t>
            </a:r>
          </a:p>
          <a:p>
            <a:pPr algn="ctr"/>
            <a:r>
              <a:rPr lang="ru-RU" altLang="uk-UA">
                <a:solidFill>
                  <a:srgbClr val="FFFFFF"/>
                </a:solidFill>
                <a:latin typeface="Constantia" pitchFamily="18" charset="0"/>
                <a:cs typeface="Arial" charset="0"/>
              </a:rPr>
              <a:t>(дисиміляція)</a:t>
            </a:r>
          </a:p>
        </p:txBody>
      </p:sp>
      <p:sp>
        <p:nvSpPr>
          <p:cNvPr id="8" name="Скругленный прямоугольник 3"/>
          <p:cNvSpPr/>
          <p:nvPr/>
        </p:nvSpPr>
        <p:spPr>
          <a:xfrm>
            <a:off x="363508" y="1509699"/>
            <a:ext cx="2571768" cy="642942"/>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a:r>
              <a:rPr lang="ru-RU" altLang="uk-UA">
                <a:solidFill>
                  <a:srgbClr val="FFFFFF"/>
                </a:solidFill>
                <a:latin typeface="Constantia" pitchFamily="18" charset="0"/>
                <a:cs typeface="Arial" charset="0"/>
              </a:rPr>
              <a:t>Катаболізм</a:t>
            </a:r>
          </a:p>
          <a:p>
            <a:pPr algn="ctr"/>
            <a:r>
              <a:rPr lang="ru-RU" altLang="uk-UA">
                <a:solidFill>
                  <a:srgbClr val="FFFFFF"/>
                </a:solidFill>
                <a:latin typeface="Constantia" pitchFamily="18" charset="0"/>
                <a:cs typeface="Arial" charset="0"/>
              </a:rPr>
              <a:t>(дисиміляція)</a:t>
            </a:r>
          </a:p>
        </p:txBody>
      </p:sp>
    </p:spTree>
  </p:cSld>
  <p:clrMapOvr>
    <a:masterClrMapping/>
  </p:clrMapOvr>
  <p:transition spd="med">
    <p:zoom dir="in"/>
    <p:sndAc>
      <p:stSnd>
        <p:snd r:embed="rId3" name="laser.wav"/>
      </p:stSnd>
    </p:sndAc>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55344"/>
                                        </p:tgtEl>
                                        <p:attrNameLst>
                                          <p:attrName>style.visibility</p:attrName>
                                        </p:attrNameLst>
                                      </p:cBhvr>
                                      <p:to>
                                        <p:strVal val="visible"/>
                                      </p:to>
                                    </p:set>
                                    <p:animEffect transition="in" filter="blinds(horizontal)">
                                      <p:cBhvr>
                                        <p:cTn id="7" dur="500"/>
                                        <p:tgtEl>
                                          <p:spTgt spid="55344"/>
                                        </p:tgtEl>
                                      </p:cBhvr>
                                    </p:animEffect>
                                  </p:childTnLst>
                                </p:cTn>
                              </p:par>
                            </p:childTnLst>
                          </p:cTn>
                        </p:par>
                        <p:par>
                          <p:cTn id="8" fill="hold" nodeType="afterGroup">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linds(horizontal)">
                                      <p:cBhvr>
                                        <p:cTn id="11" dur="500"/>
                                        <p:tgtEl>
                                          <p:spTgt spid="3"/>
                                        </p:tgtEl>
                                      </p:cBhvr>
                                    </p:animEffect>
                                  </p:childTnLst>
                                </p:cTn>
                              </p:par>
                            </p:childTnLst>
                          </p:cTn>
                        </p:par>
                        <p:par>
                          <p:cTn id="12" fill="hold" nodeType="afterGroup">
                            <p:stCondLst>
                              <p:cond delay="1000"/>
                            </p:stCondLst>
                            <p:childTnLst>
                              <p:par>
                                <p:cTn id="13" presetID="22" presetClass="entr" presetSubtype="4" fill="hold" nodeType="afterEffect">
                                  <p:stCondLst>
                                    <p:cond delay="0"/>
                                  </p:stCondLst>
                                  <p:childTnLst>
                                    <p:set>
                                      <p:cBhvr>
                                        <p:cTn id="14" dur="1" fill="hold">
                                          <p:stCondLst>
                                            <p:cond delay="0"/>
                                          </p:stCondLst>
                                        </p:cTn>
                                        <p:tgtEl>
                                          <p:spTgt spid="55311">
                                            <p:txEl>
                                              <p:pRg st="0" end="0"/>
                                            </p:txEl>
                                          </p:spTgt>
                                        </p:tgtEl>
                                        <p:attrNameLst>
                                          <p:attrName>style.visibility</p:attrName>
                                        </p:attrNameLst>
                                      </p:cBhvr>
                                      <p:to>
                                        <p:strVal val="visible"/>
                                      </p:to>
                                    </p:set>
                                    <p:animEffect transition="in" filter="wipe(down)">
                                      <p:cBhvr>
                                        <p:cTn id="15" dur="500"/>
                                        <p:tgtEl>
                                          <p:spTgt spid="55311">
                                            <p:txEl>
                                              <p:pRg st="0" end="0"/>
                                            </p:txEl>
                                          </p:spTgt>
                                        </p:tgtEl>
                                      </p:cBhvr>
                                    </p:animEffect>
                                  </p:childTnLst>
                                </p:cTn>
                              </p:par>
                            </p:childTnLst>
                          </p:cTn>
                        </p:par>
                        <p:par>
                          <p:cTn id="16" fill="hold" nodeType="afterGroup">
                            <p:stCondLst>
                              <p:cond delay="1500"/>
                            </p:stCondLst>
                            <p:childTnLst>
                              <p:par>
                                <p:cTn id="17" presetID="22" presetClass="entr" presetSubtype="4"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00"/>
                                        <p:tgtEl>
                                          <p:spTgt spid="6"/>
                                        </p:tgtEl>
                                      </p:cBhvr>
                                    </p:animEffect>
                                  </p:childTnLst>
                                </p:cTn>
                              </p:par>
                            </p:childTnLst>
                          </p:cTn>
                        </p:par>
                        <p:par>
                          <p:cTn id="20" fill="hold" nodeType="afterGroup">
                            <p:stCondLst>
                              <p:cond delay="2000"/>
                            </p:stCondLst>
                            <p:childTnLst>
                              <p:par>
                                <p:cTn id="21" presetID="3" presetClass="entr" presetSubtype="1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blinds(horizontal)">
                                      <p:cBhvr>
                                        <p:cTn id="23" dur="500"/>
                                        <p:tgtEl>
                                          <p:spTgt spid="5"/>
                                        </p:tgtEl>
                                      </p:cBhvr>
                                    </p:animEffect>
                                  </p:childTnLst>
                                </p:cTn>
                              </p:par>
                            </p:childTnLst>
                          </p:cTn>
                        </p:par>
                        <p:par>
                          <p:cTn id="24" fill="hold" nodeType="afterGroup">
                            <p:stCondLst>
                              <p:cond delay="2500"/>
                            </p:stCondLst>
                            <p:childTnLst>
                              <p:par>
                                <p:cTn id="25" presetID="22" presetClass="entr" presetSubtype="4" fill="hold" nodeType="afterEffect">
                                  <p:stCondLst>
                                    <p:cond delay="0"/>
                                  </p:stCondLst>
                                  <p:childTnLst>
                                    <p:set>
                                      <p:cBhvr>
                                        <p:cTn id="26" dur="1" fill="hold">
                                          <p:stCondLst>
                                            <p:cond delay="0"/>
                                          </p:stCondLst>
                                        </p:cTn>
                                        <p:tgtEl>
                                          <p:spTgt spid="55312">
                                            <p:txEl>
                                              <p:pRg st="0" end="0"/>
                                            </p:txEl>
                                          </p:spTgt>
                                        </p:tgtEl>
                                        <p:attrNameLst>
                                          <p:attrName>style.visibility</p:attrName>
                                        </p:attrNameLst>
                                      </p:cBhvr>
                                      <p:to>
                                        <p:strVal val="visible"/>
                                      </p:to>
                                    </p:set>
                                    <p:animEffect transition="in" filter="wipe(down)">
                                      <p:cBhvr>
                                        <p:cTn id="27" dur="500"/>
                                        <p:tgtEl>
                                          <p:spTgt spid="55312">
                                            <p:txEl>
                                              <p:pRg st="0" end="0"/>
                                            </p:txEl>
                                          </p:spTgt>
                                        </p:tgtEl>
                                      </p:cBhvr>
                                    </p:animEffect>
                                  </p:childTnLst>
                                </p:cTn>
                              </p:par>
                            </p:childTnLst>
                          </p:cTn>
                        </p:par>
                        <p:par>
                          <p:cTn id="28" fill="hold" nodeType="afterGroup">
                            <p:stCondLst>
                              <p:cond delay="3000"/>
                            </p:stCondLst>
                            <p:childTnLst>
                              <p:par>
                                <p:cTn id="29" presetID="22" presetClass="entr" presetSubtype="4" fill="hold" nodeType="afterEffect">
                                  <p:stCondLst>
                                    <p:cond delay="0"/>
                                  </p:stCondLst>
                                  <p:childTnLst>
                                    <p:set>
                                      <p:cBhvr>
                                        <p:cTn id="30" dur="1" fill="hold">
                                          <p:stCondLst>
                                            <p:cond delay="0"/>
                                          </p:stCondLst>
                                        </p:cTn>
                                        <p:tgtEl>
                                          <p:spTgt spid="55312">
                                            <p:txEl>
                                              <p:pRg st="1" end="1"/>
                                            </p:txEl>
                                          </p:spTgt>
                                        </p:tgtEl>
                                        <p:attrNameLst>
                                          <p:attrName>style.visibility</p:attrName>
                                        </p:attrNameLst>
                                      </p:cBhvr>
                                      <p:to>
                                        <p:strVal val="visible"/>
                                      </p:to>
                                    </p:set>
                                    <p:animEffect transition="in" filter="wipe(down)">
                                      <p:cBhvr>
                                        <p:cTn id="31" dur="500"/>
                                        <p:tgtEl>
                                          <p:spTgt spid="55312">
                                            <p:txEl>
                                              <p:pRg st="1" end="1"/>
                                            </p:txEl>
                                          </p:spTgt>
                                        </p:tgtEl>
                                      </p:cBhvr>
                                    </p:animEffect>
                                  </p:childTnLst>
                                </p:cTn>
                              </p:par>
                            </p:childTnLst>
                          </p:cTn>
                        </p:par>
                        <p:par>
                          <p:cTn id="32" fill="hold" nodeType="afterGroup">
                            <p:stCondLst>
                              <p:cond delay="3500"/>
                            </p:stCondLst>
                            <p:childTnLst>
                              <p:par>
                                <p:cTn id="33" presetID="22" presetClass="entr" presetSubtype="4"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down)">
                                      <p:cBhvr>
                                        <p:cTn id="35" dur="500"/>
                                        <p:tgtEl>
                                          <p:spTgt spid="7"/>
                                        </p:tgtEl>
                                      </p:cBhvr>
                                    </p:animEffect>
                                  </p:childTnLst>
                                </p:cTn>
                              </p:par>
                            </p:childTnLst>
                          </p:cTn>
                        </p:par>
                        <p:par>
                          <p:cTn id="36" fill="hold" nodeType="afterGroup">
                            <p:stCondLst>
                              <p:cond delay="4000"/>
                            </p:stCondLst>
                            <p:childTnLst>
                              <p:par>
                                <p:cTn id="37" presetID="3" presetClass="entr" presetSubtype="10"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blinds(horizontal)">
                                      <p:cBhvr>
                                        <p:cTn id="39" dur="500"/>
                                        <p:tgtEl>
                                          <p:spTgt spid="4"/>
                                        </p:tgtEl>
                                      </p:cBhvr>
                                    </p:animEffect>
                                  </p:childTnLst>
                                </p:cTn>
                              </p:par>
                            </p:childTnLst>
                          </p:cTn>
                        </p:par>
                        <p:par>
                          <p:cTn id="40" fill="hold" nodeType="afterGroup">
                            <p:stCondLst>
                              <p:cond delay="4500"/>
                            </p:stCondLst>
                            <p:childTnLst>
                              <p:par>
                                <p:cTn id="41" presetID="22" presetClass="entr" presetSubtype="4" fill="hold" nodeType="afterEffect">
                                  <p:stCondLst>
                                    <p:cond delay="0"/>
                                  </p:stCondLst>
                                  <p:childTnLst>
                                    <p:set>
                                      <p:cBhvr>
                                        <p:cTn id="42" dur="1" fill="hold">
                                          <p:stCondLst>
                                            <p:cond delay="0"/>
                                          </p:stCondLst>
                                        </p:cTn>
                                        <p:tgtEl>
                                          <p:spTgt spid="55310">
                                            <p:txEl>
                                              <p:pRg st="0" end="0"/>
                                            </p:txEl>
                                          </p:spTgt>
                                        </p:tgtEl>
                                        <p:attrNameLst>
                                          <p:attrName>style.visibility</p:attrName>
                                        </p:attrNameLst>
                                      </p:cBhvr>
                                      <p:to>
                                        <p:strVal val="visible"/>
                                      </p:to>
                                    </p:set>
                                    <p:animEffect transition="in" filter="wipe(down)">
                                      <p:cBhvr>
                                        <p:cTn id="43" dur="500"/>
                                        <p:tgtEl>
                                          <p:spTgt spid="55310">
                                            <p:txEl>
                                              <p:pRg st="0" end="0"/>
                                            </p:txEl>
                                          </p:spTgt>
                                        </p:tgtEl>
                                      </p:cBhvr>
                                    </p:animEffect>
                                  </p:childTnLst>
                                </p:cTn>
                              </p:par>
                            </p:childTnLst>
                          </p:cTn>
                        </p:par>
                        <p:par>
                          <p:cTn id="44" fill="hold" nodeType="afterGroup">
                            <p:stCondLst>
                              <p:cond delay="5000"/>
                            </p:stCondLst>
                            <p:childTnLst>
                              <p:par>
                                <p:cTn id="45" presetID="22" presetClass="entr" presetSubtype="4" fill="hold" nodeType="afterEffect">
                                  <p:stCondLst>
                                    <p:cond delay="0"/>
                                  </p:stCondLst>
                                  <p:childTnLst>
                                    <p:set>
                                      <p:cBhvr>
                                        <p:cTn id="46" dur="1" fill="hold">
                                          <p:stCondLst>
                                            <p:cond delay="0"/>
                                          </p:stCondLst>
                                        </p:cTn>
                                        <p:tgtEl>
                                          <p:spTgt spid="55311">
                                            <p:txEl>
                                              <p:pRg st="1" end="1"/>
                                            </p:txEl>
                                          </p:spTgt>
                                        </p:tgtEl>
                                        <p:attrNameLst>
                                          <p:attrName>style.visibility</p:attrName>
                                        </p:attrNameLst>
                                      </p:cBhvr>
                                      <p:to>
                                        <p:strVal val="visible"/>
                                      </p:to>
                                    </p:set>
                                    <p:animEffect transition="in" filter="wipe(down)">
                                      <p:cBhvr>
                                        <p:cTn id="47" dur="500"/>
                                        <p:tgtEl>
                                          <p:spTgt spid="55311">
                                            <p:txEl>
                                              <p:pRg st="1" end="1"/>
                                            </p:txEl>
                                          </p:spTgt>
                                        </p:tgtEl>
                                      </p:cBhvr>
                                    </p:animEffect>
                                  </p:childTnLst>
                                </p:cTn>
                              </p:par>
                            </p:childTnLst>
                          </p:cTn>
                        </p:par>
                        <p:par>
                          <p:cTn id="48" fill="hold" nodeType="afterGroup">
                            <p:stCondLst>
                              <p:cond delay="5500"/>
                            </p:stCondLst>
                            <p:childTnLst>
                              <p:par>
                                <p:cTn id="49" presetID="3" presetClass="entr" presetSubtype="10" fill="hold"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blinds(horizontal)">
                                      <p:cBhvr>
                                        <p:cTn id="51" dur="500"/>
                                        <p:tgtEl>
                                          <p:spTgt spid="2"/>
                                        </p:tgtEl>
                                      </p:cBhvr>
                                    </p:animEffect>
                                  </p:childTnLst>
                                </p:cTn>
                              </p:par>
                            </p:childTnLst>
                          </p:cTn>
                        </p:par>
                        <p:par>
                          <p:cTn id="52" fill="hold" nodeType="afterGroup">
                            <p:stCondLst>
                              <p:cond delay="6000"/>
                            </p:stCondLst>
                            <p:childTnLst>
                              <p:par>
                                <p:cTn id="53" presetID="3" presetClass="entr" presetSubtype="10" fill="hold"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blinds(horizontal)">
                                      <p:cBhvr>
                                        <p:cTn id="5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4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4" name="Picture 4"/>
          <p:cNvPicPr>
            <a:picLocks noChangeAspect="1" noChangeArrowheads="1"/>
          </p:cNvPicPr>
          <p:nvPr/>
        </p:nvPicPr>
        <p:blipFill>
          <a:blip r:embed="rId2"/>
          <a:srcRect/>
          <a:stretch>
            <a:fillRect/>
          </a:stretch>
        </p:blipFill>
        <p:spPr bwMode="auto">
          <a:xfrm>
            <a:off x="1120775" y="1149350"/>
            <a:ext cx="6926263" cy="4459288"/>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idx="4294967295"/>
          </p:nvPr>
        </p:nvSpPr>
        <p:spPr/>
        <p:txBody>
          <a:bodyPr/>
          <a:lstStyle/>
          <a:p>
            <a:pPr eaLnBrk="1" hangingPunct="1"/>
            <a:r>
              <a:rPr lang="ru-RU" sz="4000" b="1" smtClean="0">
                <a:solidFill>
                  <a:srgbClr val="006600"/>
                </a:solidFill>
                <a:effectLst>
                  <a:outerShdw blurRad="38100" dist="38100" dir="2700000" algn="tl">
                    <a:srgbClr val="C0C0C0"/>
                  </a:outerShdw>
                </a:effectLst>
              </a:rPr>
              <a:t>Особливості енергетичного обміну у дітей</a:t>
            </a:r>
          </a:p>
        </p:txBody>
      </p:sp>
      <p:sp>
        <p:nvSpPr>
          <p:cNvPr id="94211" name="Rectangle 3"/>
          <p:cNvSpPr>
            <a:spLocks noGrp="1" noChangeArrowheads="1"/>
          </p:cNvSpPr>
          <p:nvPr>
            <p:ph type="body" idx="4294967295"/>
          </p:nvPr>
        </p:nvSpPr>
        <p:spPr>
          <a:xfrm>
            <a:off x="457200" y="1600200"/>
            <a:ext cx="8435975" cy="5257800"/>
          </a:xfrm>
        </p:spPr>
        <p:txBody>
          <a:bodyPr/>
          <a:lstStyle/>
          <a:p>
            <a:pPr eaLnBrk="1" hangingPunct="1">
              <a:buFont typeface="Arial" charset="0"/>
              <a:buNone/>
            </a:pPr>
            <a:r>
              <a:rPr lang="uk-UA" sz="3200" b="1" smtClean="0">
                <a:effectLst>
                  <a:outerShdw blurRad="38100" dist="38100" dir="2700000" algn="tl">
                    <a:srgbClr val="C0C0C0"/>
                  </a:outerShdw>
                </a:effectLst>
              </a:rPr>
              <a:t>зумовлені:</a:t>
            </a:r>
            <a:endParaRPr lang="en-US" sz="3200" b="1" smtClean="0">
              <a:effectLst>
                <a:outerShdw blurRad="38100" dist="38100" dir="2700000" algn="tl">
                  <a:srgbClr val="C0C0C0"/>
                </a:outerShdw>
              </a:effectLst>
            </a:endParaRPr>
          </a:p>
          <a:p>
            <a:pPr eaLnBrk="1" hangingPunct="1"/>
            <a:r>
              <a:rPr lang="uk-UA" sz="3200" b="1" smtClean="0">
                <a:effectLst>
                  <a:outerShdw blurRad="38100" dist="38100" dir="2700000" algn="tl">
                    <a:srgbClr val="C0C0C0"/>
                  </a:outerShdw>
                </a:effectLst>
              </a:rPr>
              <a:t>інтенсивним ростом;</a:t>
            </a:r>
          </a:p>
          <a:p>
            <a:pPr eaLnBrk="1" hangingPunct="1"/>
            <a:r>
              <a:rPr lang="uk-UA" sz="3200" b="1" smtClean="0">
                <a:effectLst>
                  <a:outerShdw blurRad="38100" dist="38100" dir="2700000" algn="tl">
                    <a:srgbClr val="C0C0C0"/>
                  </a:outerShdw>
                </a:effectLst>
              </a:rPr>
              <a:t>високою потребою в основних інгредієнтах;</a:t>
            </a:r>
            <a:endParaRPr lang="en-US" sz="3200" b="1" smtClean="0">
              <a:effectLst>
                <a:outerShdw blurRad="38100" dist="38100" dir="2700000" algn="tl">
                  <a:srgbClr val="C0C0C0"/>
                </a:outerShdw>
              </a:effectLst>
            </a:endParaRPr>
          </a:p>
          <a:p>
            <a:pPr eaLnBrk="1" hangingPunct="1"/>
            <a:r>
              <a:rPr lang="uk-UA" sz="3200" b="1" smtClean="0">
                <a:effectLst>
                  <a:outerShdw blurRad="38100" dist="38100" dir="2700000" algn="tl">
                    <a:srgbClr val="C0C0C0"/>
                  </a:outerShdw>
                </a:effectLst>
              </a:rPr>
              <a:t>високим рівнем біосинтезу;</a:t>
            </a:r>
            <a:endParaRPr lang="en-US" sz="3200" b="1" smtClean="0">
              <a:effectLst>
                <a:outerShdw blurRad="38100" dist="38100" dir="2700000" algn="tl">
                  <a:srgbClr val="C0C0C0"/>
                </a:outerShdw>
              </a:effectLst>
            </a:endParaRPr>
          </a:p>
          <a:p>
            <a:pPr eaLnBrk="1" hangingPunct="1"/>
            <a:r>
              <a:rPr lang="uk-UA" sz="3200" b="1" smtClean="0">
                <a:effectLst>
                  <a:outerShdw blurRad="38100" dist="38100" dir="2700000" algn="tl">
                    <a:srgbClr val="C0C0C0"/>
                  </a:outerShdw>
                </a:effectLst>
              </a:rPr>
              <a:t>незрілістю деяких регуляторних систем;</a:t>
            </a:r>
            <a:endParaRPr lang="en-US" sz="3200" b="1" smtClean="0">
              <a:effectLst>
                <a:outerShdw blurRad="38100" dist="38100" dir="2700000" algn="tl">
                  <a:srgbClr val="C0C0C0"/>
                </a:outerShdw>
              </a:effectLst>
            </a:endParaRPr>
          </a:p>
          <a:p>
            <a:pPr eaLnBrk="1" hangingPunct="1"/>
            <a:r>
              <a:rPr lang="uk-UA" sz="3200" b="1" smtClean="0">
                <a:effectLst>
                  <a:outerShdw blurRad="38100" dist="38100" dir="2700000" algn="tl">
                    <a:srgbClr val="C0C0C0"/>
                  </a:outerShdw>
                </a:effectLst>
              </a:rPr>
              <a:t>віковими особливостями обміну жирів, білків і вуглеводів.</a:t>
            </a:r>
            <a:endParaRPr lang="ru-RU" sz="3200" b="1" smtClean="0">
              <a:effectLst>
                <a:outerShdw blurRad="38100" dist="38100" dir="2700000" algn="tl">
                  <a:srgbClr val="C0C0C0"/>
                </a:outerShdw>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214313" y="474663"/>
            <a:ext cx="8929687" cy="6097587"/>
          </a:xfrm>
        </p:spPr>
        <p:txBody>
          <a:bodyPr/>
          <a:lstStyle/>
          <a:p>
            <a:pPr eaLnBrk="1" hangingPunct="1">
              <a:lnSpc>
                <a:spcPct val="75000"/>
              </a:lnSpc>
              <a:spcBef>
                <a:spcPts val="500"/>
              </a:spcBef>
            </a:pPr>
            <a:r>
              <a:rPr lang="ru-RU" smtClean="0">
                <a:effectLst>
                  <a:outerShdw blurRad="38100" dist="38100" dir="2700000" algn="tl">
                    <a:srgbClr val="C0C0C0"/>
                  </a:outerShdw>
                </a:effectLst>
              </a:rPr>
              <a:t>Ще Гіппократ відмітив, що "... Організм, що росте, має найбільшу кількість природної теплоти і тому найбільше вимагає їжі".</a:t>
            </a:r>
          </a:p>
          <a:p>
            <a:pPr eaLnBrk="1" hangingPunct="1">
              <a:lnSpc>
                <a:spcPct val="75000"/>
              </a:lnSpc>
              <a:spcBef>
                <a:spcPts val="500"/>
              </a:spcBef>
            </a:pPr>
            <a:r>
              <a:rPr lang="ru-RU" smtClean="0">
                <a:effectLst>
                  <a:outerShdw blurRad="38100" dist="38100" dir="2700000" algn="tl">
                    <a:srgbClr val="C0C0C0"/>
                  </a:outerShdw>
                </a:effectLst>
              </a:rPr>
              <a:t>І дійсно, організму дитини в умовах інтенсивного росту для нормальної життєдіяльності </a:t>
            </a:r>
            <a:r>
              <a:rPr lang="ru-RU" b="1" i="1" u="sng" smtClean="0">
                <a:effectLst>
                  <a:outerShdw blurRad="38100" dist="38100" dir="2700000" algn="tl">
                    <a:srgbClr val="C0C0C0"/>
                  </a:outerShdw>
                </a:effectLst>
              </a:rPr>
              <a:t>потрібно відносно більше пластичних речовин і енергії</a:t>
            </a:r>
            <a:r>
              <a:rPr lang="ru-RU" smtClean="0">
                <a:effectLst>
                  <a:outerShdw blurRad="38100" dist="38100" dir="2700000" algn="tl">
                    <a:srgbClr val="C0C0C0"/>
                  </a:outerShdw>
                </a:effectLst>
              </a:rPr>
              <a:t>, утворення яких відбувається в результаті обміну органічних сполук, що поступають з їжею.</a:t>
            </a:r>
          </a:p>
          <a:p>
            <a:pPr eaLnBrk="1" hangingPunct="1">
              <a:lnSpc>
                <a:spcPct val="75000"/>
              </a:lnSpc>
              <a:spcBef>
                <a:spcPts val="500"/>
              </a:spcBef>
            </a:pPr>
            <a:r>
              <a:rPr lang="uk-UA" smtClean="0">
                <a:effectLst>
                  <a:outerShdw blurRad="38100" dist="38100" dir="2700000" algn="tl">
                    <a:srgbClr val="C0C0C0"/>
                  </a:outerShdw>
                </a:effectLst>
              </a:rPr>
              <a:t>Енергетичні витрати дитячого організму забезпечуються високим рівнем окислювальних та фосфорилюючих процесів.</a:t>
            </a:r>
          </a:p>
          <a:p>
            <a:pPr eaLnBrk="1" hangingPunct="1">
              <a:lnSpc>
                <a:spcPct val="75000"/>
              </a:lnSpc>
              <a:spcBef>
                <a:spcPts val="500"/>
              </a:spcBef>
            </a:pPr>
            <a:r>
              <a:rPr lang="ru-RU" smtClean="0">
                <a:effectLst>
                  <a:outerShdw blurRad="38100" dist="38100" dir="2700000" algn="tl">
                    <a:srgbClr val="C0C0C0"/>
                  </a:outerShdw>
                </a:effectLst>
              </a:rPr>
              <a:t>Отже, </a:t>
            </a:r>
            <a:r>
              <a:rPr lang="ru-RU" b="1" i="1" u="sng" smtClean="0">
                <a:effectLst>
                  <a:outerShdw blurRad="38100" dist="38100" dir="2700000" algn="tl">
                    <a:srgbClr val="C0C0C0"/>
                  </a:outerShdw>
                </a:effectLst>
              </a:rPr>
              <a:t>енергетичні і окислювальні процеси у дитячому організмі йдуть більше напружено</a:t>
            </a:r>
            <a:r>
              <a:rPr lang="ru-RU" smtClean="0">
                <a:effectLst>
                  <a:outerShdw blurRad="38100" dist="38100" dir="2700000" algn="tl">
                    <a:srgbClr val="C0C0C0"/>
                  </a:outerShdw>
                </a:effectLst>
              </a:rPr>
              <a:t>, про що свідчать показники основного обміну.</a:t>
            </a:r>
          </a:p>
          <a:p>
            <a:pPr eaLnBrk="1" hangingPunct="1">
              <a:lnSpc>
                <a:spcPct val="75000"/>
              </a:lnSpc>
              <a:spcBef>
                <a:spcPts val="500"/>
              </a:spcBef>
            </a:pPr>
            <a:r>
              <a:rPr lang="ru-RU" smtClean="0">
                <a:effectLst>
                  <a:outerShdw blurRad="38100" dist="38100" dir="2700000" algn="tl">
                    <a:srgbClr val="C0C0C0"/>
                  </a:outerShdw>
                </a:effectLst>
              </a:rPr>
              <a:t> У дітей в усі вікові періоди, особливо в перші роки життя, </a:t>
            </a:r>
            <a:r>
              <a:rPr lang="ru-RU" b="1" i="1" u="sng" smtClean="0">
                <a:effectLst>
                  <a:outerShdw blurRad="38100" dist="38100" dir="2700000" algn="tl">
                    <a:srgbClr val="C0C0C0"/>
                  </a:outerShdw>
                </a:effectLst>
              </a:rPr>
              <a:t>основний обмін є  набагато вищим</a:t>
            </a:r>
            <a:r>
              <a:rPr lang="ru-RU" smtClean="0">
                <a:effectLst>
                  <a:outerShdw blurRad="38100" dist="38100" dir="2700000" algn="tl">
                    <a:srgbClr val="C0C0C0"/>
                  </a:outerShdw>
                </a:effectLst>
              </a:rPr>
              <a:t>, ніж у дорослих. </a:t>
            </a:r>
            <a:r>
              <a:rPr lang="ru-RU" u="sng" smtClean="0">
                <a:effectLst>
                  <a:outerShdw blurRad="38100" dist="38100" dir="2700000" algn="tl">
                    <a:srgbClr val="C0C0C0"/>
                  </a:outerShdw>
                </a:effectLst>
              </a:rPr>
              <a:t>Значна кількість енергії закономірно витрачається на процеси асиміляції і росту</a:t>
            </a:r>
            <a:r>
              <a:rPr lang="ru-RU" smtClean="0">
                <a:effectLst>
                  <a:outerShdw blurRad="38100" dist="38100" dir="2700000" algn="tl">
                    <a:srgbClr val="C0C0C0"/>
                  </a:outerShdw>
                </a:effectLst>
              </a:rPr>
              <a:t>.</a:t>
            </a:r>
            <a:endParaRPr lang="en-US" smtClean="0">
              <a:effectLst>
                <a:outerShdw blurRad="38100" dist="38100" dir="2700000" algn="tl">
                  <a:srgbClr val="C0C0C0"/>
                </a:outerShdw>
              </a:effectLst>
            </a:endParaRPr>
          </a:p>
        </p:txBody>
      </p:sp>
    </p:spTree>
  </p:cSld>
  <p:clrMapOvr>
    <a:masterClrMapping/>
  </p:clrMapOvr>
</p:sld>
</file>

<file path=ppt/theme/theme1.xml><?xml version="1.0" encoding="utf-8"?>
<a:theme xmlns:a="http://schemas.openxmlformats.org/drawingml/2006/main" name="Тема Office">
  <a:themeElements>
    <a:clrScheme name="Тема Office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Тема Office">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ru-RU"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ru-RU"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Тема Office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2115</TotalTime>
  <Words>3050</Words>
  <Application>Microsoft Office PowerPoint</Application>
  <PresentationFormat>Экран (4:3)</PresentationFormat>
  <Paragraphs>244</Paragraphs>
  <Slides>43</Slides>
  <Notes>2</Notes>
  <HiddenSlides>0</HiddenSlides>
  <MMClips>0</MMClips>
  <ScaleCrop>false</ScaleCrop>
  <HeadingPairs>
    <vt:vector size="6" baseType="variant">
      <vt:variant>
        <vt:lpstr>Использованные шрифты</vt:lpstr>
      </vt:variant>
      <vt:variant>
        <vt:i4>7</vt:i4>
      </vt:variant>
      <vt:variant>
        <vt:lpstr>Шаблон оформления</vt:lpstr>
      </vt:variant>
      <vt:variant>
        <vt:i4>1</vt:i4>
      </vt:variant>
      <vt:variant>
        <vt:lpstr>Заголовки слайдов</vt:lpstr>
      </vt:variant>
      <vt:variant>
        <vt:i4>43</vt:i4>
      </vt:variant>
    </vt:vector>
  </HeadingPairs>
  <TitlesOfParts>
    <vt:vector size="51" baseType="lpstr">
      <vt:lpstr>Arial</vt:lpstr>
      <vt:lpstr>Calibri Light</vt:lpstr>
      <vt:lpstr>Calibri</vt:lpstr>
      <vt:lpstr>Garamond</vt:lpstr>
      <vt:lpstr>Times New Roman</vt:lpstr>
      <vt:lpstr>Wingdings</vt:lpstr>
      <vt:lpstr>Constantia</vt:lpstr>
      <vt:lpstr>Тема Office</vt:lpstr>
      <vt:lpstr>Особливості обміну речовин та енергії у дітей</vt:lpstr>
      <vt:lpstr>Слайд 2</vt:lpstr>
      <vt:lpstr>Слайд 3</vt:lpstr>
      <vt:lpstr>Слайд 4</vt:lpstr>
      <vt:lpstr>Слайд 5</vt:lpstr>
      <vt:lpstr>Слайд 6</vt:lpstr>
      <vt:lpstr>Слайд 7</vt:lpstr>
      <vt:lpstr>Особливості енергетичного обміну у дітей</vt:lpstr>
      <vt:lpstr>Слайд 9</vt:lpstr>
      <vt:lpstr>Слайд 10</vt:lpstr>
      <vt:lpstr>Особливості обміну речовин  у дітей </vt:lpstr>
      <vt:lpstr>Слайд 12</vt:lpstr>
      <vt:lpstr> Основний обмін у дітей у ккал на 1 кг маси </vt:lpstr>
      <vt:lpstr>Слайд 14</vt:lpstr>
      <vt:lpstr> Утворення енергії з продуктів:</vt:lpstr>
      <vt:lpstr>Зберігання енергії</vt:lpstr>
      <vt:lpstr> Енергія, яка утворюється, витрачається на:</vt:lpstr>
      <vt:lpstr>Слайд 18</vt:lpstr>
      <vt:lpstr>Слайд 19</vt:lpstr>
      <vt:lpstr>Білковий обмін</vt:lpstr>
      <vt:lpstr>Функції білка у організмі:</vt:lpstr>
      <vt:lpstr>Особливості розщеплення білка</vt:lpstr>
      <vt:lpstr>Слайд 23</vt:lpstr>
      <vt:lpstr>Норма споживання білка встановлюється на рівні 1,5-кратного значення білкового мінімуму і становить у дорослої здорової людини 1 г/кг ваги.</vt:lpstr>
      <vt:lpstr>Слайд 25</vt:lpstr>
      <vt:lpstr>Причиною порушення обміну білків є:</vt:lpstr>
      <vt:lpstr>Прояви порушення обміну білка</vt:lpstr>
      <vt:lpstr>Фізіологічне значення жирів </vt:lpstr>
      <vt:lpstr>Слайд 29</vt:lpstr>
      <vt:lpstr>Слайд 30</vt:lpstr>
      <vt:lpstr>Вуглеводи є основною складовою частиною харчового раціону </vt:lpstr>
      <vt:lpstr>Калорійність продуктів - це не головний і не найточніший показник шкідливості чи корисності продуктів. Коли мова йде про вуглеводи, слід також враховувати їх глікемічний індекс.  При виборі вуглеводовмістних продуктів береться до уваги їх глікемічний індекс (здатність продуктів змінювати концентрацію глюкози у крові).</vt:lpstr>
      <vt:lpstr>Слайд 33</vt:lpstr>
      <vt:lpstr>Слайд 34</vt:lpstr>
      <vt:lpstr>Слайд 35</vt:lpstr>
      <vt:lpstr>Слайд 36</vt:lpstr>
      <vt:lpstr>Висока біологічна активність вітамінів насамперед пояснюється їх: </vt:lpstr>
      <vt:lpstr>Слайд 38</vt:lpstr>
      <vt:lpstr>Мінеральні елементи входять до складу усіх рідин та тканин організму.  ***Вони необхідні для нормальної діяльності мязової, серцево-судинної, нервової та інших систем, що приймають участь у синтезі життєво важливих сполук, обмінних процесах (білковому, жировому, вуглеводному, вітамінному, водному), кровотворенні, травленні, нейтралізації шкідливих для організму продуктів обміну.   ***Особливо велика роль мінеральних елементів у якості пластичного матеріалу для побудови кісткової тканини.  Умовно всі мінеральні речовини ділять за рівнем вмісту у продуктах (десятки і сотні мг%) та високою добовою потребою на макро- (кальцій, магній, фосфор, калій, натрій, хлор, сірка) та мікроелементи (йод, фтор, нікель, кобальт, мідь, залізо, цинк, марганець та ін.).</vt:lpstr>
      <vt:lpstr>Слайд 40</vt:lpstr>
      <vt:lpstr>Принципи взаємодії між вітамінами та мікроелементами: </vt:lpstr>
      <vt:lpstr>Слайд 42</vt:lpstr>
      <vt:lpstr>Слайд 43</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Windows User</dc:creator>
  <cp:lastModifiedBy>1</cp:lastModifiedBy>
  <cp:revision>44</cp:revision>
  <dcterms:created xsi:type="dcterms:W3CDTF">2016-11-12T15:02:45Z</dcterms:created>
  <dcterms:modified xsi:type="dcterms:W3CDTF">2021-04-26T19:57:27Z</dcterms:modified>
</cp:coreProperties>
</file>