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30"/>
  </p:notesMasterIdLst>
  <p:sldIdLst>
    <p:sldId id="256" r:id="rId2"/>
    <p:sldId id="300" r:id="rId3"/>
    <p:sldId id="277" r:id="rId4"/>
    <p:sldId id="258" r:id="rId5"/>
    <p:sldId id="280" r:id="rId6"/>
    <p:sldId id="276" r:id="rId7"/>
    <p:sldId id="278" r:id="rId8"/>
    <p:sldId id="274" r:id="rId9"/>
    <p:sldId id="270" r:id="rId10"/>
    <p:sldId id="299" r:id="rId11"/>
    <p:sldId id="273" r:id="rId12"/>
    <p:sldId id="293" r:id="rId13"/>
    <p:sldId id="294" r:id="rId14"/>
    <p:sldId id="295" r:id="rId15"/>
    <p:sldId id="263" r:id="rId16"/>
    <p:sldId id="296" r:id="rId17"/>
    <p:sldId id="297" r:id="rId18"/>
    <p:sldId id="265" r:id="rId19"/>
    <p:sldId id="282" r:id="rId20"/>
    <p:sldId id="283" r:id="rId21"/>
    <p:sldId id="292" r:id="rId22"/>
    <p:sldId id="289" r:id="rId23"/>
    <p:sldId id="285" r:id="rId24"/>
    <p:sldId id="286" r:id="rId25"/>
    <p:sldId id="290" r:id="rId26"/>
    <p:sldId id="287" r:id="rId27"/>
    <p:sldId id="291" r:id="rId28"/>
    <p:sldId id="288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 autoAdjust="0"/>
    <p:restoredTop sz="94712" autoAdjust="0"/>
  </p:normalViewPr>
  <p:slideViewPr>
    <p:cSldViewPr snapToGrid="0">
      <p:cViewPr varScale="1">
        <p:scale>
          <a:sx n="104" d="100"/>
          <a:sy n="104" d="100"/>
        </p:scale>
        <p:origin x="-6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93D430F-9343-4D7E-A8F2-621403413082}" type="datetimeFigureOut">
              <a:rPr lang="ru-RU"/>
              <a:pPr>
                <a:defRPr/>
              </a:pPr>
              <a:t>24.01.2021</a:t>
            </a:fld>
            <a:endParaRPr lang="ru-RU"/>
          </a:p>
        </p:txBody>
      </p:sp>
      <p:sp>
        <p:nvSpPr>
          <p:cNvPr id="14340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E12F9A6-2146-4E86-A549-FF057A13AC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752D5-0CF9-4E9C-9651-7616A59F2FF7}" type="datetimeFigureOut">
              <a:rPr lang="ru-RU"/>
              <a:pPr>
                <a:defRPr/>
              </a:pPr>
              <a:t>24.01.2021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65F8E-7AC5-4C2D-AAC6-E741AA75CE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DDC2C-C368-4286-8D55-29BF62A1A97B}" type="datetimeFigureOut">
              <a:rPr lang="ru-RU"/>
              <a:pPr>
                <a:defRPr/>
              </a:pPr>
              <a:t>24.01.2021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12AA1-3170-4548-9B04-733E892ABA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A71DE-4F29-46A0-98B9-53BE04F37B6D}" type="datetimeFigureOut">
              <a:rPr lang="ru-RU"/>
              <a:pPr>
                <a:defRPr/>
              </a:pPr>
              <a:t>24.01.2021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DA5FC-1F2B-42A0-B985-375C87A1BE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50B48-3BF6-4DE9-99C2-B4AC3E14ECB8}" type="datetimeFigureOut">
              <a:rPr lang="ru-RU"/>
              <a:pPr>
                <a:defRPr/>
              </a:pPr>
              <a:t>24.01.2021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5B98E-7594-442B-A3B3-4CD0E390B0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95E8F-EB84-4B14-A4B9-40EE4D3D4EBE}" type="datetimeFigureOut">
              <a:rPr lang="ru-RU"/>
              <a:pPr>
                <a:defRPr/>
              </a:pPr>
              <a:t>24.01.2021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E2E71-B196-4DA9-9539-27AA4FD433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5D6B5-3FAF-4307-99CC-1CF2AEE4A3A1}" type="datetimeFigureOut">
              <a:rPr lang="ru-RU"/>
              <a:pPr>
                <a:defRPr/>
              </a:pPr>
              <a:t>24.01.2021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F9996-56FF-46D2-AEE6-063215EFA9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632D7-859C-4FF3-8FED-4D89BED1F9F5}" type="datetimeFigureOut">
              <a:rPr lang="ru-RU"/>
              <a:pPr>
                <a:defRPr/>
              </a:pPr>
              <a:t>24.01.2021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6B568-8B0D-46A8-8F50-BDFC61E551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B8C4D-93E9-4121-9DCD-DB88E91718B0}" type="datetimeFigureOut">
              <a:rPr lang="ru-RU"/>
              <a:pPr>
                <a:defRPr/>
              </a:pPr>
              <a:t>24.01.2021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4DD0E-8333-402E-81C8-9B68157180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0AC9A-6669-4DDC-9139-E31D99930991}" type="datetimeFigureOut">
              <a:rPr lang="ru-RU"/>
              <a:pPr>
                <a:defRPr/>
              </a:pPr>
              <a:t>24.01.2021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D91FE-E7CA-4B67-A32C-18740C8CB3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69A9B-0145-44D3-B085-7A1DA03C604F}" type="datetimeFigureOut">
              <a:rPr lang="ru-RU"/>
              <a:pPr>
                <a:defRPr/>
              </a:pPr>
              <a:t>24.01.2021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AA0FC-C689-4D15-B67E-D1EEBDD9D4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13B34-0B16-4AF7-8E04-E71048A9F222}" type="datetimeFigureOut">
              <a:rPr lang="ru-RU"/>
              <a:pPr>
                <a:defRPr/>
              </a:pPr>
              <a:t>24.01.2021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E8954-5220-4008-BBF1-C90358B900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0CEC3-0931-40C5-996C-AD13FCB1921E}" type="datetimeFigureOut">
              <a:rPr lang="ru-RU"/>
              <a:pPr>
                <a:defRPr/>
              </a:pPr>
              <a:t>24.01.2021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19B00-7804-4BF8-9CD2-5849EF9BCE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208B68-09FD-44DD-8DEB-98A48DE03122}" type="datetimeFigureOut">
              <a:rPr lang="ru-RU"/>
              <a:pPr>
                <a:defRPr/>
              </a:pPr>
              <a:t>24.01.2021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0FBE085-F554-46D9-8DC4-937C82FAF6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64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19063"/>
            <a:ext cx="9144000" cy="1309687"/>
          </a:xfrm>
        </p:spPr>
        <p:txBody>
          <a:bodyPr anchor="b"/>
          <a:lstStyle/>
          <a:p>
            <a:pPr algn="ctr" eaLnBrk="1" hangingPunct="1">
              <a:lnSpc>
                <a:spcPct val="75000"/>
              </a:lnSpc>
            </a:pPr>
            <a:r>
              <a:rPr lang="uk-UA" b="1" smtClean="0"/>
              <a:t>Вступ до анатомії і фізіології. Організм людини як єдине ціле.</a:t>
            </a:r>
            <a:r>
              <a:rPr lang="uk-UA" smtClean="0"/>
              <a:t>  </a:t>
            </a:r>
            <a:endParaRPr lang="ru-RU" smtClean="0"/>
          </a:p>
        </p:txBody>
      </p:sp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4654550" y="2017713"/>
            <a:ext cx="4489450" cy="37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>
              <a:lnSpc>
                <a:spcPct val="75000"/>
              </a:lnSpc>
            </a:pPr>
            <a:r>
              <a:rPr lang="uk-UA" sz="2800">
                <a:solidFill>
                  <a:schemeClr val="tx1"/>
                </a:solidFill>
              </a:rPr>
              <a:t>План</a:t>
            </a:r>
          </a:p>
          <a:p>
            <a:pPr indent="449263" algn="ctr">
              <a:lnSpc>
                <a:spcPct val="75000"/>
              </a:lnSpc>
            </a:pPr>
            <a:endParaRPr lang="uk-UA" sz="900">
              <a:solidFill>
                <a:schemeClr val="tx1"/>
              </a:solidFill>
            </a:endParaRPr>
          </a:p>
          <a:p>
            <a:pPr indent="449263">
              <a:lnSpc>
                <a:spcPct val="75000"/>
              </a:lnSpc>
              <a:buFontTx/>
              <a:buAutoNum type="arabicPeriod"/>
            </a:pPr>
            <a:r>
              <a:rPr lang="uk-UA" sz="2800">
                <a:solidFill>
                  <a:schemeClr val="tx1"/>
                </a:solidFill>
              </a:rPr>
              <a:t>Організм як єдине ціле.</a:t>
            </a:r>
          </a:p>
          <a:p>
            <a:pPr indent="449263">
              <a:lnSpc>
                <a:spcPct val="75000"/>
              </a:lnSpc>
              <a:buFontTx/>
              <a:buAutoNum type="arabicPeriod"/>
            </a:pPr>
            <a:r>
              <a:rPr lang="uk-UA" sz="2800">
                <a:solidFill>
                  <a:schemeClr val="tx1"/>
                </a:solidFill>
              </a:rPr>
              <a:t>Рівні організації тіла людини: клітина, тканина, орган, система органів, організм. </a:t>
            </a:r>
          </a:p>
          <a:p>
            <a:pPr indent="449263">
              <a:lnSpc>
                <a:spcPct val="75000"/>
              </a:lnSpc>
              <a:buFontTx/>
              <a:buAutoNum type="arabicPeriod"/>
            </a:pPr>
            <a:r>
              <a:rPr lang="uk-UA" sz="2800">
                <a:solidFill>
                  <a:schemeClr val="tx1"/>
                </a:solidFill>
              </a:rPr>
              <a:t>Основні поняття та методи дослідження.</a:t>
            </a:r>
          </a:p>
          <a:p>
            <a:pPr indent="449263">
              <a:lnSpc>
                <a:spcPct val="75000"/>
              </a:lnSpc>
              <a:buFontTx/>
              <a:buAutoNum type="arabicPeriod"/>
            </a:pPr>
            <a:r>
              <a:rPr lang="uk-UA" sz="2800">
                <a:solidFill>
                  <a:schemeClr val="tx1"/>
                </a:solidFill>
              </a:rPr>
              <a:t>Будова  і  функції клітини.</a:t>
            </a:r>
            <a:r>
              <a:rPr lang="ru-RU" sz="280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1536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450" y="1420813"/>
            <a:ext cx="4268788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 idx="4294967295"/>
          </p:nvPr>
        </p:nvSpPr>
        <p:spPr>
          <a:xfrm>
            <a:off x="628650" y="365125"/>
            <a:ext cx="7886700" cy="111125"/>
          </a:xfrm>
        </p:spPr>
        <p:txBody>
          <a:bodyPr/>
          <a:lstStyle/>
          <a:p>
            <a:endParaRPr lang="ru-RU" sz="4000" smtClean="0"/>
          </a:p>
        </p:txBody>
      </p:sp>
      <p:sp>
        <p:nvSpPr>
          <p:cNvPr id="50179" name="Rectangle 3"/>
          <p:cNvSpPr>
            <a:spLocks noGrp="1"/>
          </p:cNvSpPr>
          <p:nvPr>
            <p:ph type="body" idx="4294967295"/>
          </p:nvPr>
        </p:nvSpPr>
        <p:spPr>
          <a:xfrm>
            <a:off x="0" y="155575"/>
            <a:ext cx="9144000" cy="6702425"/>
          </a:xfrm>
        </p:spPr>
        <p:txBody>
          <a:bodyPr/>
          <a:lstStyle/>
          <a:p>
            <a:pPr>
              <a:lnSpc>
                <a:spcPct val="70000"/>
              </a:lnSpc>
              <a:spcBef>
                <a:spcPts val="600"/>
              </a:spcBef>
              <a:defRPr/>
            </a:pPr>
            <a:r>
              <a:rPr lang="ru-RU" sz="3200" b="1" i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Вікова фізіологія</a:t>
            </a:r>
            <a:r>
              <a:rPr lang="ru-RU" b="1" smtClean="0"/>
              <a:t> - самостійна галузь фізіології, яка вивчає особливості життєдіяльності організму в різні періоди онтогенезу (грецьке ontos - істота, особа, genesis - розвиток, походження), функції органів, систем органів і організму в цілому по мірі його росту і розвитку; а також своєрідність цих функцій на кожному віковому етапі.</a:t>
            </a:r>
          </a:p>
          <a:p>
            <a:pPr>
              <a:lnSpc>
                <a:spcPct val="75000"/>
              </a:lnSpc>
              <a:spcBef>
                <a:spcPts val="700"/>
              </a:spcBef>
              <a:defRPr/>
            </a:pPr>
            <a:r>
              <a:rPr lang="ru-RU" b="1" i="1" u="sng" smtClean="0"/>
              <a:t>Основними завданнями</a:t>
            </a:r>
            <a:r>
              <a:rPr lang="ru-RU" b="1" smtClean="0"/>
              <a:t> вивчення вікової фізіології є наступні:</a:t>
            </a:r>
          </a:p>
          <a:p>
            <a:pPr>
              <a:lnSpc>
                <a:spcPct val="75000"/>
              </a:lnSpc>
              <a:spcBef>
                <a:spcPts val="700"/>
              </a:spcBef>
              <a:buFont typeface="Arial" charset="0"/>
              <a:buNone/>
              <a:defRPr/>
            </a:pPr>
            <a:r>
              <a:rPr lang="ru-RU" b="1" smtClean="0"/>
              <a:t>-  Вивчення особливостей функціонування різних органів і систем та організму в цілому.</a:t>
            </a:r>
          </a:p>
          <a:p>
            <a:pPr>
              <a:lnSpc>
                <a:spcPct val="75000"/>
              </a:lnSpc>
              <a:spcBef>
                <a:spcPts val="700"/>
              </a:spcBef>
              <a:buFont typeface="Arial" charset="0"/>
              <a:buNone/>
              <a:defRPr/>
            </a:pPr>
            <a:r>
              <a:rPr lang="ru-RU" b="1" smtClean="0"/>
              <a:t>- Виявлення екзогенних і ендогенних факторів, що визначають особливості функціонування організму в різні вікові періоди.</a:t>
            </a:r>
          </a:p>
          <a:p>
            <a:pPr>
              <a:lnSpc>
                <a:spcPct val="75000"/>
              </a:lnSpc>
              <a:spcBef>
                <a:spcPts val="700"/>
              </a:spcBef>
              <a:buFont typeface="Arial" charset="0"/>
              <a:buNone/>
              <a:defRPr/>
            </a:pPr>
            <a:r>
              <a:rPr lang="ru-RU" b="1" smtClean="0"/>
              <a:t>- Визначення об'єктивних критеріїв віку (вікові нормативи).</a:t>
            </a:r>
          </a:p>
          <a:p>
            <a:pPr>
              <a:lnSpc>
                <a:spcPct val="75000"/>
              </a:lnSpc>
              <a:spcBef>
                <a:spcPts val="700"/>
              </a:spcBef>
              <a:buFont typeface="Arial" charset="0"/>
              <a:buNone/>
              <a:defRPr/>
            </a:pPr>
            <a:r>
              <a:rPr lang="ru-RU" b="1" smtClean="0"/>
              <a:t>- Встановлення закономірностей індивідуального розвитку.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68300" y="257175"/>
            <a:ext cx="8229600" cy="1235075"/>
          </a:xfrm>
        </p:spPr>
        <p:txBody>
          <a:bodyPr/>
          <a:lstStyle/>
          <a:p>
            <a:r>
              <a:rPr lang="uk-UA" sz="4000" b="1" smtClean="0">
                <a:solidFill>
                  <a:srgbClr val="4F6228"/>
                </a:solidFill>
              </a:rPr>
              <a:t>Методи фізіологічних досліджень</a:t>
            </a:r>
            <a:endParaRPr lang="ru-RU" sz="4000" b="1" smtClean="0">
              <a:solidFill>
                <a:srgbClr val="4F6228"/>
              </a:solidFill>
            </a:endParaRPr>
          </a:p>
        </p:txBody>
      </p:sp>
      <p:sp>
        <p:nvSpPr>
          <p:cNvPr id="24578" name="Объект 2"/>
          <p:cNvSpPr>
            <a:spLocks noGrp="1"/>
          </p:cNvSpPr>
          <p:nvPr>
            <p:ph idx="4294967295"/>
          </p:nvPr>
        </p:nvSpPr>
        <p:spPr>
          <a:xfrm>
            <a:off x="250825" y="1700213"/>
            <a:ext cx="8229600" cy="3978275"/>
          </a:xfrm>
        </p:spPr>
        <p:txBody>
          <a:bodyPr/>
          <a:lstStyle/>
          <a:p>
            <a:pPr marL="0" indent="0">
              <a:lnSpc>
                <a:spcPct val="75000"/>
              </a:lnSpc>
              <a:spcBef>
                <a:spcPts val="400"/>
              </a:spcBef>
            </a:pPr>
            <a:r>
              <a:rPr lang="uk-UA" sz="4000" b="1" i="1" u="sng" smtClean="0"/>
              <a:t>Спостереження</a:t>
            </a:r>
            <a:r>
              <a:rPr lang="uk-UA" sz="4000" b="1" smtClean="0"/>
              <a:t>;</a:t>
            </a:r>
          </a:p>
          <a:p>
            <a:pPr marL="0" indent="0">
              <a:lnSpc>
                <a:spcPct val="75000"/>
              </a:lnSpc>
              <a:spcBef>
                <a:spcPts val="400"/>
              </a:spcBef>
            </a:pPr>
            <a:r>
              <a:rPr lang="uk-UA" sz="4000" b="1" i="1" u="sng" smtClean="0"/>
              <a:t>Експеримент</a:t>
            </a:r>
            <a:r>
              <a:rPr lang="uk-UA" sz="4000" b="1" smtClean="0"/>
              <a:t>:</a:t>
            </a:r>
            <a:r>
              <a:rPr lang="uk-UA" sz="3600" b="1" smtClean="0"/>
              <a:t> </a:t>
            </a:r>
          </a:p>
          <a:p>
            <a:pPr marL="0" indent="0">
              <a:lnSpc>
                <a:spcPct val="75000"/>
              </a:lnSpc>
              <a:spcBef>
                <a:spcPts val="400"/>
              </a:spcBef>
              <a:buFont typeface="Arial" charset="0"/>
              <a:buNone/>
            </a:pPr>
            <a:r>
              <a:rPr lang="uk-UA" sz="3600" b="1" smtClean="0"/>
              <a:t>- гострий</a:t>
            </a:r>
            <a:r>
              <a:rPr lang="en-US" sz="3600" b="1" smtClean="0"/>
              <a:t> (</a:t>
            </a:r>
            <a:r>
              <a:rPr lang="uk-UA" sz="3600" b="1" smtClean="0"/>
              <a:t>вівісекція - розтин);</a:t>
            </a:r>
          </a:p>
          <a:p>
            <a:pPr marL="0" indent="0">
              <a:buFont typeface="Arial" charset="0"/>
              <a:buNone/>
            </a:pPr>
            <a:r>
              <a:rPr lang="uk-UA" sz="3600" b="1" smtClean="0"/>
              <a:t>- в умовах ізольованого органу;</a:t>
            </a:r>
          </a:p>
          <a:p>
            <a:pPr marL="0" indent="0">
              <a:buFont typeface="Arial" charset="0"/>
              <a:buNone/>
            </a:pPr>
            <a:r>
              <a:rPr lang="uk-UA" sz="3600" b="1" smtClean="0"/>
              <a:t>- хронічний (І.П. Павлов) – без порушення цілістності;</a:t>
            </a:r>
          </a:p>
          <a:p>
            <a:pPr marL="0" indent="0"/>
            <a:r>
              <a:rPr lang="uk-UA" sz="4000" b="1" i="1" u="sng" smtClean="0"/>
              <a:t>Моделювання</a:t>
            </a:r>
            <a:endParaRPr lang="ru-RU" sz="4000" i="1" u="sng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219530" y="1011762"/>
            <a:ext cx="2915816" cy="21767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123825"/>
            <a:ext cx="8737600" cy="654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363" y="114300"/>
            <a:ext cx="8486775" cy="650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23838"/>
            <a:ext cx="8624887" cy="645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/>
          </p:nvPr>
        </p:nvSpPr>
        <p:spPr>
          <a:xfrm>
            <a:off x="215900" y="357188"/>
            <a:ext cx="8691563" cy="484187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uk-UA" sz="3600" b="1" u="sng" smtClean="0"/>
              <a:t>До експериментальних методів дослідження відносяться</a:t>
            </a:r>
            <a:r>
              <a:rPr lang="uk-UA" sz="3200" b="1" u="sng" smtClean="0"/>
              <a:t>:</a:t>
            </a:r>
            <a:endParaRPr lang="ru-RU" sz="3200" b="1" u="sng" smtClean="0"/>
          </a:p>
        </p:txBody>
      </p:sp>
      <p:sp>
        <p:nvSpPr>
          <p:cNvPr id="28674" name="Rectangle 3"/>
          <p:cNvSpPr>
            <a:spLocks noGrp="1"/>
          </p:cNvSpPr>
          <p:nvPr>
            <p:ph type="body" idx="1"/>
          </p:nvPr>
        </p:nvSpPr>
        <p:spPr>
          <a:xfrm>
            <a:off x="180975" y="1468438"/>
            <a:ext cx="8745538" cy="4983162"/>
          </a:xfrm>
        </p:spPr>
        <p:txBody>
          <a:bodyPr/>
          <a:lstStyle/>
          <a:p>
            <a:pPr>
              <a:lnSpc>
                <a:spcPct val="75000"/>
              </a:lnSpc>
              <a:spcBef>
                <a:spcPts val="400"/>
              </a:spcBef>
            </a:pPr>
            <a:r>
              <a:rPr lang="uk-UA" sz="3600" b="1" smtClean="0"/>
              <a:t>Метод графічної реєстрації фізіологічних процесів </a:t>
            </a:r>
            <a:r>
              <a:rPr lang="uk-UA" sz="2000" smtClean="0"/>
              <a:t>(графічна реєстрація АТ, дихальних актів, моторики ШКТ)</a:t>
            </a:r>
            <a:r>
              <a:rPr lang="uk-UA" sz="3600" b="1" smtClean="0"/>
              <a:t>;</a:t>
            </a:r>
          </a:p>
          <a:p>
            <a:pPr>
              <a:lnSpc>
                <a:spcPct val="75000"/>
              </a:lnSpc>
              <a:spcBef>
                <a:spcPts val="400"/>
              </a:spcBef>
            </a:pPr>
            <a:r>
              <a:rPr lang="uk-UA" sz="3600" b="1" smtClean="0"/>
              <a:t>Метод реєстрації біоелектричних потенціалів </a:t>
            </a:r>
            <a:r>
              <a:rPr lang="uk-UA" sz="2400" smtClean="0"/>
              <a:t>(електрокардіограма, електроміограма)</a:t>
            </a:r>
            <a:r>
              <a:rPr lang="uk-UA" sz="3600" b="1" smtClean="0"/>
              <a:t>;</a:t>
            </a:r>
          </a:p>
          <a:p>
            <a:pPr>
              <a:lnSpc>
                <a:spcPct val="75000"/>
              </a:lnSpc>
              <a:spcBef>
                <a:spcPts val="400"/>
              </a:spcBef>
            </a:pPr>
            <a:r>
              <a:rPr lang="uk-UA" sz="3600" b="1" smtClean="0"/>
              <a:t>Метод електричного подразнення органів та тканин;</a:t>
            </a:r>
          </a:p>
          <a:p>
            <a:pPr>
              <a:lnSpc>
                <a:spcPct val="75000"/>
              </a:lnSpc>
              <a:spcBef>
                <a:spcPts val="400"/>
              </a:spcBef>
            </a:pPr>
            <a:r>
              <a:rPr lang="uk-UA" sz="3600" b="1" smtClean="0"/>
              <a:t>Біохімічні та біофізичні методи;</a:t>
            </a:r>
          </a:p>
          <a:p>
            <a:pPr>
              <a:lnSpc>
                <a:spcPct val="75000"/>
              </a:lnSpc>
              <a:spcBef>
                <a:spcPts val="400"/>
              </a:spcBef>
            </a:pPr>
            <a:r>
              <a:rPr lang="uk-UA" sz="3600" b="1" smtClean="0"/>
              <a:t>Радіометрія, телеметрія тощо.</a:t>
            </a:r>
            <a:endParaRPr lang="ru-RU" sz="3600" b="1" smtClean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79512" y="5450335"/>
            <a:ext cx="4320480" cy="14005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28676" name="Picture 2" descr="http://kilouma.ru/safia/praktikum-abakan-2009-prakticheskoe-zanyatie-1-tema-ohrana-tru/3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1038" y="5451475"/>
            <a:ext cx="4652962" cy="128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" y="242888"/>
            <a:ext cx="8488363" cy="641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813" y="314325"/>
            <a:ext cx="8388350" cy="634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4"/>
          <p:cNvSpPr>
            <a:spLocks noGrp="1"/>
          </p:cNvSpPr>
          <p:nvPr>
            <p:ph type="title"/>
          </p:nvPr>
        </p:nvSpPr>
        <p:spPr>
          <a:xfrm>
            <a:off x="280988" y="474663"/>
            <a:ext cx="8863012" cy="5853112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uk-UA" sz="3200" b="1" u="sng" smtClean="0"/>
              <a:t>функціональні проби</a:t>
            </a:r>
            <a:r>
              <a:rPr lang="uk-UA" sz="3200" b="1" smtClean="0"/>
              <a:t> (тести), за допомогою яких визначається фізіологічний стан людини і його систем</a:t>
            </a:r>
            <a:r>
              <a:rPr lang="uk-UA" sz="2800" b="1" smtClean="0"/>
              <a:t>:</a:t>
            </a:r>
            <a:br>
              <a:rPr lang="uk-UA" sz="2800" b="1" smtClean="0"/>
            </a:br>
            <a:r>
              <a:rPr lang="uk-UA" sz="1000" b="1" smtClean="0"/>
              <a:t> </a:t>
            </a:r>
            <a:r>
              <a:rPr lang="uk-UA" sz="2800" b="1" smtClean="0"/>
              <a:t/>
            </a:r>
            <a:br>
              <a:rPr lang="uk-UA" sz="2800" b="1" smtClean="0"/>
            </a:br>
            <a:r>
              <a:rPr lang="uk-UA" sz="2800" b="1" smtClean="0"/>
              <a:t>**м'язової (динамометрія, ЕМГ),</a:t>
            </a:r>
            <a:br>
              <a:rPr lang="uk-UA" sz="2800" b="1" smtClean="0"/>
            </a:br>
            <a:r>
              <a:rPr lang="uk-UA" sz="1000" b="1" smtClean="0"/>
              <a:t> </a:t>
            </a:r>
            <a:r>
              <a:rPr lang="uk-UA" sz="2800" b="1" smtClean="0"/>
              <a:t/>
            </a:r>
            <a:br>
              <a:rPr lang="uk-UA" sz="2800" b="1" smtClean="0"/>
            </a:br>
            <a:r>
              <a:rPr lang="uk-UA" sz="2800" b="1" smtClean="0"/>
              <a:t>**ССС (ЧСС, АТ, ЕКГ та ін.),</a:t>
            </a:r>
            <a:br>
              <a:rPr lang="uk-UA" sz="2800" b="1" smtClean="0"/>
            </a:br>
            <a:r>
              <a:rPr lang="uk-UA" sz="1000" b="1" smtClean="0"/>
              <a:t> </a:t>
            </a:r>
            <a:r>
              <a:rPr lang="uk-UA" sz="2800" b="1" smtClean="0"/>
              <a:t/>
            </a:r>
            <a:br>
              <a:rPr lang="uk-UA" sz="2800" b="1" smtClean="0"/>
            </a:br>
            <a:r>
              <a:rPr lang="uk-UA" sz="2800" b="1" smtClean="0"/>
              <a:t>**НС (рефлексометрія, ЕЕГ),</a:t>
            </a:r>
            <a:br>
              <a:rPr lang="uk-UA" sz="2800" b="1" smtClean="0"/>
            </a:br>
            <a:r>
              <a:rPr lang="uk-UA" sz="1000" b="1" smtClean="0"/>
              <a:t/>
            </a:r>
            <a:br>
              <a:rPr lang="uk-UA" sz="1000" b="1" smtClean="0"/>
            </a:br>
            <a:r>
              <a:rPr lang="uk-UA" sz="2800" b="1" smtClean="0"/>
              <a:t>**дихальної (спірометрія, спірографія, пневмотахометрія (дослідження прохідності бронхів і верхніх дихальних шляхів, метод дослідження швидкостей повітряного потоку через бронхи і трахею при форсованому видиху і вдиху і ін.),</a:t>
            </a:r>
            <a:br>
              <a:rPr lang="uk-UA" sz="2800" b="1" smtClean="0"/>
            </a:br>
            <a:r>
              <a:rPr lang="uk-UA" sz="1000" b="1" smtClean="0"/>
              <a:t> </a:t>
            </a:r>
            <a:r>
              <a:rPr lang="uk-UA" sz="2800" b="1" smtClean="0"/>
              <a:t/>
            </a:r>
            <a:br>
              <a:rPr lang="uk-UA" sz="2800" b="1" smtClean="0"/>
            </a:br>
            <a:r>
              <a:rPr lang="uk-UA" sz="2800" b="1" smtClean="0"/>
              <a:t>** нейрогуморальної, і т.д.</a:t>
            </a:r>
            <a:r>
              <a:rPr lang="uk-UA" sz="2000" smtClean="0"/>
              <a:t> </a:t>
            </a:r>
            <a:endParaRPr lang="ru-RU" sz="200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65100"/>
            <a:ext cx="8674100" cy="650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628650" y="984250"/>
            <a:ext cx="7886700" cy="519271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uk-UA" sz="4800" b="1" smtClean="0"/>
              <a:t>Організм людини – дуже складна система ієрархічно організованих підсистем і систем. </a:t>
            </a:r>
            <a:endParaRPr lang="ru-RU" sz="4800" b="1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65100"/>
            <a:ext cx="8605838" cy="644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5900" y="233363"/>
            <a:ext cx="8562975" cy="643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7488"/>
            <a:ext cx="8618537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75" y="231775"/>
            <a:ext cx="8645525" cy="643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" y="219075"/>
            <a:ext cx="8701088" cy="644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25" y="219075"/>
            <a:ext cx="8767763" cy="642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204788"/>
            <a:ext cx="8672512" cy="643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8288" y="301625"/>
            <a:ext cx="8537575" cy="638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300" y="233363"/>
            <a:ext cx="8659813" cy="662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>
          <a:xfrm>
            <a:off x="280988" y="338138"/>
            <a:ext cx="8645525" cy="1260475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ru-RU" sz="4000" b="1" smtClean="0"/>
              <a:t>У даний час виділяють наступні </a:t>
            </a:r>
            <a:r>
              <a:rPr lang="ru-RU" sz="4000" b="1" u="sng" smtClean="0"/>
              <a:t>структурні рівні організму:</a:t>
            </a:r>
          </a:p>
        </p:txBody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>
          <a:xfrm>
            <a:off x="363538" y="1552575"/>
            <a:ext cx="8580437" cy="4833938"/>
          </a:xfrm>
        </p:spPr>
        <p:txBody>
          <a:bodyPr/>
          <a:lstStyle/>
          <a:p>
            <a:pPr>
              <a:lnSpc>
                <a:spcPct val="85000"/>
              </a:lnSpc>
              <a:spcBef>
                <a:spcPts val="800"/>
              </a:spcBef>
            </a:pPr>
            <a:r>
              <a:rPr lang="ru-RU" sz="3200" b="1" smtClean="0"/>
              <a:t>1.  Рівень цілісного організму. </a:t>
            </a:r>
          </a:p>
          <a:p>
            <a:pPr>
              <a:lnSpc>
                <a:spcPct val="85000"/>
              </a:lnSpc>
              <a:spcBef>
                <a:spcPts val="800"/>
              </a:spcBef>
            </a:pPr>
            <a:r>
              <a:rPr lang="ru-RU" sz="3200" b="1" smtClean="0"/>
              <a:t>2.  Рівень морфо-функціональних систем (системний). </a:t>
            </a:r>
          </a:p>
          <a:p>
            <a:pPr>
              <a:lnSpc>
                <a:spcPct val="85000"/>
              </a:lnSpc>
              <a:spcBef>
                <a:spcPts val="800"/>
              </a:spcBef>
            </a:pPr>
            <a:r>
              <a:rPr lang="ru-RU" sz="3200" b="1" smtClean="0"/>
              <a:t>3.  Рівень окремих органів тіла (органний). </a:t>
            </a:r>
          </a:p>
          <a:p>
            <a:pPr>
              <a:lnSpc>
                <a:spcPct val="85000"/>
              </a:lnSpc>
              <a:spcBef>
                <a:spcPts val="800"/>
              </a:spcBef>
            </a:pPr>
            <a:r>
              <a:rPr lang="ru-RU" sz="3200" b="1" smtClean="0"/>
              <a:t>4.  Рівень тканин, з яких побудовані органи (тканинний). </a:t>
            </a:r>
          </a:p>
          <a:p>
            <a:pPr>
              <a:lnSpc>
                <a:spcPct val="85000"/>
              </a:lnSpc>
              <a:spcBef>
                <a:spcPts val="800"/>
              </a:spcBef>
            </a:pPr>
            <a:r>
              <a:rPr lang="ru-RU" sz="3200" b="1" smtClean="0"/>
              <a:t>5.  Клітинний рівень. </a:t>
            </a:r>
          </a:p>
          <a:p>
            <a:pPr>
              <a:lnSpc>
                <a:spcPct val="85000"/>
              </a:lnSpc>
              <a:spcBef>
                <a:spcPts val="800"/>
              </a:spcBef>
            </a:pPr>
            <a:r>
              <a:rPr lang="ru-RU" sz="3200" b="1" smtClean="0"/>
              <a:t>6.  Рівень  органічних  макромолекул,  молекулярних  комплексів  і субклітинних структур (субклітинний рівень).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Grp="1"/>
          </p:cNvSpPr>
          <p:nvPr>
            <p:ph type="title"/>
          </p:nvPr>
        </p:nvSpPr>
        <p:spPr>
          <a:xfrm>
            <a:off x="0" y="109538"/>
            <a:ext cx="9363075" cy="67484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uk-UA" sz="2800" b="1" u="sng" smtClean="0"/>
              <a:t>Клітина</a:t>
            </a:r>
            <a:r>
              <a:rPr lang="uk-UA" sz="2800" smtClean="0"/>
              <a:t> - структурний елемент організмів, що забезпечує їхнє відтворення, розвиток і життєдіяльність.</a:t>
            </a:r>
            <a:r>
              <a:rPr lang="uk-UA" sz="2800" b="1" smtClean="0"/>
              <a:t/>
            </a:r>
            <a:br>
              <a:rPr lang="uk-UA" sz="2800" b="1" smtClean="0"/>
            </a:br>
            <a:r>
              <a:rPr lang="uk-UA" sz="2800" b="1" u="sng" smtClean="0"/>
              <a:t>Тканина</a:t>
            </a:r>
            <a:r>
              <a:rPr lang="uk-UA" sz="2800" i="1" smtClean="0"/>
              <a:t> -</a:t>
            </a:r>
            <a:r>
              <a:rPr lang="uk-UA" sz="2800" smtClean="0"/>
              <a:t> система клітин і неклітинних елементів, спільних за походженням, будовою та функціями.</a:t>
            </a:r>
            <a:r>
              <a:rPr lang="uk-UA" sz="2800" b="1" smtClean="0"/>
              <a:t/>
            </a:r>
            <a:br>
              <a:rPr lang="uk-UA" sz="2800" b="1" smtClean="0"/>
            </a:br>
            <a:r>
              <a:rPr lang="uk-UA" sz="2800" b="1" u="sng" smtClean="0"/>
              <a:t>Орган</a:t>
            </a:r>
            <a:r>
              <a:rPr lang="uk-UA" sz="2800" b="1" smtClean="0"/>
              <a:t> </a:t>
            </a:r>
            <a:r>
              <a:rPr lang="uk-UA" sz="2800" i="1" smtClean="0"/>
              <a:t>- </a:t>
            </a:r>
            <a:r>
              <a:rPr lang="uk-UA" sz="2800" smtClean="0"/>
              <a:t>структура, яка складається з різних спеціалізованих клітин, що має систему кровопостачання і нейроендокринної регуляції, які забезпечують його специфічні функції.</a:t>
            </a:r>
            <a:r>
              <a:rPr lang="uk-UA" sz="2800" b="1" smtClean="0"/>
              <a:t/>
            </a:r>
            <a:br>
              <a:rPr lang="uk-UA" sz="2800" b="1" smtClean="0"/>
            </a:br>
            <a:r>
              <a:rPr lang="uk-UA" sz="2800" b="1" u="sng" smtClean="0"/>
              <a:t>Фізіологічна</a:t>
            </a:r>
            <a:r>
              <a:rPr lang="uk-UA" sz="2800" b="1" smtClean="0"/>
              <a:t> </a:t>
            </a:r>
            <a:r>
              <a:rPr lang="uk-UA" sz="2800" b="1" u="sng" smtClean="0"/>
              <a:t>система</a:t>
            </a:r>
            <a:r>
              <a:rPr lang="uk-UA" sz="2800" i="1" smtClean="0"/>
              <a:t>-</a:t>
            </a:r>
            <a:r>
              <a:rPr lang="uk-UA" sz="2800" smtClean="0"/>
              <a:t>спадково закріплена сукупність органів і тканин та їх нейроендокринна регуляція, яка забезпечує здійснення тієї чи іншої  функції організму (дихання, виділення, травлення та ін.).</a:t>
            </a:r>
            <a:r>
              <a:rPr lang="uk-UA" sz="2800" b="1" smtClean="0"/>
              <a:t/>
            </a:r>
            <a:br>
              <a:rPr lang="uk-UA" sz="2800" b="1" smtClean="0"/>
            </a:br>
            <a:r>
              <a:rPr lang="uk-UA" sz="2800" b="1" u="sng" smtClean="0"/>
              <a:t>Функціональна система</a:t>
            </a:r>
            <a:r>
              <a:rPr lang="uk-UA" sz="2800" i="1" smtClean="0"/>
              <a:t> -</a:t>
            </a:r>
            <a:r>
              <a:rPr lang="uk-UA" sz="2800" smtClean="0"/>
              <a:t> сукупність різнорідних органів та тканин, що належать до різних анатомічних структур, але які забезпечують досягнення певного кінцевого результату.</a:t>
            </a:r>
            <a:br>
              <a:rPr lang="uk-UA" sz="2800" smtClean="0"/>
            </a:br>
            <a:r>
              <a:rPr lang="uk-UA" sz="2800" b="1" u="sng" smtClean="0"/>
              <a:t>Організм</a:t>
            </a:r>
            <a:r>
              <a:rPr lang="uk-UA" sz="2800" b="1" smtClean="0"/>
              <a:t> </a:t>
            </a:r>
            <a:r>
              <a:rPr lang="uk-UA" sz="2800" i="1" smtClean="0"/>
              <a:t>- </a:t>
            </a:r>
            <a:r>
              <a:rPr lang="uk-UA" sz="2800" smtClean="0"/>
              <a:t>самостійно існуюча одиниця, яка являє собою систему, що саморегулюється і реагує як єдине ціле на зміни зовнішнього середовища.</a:t>
            </a:r>
            <a:endParaRPr lang="ru-RU" sz="2800" b="1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117475" y="214313"/>
            <a:ext cx="8907463" cy="1492250"/>
          </a:xfrm>
        </p:spPr>
        <p:txBody>
          <a:bodyPr/>
          <a:lstStyle/>
          <a:p>
            <a:r>
              <a:rPr lang="uk-UA" sz="3200" b="1" u="sng" smtClean="0"/>
              <a:t>Цілісність організму, тобто його об’єднання (інтегрування) забезпечується</a:t>
            </a:r>
            <a:r>
              <a:rPr lang="uk-UA" sz="3200" smtClean="0"/>
              <a:t>:</a:t>
            </a:r>
            <a:endParaRPr lang="ru-RU" sz="3200" smtClean="0"/>
          </a:p>
        </p:txBody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>
          <a:xfrm>
            <a:off x="165100" y="1908175"/>
            <a:ext cx="8774113" cy="47466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3200" b="1" smtClean="0"/>
              <a:t>1. структурним з’єднанням всіх частин організму (клітин, тканин, органів та ін.);</a:t>
            </a:r>
          </a:p>
          <a:p>
            <a:pPr>
              <a:buFont typeface="Arial" charset="0"/>
              <a:buNone/>
            </a:pPr>
            <a:r>
              <a:rPr lang="uk-UA" sz="3200" b="1" smtClean="0"/>
              <a:t>2. зв’язком між усіма частинами організму за допомогою:</a:t>
            </a:r>
          </a:p>
          <a:p>
            <a:pPr>
              <a:buFont typeface="Arial" charset="0"/>
              <a:buNone/>
            </a:pPr>
            <a:r>
              <a:rPr lang="uk-UA" sz="3200" b="1" smtClean="0"/>
              <a:t>а) рідин, які циркулюють в його судинах, порожнинах (гуморальний зв’язок, </a:t>
            </a:r>
            <a:r>
              <a:rPr lang="en-US" sz="3200" b="1" smtClean="0"/>
              <a:t>humor</a:t>
            </a:r>
            <a:r>
              <a:rPr lang="uk-UA" sz="3200" b="1" smtClean="0"/>
              <a:t> – рідина;</a:t>
            </a:r>
          </a:p>
          <a:p>
            <a:pPr>
              <a:buFont typeface="Arial" charset="0"/>
              <a:buNone/>
            </a:pPr>
            <a:r>
              <a:rPr lang="uk-UA" sz="3200" b="1" smtClean="0"/>
              <a:t>б) нервової системи, яка регулює усі процеси організму (нервова регуляція)</a:t>
            </a:r>
            <a:endParaRPr lang="ru-RU" sz="3200" b="1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19063"/>
          </a:xfrm>
        </p:spPr>
        <p:txBody>
          <a:bodyPr/>
          <a:lstStyle/>
          <a:p>
            <a:endParaRPr lang="ru-RU" sz="4000" smtClean="0"/>
          </a:p>
        </p:txBody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>
          <a:xfrm>
            <a:off x="0" y="125413"/>
            <a:ext cx="4281488" cy="6572250"/>
          </a:xfrm>
        </p:spPr>
        <p:txBody>
          <a:bodyPr/>
          <a:lstStyle/>
          <a:p>
            <a:pPr>
              <a:lnSpc>
                <a:spcPct val="70000"/>
              </a:lnSpc>
              <a:spcBef>
                <a:spcPts val="800"/>
              </a:spcBef>
            </a:pPr>
            <a:r>
              <a:rPr lang="ru-RU" b="1" i="1" u="sng" smtClean="0"/>
              <a:t>Анатомія</a:t>
            </a:r>
            <a:r>
              <a:rPr lang="ru-RU" b="1" smtClean="0"/>
              <a:t> є складовою частиною науки морфології, до якої належить гістологія (наука про тканини), цитологія (наука про клітини),ембріологія (розвиток зародка).</a:t>
            </a:r>
          </a:p>
          <a:p>
            <a:pPr>
              <a:lnSpc>
                <a:spcPct val="70000"/>
              </a:lnSpc>
              <a:spcBef>
                <a:spcPts val="800"/>
              </a:spcBef>
            </a:pPr>
            <a:r>
              <a:rPr lang="ru-RU" b="1" i="1" u="sng" smtClean="0"/>
              <a:t>Анатомія</a:t>
            </a:r>
            <a:r>
              <a:rPr lang="ru-RU" b="1" smtClean="0"/>
              <a:t> - це наука про форму і будову організму людини і його складових - органів та систем, а також про їх розвиток і функції. Існує анатомія описова, системна - нормальна, топографічна, пластична.</a:t>
            </a:r>
          </a:p>
          <a:p>
            <a:pPr>
              <a:lnSpc>
                <a:spcPct val="70000"/>
              </a:lnSpc>
              <a:spcBef>
                <a:spcPts val="800"/>
              </a:spcBef>
            </a:pPr>
            <a:r>
              <a:rPr lang="ru-RU" b="1" smtClean="0"/>
              <a:t>Нормальна анатомія вивчається за системами. </a:t>
            </a:r>
          </a:p>
        </p:txBody>
      </p:sp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79900" y="228600"/>
            <a:ext cx="46736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/>
          </p:nvPr>
        </p:nvSpPr>
        <p:spPr>
          <a:xfrm>
            <a:off x="161925" y="173038"/>
            <a:ext cx="8764588" cy="684212"/>
          </a:xfrm>
        </p:spPr>
        <p:txBody>
          <a:bodyPr/>
          <a:lstStyle/>
          <a:p>
            <a:r>
              <a:rPr lang="ru-RU" sz="3200" b="1" u="sng" smtClean="0"/>
              <a:t>Основні методи дослідження в анатомії</a:t>
            </a:r>
          </a:p>
        </p:txBody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>
          <a:xfrm>
            <a:off x="180975" y="874713"/>
            <a:ext cx="8782050" cy="5788025"/>
          </a:xfrm>
        </p:spPr>
        <p:txBody>
          <a:bodyPr/>
          <a:lstStyle/>
          <a:p>
            <a:pPr>
              <a:lnSpc>
                <a:spcPct val="70000"/>
              </a:lnSpc>
              <a:buFont typeface="Arial" charset="0"/>
              <a:buNone/>
            </a:pPr>
            <a:r>
              <a:rPr lang="ru-RU" sz="1800" smtClean="0"/>
              <a:t>1</a:t>
            </a:r>
            <a:r>
              <a:rPr lang="ru-RU" sz="1800" b="1" smtClean="0"/>
              <a:t>. Соматоскопія – огляд тіла – дає уявлення про форму тіла і його частин. </a:t>
            </a:r>
          </a:p>
          <a:p>
            <a:pPr>
              <a:lnSpc>
                <a:spcPct val="70000"/>
              </a:lnSpc>
              <a:buFont typeface="Arial" charset="0"/>
              <a:buNone/>
            </a:pPr>
            <a:r>
              <a:rPr lang="ru-RU" sz="1800" b="1" smtClean="0"/>
              <a:t>2.  Соматометрія  –  вимірювання  тіла  і  його  частин  –  доповнює  дані огляду.  </a:t>
            </a:r>
          </a:p>
          <a:p>
            <a:pPr>
              <a:lnSpc>
                <a:spcPct val="70000"/>
              </a:lnSpc>
              <a:buFont typeface="Arial" charset="0"/>
              <a:buNone/>
            </a:pPr>
            <a:r>
              <a:rPr lang="ru-RU" sz="1800" b="1" smtClean="0"/>
              <a:t>3.  Розтин  трупів  і  препарування  </a:t>
            </a:r>
          </a:p>
          <a:p>
            <a:pPr>
              <a:lnSpc>
                <a:spcPct val="70000"/>
              </a:lnSpc>
              <a:buFont typeface="Arial" charset="0"/>
              <a:buNone/>
            </a:pPr>
            <a:r>
              <a:rPr lang="ru-RU" sz="1800" b="1" smtClean="0"/>
              <a:t>4.  Мацерація  – процес  розмочування  м'яких  тканин  з  наступним  їх  розм'якшенням  і відділенням ( для вивчення кісток).</a:t>
            </a:r>
          </a:p>
          <a:p>
            <a:pPr>
              <a:lnSpc>
                <a:spcPct val="70000"/>
              </a:lnSpc>
              <a:buFont typeface="Arial" charset="0"/>
              <a:buNone/>
            </a:pPr>
            <a:r>
              <a:rPr lang="ru-RU" sz="1800" b="1" smtClean="0"/>
              <a:t>5. Метод  ін'єкції  – заповнення  порожнин, щілин, просвітів, трубчастих  структур  в  людському  тілі  забарвленою  або  безбарвною ущільнюючою  масою ( для  отримання  зліпка) </a:t>
            </a:r>
          </a:p>
          <a:p>
            <a:pPr>
              <a:lnSpc>
                <a:spcPct val="70000"/>
              </a:lnSpc>
              <a:buFont typeface="Arial" charset="0"/>
              <a:buNone/>
            </a:pPr>
            <a:r>
              <a:rPr lang="ru-RU" sz="1800" b="1" smtClean="0"/>
              <a:t>6.  Метод  корозії  – тканини,  які  важко  препарувати, видаляються  шляхом  витравлення  їх  кислотами. </a:t>
            </a:r>
          </a:p>
          <a:p>
            <a:pPr>
              <a:lnSpc>
                <a:spcPct val="70000"/>
              </a:lnSpc>
              <a:buFont typeface="Arial" charset="0"/>
              <a:buNone/>
            </a:pPr>
            <a:r>
              <a:rPr lang="ru-RU" sz="1800" b="1" smtClean="0"/>
              <a:t>7. Метод пошарового розпилу заморожених трупів.</a:t>
            </a:r>
          </a:p>
          <a:p>
            <a:pPr>
              <a:lnSpc>
                <a:spcPct val="70000"/>
              </a:lnSpc>
              <a:buFont typeface="Arial" charset="0"/>
              <a:buNone/>
            </a:pPr>
            <a:r>
              <a:rPr lang="ru-RU" sz="1800" b="1" smtClean="0"/>
              <a:t>8. Метод  багатошарових пластичних  або  графічних реконструкцій. </a:t>
            </a:r>
          </a:p>
          <a:p>
            <a:pPr>
              <a:lnSpc>
                <a:spcPct val="70000"/>
              </a:lnSpc>
              <a:buFont typeface="Arial" charset="0"/>
              <a:buNone/>
            </a:pPr>
            <a:r>
              <a:rPr lang="ru-RU" sz="1800" b="1" smtClean="0"/>
              <a:t>9.  Метод  просвітлення  анатомічних  препаратів (для вивчення нервової і судинної систем). </a:t>
            </a:r>
          </a:p>
          <a:p>
            <a:pPr>
              <a:lnSpc>
                <a:spcPct val="70000"/>
              </a:lnSpc>
              <a:buFont typeface="Arial" charset="0"/>
              <a:buNone/>
            </a:pPr>
            <a:r>
              <a:rPr lang="ru-RU" sz="1800" b="1" smtClean="0"/>
              <a:t>10.  Метод  макро-мікроскопічного  дослідження. </a:t>
            </a:r>
          </a:p>
          <a:p>
            <a:pPr>
              <a:lnSpc>
                <a:spcPct val="70000"/>
              </a:lnSpc>
              <a:buFont typeface="Arial" charset="0"/>
              <a:buNone/>
            </a:pPr>
            <a:r>
              <a:rPr lang="ru-RU" sz="1800" b="1" smtClean="0"/>
              <a:t>11.  Рентгенологічний  метод  (рентгеноанатомія). Сучасний - комп`ютерна томографія (КТ). </a:t>
            </a:r>
          </a:p>
          <a:p>
            <a:pPr>
              <a:lnSpc>
                <a:spcPct val="70000"/>
              </a:lnSpc>
              <a:buFont typeface="Arial" charset="0"/>
              <a:buNone/>
            </a:pPr>
            <a:r>
              <a:rPr lang="ru-RU" sz="1800" b="1" smtClean="0"/>
              <a:t>12.  Ендоскопічні  методи (за  допомогою  спеціальних оптичних  приладів  внутрішньої  поверхні  порожнистих  органів). </a:t>
            </a:r>
          </a:p>
          <a:p>
            <a:pPr>
              <a:lnSpc>
                <a:spcPct val="70000"/>
              </a:lnSpc>
              <a:buFont typeface="Arial" charset="0"/>
              <a:buNone/>
            </a:pPr>
            <a:r>
              <a:rPr lang="ru-RU" sz="1800" b="1" smtClean="0"/>
              <a:t>13. Ультразвукова ехолокація (ехографія, УЗД). </a:t>
            </a:r>
          </a:p>
          <a:p>
            <a:pPr>
              <a:lnSpc>
                <a:spcPct val="70000"/>
              </a:lnSpc>
              <a:buFont typeface="Arial" charset="0"/>
              <a:buNone/>
            </a:pPr>
            <a:r>
              <a:rPr lang="ru-RU" sz="1800" b="1" smtClean="0"/>
              <a:t>14.  Магнітно-резонансна  томографія,  МРТ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7" name="Picture 4" descr="f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088" y="201613"/>
            <a:ext cx="8677275" cy="631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>
          <a:xfrm>
            <a:off x="228600" y="146050"/>
            <a:ext cx="8915400" cy="2274888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ru-RU" sz="3200" b="1" u="sng" smtClean="0"/>
              <a:t>Фізіологія</a:t>
            </a:r>
            <a:r>
              <a:rPr lang="ru-RU" sz="3200" b="1" smtClean="0"/>
              <a:t> </a:t>
            </a:r>
            <a:r>
              <a:rPr lang="ru-RU" sz="2800" b="1" i="1" smtClean="0"/>
              <a:t>(з грец. physis - природа і logos - вчення)</a:t>
            </a:r>
            <a:r>
              <a:rPr lang="ru-RU" sz="2800" b="1" smtClean="0"/>
              <a:t> </a:t>
            </a:r>
            <a:r>
              <a:rPr lang="ru-RU" sz="3200" b="1" smtClean="0"/>
              <a:t>– наука, що вивчає закономірності функціонування живих організмів та їх складових частин у їх єдності і взаємозв'язку з навколишнім середовищем</a:t>
            </a:r>
            <a:r>
              <a:rPr lang="ru-RU" sz="3200" smtClean="0"/>
              <a:t>.</a:t>
            </a:r>
          </a:p>
        </p:txBody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>
          <a:xfrm>
            <a:off x="153988" y="2492375"/>
            <a:ext cx="8770937" cy="4365625"/>
          </a:xfrm>
        </p:spPr>
        <p:txBody>
          <a:bodyPr/>
          <a:lstStyle/>
          <a:p>
            <a:pPr algn="just"/>
            <a:r>
              <a:rPr lang="uk-UA" sz="3200" b="1" u="sng" smtClean="0">
                <a:solidFill>
                  <a:srgbClr val="4F6228"/>
                </a:solidFill>
              </a:rPr>
              <a:t>Предмет фізіології</a:t>
            </a:r>
            <a:r>
              <a:rPr lang="uk-UA" sz="3200" b="1" smtClean="0">
                <a:solidFill>
                  <a:srgbClr val="4F6228"/>
                </a:solidFill>
              </a:rPr>
              <a:t> - </a:t>
            </a:r>
            <a:r>
              <a:rPr lang="uk-UA" sz="3200" smtClean="0"/>
              <a:t>функції живих організмів, взаємозв'язок між ними, регуляція та пристосування до зовнішнього середовища;</a:t>
            </a:r>
          </a:p>
          <a:p>
            <a:pPr algn="just"/>
            <a:r>
              <a:rPr lang="uk-UA" sz="3200" b="1" u="sng" smtClean="0">
                <a:solidFill>
                  <a:srgbClr val="4F6228"/>
                </a:solidFill>
              </a:rPr>
              <a:t>Фізіологічна функція</a:t>
            </a:r>
            <a:r>
              <a:rPr lang="uk-UA" sz="3200" b="1" smtClean="0">
                <a:solidFill>
                  <a:srgbClr val="4F6228"/>
                </a:solidFill>
              </a:rPr>
              <a:t> </a:t>
            </a:r>
            <a:r>
              <a:rPr lang="uk-UA" sz="3200" smtClean="0"/>
              <a:t>(</a:t>
            </a:r>
            <a:r>
              <a:rPr lang="en-US" sz="3200" i="1" smtClean="0"/>
              <a:t>functio</a:t>
            </a:r>
            <a:r>
              <a:rPr lang="en-US" sz="3200" smtClean="0"/>
              <a:t> – </a:t>
            </a:r>
            <a:r>
              <a:rPr lang="ru-RU" sz="3200" smtClean="0"/>
              <a:t>д</a:t>
            </a:r>
            <a:r>
              <a:rPr lang="uk-UA" sz="3200" smtClean="0"/>
              <a:t>і</a:t>
            </a:r>
            <a:r>
              <a:rPr lang="ru-RU" sz="3200" smtClean="0"/>
              <a:t>яльність) – специфічна діяльність системи чи органу, що має пристосувальне значення та спрямована на досягнення корисного (для організму) результату.</a:t>
            </a:r>
          </a:p>
          <a:p>
            <a:pPr>
              <a:buFont typeface="Arial" charset="0"/>
              <a:buNone/>
            </a:pPr>
            <a:endParaRPr lang="ru-RU" sz="320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1589</TotalTime>
  <Words>693</Words>
  <Application>Microsoft Office PowerPoint</Application>
  <PresentationFormat>Экран (4:3)</PresentationFormat>
  <Paragraphs>62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Calibri Light</vt:lpstr>
      <vt:lpstr>Calibri</vt:lpstr>
      <vt:lpstr>Тема Office</vt:lpstr>
      <vt:lpstr>Вступ до анатомії і фізіології. Організм людини як єдине ціле.  </vt:lpstr>
      <vt:lpstr>Слайд 2</vt:lpstr>
      <vt:lpstr>У даний час виділяють наступні структурні рівні організму:</vt:lpstr>
      <vt:lpstr>Клітина - структурний елемент організмів, що забезпечує їхнє відтворення, розвиток і життєдіяльність. Тканина - система клітин і неклітинних елементів, спільних за походженням, будовою та функціями. Орган - структура, яка складається з різних спеціалізованих клітин, що має систему кровопостачання і нейроендокринної регуляції, які забезпечують його специфічні функції. Фізіологічна система-спадково закріплена сукупність органів і тканин та їх нейроендокринна регуляція, яка забезпечує здійснення тієї чи іншої  функції організму (дихання, виділення, травлення та ін.). Функціональна система - сукупність різнорідних органів та тканин, що належать до різних анатомічних структур, але які забезпечують досягнення певного кінцевого результату. Організм - самостійно існуюча одиниця, яка являє собою систему, що саморегулюється і реагує як єдине ціле на зміни зовнішнього середовища.</vt:lpstr>
      <vt:lpstr>Цілісність організму, тобто його об’єднання (інтегрування) забезпечується:</vt:lpstr>
      <vt:lpstr>Слайд 6</vt:lpstr>
      <vt:lpstr>Основні методи дослідження в анатомії</vt:lpstr>
      <vt:lpstr>Слайд 8</vt:lpstr>
      <vt:lpstr>Фізіологія (з грец. physis - природа і logos - вчення) – наука, що вивчає закономірності функціонування живих організмів та їх складових частин у їх єдності і взаємозв'язку з навколишнім середовищем.</vt:lpstr>
      <vt:lpstr>Слайд 10</vt:lpstr>
      <vt:lpstr>Методи фізіологічних досліджень</vt:lpstr>
      <vt:lpstr>Слайд 12</vt:lpstr>
      <vt:lpstr>Слайд 13</vt:lpstr>
      <vt:lpstr>Слайд 14</vt:lpstr>
      <vt:lpstr>До експериментальних методів дослідження відносяться:</vt:lpstr>
      <vt:lpstr>Слайд 16</vt:lpstr>
      <vt:lpstr>Слайд 17</vt:lpstr>
      <vt:lpstr>функціональні проби (тести), за допомогою яких визначається фізіологічний стан людини і його систем:   **м'язової (динамометрія, ЕМГ),   **ССС (ЧСС, АТ, ЕКГ та ін.),   **НС (рефлексометрія, ЕЕГ),  **дихальної (спірометрія, спірографія, пневмотахометрія (дослідження прохідності бронхів і верхніх дихальних шляхів, метод дослідження швидкостей повітряного потоку через бронхи і трахею при форсованому видиху і вдиху і ін.),   ** нейрогуморальної, і т.д. 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1</cp:lastModifiedBy>
  <cp:revision>32</cp:revision>
  <dcterms:created xsi:type="dcterms:W3CDTF">2016-11-12T15:02:45Z</dcterms:created>
  <dcterms:modified xsi:type="dcterms:W3CDTF">2021-01-24T08:20:04Z</dcterms:modified>
</cp:coreProperties>
</file>