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84" r:id="rId6"/>
    <p:sldId id="287" r:id="rId7"/>
    <p:sldId id="283" r:id="rId8"/>
    <p:sldId id="288" r:id="rId9"/>
    <p:sldId id="289" r:id="rId10"/>
    <p:sldId id="282" r:id="rId11"/>
    <p:sldId id="290" r:id="rId12"/>
    <p:sldId id="28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7BD9-FE61-420E-8F48-67DB8C42880F}" type="datetimeFigureOut">
              <a:rPr lang="ru-UA" smtClean="0"/>
              <a:t>02/07/2021</a:t>
            </a:fld>
            <a:endParaRPr lang="ru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521F-5DF8-416B-B6FE-33876C05932B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79980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35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04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36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61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564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5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948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05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898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07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F97C1-9614-4B39-974F-3B9B49849869}" type="datetimeFigureOut">
              <a:rPr lang="ru-RU" smtClean="0"/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71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17" y="386303"/>
            <a:ext cx="6818568" cy="2511642"/>
          </a:xfr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2"/>
                </a:solidFill>
                <a:latin typeface="Cambria" panose="02040503050406030204" pitchFamily="18" charset="0"/>
              </a:rPr>
              <a:t>ДИСЦИПЛІНА ЗА ВИБОРОМ СТУДЕНТА: </a:t>
            </a:r>
            <a:br>
              <a:rPr lang="ru-RU" sz="3200" b="1" i="1" dirty="0"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3200" b="1" i="1" dirty="0" err="1">
                <a:solidFill>
                  <a:srgbClr val="C00000"/>
                </a:solidFill>
                <a:latin typeface="Cambria" panose="02040503050406030204" pitchFamily="18" charset="0"/>
              </a:rPr>
              <a:t>Трансфертне</a:t>
            </a:r>
            <a:r>
              <a:rPr lang="ru-RU" sz="3200" b="1" i="1" dirty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sz="3200" b="1" i="1" dirty="0" err="1">
                <a:solidFill>
                  <a:srgbClr val="C00000"/>
                </a:solidFill>
                <a:latin typeface="Cambria" panose="02040503050406030204" pitchFamily="18" charset="0"/>
              </a:rPr>
              <a:t>ціноутворення</a:t>
            </a:r>
            <a:endParaRPr lang="ru-RU" sz="32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370" y="3731177"/>
            <a:ext cx="8000254" cy="2894706"/>
          </a:xfrm>
          <a:gradFill>
            <a:gsLst>
              <a:gs pos="4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10000"/>
          </a:bodyPr>
          <a:lstStyle/>
          <a:p>
            <a:pPr algn="l">
              <a:spcBef>
                <a:spcPts val="0"/>
              </a:spcBef>
            </a:pPr>
            <a:r>
              <a:rPr lang="uk-UA" sz="2400" b="1" i="1" dirty="0">
                <a:solidFill>
                  <a:schemeClr val="tx1"/>
                </a:solidFill>
                <a:latin typeface="Cambria" panose="02040503050406030204" pitchFamily="18" charset="0"/>
              </a:rPr>
              <a:t>розробник дисципліни, лектор:</a:t>
            </a:r>
          </a:p>
          <a:p>
            <a:pPr algn="l">
              <a:spcBef>
                <a:spcPts val="0"/>
              </a:spcBef>
            </a:pPr>
            <a:r>
              <a:rPr lang="uk-UA" sz="24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СІЛІНА ІРИНА ВАДИМІВНА</a:t>
            </a:r>
          </a:p>
          <a:p>
            <a:pPr algn="l">
              <a:spcBef>
                <a:spcPts val="0"/>
              </a:spcBef>
            </a:pPr>
            <a:r>
              <a:rPr lang="uk-UA" sz="2400" i="1" dirty="0" err="1">
                <a:solidFill>
                  <a:schemeClr val="tx1"/>
                </a:solidFill>
                <a:latin typeface="Cambria" panose="02040503050406030204" pitchFamily="18" charset="0"/>
              </a:rPr>
              <a:t>К.е.н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., ДОЦЕНТ</a:t>
            </a:r>
          </a:p>
          <a:p>
            <a:pPr algn="l">
              <a:spcBef>
                <a:spcPts val="0"/>
              </a:spcBef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ДОЦЕНТ кафедри інформаційної економіки, підприємництва та фінансів</a:t>
            </a:r>
          </a:p>
          <a:p>
            <a:pPr algn="l">
              <a:spcBef>
                <a:spcPts val="0"/>
              </a:spcBef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Інженерний навчально-науковИЙ інститут</a:t>
            </a:r>
          </a:p>
          <a:p>
            <a:pPr algn="l">
              <a:spcBef>
                <a:spcPts val="0"/>
              </a:spcBef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 Запорізького національного університету</a:t>
            </a:r>
          </a:p>
          <a:p>
            <a:pPr algn="l">
              <a:spcBef>
                <a:spcPts val="0"/>
              </a:spcBef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l">
              <a:spcBef>
                <a:spcPts val="0"/>
              </a:spcBef>
            </a:pPr>
            <a:endParaRPr lang="uk-UA" sz="2400" dirty="0">
              <a:latin typeface="Cambria" panose="02040503050406030204" pitchFamily="18" charset="0"/>
            </a:endParaRPr>
          </a:p>
          <a:p>
            <a:pPr algn="l">
              <a:spcBef>
                <a:spcPts val="0"/>
              </a:spcBef>
            </a:pP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D0F98D-228E-403D-B98C-9FC3F7C8E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0287" y="211262"/>
            <a:ext cx="3428732" cy="395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6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845" y="435430"/>
            <a:ext cx="9505052" cy="1069813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latin typeface="Cambria" panose="02040503050406030204" pitchFamily="18" charset="0"/>
              </a:rPr>
              <a:t>Тема 6. </a:t>
            </a:r>
            <a:r>
              <a:rPr lang="ru-RU" sz="2800" b="1" i="1" dirty="0" err="1">
                <a:latin typeface="Cambria" panose="02040503050406030204" pitchFamily="18" charset="0"/>
              </a:rPr>
              <a:t>Особливості</a:t>
            </a:r>
            <a:r>
              <a:rPr lang="ru-RU" sz="2800" b="1" i="1" dirty="0">
                <a:latin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</a:rPr>
              <a:t>здійснення</a:t>
            </a:r>
            <a:r>
              <a:rPr lang="ru-RU" sz="2800" b="1" i="1" dirty="0">
                <a:latin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</a:rPr>
              <a:t>податкового</a:t>
            </a:r>
            <a:r>
              <a:rPr lang="ru-RU" sz="2800" b="1" i="1" dirty="0">
                <a:latin typeface="Cambria" panose="02040503050406030204" pitchFamily="18" charset="0"/>
              </a:rPr>
              <a:t> контролю у </a:t>
            </a:r>
            <a:r>
              <a:rPr lang="ru-RU" sz="2800" b="1" i="1" dirty="0" err="1">
                <a:latin typeface="Cambria" panose="02040503050406030204" pitchFamily="18" charset="0"/>
              </a:rPr>
              <a:t>сфері</a:t>
            </a:r>
            <a:r>
              <a:rPr lang="ru-RU" sz="2800" b="1" i="1" dirty="0">
                <a:latin typeface="Cambria" panose="02040503050406030204" pitchFamily="18" charset="0"/>
              </a:rPr>
              <a:t> трансфертного</a:t>
            </a:r>
            <a:br>
              <a:rPr lang="ru-RU" sz="2800" b="1" i="1" dirty="0">
                <a:latin typeface="Cambria" panose="02040503050406030204" pitchFamily="18" charset="0"/>
              </a:rPr>
            </a:br>
            <a:r>
              <a:rPr lang="ru-RU" sz="2800" b="1" i="1" dirty="0" err="1">
                <a:latin typeface="Cambria" panose="02040503050406030204" pitchFamily="18" charset="0"/>
              </a:rPr>
              <a:t>ціноутворення</a:t>
            </a:r>
            <a:br>
              <a:rPr lang="ru-RU" sz="2800" b="1" i="1" dirty="0">
                <a:latin typeface="Cambria" panose="02040503050406030204" pitchFamily="18" charset="0"/>
              </a:rPr>
            </a:br>
            <a:endParaRPr lang="uk-UA" sz="2800" b="1" i="1" dirty="0">
              <a:latin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983" y="1968285"/>
            <a:ext cx="10414861" cy="3152355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Податковий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контроль за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визначенням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Моніторинг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у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контрольованих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операціях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 Порядок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проведення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моніторингу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контрольованих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операцій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Підстави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, строки та порядок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проведення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перевірок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платників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податків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з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питань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повноти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нарахування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і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сплати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податків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під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час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здійснення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контрольованих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операцій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Особливості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оскарження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рішень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прийнятих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за результатами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перевірки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контрольованих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операцій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Відповідальність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за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порушення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умов трансфертного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03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420" y="382164"/>
            <a:ext cx="9505052" cy="1069813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1800" b="1" i="1" dirty="0">
                <a:latin typeface="Cambria" panose="02040503050406030204" pitchFamily="18" charset="0"/>
              </a:rPr>
              <a:t>Тема 7. </a:t>
            </a:r>
            <a:r>
              <a:rPr lang="ru-RU" sz="1800" b="1" i="1" dirty="0" err="1">
                <a:latin typeface="Cambria" panose="02040503050406030204" pitchFamily="18" charset="0"/>
              </a:rPr>
              <a:t>Попередні</a:t>
            </a:r>
            <a:r>
              <a:rPr lang="ru-RU" sz="1800" b="1" i="1" dirty="0">
                <a:latin typeface="Cambria" panose="02040503050406030204" pitchFamily="18" charset="0"/>
              </a:rPr>
              <a:t> </a:t>
            </a:r>
            <a:r>
              <a:rPr lang="ru-RU" sz="1800" b="1" i="1" dirty="0" err="1">
                <a:latin typeface="Cambria" panose="02040503050406030204" pitchFamily="18" charset="0"/>
              </a:rPr>
              <a:t>узгодження</a:t>
            </a:r>
            <a:r>
              <a:rPr lang="ru-RU" sz="1800" b="1" i="1" dirty="0">
                <a:latin typeface="Cambria" panose="02040503050406030204" pitchFamily="18" charset="0"/>
              </a:rPr>
              <a:t> </a:t>
            </a:r>
            <a:r>
              <a:rPr lang="ru-RU" sz="1800" b="1" i="1" dirty="0" err="1">
                <a:latin typeface="Cambria" panose="02040503050406030204" pitchFamily="18" charset="0"/>
              </a:rPr>
              <a:t>щодо</a:t>
            </a:r>
            <a:r>
              <a:rPr lang="ru-RU" sz="1800" b="1" i="1" dirty="0">
                <a:latin typeface="Cambria" panose="02040503050406030204" pitchFamily="18" charset="0"/>
              </a:rPr>
              <a:t> трансфертного </a:t>
            </a:r>
            <a:r>
              <a:rPr lang="ru-RU" sz="1800" b="1" i="1" dirty="0" err="1">
                <a:latin typeface="Cambria" panose="02040503050406030204" pitchFamily="18" charset="0"/>
              </a:rPr>
              <a:t>ціноутворення</a:t>
            </a:r>
            <a:r>
              <a:rPr lang="ru-RU" sz="1800" b="1" i="1" dirty="0">
                <a:latin typeface="Cambria" panose="02040503050406030204" pitchFamily="18" charset="0"/>
              </a:rPr>
              <a:t> з </a:t>
            </a:r>
            <a:r>
              <a:rPr lang="ru-RU" sz="1800" b="1" i="1" dirty="0" err="1">
                <a:latin typeface="Cambria" panose="02040503050406030204" pitchFamily="18" charset="0"/>
              </a:rPr>
              <a:t>фіскальними</a:t>
            </a:r>
            <a:r>
              <a:rPr lang="ru-RU" sz="1800" b="1" i="1" dirty="0">
                <a:latin typeface="Cambria" panose="02040503050406030204" pitchFamily="18" charset="0"/>
              </a:rPr>
              <a:t> органами</a:t>
            </a:r>
            <a:endParaRPr lang="uk-UA" sz="1800" b="1" i="1" dirty="0">
              <a:latin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983" y="1968285"/>
            <a:ext cx="10414861" cy="3152355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Договір про узгодження цін. Перелік документів, які подає платник податків для проведення процедури узгодження цін. Вимоги до формування документів.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Права робочої групи під час проведення процедури узгодження цін. Терміни процедури узгодження цін. Терми дії договору.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Умови дострокового припинити ДФС дії договору про узгодження цін, який має односторонній характер.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Умови дострокового припинити дії договору про узгодження цін, який має двосторонній або багатосторонній характер.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143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35430"/>
            <a:ext cx="9505052" cy="1196422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br>
              <a:rPr lang="ru-U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9.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Ризики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трансфертного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ціноутворення</a:t>
            </a:r>
            <a:endParaRPr lang="uk-UA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983" y="1968285"/>
            <a:ext cx="10414861" cy="3799469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Ризики трансфертного ціноутворення для економіки: витік капіталу з країни, погіршення інвестиційного клімату, зменшення видатків на соціальні заходи.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Ризики трансфертного ціноутворення для платників податків: донарахування податкових зобов’язань, настання фінансової відповідальності, настання відповідальності за недотримання строків подачі звіту.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Ризики трансфертного ціноутворення для держави: недоотримання / невчасне отримання податкових надходжень, неефективність інвестицій у систему контролю.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Визначення факторів ризику. Проведення аналізу ризиків. Моніторинг ризиків. Управління ризиками. </a:t>
            </a:r>
          </a:p>
        </p:txBody>
      </p:sp>
    </p:spTree>
    <p:extLst>
      <p:ext uri="{BB962C8B-B14F-4D97-AF65-F5344CB8AC3E}">
        <p14:creationId xmlns:p14="http://schemas.microsoft.com/office/powerpoint/2010/main" val="98073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6FB0BB8-7B58-4245-AF72-4FBE4F69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39" y="296594"/>
            <a:ext cx="10343858" cy="78661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СІЛІНА ІРИНА ВАДИМІВНА </a:t>
            </a:r>
            <a:r>
              <a:rPr lang="uk-UA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uk-UA" sz="24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наукові напрями досліджень, практичний досвід, досвід науково – педагогічної діяльності</a:t>
            </a:r>
            <a:endParaRPr lang="ru-UA" sz="24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C3D2C69-7154-4132-B0AE-DE1001374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280160"/>
            <a:ext cx="11240085" cy="541606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44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Наукові напрями досліджень: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i="1" dirty="0">
                <a:latin typeface="Cambria" panose="02040503050406030204" pitchFamily="18" charset="0"/>
                <a:ea typeface="Cambria" panose="02040503050406030204" pitchFamily="18" charset="0"/>
              </a:rPr>
              <a:t>м</a:t>
            </a:r>
            <a:r>
              <a:rPr lang="uk-UA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інімізація ризиків використання фінансових ресурсів підприємства</a:t>
            </a:r>
            <a:r>
              <a:rPr lang="uk-UA" sz="2600" i="1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uk-UA" sz="26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фінансове управління економічною безпекою підприємства в умовах кризи;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антикризове фінансове управління підприємством в умовах внутрішньої та зовнішньої нестабільності;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бюджети місцевого самоврядування та проблеми їх формування;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зміцнення податкового потенціалу місцевого самоврядування в умовах децентралізації</a:t>
            </a: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економічна ефективність інвестицій в природоохоронні заходи металургійних підприємств;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проблеми та перспективи впровадження екологічного страхування в Україні.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ru-UA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18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5840" y="235526"/>
            <a:ext cx="3217024" cy="72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ПРОДОВЖЕННЯ </a:t>
            </a:r>
            <a:b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СЛАЙДУ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16AF1D-AFCD-4973-93E0-10C44D77C5E7}"/>
              </a:ext>
            </a:extLst>
          </p:cNvPr>
          <p:cNvSpPr txBox="1"/>
          <p:nvPr/>
        </p:nvSpPr>
        <p:spPr>
          <a:xfrm>
            <a:off x="777551" y="2055568"/>
            <a:ext cx="1063689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10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років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роботи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в реальному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секторі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економіки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Запорізької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області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Головний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бухгалтер);</a:t>
            </a:r>
          </a:p>
          <a:p>
            <a:pPr algn="just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20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років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- консультант  з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питань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економіки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бухгалтерського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обліку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оподаткування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на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підприємстві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Запорізької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області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endParaRPr lang="ru-RU" sz="3200" dirty="0"/>
          </a:p>
          <a:p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6802DA0-920B-4139-A371-79C1FF2D3B9F}"/>
              </a:ext>
            </a:extLst>
          </p:cNvPr>
          <p:cNvSpPr/>
          <p:nvPr/>
        </p:nvSpPr>
        <p:spPr>
          <a:xfrm>
            <a:off x="1287624" y="1145547"/>
            <a:ext cx="8602824" cy="724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cap="all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Практичний досвід роботи</a:t>
            </a:r>
            <a:endParaRPr lang="ru-RU" sz="2800" b="1" i="1" cap="all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68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146" y="0"/>
            <a:ext cx="9163352" cy="620167"/>
          </a:xfrm>
          <a:gradFill>
            <a:gsLst>
              <a:gs pos="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Cambria" panose="02040503050406030204" pitchFamily="18" charset="0"/>
              </a:rPr>
              <a:t>Науково – педагогічна діяльність: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513" y="1012874"/>
            <a:ext cx="10839100" cy="5314604"/>
          </a:xfrm>
          <a:gradFill>
            <a:gsLst>
              <a:gs pos="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Стаж роботи у закладах вищої освіти України 20 років (Запорізький інститут економіки та інформаційних технологій, Запорізька державна інженерна академія, Запорізький національний університет, Класичний приватний університет);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Підготовка магістерських робіт з впровадженням результатів досліджень у практичну діяльність промислових підприємств регіону;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Підготовка студентських конкурсних робіт з екологічного напряму;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Викладання дисциплін: бюджетування  діяльності </a:t>
            </a:r>
            <a:r>
              <a:rPr lang="uk-UA" sz="2400" i="1" dirty="0" err="1">
                <a:solidFill>
                  <a:schemeClr val="tx1"/>
                </a:solidFill>
                <a:latin typeface="Cambria" panose="02040503050406030204" pitchFamily="18" charset="0"/>
              </a:rPr>
              <a:t>суб</a:t>
            </a:r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’</a:t>
            </a:r>
            <a:r>
              <a:rPr lang="uk-UA" sz="2400" i="1" dirty="0" err="1">
                <a:solidFill>
                  <a:schemeClr val="tx1"/>
                </a:solidFill>
                <a:latin typeface="Cambria" panose="02040503050406030204" pitchFamily="18" charset="0"/>
              </a:rPr>
              <a:t>єктів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 господарювання, податковий менеджмент, управління фінансовими  та матеріальними ресурсами, фінансовий менеджмент в страхових організаціях, податкова система, соціальне страхування та  ін.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130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35430"/>
            <a:ext cx="9505052" cy="1268680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Тема 1.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Сутність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трансфертного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необхідність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визначення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звичайних</a:t>
            </a:r>
            <a:r>
              <a:rPr lang="ru-RU" sz="2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b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endParaRPr lang="uk-UA" sz="24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930" y="2180493"/>
            <a:ext cx="10414861" cy="3390314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77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Поняття та економічна сутність трансфертного ціноутворення. Історичні основи розвитку трансфертного ціноутворення. Погляди вітчизняних та зарубіжних вчених стосовно визначення сутності трансфертного ціноутворення.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Трансфертне ціноутворення як вид практичної діяльності та навчальна дисципліна. Зв’язок трансфертного ціноутворення з іншими навчальними дисциплінами.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Визначення трансфертного ціноутворення в Податковому кодексі України. Трансфертне ціноутворення як засіб мінімізації податкових зобов’язань. Розуміння трансфертного ціноутворення у міжнародних контрактах та поставках на території України.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Звичайні ціни. Принцип витягнутої руки як основа встановлення звичайних цін.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Застосування звичайних цін у податковому законодавстві. Пов’язані особи у податковому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праві. Особливості оподаткування пов’язаних осіб.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Правовий статус великих платників податків як пов’язаних осіб. Принципи трансфертного ціноутворення.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10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996" y="422863"/>
            <a:ext cx="9505052" cy="760324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Тема 2.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Трансфертне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в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основних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податкових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юрисдикціях</a:t>
            </a:r>
            <a:b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uk-UA" sz="2800" b="1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ru-UA" sz="28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uk-UA" sz="28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254" y="2024556"/>
            <a:ext cx="10930222" cy="3293032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Податкова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юрисдикція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Порівняльно-правовий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аналіз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законодавства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про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трансфертне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в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Україні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основних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юрисдикцій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Великобританія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Сполучені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Штати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Америки, Китай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тощо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).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Досвід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формування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встановлення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трансфертних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на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промислових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підприємствах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зарубіжних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країн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Роль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міжнародних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організацій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у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боротьбі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за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встановлення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звичайних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4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4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uk-UA" sz="26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52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996" y="422863"/>
            <a:ext cx="9505052" cy="760324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uk-UA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ТЕМА 3. 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Нормативно-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правове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забезпечення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трансфертного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в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Україні</a:t>
            </a:r>
            <a:br>
              <a:rPr lang="ru-UA" sz="28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uk-UA" sz="28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254" y="2024556"/>
            <a:ext cx="10930222" cy="3293032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Історичний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процес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формування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розвитку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українського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законодавства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з трансфертного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Основні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поняття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які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застосовуються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в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цілях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трансфертного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у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вітчизняному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податковому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Роль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Податкового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кодексу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України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у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процесі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становлення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трансфертного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про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розрахунок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діапазону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рентабельності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) та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медіани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такого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діапазону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для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цілей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трансфертного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до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інформаційного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забезпечення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визначення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трансфертних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Законодавство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щодо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контролю за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трансфертним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ціноутворенням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 в </a:t>
            </a:r>
            <a:r>
              <a:rPr lang="ru-RU" sz="2600" i="1" dirty="0" err="1">
                <a:latin typeface="Cambria" panose="02040503050406030204" pitchFamily="18" charset="0"/>
                <a:ea typeface="Cambria" panose="02040503050406030204" pitchFamily="18" charset="0"/>
              </a:rPr>
              <a:t>Україні</a:t>
            </a:r>
            <a:r>
              <a:rPr lang="ru-RU" sz="2600" i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uk-UA" sz="26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97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996" y="422863"/>
            <a:ext cx="9505052" cy="760324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Тема 4.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Контрольовані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операції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звітність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про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їх</a:t>
            </a:r>
            <a:r>
              <a:rPr lang="ru-RU" sz="28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8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здійснення</a:t>
            </a:r>
            <a:endParaRPr lang="uk-UA" sz="28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131" y="1989045"/>
            <a:ext cx="10930222" cy="3293032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Контрольовані операції. Критерії віднесення операцій до контрольованих.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Зіставлення комерційних та фінансових умов операцій.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Звітність про контрольовані операції. Порядок складання звіту про контрольовані операції. Особливості інформаційного обміну між платником і контролюючим органом.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Подача звітності по контрольованих операціях. Порядок прийняття та оброблення звітів контролюючим органом.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560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996" y="422863"/>
            <a:ext cx="9505052" cy="760324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br>
              <a:rPr lang="ru-UA" sz="18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Тема 5.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Методи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визначення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звичайної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ціни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їх</a:t>
            </a:r>
            <a: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застосування</a:t>
            </a:r>
            <a:br>
              <a:rPr lang="ru-RU" sz="20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</a:br>
            <a:endParaRPr lang="uk-UA" sz="2000" b="1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7FA532-FEF8-4DDD-A7AC-A89196B97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131" y="1989045"/>
            <a:ext cx="10930222" cy="3293032"/>
          </a:xfr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Методи визначення цін у контрольованих операціях і порядок їх обрання.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Метод порівняльної неконтрольованої ціни. Метод ціни перепродажу. Метод "витрати плюс".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Метод чистого прибутку. Метод розподілення прибутку. Критерії обрання найбільш  доцільного методу трансфертного ціноутворення.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Джерела інформації для визначення ціни в контрольованих операціях.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Порядок розрахунку ринкового діапазону цін та ринковий діапазон рентабельності.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latin typeface="Cambria" panose="02040503050406030204" pitchFamily="18" charset="0"/>
                <a:ea typeface="Cambria" panose="02040503050406030204" pitchFamily="18" charset="0"/>
              </a:rPr>
              <a:t>Правова регламентація процедури узгодження цін. Договір про узгодження цін.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091784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1654</TotalTime>
  <Words>899</Words>
  <Application>Microsoft Office PowerPoint</Application>
  <PresentationFormat>Широкоэкранный</PresentationFormat>
  <Paragraphs>85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Cambria</vt:lpstr>
      <vt:lpstr>Gill Sans MT</vt:lpstr>
      <vt:lpstr>Times New Roman</vt:lpstr>
      <vt:lpstr>Wingdings</vt:lpstr>
      <vt:lpstr>Галерея</vt:lpstr>
      <vt:lpstr>ДИСЦИПЛІНА ЗА ВИБОРОМ СТУДЕНТА:  Трансфертне ціноутворення</vt:lpstr>
      <vt:lpstr>СІЛІНА ІРИНА ВАДИМІВНА – наукові напрями досліджень, практичний досвід, досвід науково – педагогічної діяльності</vt:lpstr>
      <vt:lpstr>ПРОДОВЖЕННЯ  СЛАЙДУ 2</vt:lpstr>
      <vt:lpstr>Науково – педагогічна діяльність:</vt:lpstr>
      <vt:lpstr>Тема 1. Сутність трансфертного ціноутворення та необхідність визначення звичайних цін</vt:lpstr>
      <vt:lpstr>Тема 2. Трансфертне ціноутворення в основних податкових юрисдикціях   </vt:lpstr>
      <vt:lpstr>ТЕМА 3. Нормативно-правове забезпечення трансфертного ціноутворення в Україні </vt:lpstr>
      <vt:lpstr>Тема 4. Контрольовані операції та звітність про їх здійснення</vt:lpstr>
      <vt:lpstr> Тема 5. Методи визначення звичайної ціни та особливості їх застосування </vt:lpstr>
      <vt:lpstr>Тема 6. Особливості здійснення податкового контролю у сфері трансфертного ціноутворення </vt:lpstr>
      <vt:lpstr>Тема 7. Попередні узгодження щодо трансфертного ціноутворення з фіскальними органами</vt:lpstr>
      <vt:lpstr> Тема 9. Ризики трансфертного ціноутворення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ПІДПРИЄМНИЦЬКІ РИЗИКИ ВТРАТИ ФІНАНСОВОЇ БЕЗПЕКИ ПРОМИСЛОВИМИ ПІДПРИЄМСТВАМИ УКРАЇНИ</dc:title>
  <dc:creator>Buh</dc:creator>
  <cp:lastModifiedBy>Ирина Силина</cp:lastModifiedBy>
  <cp:revision>165</cp:revision>
  <dcterms:created xsi:type="dcterms:W3CDTF">2019-11-02T14:16:53Z</dcterms:created>
  <dcterms:modified xsi:type="dcterms:W3CDTF">2021-02-07T21:57:10Z</dcterms:modified>
</cp:coreProperties>
</file>