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83" r:id="rId5"/>
    <p:sldId id="286" r:id="rId6"/>
    <p:sldId id="271" r:id="rId7"/>
    <p:sldId id="272" r:id="rId8"/>
    <p:sldId id="289" r:id="rId9"/>
    <p:sldId id="292" r:id="rId10"/>
    <p:sldId id="291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04179-3195-4925-8FAB-77DCF3D8E31B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5FA99-0064-4042-A655-EAD30D9B6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9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E395D-0830-4924-BE03-7673B412390A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06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975F-40AE-4A23-AB93-53314A4A8B3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2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F092-0AE3-4B25-8DC0-05F3A8EF906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4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3C40-F4E9-40A7-84E3-0BDE3D79786C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8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276-6774-489E-A0FF-7B0C7505ADB6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05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D195-0F90-4ECA-8B2C-E7B1DB0C878A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20EE6-C1C3-46CF-967A-4237220F65FB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1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AFCA8-18DE-4113-98BD-B7A0C6C6FE25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9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70060-6E5A-445F-8A50-94695A51DDB4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4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74F5-D411-4857-B1E9-017891C950F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B701-49DC-467E-A47B-A4BA61FF6853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3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1A52E-1D87-4D0A-A8F7-C227638232A0}" type="datetime1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C738E-082E-47D5-90A6-1A808B1ED9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71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8%D0%B2%D0%B8%D0%B4%D0%B5%D0%BD%D0%B4%D1%8B" TargetMode="External"/><Relationship Id="rId3" Type="http://schemas.openxmlformats.org/officeDocument/2006/relationships/hyperlink" Target="http://ru.wikipedia.org/wiki/%D0%A1%D0%BF%D1%80%D0%BE%D1%81" TargetMode="External"/><Relationship Id="rId7" Type="http://schemas.openxmlformats.org/officeDocument/2006/relationships/hyperlink" Target="http://ru.wikipedia.org/wiki/%D0%92%D0%B0%D0%BB%D1%8E%D1%82%D0%BD%D1%8B%D0%B9_%D0%BA%D1%83%D1%80%D1%81" TargetMode="External"/><Relationship Id="rId2" Type="http://schemas.openxmlformats.org/officeDocument/2006/relationships/hyperlink" Target="http://ru.wikipedia.org/wiki/%D0%A0%D1%8B%D0%BD%D0%BE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1%82%D0%B0%D0%B2%D0%BA%D0%B0" TargetMode="External"/><Relationship Id="rId5" Type="http://schemas.openxmlformats.org/officeDocument/2006/relationships/hyperlink" Target="http://ru.wikipedia.org/wiki/%D0%A6%D0%B5%D0%BD%D0%B0" TargetMode="External"/><Relationship Id="rId4" Type="http://schemas.openxmlformats.org/officeDocument/2006/relationships/hyperlink" Target="http://ru.wikipedia.org/wiki/%D0%9F%D1%80%D0%B5%D0%B4%D0%BB%D0%BE%D0%B6%D0%B5%D0%BD%D0%B8%D0%B5" TargetMode="External"/><Relationship Id="rId9" Type="http://schemas.openxmlformats.org/officeDocument/2006/relationships/hyperlink" Target="http://ru.wikipedia.org/wiki/%D0%9F%D1%80%D0%BE%D0%B8%D0%B7%D0%B2%D0%BE%D0%B4%D1%81%D1%82%D0%B2%D0%B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280920" cy="4032448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b="1" dirty="0" smtClean="0">
                <a:solidFill>
                  <a:schemeClr val="accent3"/>
                </a:solidFill>
              </a:rPr>
              <a:t>Лекция </a:t>
            </a:r>
            <a:r>
              <a:rPr lang="ru-RU" sz="3200" b="1" dirty="0" smtClean="0">
                <a:solidFill>
                  <a:schemeClr val="accent3"/>
                </a:solidFill>
              </a:rPr>
              <a:t>7-8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</a:rPr>
              <a:t>Технологии маркетинговых  исследования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7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Шаг </a:t>
            </a:r>
            <a:r>
              <a:rPr lang="ru-RU" b="1" dirty="0" smtClean="0">
                <a:latin typeface="Times New Roman"/>
                <a:ea typeface="Times New Roman"/>
              </a:rPr>
              <a:t>1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Находим ширину каждого из интервалов (при этом все они будут одинаковой ширины) по следующей формуле: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Arial"/>
                <a:ea typeface="Times New Roman"/>
              </a:rPr>
              <a:t>,                                                            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где </a:t>
            </a:r>
            <a:r>
              <a:rPr lang="ru-RU" i="1" dirty="0">
                <a:latin typeface="Times New Roman"/>
                <a:ea typeface="Times New Roman"/>
              </a:rPr>
              <a:t>h</a:t>
            </a:r>
            <a:r>
              <a:rPr lang="ru-RU" dirty="0">
                <a:latin typeface="Times New Roman"/>
                <a:ea typeface="Times New Roman"/>
              </a:rPr>
              <a:t> – ширина интервалов; </a:t>
            </a:r>
            <a:r>
              <a:rPr lang="ru-RU" i="1" dirty="0" err="1">
                <a:latin typeface="Times New Roman"/>
                <a:ea typeface="Times New Roman"/>
              </a:rPr>
              <a:t>x</a:t>
            </a:r>
            <a:r>
              <a:rPr lang="ru-RU" i="1" baseline="-25000" dirty="0" err="1">
                <a:latin typeface="Times New Roman"/>
                <a:ea typeface="Times New Roman"/>
              </a:rPr>
              <a:t>макс</a:t>
            </a:r>
            <a:r>
              <a:rPr lang="ru-RU" dirty="0">
                <a:latin typeface="Times New Roman"/>
                <a:ea typeface="Times New Roman"/>
              </a:rPr>
              <a:t> и </a:t>
            </a:r>
            <a:r>
              <a:rPr lang="ru-RU" i="1" dirty="0" err="1">
                <a:latin typeface="Times New Roman"/>
                <a:ea typeface="Times New Roman"/>
              </a:rPr>
              <a:t>х</a:t>
            </a:r>
            <a:r>
              <a:rPr lang="ru-RU" i="1" baseline="-25000" dirty="0" err="1">
                <a:latin typeface="Times New Roman"/>
                <a:ea typeface="Times New Roman"/>
              </a:rPr>
              <a:t>мин</a:t>
            </a:r>
            <a:r>
              <a:rPr lang="ru-RU" dirty="0">
                <a:latin typeface="Times New Roman"/>
                <a:ea typeface="Times New Roman"/>
              </a:rPr>
              <a:t> — максимальная и минимальная варианты выборки (</a:t>
            </a:r>
            <a:r>
              <a:rPr lang="ru-RU" i="1" dirty="0" err="1">
                <a:latin typeface="Times New Roman"/>
                <a:ea typeface="Times New Roman"/>
              </a:rPr>
              <a:t>x</a:t>
            </a:r>
            <a:r>
              <a:rPr lang="ru-RU" i="1" baseline="-25000" dirty="0" err="1">
                <a:latin typeface="Times New Roman"/>
                <a:ea typeface="Times New Roman"/>
              </a:rPr>
              <a:t>макс</a:t>
            </a:r>
            <a:r>
              <a:rPr lang="ru-RU" dirty="0">
                <a:latin typeface="Times New Roman"/>
                <a:ea typeface="Times New Roman"/>
              </a:rPr>
              <a:t> и </a:t>
            </a:r>
            <a:r>
              <a:rPr lang="ru-RU" i="1" dirty="0" err="1">
                <a:latin typeface="Times New Roman"/>
                <a:ea typeface="Times New Roman"/>
              </a:rPr>
              <a:t>х</a:t>
            </a:r>
            <a:r>
              <a:rPr lang="ru-RU" i="1" baseline="-25000" dirty="0" err="1">
                <a:latin typeface="Times New Roman"/>
                <a:ea typeface="Times New Roman"/>
              </a:rPr>
              <a:t>мин</a:t>
            </a:r>
            <a:r>
              <a:rPr lang="ru-RU" dirty="0">
                <a:latin typeface="Times New Roman"/>
                <a:ea typeface="Times New Roman"/>
              </a:rPr>
              <a:t> находятся непосредственно по таблице исходных данных).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Шаг </a:t>
            </a:r>
            <a:r>
              <a:rPr lang="ru-RU" b="1" dirty="0" smtClean="0">
                <a:latin typeface="Times New Roman"/>
                <a:ea typeface="Times New Roman"/>
              </a:rPr>
              <a:t>2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Наметим границы интервалов группировки. Нижняя граница первого интервала выбирается так, чтобы минимальная варианта выборки </a:t>
            </a:r>
            <a:r>
              <a:rPr lang="ru-RU" i="1" dirty="0" err="1">
                <a:latin typeface="Times New Roman"/>
                <a:ea typeface="Times New Roman"/>
              </a:rPr>
              <a:t>х</a:t>
            </a:r>
            <a:r>
              <a:rPr lang="ru-RU" i="1" baseline="-25000" dirty="0" err="1">
                <a:latin typeface="Times New Roman"/>
                <a:ea typeface="Times New Roman"/>
              </a:rPr>
              <a:t>мин</a:t>
            </a:r>
            <a:r>
              <a:rPr lang="ru-RU" dirty="0">
                <a:latin typeface="Times New Roman"/>
                <a:ea typeface="Times New Roman"/>
              </a:rPr>
              <a:t> попадала примерно в середину этого интервала. Отсюда нижняя граница первого интервала определяется </a:t>
            </a:r>
            <a:r>
              <a:rPr lang="ru-RU" dirty="0" smtClean="0">
                <a:latin typeface="Times New Roman"/>
                <a:ea typeface="Times New Roman"/>
              </a:rPr>
              <a:t>как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Прибавив к этой величине ширину интервала, найдем нижнюю границу второго </a:t>
            </a:r>
            <a:r>
              <a:rPr lang="ru-RU" dirty="0" smtClean="0">
                <a:latin typeface="Times New Roman"/>
                <a:ea typeface="Times New Roman"/>
              </a:rPr>
              <a:t>интервала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                                                                              . 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Это </a:t>
            </a:r>
            <a:r>
              <a:rPr lang="ru-RU" dirty="0">
                <a:latin typeface="Times New Roman"/>
                <a:ea typeface="Times New Roman"/>
              </a:rPr>
              <a:t>будет одновременно и верхняя граница </a:t>
            </a:r>
            <a:r>
              <a:rPr lang="ru-RU" i="1" dirty="0">
                <a:latin typeface="Times New Roman"/>
                <a:ea typeface="Times New Roman"/>
              </a:rPr>
              <a:t>x</a:t>
            </a:r>
            <a:r>
              <a:rPr lang="ru-RU" baseline="-25000" dirty="0">
                <a:latin typeface="Times New Roman"/>
                <a:ea typeface="Times New Roman"/>
              </a:rPr>
              <a:t>В1</a:t>
            </a:r>
            <a:r>
              <a:rPr lang="ru-RU" dirty="0">
                <a:latin typeface="Times New Roman"/>
                <a:ea typeface="Times New Roman"/>
              </a:rPr>
              <a:t> предыдущего (первого) интервала.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Аналогично походим  и </a:t>
            </a:r>
            <a:r>
              <a:rPr lang="ru-RU" dirty="0" smtClean="0">
                <a:latin typeface="Times New Roman"/>
                <a:ea typeface="Times New Roman"/>
              </a:rPr>
              <a:t>для </a:t>
            </a:r>
            <a:r>
              <a:rPr lang="ru-RU" dirty="0">
                <a:latin typeface="Times New Roman"/>
                <a:ea typeface="Times New Roman"/>
              </a:rPr>
              <a:t>всех интервалов.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908720"/>
            <a:ext cx="1347787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68960"/>
            <a:ext cx="13176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77072"/>
            <a:ext cx="119538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241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7"/>
            <a:ext cx="8229600" cy="4968552"/>
          </a:xfrm>
        </p:spPr>
        <p:txBody>
          <a:bodyPr>
            <a:noAutofit/>
          </a:bodyPr>
          <a:lstStyle/>
          <a:p>
            <a:pPr marL="179705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/>
                <a:ea typeface="Times New Roman"/>
              </a:rPr>
              <a:t>Современные тенденции формирования маркетинговой </a:t>
            </a:r>
            <a:r>
              <a:rPr lang="ru-RU" sz="2000" dirty="0">
                <a:latin typeface="Times New Roman"/>
                <a:ea typeface="Times New Roman"/>
              </a:rPr>
              <a:t>информации:</a:t>
            </a:r>
            <a:endParaRPr lang="ru-RU" sz="1100" dirty="0">
              <a:latin typeface="Times New Roman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Times New Roman"/>
              </a:rPr>
              <a:t>А) переход от маркетинга на местном уровне к </a:t>
            </a:r>
            <a:r>
              <a:rPr lang="ru-RU" sz="2000" b="1" dirty="0" smtClean="0">
                <a:latin typeface="Times New Roman"/>
                <a:ea typeface="Times New Roman"/>
              </a:rPr>
              <a:t>цифровому маркетингу </a:t>
            </a:r>
            <a:r>
              <a:rPr lang="ru-RU" sz="2000" b="1" dirty="0">
                <a:latin typeface="Times New Roman"/>
                <a:ea typeface="Times New Roman"/>
              </a:rPr>
              <a:t>в </a:t>
            </a:r>
            <a:r>
              <a:rPr lang="ru-RU" sz="2000" b="1" dirty="0" smtClean="0">
                <a:latin typeface="Times New Roman"/>
                <a:ea typeface="Times New Roman"/>
              </a:rPr>
              <a:t>информационной экономике.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000" b="1" dirty="0">
                <a:latin typeface="Times New Roman"/>
                <a:ea typeface="Times New Roman"/>
              </a:rPr>
              <a:t>Б) переход от покупательских нужд к покупательским потребностям.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000" b="1" dirty="0">
                <a:latin typeface="Times New Roman"/>
                <a:ea typeface="Times New Roman"/>
              </a:rPr>
              <a:t>В) переход от конкуренции в ценах к неценовой конкуренции.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4868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3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. Формирование системы маркетинговой информации.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372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/>
              <a:t>1. Современные задачи </a:t>
            </a:r>
            <a:r>
              <a:rPr lang="ru-RU" sz="2800" dirty="0" smtClean="0"/>
              <a:t>технологий маркетинговых </a:t>
            </a:r>
            <a:r>
              <a:rPr lang="ru-RU" sz="2800" dirty="0"/>
              <a:t>исследований.</a:t>
            </a:r>
          </a:p>
          <a:p>
            <a:pPr marL="0" indent="0">
              <a:buNone/>
            </a:pPr>
            <a:r>
              <a:rPr lang="ru-RU" sz="2800" dirty="0"/>
              <a:t>2. Этапы маркетинговых исследований</a:t>
            </a:r>
          </a:p>
          <a:p>
            <a:pPr marL="0" indent="0">
              <a:buNone/>
            </a:pPr>
            <a:r>
              <a:rPr lang="ru-RU" sz="2800" dirty="0"/>
              <a:t>3. Формирование системы маркетинговой информации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0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424936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dirty="0"/>
          </a:p>
          <a:p>
            <a:pPr marL="180340" indent="0" algn="just">
              <a:lnSpc>
                <a:spcPct val="150000"/>
              </a:lnSpc>
              <a:buNone/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Arial Unicode MS"/>
              </a:rPr>
              <a:t>Маркетинговые исследования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― систематическое определе­ние круга данных,  их сбор, анализ и отчет о результатах.</a:t>
            </a:r>
          </a:p>
          <a:p>
            <a:pPr marL="18034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Arial Unicode MS"/>
              </a:rPr>
              <a:t>В маркетинговые исследования частично входят такие понятия как прикладная социология, практическая психология, бизнес-анализ и т.д.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0648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Современные задачи маркетинговых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исследований.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24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 fontScale="55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Основные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задачи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при проведении маркетинговых исследований: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1. Изучение характеристик рынка.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Конъюнктура рынка</a:t>
            </a:r>
            <a:r>
              <a:rPr lang="ru-RU" dirty="0">
                <a:latin typeface="Times New Roman"/>
                <a:ea typeface="Times New Roman"/>
              </a:rPr>
              <a:t> — экономическая ситуация, складывающаяся на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2" tooltip="Рынок"/>
              </a:rPr>
              <a:t>рынке</a:t>
            </a:r>
            <a:r>
              <a:rPr lang="ru-RU" dirty="0">
                <a:latin typeface="Times New Roman"/>
                <a:ea typeface="Times New Roman"/>
              </a:rPr>
              <a:t> и характеризующаяся уровнями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3" tooltip="Спрос"/>
              </a:rPr>
              <a:t>спроса</a:t>
            </a:r>
            <a:r>
              <a:rPr lang="ru-RU" dirty="0">
                <a:latin typeface="Times New Roman"/>
                <a:ea typeface="Times New Roman"/>
              </a:rPr>
              <a:t> и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4" tooltip="Предложение"/>
              </a:rPr>
              <a:t>предложения</a:t>
            </a:r>
            <a:r>
              <a:rPr lang="ru-RU" dirty="0">
                <a:latin typeface="Times New Roman"/>
                <a:ea typeface="Times New Roman"/>
              </a:rPr>
              <a:t>, рыночной активностью,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5" tooltip="Цена"/>
              </a:rPr>
              <a:t>ценами</a:t>
            </a:r>
            <a:r>
              <a:rPr lang="ru-RU" dirty="0">
                <a:latin typeface="Times New Roman"/>
                <a:ea typeface="Times New Roman"/>
              </a:rPr>
              <a:t>, объемами продаж, движением процентных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6" tooltip="Ставка"/>
              </a:rPr>
              <a:t>ставок</a:t>
            </a:r>
            <a:r>
              <a:rPr lang="ru-RU" dirty="0">
                <a:latin typeface="Times New Roman"/>
                <a:ea typeface="Times New Roman"/>
              </a:rPr>
              <a:t>,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7" tooltip="Валютный курс"/>
              </a:rPr>
              <a:t>валютного курса</a:t>
            </a:r>
            <a:r>
              <a:rPr lang="ru-RU" dirty="0">
                <a:latin typeface="Times New Roman"/>
                <a:ea typeface="Times New Roman"/>
              </a:rPr>
              <a:t>, заработной платы,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8" tooltip="Дивиденды"/>
              </a:rPr>
              <a:t>дивидендов</a:t>
            </a:r>
            <a:r>
              <a:rPr lang="ru-RU" dirty="0">
                <a:latin typeface="Times New Roman"/>
                <a:ea typeface="Times New Roman"/>
              </a:rPr>
              <a:t>, а также динамикой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hlinkClick r:id="rId9" tooltip="Производство"/>
              </a:rPr>
              <a:t>производства</a:t>
            </a:r>
            <a:r>
              <a:rPr lang="ru-RU" dirty="0">
                <a:latin typeface="Times New Roman"/>
                <a:ea typeface="Times New Roman"/>
              </a:rPr>
              <a:t> и потребления.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Оценка текущего спроса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определение и прогнозирование текущего рыночного спроса.(Q) осуществляется по формуле: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Q = n * q * p,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где n – число покупателей данного вида товара на рынке в целом или на рынке конкретного региона; 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q – число покупок покупателя за исследуемый период времени; </a:t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p – средняя цена данного товара.</a:t>
            </a:r>
            <a:endParaRPr lang="ru-RU" sz="2400" dirty="0">
              <a:latin typeface="Times New Roman"/>
              <a:ea typeface="Times New Roman"/>
            </a:endParaRPr>
          </a:p>
          <a:p>
            <a:pPr marL="180340" indent="43180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5040560"/>
          </a:xfrm>
        </p:spPr>
        <p:txBody>
          <a:bodyPr>
            <a:noAutofit/>
          </a:bodyPr>
          <a:lstStyle/>
          <a:p>
            <a:pPr indent="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Методы исследования.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Существует три способа сбора первичных данных, а именно наблюдение, эксперимент, опрос.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Наблюдение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sym typeface="Symbol"/>
              </a:rPr>
              <a:t>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один из возможных способов сбора первичных данных, когда исследователь ведет непосредственное наблюдение за людьми 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обстановкой. 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Экспериментальные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исследования требуют отбора сопоставимых между собой групп субъектов, создания для этих групп разной обстановки, контроля за переменными составляющими и установления степени значимости наблюдаемых различий. </a:t>
            </a:r>
            <a:endParaRPr lang="ru-RU" sz="1600" dirty="0">
              <a:latin typeface="Times New Roman"/>
              <a:ea typeface="Times New Roman"/>
            </a:endParaRPr>
          </a:p>
          <a:p>
            <a:pPr indent="0" algn="just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Опрос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наиболее удобен при проведении описательных исследований.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Фирмы проводят опросы, чтобы получить инфор­мацию о знаниях, убеждениях и предпочтениях людей, о степени их удовлетворенности и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другие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latin typeface="Times New Roman"/>
              <a:ea typeface="Times New Roman"/>
            </a:endParaRPr>
          </a:p>
          <a:p>
            <a:pPr marL="18034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effectLst/>
              <a:latin typeface="Times New Roman"/>
              <a:ea typeface="Arial Unicode M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54868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2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. Основные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Arial Unicode MS"/>
              </a:rPr>
              <a:t>этапы маркетинговых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Arial Unicode MS"/>
              </a:rPr>
              <a:t>исследований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840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976664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1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этап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Выявление проблем и формулирование целей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исследования.</a:t>
            </a:r>
          </a:p>
          <a:p>
            <a:pPr indent="0" algn="just">
              <a:lnSpc>
                <a:spcPct val="120000"/>
              </a:lnSpc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2 этап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. Отбор источников информации и методы исследования.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3 этап. 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Анализ собранной информации представление полученных результатов.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представлению данных в виде статистических таблиц.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      Группировки заключается в распределении вариантов выборки по группам, или интервалам группировки, каждый из которых содержит некоторый диапазон значений изучаемого признака.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     </a:t>
            </a:r>
            <a:r>
              <a:rPr lang="ru-RU" sz="2100" i="1" dirty="0">
                <a:solidFill>
                  <a:srgbClr val="000000"/>
                </a:solidFill>
                <a:latin typeface="Times New Roman"/>
                <a:ea typeface="Times New Roman"/>
              </a:rPr>
              <a:t> Шаг 1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Первая задача, которую необходимо решить при группировке, состоит в том, чтобы разбить весь диапазон варьирования признака в выборке (между минимальной и максимальной вариантами выборки) на интервалы группировки. </a:t>
            </a: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приближенно число интервалов k можно оценить исходя только из объема выборки n (</a:t>
            </a:r>
            <a:r>
              <a:rPr lang="ru-RU" sz="2100" dirty="0" err="1">
                <a:solidFill>
                  <a:srgbClr val="000000"/>
                </a:solidFill>
                <a:latin typeface="Times New Roman"/>
                <a:ea typeface="Times New Roman"/>
              </a:rPr>
              <a:t>логорифм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). Делается это одним из следующих способов:</a:t>
            </a:r>
          </a:p>
          <a:p>
            <a:pPr lvl="0" indent="0" algn="just">
              <a:lnSpc>
                <a:spcPct val="120000"/>
              </a:lnSpc>
              <a:buNone/>
            </a:pP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по формуле </a:t>
            </a:r>
            <a:r>
              <a:rPr lang="ru-RU" sz="2100" dirty="0" err="1">
                <a:solidFill>
                  <a:srgbClr val="000000"/>
                </a:solidFill>
                <a:latin typeface="Times New Roman"/>
                <a:ea typeface="Times New Roman"/>
              </a:rPr>
              <a:t>Стерджеса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</a:p>
          <a:p>
            <a:pPr indent="0" algn="just">
              <a:lnSpc>
                <a:spcPct val="120000"/>
              </a:lnSpc>
              <a:buNone/>
            </a:pPr>
            <a:endParaRPr lang="ru-RU" sz="21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buNone/>
            </a:pPr>
            <a:endParaRPr lang="ru-RU" sz="20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877272"/>
            <a:ext cx="17557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50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742" y="548680"/>
            <a:ext cx="8229600" cy="540059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</a:rPr>
              <a:t>      Шаг 4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Вычислим срединные значения интервалов группировки </a:t>
            </a:r>
            <a:r>
              <a:rPr lang="ru-RU" sz="2400" i="1" dirty="0" err="1">
                <a:latin typeface="Times New Roman"/>
                <a:ea typeface="Times New Roman"/>
              </a:rPr>
              <a:t>x</a:t>
            </a:r>
            <a:r>
              <a:rPr lang="ru-RU" sz="2400" i="1" baseline="-25000" dirty="0" err="1">
                <a:latin typeface="Times New Roman"/>
                <a:ea typeface="Times New Roman"/>
              </a:rPr>
              <a:t>i</a:t>
            </a:r>
            <a:r>
              <a:rPr lang="ru-RU" sz="2400" dirty="0">
                <a:latin typeface="Times New Roman"/>
                <a:ea typeface="Times New Roman"/>
              </a:rPr>
              <a:t>, которые отстоят от нижних границ на величину, равную половине ширины интервалов, т. е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где </a:t>
            </a:r>
            <a:r>
              <a:rPr lang="ru-RU" sz="2400" i="1" dirty="0" err="1">
                <a:latin typeface="Times New Roman"/>
                <a:ea typeface="Times New Roman"/>
              </a:rPr>
              <a:t>х</a:t>
            </a:r>
            <a:r>
              <a:rPr lang="ru-RU" sz="2400" i="1" baseline="-25000" dirty="0" err="1">
                <a:latin typeface="Times New Roman"/>
                <a:ea typeface="Times New Roman"/>
              </a:rPr>
              <a:t>Hi</a:t>
            </a:r>
            <a:r>
              <a:rPr lang="ru-RU" sz="2400" dirty="0">
                <a:latin typeface="Times New Roman"/>
                <a:ea typeface="Times New Roman"/>
              </a:rPr>
              <a:t> — нижняя граница </a:t>
            </a:r>
            <a:r>
              <a:rPr lang="ru-RU" sz="2400" i="1" dirty="0">
                <a:latin typeface="Times New Roman"/>
                <a:ea typeface="Times New Roman"/>
              </a:rPr>
              <a:t>i</a:t>
            </a:r>
            <a:r>
              <a:rPr lang="ru-RU" sz="2400" dirty="0">
                <a:latin typeface="Times New Roman"/>
                <a:ea typeface="Times New Roman"/>
              </a:rPr>
              <a:t>-</a:t>
            </a:r>
            <a:r>
              <a:rPr lang="ru-RU" sz="2400" dirty="0" err="1">
                <a:latin typeface="Times New Roman"/>
                <a:ea typeface="Times New Roman"/>
              </a:rPr>
              <a:t>го</a:t>
            </a:r>
            <a:r>
              <a:rPr lang="ru-RU" sz="2400" dirty="0">
                <a:latin typeface="Times New Roman"/>
                <a:ea typeface="Times New Roman"/>
              </a:rPr>
              <a:t> интервала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…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>
                <a:latin typeface="Times New Roman"/>
                <a:ea typeface="Times New Roman"/>
              </a:rPr>
              <a:t>Шаг 6.2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/>
                <a:ea typeface="Times New Roman"/>
              </a:rPr>
              <a:t>Вычисляем относительную частоту интервала (отношение частоты к объему выборки). Обозначим </a:t>
            </a:r>
            <a:r>
              <a:rPr lang="ru-RU" sz="2400" dirty="0" err="1">
                <a:latin typeface="Times New Roman"/>
                <a:ea typeface="Times New Roman"/>
              </a:rPr>
              <a:t>частости</a:t>
            </a:r>
            <a:r>
              <a:rPr lang="ru-RU" sz="2400" dirty="0">
                <a:latin typeface="Times New Roman"/>
                <a:ea typeface="Times New Roman"/>
              </a:rPr>
              <a:t> символом </a:t>
            </a:r>
            <a:r>
              <a:rPr lang="ru-RU" sz="2400" dirty="0" err="1">
                <a:latin typeface="Times New Roman"/>
                <a:ea typeface="Times New Roman"/>
              </a:rPr>
              <a:t>wi</a:t>
            </a:r>
            <a:r>
              <a:rPr lang="ru-RU" sz="2400" dirty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6"/>
            <a:ext cx="125571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653136"/>
            <a:ext cx="864096" cy="695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666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</a:rPr>
              <a:t>      Шаг 6.3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Вычисляем относительные </a:t>
            </a:r>
            <a:r>
              <a:rPr lang="ru-RU" sz="2400" dirty="0" err="1">
                <a:latin typeface="Times New Roman"/>
                <a:ea typeface="Times New Roman"/>
              </a:rPr>
              <a:t>частости</a:t>
            </a:r>
            <a:r>
              <a:rPr lang="ru-RU" sz="2400" dirty="0">
                <a:latin typeface="Times New Roman"/>
                <a:ea typeface="Times New Roman"/>
              </a:rPr>
              <a:t>. Накопленной относительной частотой (</a:t>
            </a:r>
            <a:r>
              <a:rPr lang="ru-RU" sz="2400" dirty="0" err="1">
                <a:latin typeface="Times New Roman"/>
                <a:ea typeface="Times New Roman"/>
              </a:rPr>
              <a:t>частостью</a:t>
            </a:r>
            <a:r>
              <a:rPr lang="ru-RU" sz="2400" dirty="0">
                <a:latin typeface="Times New Roman"/>
                <a:ea typeface="Times New Roman"/>
              </a:rPr>
              <a:t>) называется отношение накопленной частоты к объему выборки.</a:t>
            </a:r>
            <a:endParaRPr lang="ru-RU" sz="1800" dirty="0"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     Обозначив накопленную частность как </a:t>
            </a:r>
            <a:r>
              <a:rPr lang="ru-RU" sz="2400" i="1" dirty="0" err="1">
                <a:latin typeface="Times New Roman"/>
                <a:ea typeface="Times New Roman"/>
              </a:rPr>
              <a:t>F</a:t>
            </a:r>
            <a:r>
              <a:rPr lang="ru-RU" sz="2400" i="1" baseline="-25000" dirty="0" err="1">
                <a:latin typeface="Times New Roman"/>
                <a:ea typeface="Times New Roman"/>
              </a:rPr>
              <a:t>i</a:t>
            </a:r>
            <a:r>
              <a:rPr lang="ru-RU" sz="2400" dirty="0">
                <a:latin typeface="Times New Roman"/>
                <a:ea typeface="Times New Roman"/>
              </a:rPr>
              <a:t>, получаем:</a:t>
            </a:r>
            <a:endParaRPr lang="ru-RU" sz="1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06650"/>
            <a:ext cx="1008112" cy="75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262643"/>
              </p:ext>
            </p:extLst>
          </p:nvPr>
        </p:nvGraphicFramePr>
        <p:xfrm>
          <a:off x="899592" y="3645024"/>
          <a:ext cx="7200799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1097145"/>
                <a:gridCol w="1235864"/>
                <a:gridCol w="1147588"/>
                <a:gridCol w="958425"/>
                <a:gridCol w="832316"/>
                <a:gridCol w="1071923"/>
                <a:gridCol w="857538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Номер интервала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Границы интервалов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Срединные значения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ru-RU" sz="1200" i="1" baseline="-250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Частоты</a:t>
                      </a:r>
                    </a:p>
                    <a:p>
                      <a:pPr indent="368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200" i="1" baseline="-250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Накопл. частоты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200" i="1" baseline="-25000">
                          <a:effectLst/>
                          <a:latin typeface="Times New Roman"/>
                          <a:ea typeface="Times New Roman"/>
                        </a:rPr>
                        <a:t>xi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Частости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200" i="1" baseline="-250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Накопл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относит.частоты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492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err="1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200" i="1" baseline="-25000" dirty="0" err="1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43608" y="3125905"/>
            <a:ext cx="78555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9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   </a:t>
            </a:r>
            <a:r>
              <a:rPr lang="ru-RU" altLang="ru-RU" sz="2400" dirty="0" smtClean="0">
                <a:latin typeface="Times New Roman"/>
                <a:ea typeface="Times New Roman"/>
                <a:cs typeface="+mn-cs"/>
              </a:rPr>
              <a:t>Табличное </a:t>
            </a:r>
            <a:r>
              <a:rPr lang="ru-RU" altLang="ru-RU" sz="2400" dirty="0">
                <a:latin typeface="Times New Roman"/>
                <a:ea typeface="Times New Roman"/>
                <a:cs typeface="+mn-cs"/>
              </a:rPr>
              <a:t>представление данных о результатах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Times New Roman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47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Times New Roman"/>
              </a:rPr>
              <a:t>Гистограмма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Когда </a:t>
            </a:r>
            <a:r>
              <a:rPr lang="ru-RU" dirty="0">
                <a:latin typeface="Times New Roman"/>
                <a:ea typeface="Times New Roman"/>
              </a:rPr>
              <a:t>ширина всех интервалов группировки одинакова, вид гистограммы не изменится, если по оси ординат откладывать не величины </a:t>
            </a:r>
            <a:r>
              <a:rPr lang="ru-RU" i="1" dirty="0" err="1">
                <a:latin typeface="Times New Roman"/>
                <a:ea typeface="Times New Roman"/>
              </a:rPr>
              <a:t>р</a:t>
            </a:r>
            <a:r>
              <a:rPr lang="ru-RU" i="1" baseline="-25000" dirty="0" err="1">
                <a:latin typeface="Times New Roman"/>
                <a:ea typeface="Times New Roman"/>
              </a:rPr>
              <a:t>i</a:t>
            </a:r>
            <a:r>
              <a:rPr lang="ru-RU" dirty="0">
                <a:latin typeface="Times New Roman"/>
                <a:ea typeface="Times New Roman"/>
              </a:rPr>
              <a:t>, а частоты интервалов </a:t>
            </a:r>
            <a:r>
              <a:rPr lang="ru-RU" i="1" dirty="0" err="1">
                <a:latin typeface="Times New Roman"/>
                <a:ea typeface="Times New Roman"/>
              </a:rPr>
              <a:t>n</a:t>
            </a:r>
            <a:r>
              <a:rPr lang="ru-RU" i="1" baseline="-25000" dirty="0" err="1">
                <a:latin typeface="Times New Roman"/>
                <a:ea typeface="Times New Roman"/>
              </a:rPr>
              <a:t>i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Arial"/>
                <a:ea typeface="Times New Roman"/>
              </a:rPr>
              <a:t>     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      Рис. 2- Гистограмма распределения результатов в предыдущем примере (когда ширина некоторых интервалов группировки неодинакова).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738E-082E-47D5-90A6-1A808B1ED9F7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44" y="2420888"/>
            <a:ext cx="5292349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674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346</Words>
  <Application>Microsoft Office PowerPoint</Application>
  <PresentationFormat>Экран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Лекция 7-8  Технологии маркетинговых 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 Маркетинг основные понятия и методология управления современного предприятия</dc:title>
  <dc:creator>Пользователь Windows</dc:creator>
  <cp:lastModifiedBy>Пользователь Windows</cp:lastModifiedBy>
  <cp:revision>105</cp:revision>
  <dcterms:created xsi:type="dcterms:W3CDTF">2018-09-06T23:59:10Z</dcterms:created>
  <dcterms:modified xsi:type="dcterms:W3CDTF">2019-11-05T12:19:24Z</dcterms:modified>
</cp:coreProperties>
</file>