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71" r:id="rId10"/>
    <p:sldId id="272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79" d="100"/>
          <a:sy n="79" d="100"/>
        </p:scale>
        <p:origin x="-180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3BEEA7-97BD-49E4-BA93-EF840C38C7FD}" type="doc">
      <dgm:prSet loTypeId="urn:microsoft.com/office/officeart/2005/8/layout/matrix2" loCatId="matrix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uk-UA"/>
        </a:p>
      </dgm:t>
    </dgm:pt>
    <dgm:pt modelId="{598E3E91-990F-4ADC-8B17-A054EC5105C2}">
      <dgm:prSet phldrT="[Текст]"/>
      <dgm:spPr/>
      <dgm:t>
        <a:bodyPr/>
        <a:lstStyle/>
        <a:p>
          <a:r>
            <a:rPr lang="ru-RU" dirty="0" err="1" smtClean="0"/>
            <a:t>Міжнародний</a:t>
          </a:r>
          <a:r>
            <a:rPr lang="ru-RU" dirty="0" smtClean="0"/>
            <a:t> </a:t>
          </a:r>
          <a:r>
            <a:rPr lang="ru-RU" dirty="0" err="1" smtClean="0"/>
            <a:t>бізнес</a:t>
          </a:r>
          <a:endParaRPr lang="uk-UA" dirty="0"/>
        </a:p>
      </dgm:t>
    </dgm:pt>
    <dgm:pt modelId="{D3DB30E7-BDB5-40C3-A2AB-EA69CD3E2C8C}" type="parTrans" cxnId="{13BBF827-B8DB-4337-82C1-B74735C7E4D6}">
      <dgm:prSet/>
      <dgm:spPr/>
      <dgm:t>
        <a:bodyPr/>
        <a:lstStyle/>
        <a:p>
          <a:endParaRPr lang="uk-UA"/>
        </a:p>
      </dgm:t>
    </dgm:pt>
    <dgm:pt modelId="{94320D27-4431-42FE-9054-B7F6F918DC80}" type="sibTrans" cxnId="{13BBF827-B8DB-4337-82C1-B74735C7E4D6}">
      <dgm:prSet/>
      <dgm:spPr/>
      <dgm:t>
        <a:bodyPr/>
        <a:lstStyle/>
        <a:p>
          <a:endParaRPr lang="uk-UA"/>
        </a:p>
      </dgm:t>
    </dgm:pt>
    <dgm:pt modelId="{3C0F1FCB-7CBE-4ECF-9B47-1700248A31E1}">
      <dgm:prSet phldrT="[Текст]"/>
      <dgm:spPr/>
      <dgm:t>
        <a:bodyPr/>
        <a:lstStyle/>
        <a:p>
          <a:r>
            <a:rPr lang="ru-RU" dirty="0" err="1" smtClean="0"/>
            <a:t>Торговельна</a:t>
          </a:r>
          <a:r>
            <a:rPr lang="ru-RU" dirty="0" smtClean="0"/>
            <a:t> </a:t>
          </a:r>
          <a:r>
            <a:rPr lang="ru-RU" dirty="0" err="1" smtClean="0"/>
            <a:t>діяльність</a:t>
          </a:r>
          <a:endParaRPr lang="uk-UA" dirty="0"/>
        </a:p>
      </dgm:t>
    </dgm:pt>
    <dgm:pt modelId="{72F4BB15-2C4D-4459-887B-F9E14D04F1C6}" type="parTrans" cxnId="{0E998196-4EEE-45FA-A589-F3B94549BD09}">
      <dgm:prSet/>
      <dgm:spPr/>
      <dgm:t>
        <a:bodyPr/>
        <a:lstStyle/>
        <a:p>
          <a:endParaRPr lang="uk-UA"/>
        </a:p>
      </dgm:t>
    </dgm:pt>
    <dgm:pt modelId="{62033571-B8AE-42C8-A242-4135ECCF8B59}" type="sibTrans" cxnId="{0E998196-4EEE-45FA-A589-F3B94549BD09}">
      <dgm:prSet/>
      <dgm:spPr/>
      <dgm:t>
        <a:bodyPr/>
        <a:lstStyle/>
        <a:p>
          <a:endParaRPr lang="uk-UA"/>
        </a:p>
      </dgm:t>
    </dgm:pt>
    <dgm:pt modelId="{1C2F6619-DD4E-402A-AE8B-F3AAE3953BFA}">
      <dgm:prSet phldrT="[Текст]"/>
      <dgm:spPr/>
      <dgm:t>
        <a:bodyPr/>
        <a:lstStyle/>
        <a:p>
          <a:r>
            <a:rPr lang="ru-RU" dirty="0" err="1" smtClean="0"/>
            <a:t>Фінансова</a:t>
          </a:r>
          <a:r>
            <a:rPr lang="ru-RU" dirty="0" smtClean="0"/>
            <a:t> </a:t>
          </a:r>
          <a:r>
            <a:rPr lang="ru-RU" dirty="0" err="1" smtClean="0"/>
            <a:t>діяльність</a:t>
          </a:r>
          <a:endParaRPr lang="uk-UA" dirty="0"/>
        </a:p>
      </dgm:t>
    </dgm:pt>
    <dgm:pt modelId="{7C6A958E-96A1-4666-A5D6-9C0AB44845BA}" type="parTrans" cxnId="{C92A3796-C86B-4104-A75D-C2976418EE22}">
      <dgm:prSet/>
      <dgm:spPr/>
      <dgm:t>
        <a:bodyPr/>
        <a:lstStyle/>
        <a:p>
          <a:endParaRPr lang="uk-UA"/>
        </a:p>
      </dgm:t>
    </dgm:pt>
    <dgm:pt modelId="{8C37DDCB-9012-4F95-8650-CC929A8504E0}" type="sibTrans" cxnId="{C92A3796-C86B-4104-A75D-C2976418EE22}">
      <dgm:prSet/>
      <dgm:spPr/>
      <dgm:t>
        <a:bodyPr/>
        <a:lstStyle/>
        <a:p>
          <a:endParaRPr lang="uk-UA"/>
        </a:p>
      </dgm:t>
    </dgm:pt>
    <dgm:pt modelId="{A1CE3CB7-DC31-4BBB-A646-13C6F3E7A971}">
      <dgm:prSet/>
      <dgm:spPr/>
      <dgm:t>
        <a:bodyPr/>
        <a:lstStyle/>
        <a:p>
          <a:r>
            <a:rPr lang="ru-RU" dirty="0" err="1" smtClean="0"/>
            <a:t>Інвестиційна</a:t>
          </a:r>
          <a:r>
            <a:rPr lang="ru-RU" dirty="0" smtClean="0"/>
            <a:t> </a:t>
          </a:r>
          <a:r>
            <a:rPr lang="ru-RU" dirty="0" err="1" smtClean="0"/>
            <a:t>діяльність</a:t>
          </a:r>
          <a:endParaRPr lang="uk-UA" dirty="0"/>
        </a:p>
      </dgm:t>
    </dgm:pt>
    <dgm:pt modelId="{7024B6AE-2187-4A0E-9505-3A46CAD27EA0}" type="parTrans" cxnId="{6A8DD956-182C-4F77-9F67-F35DCAD61F2E}">
      <dgm:prSet/>
      <dgm:spPr/>
      <dgm:t>
        <a:bodyPr/>
        <a:lstStyle/>
        <a:p>
          <a:endParaRPr lang="uk-UA"/>
        </a:p>
      </dgm:t>
    </dgm:pt>
    <dgm:pt modelId="{756BEA41-8D23-4B72-AE93-3A355B3C2C86}" type="sibTrans" cxnId="{6A8DD956-182C-4F77-9F67-F35DCAD61F2E}">
      <dgm:prSet/>
      <dgm:spPr/>
      <dgm:t>
        <a:bodyPr/>
        <a:lstStyle/>
        <a:p>
          <a:endParaRPr lang="uk-UA"/>
        </a:p>
      </dgm:t>
    </dgm:pt>
    <dgm:pt modelId="{F792C17E-2423-4B87-8C24-D6F1F545AE85}" type="pres">
      <dgm:prSet presAssocID="{463BEEA7-97BD-49E4-BA93-EF840C38C7FD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BFF2670-D790-4FF2-9224-6C45A50F150F}" type="pres">
      <dgm:prSet presAssocID="{463BEEA7-97BD-49E4-BA93-EF840C38C7FD}" presName="axisShape" presStyleLbl="bgShp" presStyleIdx="0" presStyleCnt="1"/>
      <dgm:spPr/>
    </dgm:pt>
    <dgm:pt modelId="{126551AB-5530-4769-B4E4-DE6F00B4E4BF}" type="pres">
      <dgm:prSet presAssocID="{463BEEA7-97BD-49E4-BA93-EF840C38C7FD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843EC0F-2A53-4217-B132-46D27B96A7CB}" type="pres">
      <dgm:prSet presAssocID="{463BEEA7-97BD-49E4-BA93-EF840C38C7FD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7FE7B77-C6E0-4035-819A-BB5450D97A33}" type="pres">
      <dgm:prSet presAssocID="{463BEEA7-97BD-49E4-BA93-EF840C38C7FD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6D459B7-3BC4-4774-BE3D-5484FB6A16C3}" type="pres">
      <dgm:prSet presAssocID="{463BEEA7-97BD-49E4-BA93-EF840C38C7FD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6A8DD956-182C-4F77-9F67-F35DCAD61F2E}" srcId="{463BEEA7-97BD-49E4-BA93-EF840C38C7FD}" destId="{A1CE3CB7-DC31-4BBB-A646-13C6F3E7A971}" srcOrd="2" destOrd="0" parTransId="{7024B6AE-2187-4A0E-9505-3A46CAD27EA0}" sibTransId="{756BEA41-8D23-4B72-AE93-3A355B3C2C86}"/>
    <dgm:cxn modelId="{0E998196-4EEE-45FA-A589-F3B94549BD09}" srcId="{463BEEA7-97BD-49E4-BA93-EF840C38C7FD}" destId="{3C0F1FCB-7CBE-4ECF-9B47-1700248A31E1}" srcOrd="1" destOrd="0" parTransId="{72F4BB15-2C4D-4459-887B-F9E14D04F1C6}" sibTransId="{62033571-B8AE-42C8-A242-4135ECCF8B59}"/>
    <dgm:cxn modelId="{C92A3796-C86B-4104-A75D-C2976418EE22}" srcId="{463BEEA7-97BD-49E4-BA93-EF840C38C7FD}" destId="{1C2F6619-DD4E-402A-AE8B-F3AAE3953BFA}" srcOrd="3" destOrd="0" parTransId="{7C6A958E-96A1-4666-A5D6-9C0AB44845BA}" sibTransId="{8C37DDCB-9012-4F95-8650-CC929A8504E0}"/>
    <dgm:cxn modelId="{FED1DEDA-BBE9-4968-9EC3-BB588F42D11E}" type="presOf" srcId="{463BEEA7-97BD-49E4-BA93-EF840C38C7FD}" destId="{F792C17E-2423-4B87-8C24-D6F1F545AE85}" srcOrd="0" destOrd="0" presId="urn:microsoft.com/office/officeart/2005/8/layout/matrix2"/>
    <dgm:cxn modelId="{DB0D2A4D-5656-445B-A99E-CE0AAB5AAD6C}" type="presOf" srcId="{A1CE3CB7-DC31-4BBB-A646-13C6F3E7A971}" destId="{87FE7B77-C6E0-4035-819A-BB5450D97A33}" srcOrd="0" destOrd="0" presId="urn:microsoft.com/office/officeart/2005/8/layout/matrix2"/>
    <dgm:cxn modelId="{33A51000-D4DF-494F-BF75-977AF3B8F197}" type="presOf" srcId="{1C2F6619-DD4E-402A-AE8B-F3AAE3953BFA}" destId="{B6D459B7-3BC4-4774-BE3D-5484FB6A16C3}" srcOrd="0" destOrd="0" presId="urn:microsoft.com/office/officeart/2005/8/layout/matrix2"/>
    <dgm:cxn modelId="{12490D4B-76A1-4001-BB61-2E72A30C5C75}" type="presOf" srcId="{3C0F1FCB-7CBE-4ECF-9B47-1700248A31E1}" destId="{F843EC0F-2A53-4217-B132-46D27B96A7CB}" srcOrd="0" destOrd="0" presId="urn:microsoft.com/office/officeart/2005/8/layout/matrix2"/>
    <dgm:cxn modelId="{3D733CAA-0095-43CF-ABC8-0F908FD63429}" type="presOf" srcId="{598E3E91-990F-4ADC-8B17-A054EC5105C2}" destId="{126551AB-5530-4769-B4E4-DE6F00B4E4BF}" srcOrd="0" destOrd="0" presId="urn:microsoft.com/office/officeart/2005/8/layout/matrix2"/>
    <dgm:cxn modelId="{13BBF827-B8DB-4337-82C1-B74735C7E4D6}" srcId="{463BEEA7-97BD-49E4-BA93-EF840C38C7FD}" destId="{598E3E91-990F-4ADC-8B17-A054EC5105C2}" srcOrd="0" destOrd="0" parTransId="{D3DB30E7-BDB5-40C3-A2AB-EA69CD3E2C8C}" sibTransId="{94320D27-4431-42FE-9054-B7F6F918DC80}"/>
    <dgm:cxn modelId="{45606CF8-F438-4A72-9971-38515B606CBF}" type="presParOf" srcId="{F792C17E-2423-4B87-8C24-D6F1F545AE85}" destId="{8BFF2670-D790-4FF2-9224-6C45A50F150F}" srcOrd="0" destOrd="0" presId="urn:microsoft.com/office/officeart/2005/8/layout/matrix2"/>
    <dgm:cxn modelId="{A2BFFC88-58B8-4FB4-A75F-43D82099CF0D}" type="presParOf" srcId="{F792C17E-2423-4B87-8C24-D6F1F545AE85}" destId="{126551AB-5530-4769-B4E4-DE6F00B4E4BF}" srcOrd="1" destOrd="0" presId="urn:microsoft.com/office/officeart/2005/8/layout/matrix2"/>
    <dgm:cxn modelId="{9DC76203-6F36-4ED6-A45C-F4D18FC7C932}" type="presParOf" srcId="{F792C17E-2423-4B87-8C24-D6F1F545AE85}" destId="{F843EC0F-2A53-4217-B132-46D27B96A7CB}" srcOrd="2" destOrd="0" presId="urn:microsoft.com/office/officeart/2005/8/layout/matrix2"/>
    <dgm:cxn modelId="{CD0BCE40-5355-4BD2-A1FA-9D6068B273AB}" type="presParOf" srcId="{F792C17E-2423-4B87-8C24-D6F1F545AE85}" destId="{87FE7B77-C6E0-4035-819A-BB5450D97A33}" srcOrd="3" destOrd="0" presId="urn:microsoft.com/office/officeart/2005/8/layout/matrix2"/>
    <dgm:cxn modelId="{3B51133F-F5BA-4CD4-9D46-47F2358FFF5D}" type="presParOf" srcId="{F792C17E-2423-4B87-8C24-D6F1F545AE85}" destId="{B6D459B7-3BC4-4774-BE3D-5484FB6A16C3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FF2670-D790-4FF2-9224-6C45A50F150F}">
      <dsp:nvSpPr>
        <dsp:cNvPr id="0" name=""/>
        <dsp:cNvSpPr/>
      </dsp:nvSpPr>
      <dsp:spPr>
        <a:xfrm>
          <a:off x="0" y="82884"/>
          <a:ext cx="4838031" cy="4838031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26551AB-5530-4769-B4E4-DE6F00B4E4BF}">
      <dsp:nvSpPr>
        <dsp:cNvPr id="0" name=""/>
        <dsp:cNvSpPr/>
      </dsp:nvSpPr>
      <dsp:spPr>
        <a:xfrm>
          <a:off x="314472" y="397356"/>
          <a:ext cx="1935212" cy="193521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Міжнародний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бізнес</a:t>
          </a:r>
          <a:endParaRPr lang="uk-UA" sz="2000" kern="1200" dirty="0"/>
        </a:p>
      </dsp:txBody>
      <dsp:txXfrm>
        <a:off x="408941" y="491825"/>
        <a:ext cx="1746274" cy="1746274"/>
      </dsp:txXfrm>
    </dsp:sp>
    <dsp:sp modelId="{F843EC0F-2A53-4217-B132-46D27B96A7CB}">
      <dsp:nvSpPr>
        <dsp:cNvPr id="0" name=""/>
        <dsp:cNvSpPr/>
      </dsp:nvSpPr>
      <dsp:spPr>
        <a:xfrm>
          <a:off x="2588347" y="397356"/>
          <a:ext cx="1935212" cy="1935212"/>
        </a:xfrm>
        <a:prstGeom prst="roundRect">
          <a:avLst/>
        </a:prstGeom>
        <a:gradFill rotWithShape="0">
          <a:gsLst>
            <a:gs pos="0">
              <a:schemeClr val="accent4">
                <a:hueOff val="-792402"/>
                <a:satOff val="14520"/>
                <a:lumOff val="183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792402"/>
                <a:satOff val="14520"/>
                <a:lumOff val="183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792402"/>
                <a:satOff val="14520"/>
                <a:lumOff val="183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Торговельна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діяльність</a:t>
          </a:r>
          <a:endParaRPr lang="uk-UA" sz="2000" kern="1200" dirty="0"/>
        </a:p>
      </dsp:txBody>
      <dsp:txXfrm>
        <a:off x="2682816" y="491825"/>
        <a:ext cx="1746274" cy="1746274"/>
      </dsp:txXfrm>
    </dsp:sp>
    <dsp:sp modelId="{87FE7B77-C6E0-4035-819A-BB5450D97A33}">
      <dsp:nvSpPr>
        <dsp:cNvPr id="0" name=""/>
        <dsp:cNvSpPr/>
      </dsp:nvSpPr>
      <dsp:spPr>
        <a:xfrm>
          <a:off x="314472" y="2671231"/>
          <a:ext cx="1935212" cy="1935212"/>
        </a:xfrm>
        <a:prstGeom prst="roundRect">
          <a:avLst/>
        </a:prstGeom>
        <a:gradFill rotWithShape="0">
          <a:gsLst>
            <a:gs pos="0">
              <a:schemeClr val="accent4">
                <a:hueOff val="-1584803"/>
                <a:satOff val="29040"/>
                <a:lumOff val="366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1584803"/>
                <a:satOff val="29040"/>
                <a:lumOff val="366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1584803"/>
                <a:satOff val="29040"/>
                <a:lumOff val="366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Інвестиційна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діяльність</a:t>
          </a:r>
          <a:endParaRPr lang="uk-UA" sz="2000" kern="1200" dirty="0"/>
        </a:p>
      </dsp:txBody>
      <dsp:txXfrm>
        <a:off x="408941" y="2765700"/>
        <a:ext cx="1746274" cy="1746274"/>
      </dsp:txXfrm>
    </dsp:sp>
    <dsp:sp modelId="{B6D459B7-3BC4-4774-BE3D-5484FB6A16C3}">
      <dsp:nvSpPr>
        <dsp:cNvPr id="0" name=""/>
        <dsp:cNvSpPr/>
      </dsp:nvSpPr>
      <dsp:spPr>
        <a:xfrm>
          <a:off x="2588347" y="2671231"/>
          <a:ext cx="1935212" cy="1935212"/>
        </a:xfrm>
        <a:prstGeom prst="roundRect">
          <a:avLst/>
        </a:prstGeom>
        <a:gradFill rotWithShape="0">
          <a:gsLst>
            <a:gs pos="0">
              <a:schemeClr val="accent4">
                <a:hueOff val="-2377205"/>
                <a:satOff val="43560"/>
                <a:lumOff val="549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2377205"/>
                <a:satOff val="43560"/>
                <a:lumOff val="549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2377205"/>
                <a:satOff val="43560"/>
                <a:lumOff val="549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Фінансова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діяльність</a:t>
          </a:r>
          <a:endParaRPr lang="uk-UA" sz="2000" kern="1200" dirty="0"/>
        </a:p>
      </dsp:txBody>
      <dsp:txXfrm>
        <a:off x="2682816" y="2765700"/>
        <a:ext cx="1746274" cy="17462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628C-F14C-4654-81EC-6A4A89B7F54C}" type="datetimeFigureOut">
              <a:rPr lang="uk-UA" smtClean="0"/>
              <a:t>18.01.2022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D70B-190C-4176-8F0C-1278D89F2DC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4478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628C-F14C-4654-81EC-6A4A89B7F54C}" type="datetimeFigureOut">
              <a:rPr lang="uk-UA" smtClean="0"/>
              <a:t>18.01.2022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D70B-190C-4176-8F0C-1278D89F2DC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029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628C-F14C-4654-81EC-6A4A89B7F54C}" type="datetimeFigureOut">
              <a:rPr lang="uk-UA" smtClean="0"/>
              <a:t>18.01.2022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D70B-190C-4176-8F0C-1278D89F2DC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3997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628C-F14C-4654-81EC-6A4A89B7F54C}" type="datetimeFigureOut">
              <a:rPr lang="uk-UA" smtClean="0"/>
              <a:t>18.01.2022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D70B-190C-4176-8F0C-1278D89F2DC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6171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628C-F14C-4654-81EC-6A4A89B7F54C}" type="datetimeFigureOut">
              <a:rPr lang="uk-UA" smtClean="0"/>
              <a:t>18.01.2022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D70B-190C-4176-8F0C-1278D89F2DC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6638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628C-F14C-4654-81EC-6A4A89B7F54C}" type="datetimeFigureOut">
              <a:rPr lang="uk-UA" smtClean="0"/>
              <a:t>18.01.2022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D70B-190C-4176-8F0C-1278D89F2DC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4458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628C-F14C-4654-81EC-6A4A89B7F54C}" type="datetimeFigureOut">
              <a:rPr lang="uk-UA" smtClean="0"/>
              <a:t>18.01.2022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D70B-190C-4176-8F0C-1278D89F2DC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3705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628C-F14C-4654-81EC-6A4A89B7F54C}" type="datetimeFigureOut">
              <a:rPr lang="uk-UA" smtClean="0"/>
              <a:t>18.01.2022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D70B-190C-4176-8F0C-1278D89F2DC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4234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628C-F14C-4654-81EC-6A4A89B7F54C}" type="datetimeFigureOut">
              <a:rPr lang="uk-UA" smtClean="0"/>
              <a:t>18.01.2022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D70B-190C-4176-8F0C-1278D89F2DC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0579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628C-F14C-4654-81EC-6A4A89B7F54C}" type="datetimeFigureOut">
              <a:rPr lang="uk-UA" smtClean="0"/>
              <a:t>18.01.2022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D70B-190C-4176-8F0C-1278D89F2DC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4209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628C-F14C-4654-81EC-6A4A89B7F54C}" type="datetimeFigureOut">
              <a:rPr lang="uk-UA" smtClean="0"/>
              <a:t>18.01.2022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7D70B-190C-4176-8F0C-1278D89F2DC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5189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1628C-F14C-4654-81EC-6A4A89B7F54C}" type="datetimeFigureOut">
              <a:rPr lang="uk-UA" smtClean="0"/>
              <a:t>18.01.2022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7D70B-190C-4176-8F0C-1278D89F2DC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616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3509963"/>
          </a:xfrm>
        </p:spPr>
        <p:txBody>
          <a:bodyPr>
            <a:noAutofit/>
          </a:bodyPr>
          <a:lstStyle/>
          <a:p>
            <a:r>
              <a:rPr lang="uk-UA" sz="7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rebuchet MS" panose="020B0603020202020204" pitchFamily="34" charset="0"/>
              </a:rPr>
              <a:t>Міжнародна економічна </a:t>
            </a:r>
            <a:r>
              <a:rPr lang="uk-UA" sz="7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rebuchet MS" panose="020B0603020202020204" pitchFamily="34" charset="0"/>
              </a:rPr>
              <a:t>діяльність України</a:t>
            </a:r>
            <a:endParaRPr lang="uk-UA" sz="7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rebuchet MS" panose="020B0603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599" y="4211053"/>
            <a:ext cx="9757611" cy="1600200"/>
          </a:xfrm>
        </p:spPr>
        <p:txBody>
          <a:bodyPr/>
          <a:lstStyle/>
          <a:p>
            <a:r>
              <a:rPr lang="uk-UA" b="1" dirty="0" smtClean="0">
                <a:solidFill>
                  <a:schemeClr val="bg1"/>
                </a:solidFill>
              </a:rPr>
              <a:t>Освітньо-професійна програма «Міжнародна </a:t>
            </a:r>
            <a:r>
              <a:rPr lang="uk-UA" b="1" dirty="0">
                <a:solidFill>
                  <a:schemeClr val="bg1"/>
                </a:solidFill>
              </a:rPr>
              <a:t>економіка», </a:t>
            </a:r>
            <a:endParaRPr lang="uk-UA" b="1" dirty="0" smtClean="0">
              <a:solidFill>
                <a:schemeClr val="bg1"/>
              </a:solidFill>
            </a:endParaRPr>
          </a:p>
          <a:p>
            <a:r>
              <a:rPr lang="uk-UA" b="1" dirty="0" smtClean="0">
                <a:solidFill>
                  <a:schemeClr val="bg1"/>
                </a:solidFill>
              </a:rPr>
              <a:t>освітній </a:t>
            </a:r>
            <a:r>
              <a:rPr lang="uk-UA" b="1" dirty="0">
                <a:solidFill>
                  <a:schemeClr val="bg1"/>
                </a:solidFill>
              </a:rPr>
              <a:t>ступінь «бакалавр</a:t>
            </a:r>
            <a:r>
              <a:rPr lang="uk-UA" b="1" dirty="0" smtClean="0">
                <a:solidFill>
                  <a:schemeClr val="bg1"/>
                </a:solidFill>
              </a:rPr>
              <a:t>»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391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07"/>
    </mc:Choice>
    <mc:Fallback xmlns="">
      <p:transition spd="slow" advTm="82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070884"/>
              </p:ext>
            </p:extLst>
          </p:nvPr>
        </p:nvGraphicFramePr>
        <p:xfrm>
          <a:off x="541421" y="421106"/>
          <a:ext cx="10684042" cy="56001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33161"/>
                <a:gridCol w="5050881"/>
              </a:tblGrid>
              <a:tr h="2118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72465" algn="l"/>
                        </a:tabLst>
                      </a:pPr>
                      <a:r>
                        <a:rPr lang="uk-UA" sz="2000" dirty="0">
                          <a:effectLst/>
                        </a:rPr>
                        <a:t>Загальні (ЗК)  та спеціальні (СК) компетентності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0435" marR="60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72465" algn="l"/>
                        </a:tabLst>
                      </a:pPr>
                      <a:r>
                        <a:rPr lang="uk-UA" sz="2000" dirty="0">
                          <a:effectLst/>
                        </a:rPr>
                        <a:t>Програмні результати навчання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0435" marR="60435" marT="0" marB="0"/>
                </a:tc>
              </a:tr>
              <a:tr h="5295370">
                <a:tc>
                  <a:txBody>
                    <a:bodyPr/>
                    <a:lstStyle/>
                    <a:p>
                      <a:pPr indent="187325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Інтегральна компетентність. Здатність розв’язувати складні спеціалізовані задачі та практичні проблеми в економічній сфері, які характеризуються комплексністю та невизначеністю умов, що передбачає застосування теорій та методів економічної науки</a:t>
                      </a:r>
                    </a:p>
                    <a:p>
                      <a:pPr indent="187325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ЗК 8. Здатність до пошуку, оброблення та аналізу інформації з різних джерел</a:t>
                      </a:r>
                    </a:p>
                    <a:p>
                      <a:pPr marL="21590" marR="80645" indent="187325" algn="just"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 1. Здатність виявляти знання та розуміння проблем предметної області, основ функціонування сучасної економіки на </a:t>
                      </a:r>
                      <a:r>
                        <a:rPr lang="uk-UA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мікро-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uk-UA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мезо-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uk-UA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макро-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та міжнародному рівнях</a:t>
                      </a:r>
                    </a:p>
                    <a:p>
                      <a:pPr indent="187325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 5 Розуміння особливостей сучасної світової та національної економіки, їх інституційної структури, обґрунтування напрямів соціальної, економічної та зовнішньоекономічної політики держави.</a:t>
                      </a:r>
                    </a:p>
                    <a:p>
                      <a:pPr indent="187325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 12. Здатність самостійно виявляти проблеми економічного характеру при аналізі конкретних ситуацій, пропонувати способи їх вирішення.</a:t>
                      </a:r>
                    </a:p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 17 Здатність до аналітичної роботи щодо напрямів розвитку форм міжнародної економічної діяльності, прогнозування змін кон’юнктури галузевих ринків та укладання зовнішньоторговельних угод в умовах сталого розвитку економіки.</a:t>
                      </a:r>
                      <a:endParaRPr lang="uk-UA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0435" marR="60435" marT="0" marB="0"/>
                </a:tc>
                <a:tc>
                  <a:txBody>
                    <a:bodyPr/>
                    <a:lstStyle/>
                    <a:p>
                      <a:pPr indent="187325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ПРН-06 Використовувати професійну аргументацію для донесення інформації, ідей, проблем та способів їх вирішення до фахівців і нефахівців у сфері економічної діяльності.</a:t>
                      </a:r>
                    </a:p>
                    <a:p>
                      <a:pPr indent="187325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ПРН-09 Усвідомлювати основні особливості сучасної світової та національної економіки, інституційної структури, напрямів соціальної, економічної та зовнішньоекономічної політики держави.</a:t>
                      </a:r>
                    </a:p>
                    <a:p>
                      <a:pPr indent="187325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ПРН-12 Застосовувати набуті теоретичні знання для розв’язання практичних завдань та змістовно інтерпретувати отримані результати.</a:t>
                      </a:r>
                    </a:p>
                    <a:p>
                      <a:pPr indent="187325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ПРН-21 Вміти абстрактно мислити, застосовувати аналіз та синтез для виявлення ключових характеристик економічних систем різного рівня, а також особливостей поведінки їх суб’єктів.</a:t>
                      </a:r>
                    </a:p>
                    <a:p>
                      <a:pPr indent="-635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ПРН-27 Вміти виконувати аналітичну роботу щодо напрямів розвитку форм міжнародної економічної діяльності, прогнозувати зміни кон’юнктури галузевих ринків та організовувати функціональне забезпечення зовнішньоторговельних угод в умовах сталого розвитку економіки</a:t>
                      </a:r>
                      <a:endParaRPr lang="uk-UA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6146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3158" y="421106"/>
            <a:ext cx="9589167" cy="6122736"/>
          </a:xfrm>
        </p:spPr>
        <p:txBody>
          <a:bodyPr>
            <a:normAutofit/>
          </a:bodyPr>
          <a:lstStyle/>
          <a:p>
            <a:pPr algn="ctr"/>
            <a:r>
              <a:rPr lang="uk-UA" sz="3200" dirty="0">
                <a:solidFill>
                  <a:schemeClr val="bg1"/>
                </a:solidFill>
              </a:rPr>
              <a:t>Курс «Міжнародна економічна діяльність України» </a:t>
            </a:r>
            <a:endParaRPr lang="uk-UA" sz="32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uk-UA" sz="3200" dirty="0" smtClean="0">
                <a:solidFill>
                  <a:schemeClr val="bg1"/>
                </a:solidFill>
              </a:rPr>
              <a:t>є </a:t>
            </a:r>
            <a:r>
              <a:rPr lang="uk-UA" sz="3200" dirty="0">
                <a:solidFill>
                  <a:schemeClr val="bg1"/>
                </a:solidFill>
              </a:rPr>
              <a:t>обов’язковою дисципліною для здобувачів ступеня вищої освіти бакалавра спеціальності «Економіка» освітньо-професійної програми «Міжнародна економіка». </a:t>
            </a:r>
            <a:endParaRPr lang="uk-UA" sz="3200" dirty="0" smtClean="0">
              <a:solidFill>
                <a:schemeClr val="bg1"/>
              </a:solidFill>
            </a:endParaRPr>
          </a:p>
          <a:p>
            <a:pPr algn="ctr"/>
            <a:r>
              <a:rPr lang="uk-UA" sz="3200" dirty="0" smtClean="0">
                <a:solidFill>
                  <a:schemeClr val="bg1"/>
                </a:solidFill>
              </a:rPr>
              <a:t>Він </a:t>
            </a:r>
            <a:r>
              <a:rPr lang="uk-UA" sz="3200" dirty="0">
                <a:solidFill>
                  <a:schemeClr val="bg1"/>
                </a:solidFill>
              </a:rPr>
              <a:t>дає можливість дізнатися про організацію міжнародної економічної діяльності, об’єктивні закони і принципи її розвитку, отримати знання щодо умов, форм, методів та основного інструментарію міжнародної економічної взаємодії.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0076505"/>
      </p:ext>
    </p:extLst>
  </p:cSld>
  <p:clrMapOvr>
    <a:masterClrMapping/>
  </p:clrMapOvr>
  <p:transition spd="slow" advTm="13608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1066" y="632618"/>
            <a:ext cx="10515600" cy="891819"/>
          </a:xfrm>
        </p:spPr>
        <p:txBody>
          <a:bodyPr>
            <a:noAutofit/>
          </a:bodyPr>
          <a:lstStyle/>
          <a:p>
            <a:pPr algn="ctr"/>
            <a:r>
              <a:rPr lang="uk-UA" sz="6600" b="1" dirty="0"/>
              <a:t>Мета вивчення навчального курсу</a:t>
            </a:r>
            <a:endParaRPr lang="uk-UA" sz="6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6100" y="1295400"/>
            <a:ext cx="10807700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endParaRPr lang="uk-UA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2348" y="2090796"/>
            <a:ext cx="77723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chemeClr val="bg1"/>
                </a:solidFill>
              </a:rPr>
              <a:t>Метою </a:t>
            </a:r>
            <a:r>
              <a:rPr lang="uk-UA" sz="3200" dirty="0">
                <a:solidFill>
                  <a:schemeClr val="bg1"/>
                </a:solidFill>
              </a:rPr>
              <a:t>викладання навчальної дисципліни «Міжнародна економічна діяльність України»</a:t>
            </a:r>
            <a:r>
              <a:rPr lang="uk-UA" sz="3200" b="1" dirty="0">
                <a:solidFill>
                  <a:schemeClr val="bg1"/>
                </a:solidFill>
              </a:rPr>
              <a:t> </a:t>
            </a:r>
            <a:r>
              <a:rPr lang="uk-UA" sz="3200" dirty="0">
                <a:solidFill>
                  <a:schemeClr val="bg1"/>
                </a:solidFill>
              </a:rPr>
              <a:t>є формування знань студентів про об’єктивні закономірності, реальні процеси та специфічні особливості міжнародної економічної діяльності України, а також практичних навичок щодо здійснення комерційних, інвестиційних та фінансових операцій у міжнародній сфері.</a:t>
            </a:r>
          </a:p>
        </p:txBody>
      </p:sp>
      <p:pic>
        <p:nvPicPr>
          <p:cNvPr id="5" name="Picture 2" descr="http://4.bp.blogspot.com/-eVRLvNGIl_A/UtOORob0tAI/AAAAAAAAAtE/RvZA2IurYiY/s1600/4ff9bbfc56ea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3"/>
          <a:stretch/>
        </p:blipFill>
        <p:spPr bwMode="auto">
          <a:xfrm>
            <a:off x="7904747" y="2137505"/>
            <a:ext cx="4287253" cy="44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06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6563">
        <p14:honeycomb/>
      </p:transition>
    </mc:Choice>
    <mc:Fallback xmlns="">
      <p:transition spd="slow" advTm="656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Autofit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</a:rPr>
              <a:t>Головними завданнями курсу є:</a:t>
            </a:r>
            <a:br>
              <a:rPr lang="uk-UA" b="1" dirty="0">
                <a:solidFill>
                  <a:schemeClr val="bg1"/>
                </a:solidFill>
              </a:rPr>
            </a:br>
            <a:endParaRPr lang="uk-UA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6100" y="1027906"/>
            <a:ext cx="112903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v"/>
            </a:pPr>
            <a:r>
              <a:rPr lang="uk-UA" sz="2400" dirty="0"/>
              <a:t>вивчення теоретичних засад міжнародної економічної діяльності, ознайомлення з основними формами міжнародного торговельного та інвестиційного співробітництва в Україні, їх особливостями на сучасному етапі;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uk-UA" sz="2400" dirty="0"/>
              <a:t>поглиблення знань сутності та завдань регулювання міжнародної економічної діяльності України; 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uk-UA" sz="2400" dirty="0"/>
              <a:t>розкриття механізму співробітництва в умовах розвитку сучасних інтеграційних процесів та участі в них України; 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uk-UA" sz="2400" dirty="0"/>
              <a:t>набуття навичок здійснювати зовнішньоекономічні операції.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uk-UA" sz="2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mibif.ru/img/content/e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39" b="17636"/>
          <a:stretch/>
        </p:blipFill>
        <p:spPr bwMode="auto">
          <a:xfrm>
            <a:off x="4295274" y="4283241"/>
            <a:ext cx="7541126" cy="22478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1518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2404">
        <p14:ripple/>
      </p:transition>
    </mc:Choice>
    <mc:Fallback xmlns="">
      <p:transition spd="slow" advTm="2240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105" y="112461"/>
            <a:ext cx="11353800" cy="1325563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</a:rPr>
              <a:t>Предметом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uk-UA" b="1" dirty="0">
                <a:solidFill>
                  <a:schemeClr val="bg1"/>
                </a:solidFill>
              </a:rPr>
              <a:t>дисципліни</a:t>
            </a:r>
            <a:r>
              <a:rPr lang="uk-UA" dirty="0">
                <a:solidFill>
                  <a:schemeClr val="bg1"/>
                </a:solidFill>
              </a:rPr>
              <a:t> </a:t>
            </a:r>
            <a:endParaRPr lang="uk-UA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6569" y="1550664"/>
            <a:ext cx="6918157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uk-UA" sz="2800" b="1" dirty="0" smtClean="0"/>
              <a:t>є механізм </a:t>
            </a:r>
            <a:r>
              <a:rPr lang="uk-UA" sz="2800" b="1" dirty="0"/>
              <a:t>міжнародної економічної діяльності України в комплексі його складових форм, а також інструментів регулювання в контексті сучасних інтеграційних процесів і тенденцій глобалізації та регіоналізації.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8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28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612886913"/>
              </p:ext>
            </p:extLst>
          </p:nvPr>
        </p:nvGraphicFramePr>
        <p:xfrm>
          <a:off x="7014410" y="1680253"/>
          <a:ext cx="4838032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147612913"/>
      </p:ext>
    </p:extLst>
  </p:cSld>
  <p:clrMapOvr>
    <a:masterClrMapping/>
  </p:clrMapOvr>
  <p:transition spd="slow" advTm="1409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9400" y="266700"/>
            <a:ext cx="11722100" cy="168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міжнародній економічній діяльності беруть участь відповідні суб'єкти: держави, інтеграційні об'єднання країн, транснаціональні корпорації, міждержавні організації, союзи підприємців, фірми й окремі особи.</a:t>
            </a:r>
            <a:endParaRPr lang="uk-UA" sz="20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 descr="http://www.ufuk.nl/album/resimler/ekonomik-buyume-turkiy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4" y="2108199"/>
            <a:ext cx="7616825" cy="4231569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52839332"/>
      </p:ext>
    </p:extLst>
  </p:cSld>
  <p:clrMapOvr>
    <a:masterClrMapping/>
  </p:clrMapOvr>
  <p:transition spd="slow" advTm="1122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69661"/>
            <a:ext cx="10515600" cy="982413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Тематика курсу</a:t>
            </a:r>
            <a:br>
              <a:rPr lang="ru-RU" sz="7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uk-UA" sz="7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660386"/>
              </p:ext>
            </p:extLst>
          </p:nvPr>
        </p:nvGraphicFramePr>
        <p:xfrm>
          <a:off x="213058" y="938463"/>
          <a:ext cx="5991225" cy="581571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991225"/>
              </a:tblGrid>
              <a:tr h="9424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1. Міжнародна економічна діяльність: сутність, особливості та суб’єкти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8520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2. Інтернаціональне співробітництво: форми та рівні</a:t>
                      </a:r>
                      <a:r>
                        <a:rPr lang="uk-UA" sz="1800" cap="all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Суб’єкти міжнародної економічної діяльності України 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260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3. Україна в міжнародній торгівлі товарами: загальний </a:t>
                      </a:r>
                      <a:r>
                        <a:rPr lang="uk-UA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режим. 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Експортно-імпортна діяльність: види та українська специфіка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260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4. </a:t>
                      </a:r>
                      <a:r>
                        <a:rPr lang="uk-UA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Міжнародний контракт</a:t>
                      </a:r>
                      <a:endParaRPr lang="uk-UA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260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5. Міжнародна торгівля послугами: критерії та українська специфіка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8520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6. Міжнародний трансфер технологій та інноваційна політика в системі МЕД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260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7. 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Міжнародне кооперування: природа, форми та сучасні особливості</a:t>
                      </a:r>
                      <a:endParaRPr lang="uk-UA" sz="180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260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8. Міжнародні інвестиції, валютно-кредитні відносини України 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078" name="Picture 6" descr="http://dzerkalo-zakarpattya.com/wp-content/uploads/2013/12/1323843374_hata-1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90688"/>
            <a:ext cx="5991242" cy="397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255431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2222">
        <p14:vortex dir="r"/>
      </p:transition>
    </mc:Choice>
    <mc:Fallback xmlns="">
      <p:transition spd="slow" advTm="1222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Тематика </a:t>
            </a:r>
            <a:r>
              <a:rPr lang="ru-RU" sz="7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курсу</a:t>
            </a:r>
            <a:endParaRPr lang="uk-UA" sz="7200" dirty="0"/>
          </a:p>
        </p:txBody>
      </p:sp>
      <p:pic>
        <p:nvPicPr>
          <p:cNvPr id="4098" name="Picture 2" descr="http://4.bp.blogspot.com/-eVRLvNGIl_A/UtOORob0tAI/AAAAAAAAAtE/RvZA2IurYiY/s1600/4ff9bbfc56ea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3"/>
          <a:stretch/>
        </p:blipFill>
        <p:spPr bwMode="auto">
          <a:xfrm>
            <a:off x="7065136" y="1887327"/>
            <a:ext cx="4288664" cy="44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394515"/>
              </p:ext>
            </p:extLst>
          </p:nvPr>
        </p:nvGraphicFramePr>
        <p:xfrm>
          <a:off x="453440" y="1887327"/>
          <a:ext cx="5991225" cy="482289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991225"/>
              </a:tblGrid>
              <a:tr h="415939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9. Комерційні структури в процесах транснаціоналізації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15939">
                <a:tc>
                  <a:txBody>
                    <a:bodyPr/>
                    <a:lstStyle/>
                    <a:p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10. </a:t>
                      </a:r>
                      <a:r>
                        <a:rPr lang="uk-UA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Транснаціональні компанії у системі міжнародного інвестування: особливості та новітні тенденції для України</a:t>
                      </a:r>
                      <a:endParaRPr lang="uk-UA" sz="2000" b="1" i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831878">
                <a:tc>
                  <a:txBody>
                    <a:bodyPr/>
                    <a:lstStyle/>
                    <a:p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11. </a:t>
                      </a:r>
                      <a:r>
                        <a:rPr lang="uk-UA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Спільні підприємства як форма міжнародної господарської діяльності України</a:t>
                      </a:r>
                      <a:endParaRPr lang="uk-UA" sz="2000" b="1" i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159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12. Україна в процесах міжнародної міграції робочої сили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159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13. Регулювання МЕД в державі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159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14. Україна у світових інтеграційних процесах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159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15. Природокористування в умовах МЕД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159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020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0359">
        <p14:vortex dir="r"/>
      </p:transition>
    </mc:Choice>
    <mc:Fallback xmlns="">
      <p:transition spd="slow" advTm="1035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442" y="28785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uk-UA" sz="4800" b="1" dirty="0">
                <a:solidFill>
                  <a:schemeClr val="bg1"/>
                </a:solidFill>
              </a:rPr>
              <a:t>У результаті вивчення навчальної дисципліни студент повинен</a:t>
            </a:r>
            <a:endParaRPr lang="uk-UA" sz="48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5355" y="1583082"/>
            <a:ext cx="5666705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solidFill>
                  <a:schemeClr val="bg1"/>
                </a:solidFill>
              </a:rPr>
              <a:t>Знати: 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uk-UA" dirty="0"/>
              <a:t>економічні категорії та поняття дисципліни «Міжнародна економічна діяльність України»; 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uk-UA" dirty="0"/>
              <a:t>основні форми міжнародного торговельно-інвестиційного та валютно-фінансового співробітництва України з країнами світу;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uk-UA" dirty="0"/>
              <a:t>закономірності економічних процесів національного рівня економіки та напрями геополітики України;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uk-UA" dirty="0"/>
              <a:t>сутність, завдання, принципи та інструменти регулювання міжнародної економічної діяльності на </a:t>
            </a:r>
            <a:r>
              <a:rPr lang="uk-UA" dirty="0" err="1"/>
              <a:t>макро-</a:t>
            </a:r>
            <a:r>
              <a:rPr lang="uk-UA" dirty="0"/>
              <a:t> та </a:t>
            </a:r>
            <a:r>
              <a:rPr lang="uk-UA" dirty="0" err="1"/>
              <a:t>мікрорівнях</a:t>
            </a:r>
            <a:r>
              <a:rPr lang="uk-UA" dirty="0"/>
              <a:t>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uk-UA" dirty="0"/>
              <a:t>засади нормативно-правового регулювання й управління зовнішньоекономічними операціями на міжнародному рівні;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uk-UA" dirty="0"/>
              <a:t>механізм співробітництва в умовах розвитку сучасних інтеграційних процесів та участі в них України.</a:t>
            </a:r>
          </a:p>
          <a:p>
            <a:pPr marL="285750" indent="-285750">
              <a:buFont typeface="Wingdings" pitchFamily="2" charset="2"/>
              <a:buChar char="q"/>
            </a:pP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82744" y="1843766"/>
            <a:ext cx="5666705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Уміти</a:t>
            </a:r>
            <a:r>
              <a:rPr lang="uk-UA" sz="2000" b="1" dirty="0">
                <a:solidFill>
                  <a:schemeClr val="bg1"/>
                </a:solidFill>
              </a:rPr>
              <a:t>: 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uk-UA" dirty="0"/>
              <a:t>орієнтуватися в особливостях МЕД України, її формах і методах; 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uk-UA" dirty="0"/>
              <a:t>оцінювати переваги та недоліки використання принципів та інструментів регулювання міжнародної економічної діяльності України;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uk-UA" dirty="0"/>
              <a:t>аналізувати товарну та галузеву структури зовнішньої торгівлі України з метою визначення галузевих і геополітичних пріоритетів її розвитку; 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uk-UA" dirty="0"/>
              <a:t>оцінювати інвестиційний клімат в Україні;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uk-UA" dirty="0"/>
              <a:t>аналізувати показники і фактори міжнародної конкурентоспроможності  держави і національних підприємств;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uk-UA" dirty="0"/>
              <a:t>аналізувати стан, ефективність та перспективи участі України в інтеграційних процесах.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782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2436">
        <p:blinds dir="vert"/>
      </p:transition>
    </mc:Choice>
    <mc:Fallback xmlns="">
      <p:transition spd="slow" advTm="22436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6|4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3.5|5|4.5|3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4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5.2"/>
</p:tagLst>
</file>

<file path=ppt/theme/theme1.xml><?xml version="1.0" encoding="utf-8"?>
<a:theme xmlns:a="http://schemas.openxmlformats.org/drawingml/2006/main" name="Тема Office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844</Words>
  <Application>Microsoft Office PowerPoint</Application>
  <PresentationFormat>Произвольный</PresentationFormat>
  <Paragraphs>68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Міжнародна економічна діяльність України</vt:lpstr>
      <vt:lpstr>Презентация PowerPoint</vt:lpstr>
      <vt:lpstr>Мета вивчення навчального курсу</vt:lpstr>
      <vt:lpstr>Головними завданнями курсу є: </vt:lpstr>
      <vt:lpstr>Предметом дисципліни </vt:lpstr>
      <vt:lpstr>Презентация PowerPoint</vt:lpstr>
      <vt:lpstr>Тематика курсу </vt:lpstr>
      <vt:lpstr>Тематика курсу</vt:lpstr>
      <vt:lpstr>У результаті вивчення навчальної дисципліни студент повинен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Олеся</dc:creator>
  <cp:lastModifiedBy>Наташа</cp:lastModifiedBy>
  <cp:revision>22</cp:revision>
  <dcterms:created xsi:type="dcterms:W3CDTF">2015-05-02T16:00:14Z</dcterms:created>
  <dcterms:modified xsi:type="dcterms:W3CDTF">2022-01-18T19:45:28Z</dcterms:modified>
</cp:coreProperties>
</file>