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8288000" cy="10287000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Marta" panose="02000503060000020003" charset="0"/>
      <p:regular r:id="rId22"/>
      <p:bold r:id="rId23"/>
      <p:italic r:id="rId24"/>
    </p:embeddedFont>
    <p:embeddedFont>
      <p:font typeface="Playfair Display" panose="020B0604020202020204" charset="-52"/>
      <p:regular r:id="rId25"/>
      <p:bold r:id="rId26"/>
      <p:italic r:id="rId27"/>
      <p:boldItalic r:id="rId28"/>
    </p:embeddedFont>
    <p:embeddedFont>
      <p:font typeface="Arimo" panose="020B0604020202020204" charset="0"/>
      <p:regular r:id="rId29"/>
      <p:bold r:id="rId30"/>
      <p:italic r:id="rId31"/>
      <p:boldItalic r:id="rId32"/>
    </p:embeddedFont>
    <p:embeddedFont>
      <p:font typeface="Montserrat 1" panose="020B0604020202020204" charset="0"/>
      <p:regular r:id="rId33"/>
      <p:bold r:id="rId34"/>
    </p:embeddedFont>
    <p:embeddedFont>
      <p:font typeface="Playlist Script" panose="020B0604020202020204" charset="0"/>
      <p:regular r:id="rId35"/>
    </p:embeddedFont>
    <p:embeddedFont>
      <p:font typeface="Montserrat 2" panose="020B0604020202020204" charset="-52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1" d="100"/>
          <a:sy n="71" d="100"/>
        </p:scale>
        <p:origin x="636" y="-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9" Type="http://schemas.openxmlformats.org/officeDocument/2006/relationships/font" Target="fonts/font22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34" Type="http://schemas.openxmlformats.org/officeDocument/2006/relationships/font" Target="fonts/font17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8.fntdata"/><Relationship Id="rId33" Type="http://schemas.openxmlformats.org/officeDocument/2006/relationships/font" Target="fonts/font16.fntdata"/><Relationship Id="rId38" Type="http://schemas.openxmlformats.org/officeDocument/2006/relationships/font" Target="fonts/font2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32" Type="http://schemas.openxmlformats.org/officeDocument/2006/relationships/font" Target="fonts/font15.fntdata"/><Relationship Id="rId37" Type="http://schemas.openxmlformats.org/officeDocument/2006/relationships/font" Target="fonts/font20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36" Type="http://schemas.openxmlformats.org/officeDocument/2006/relationships/font" Target="fonts/font19.fntdata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35" Type="http://schemas.openxmlformats.org/officeDocument/2006/relationships/font" Target="fonts/font18.fntdata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0371" r="10371"/>
          <a:stretch>
            <a:fillRect/>
          </a:stretch>
        </p:blipFill>
        <p:spPr>
          <a:xfrm>
            <a:off x="12115800" y="-48185"/>
            <a:ext cx="6172200" cy="10383369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097452" y="1028700"/>
            <a:ext cx="14161848" cy="8229600"/>
          </a:xfrm>
          <a:prstGeom prst="rect">
            <a:avLst/>
          </a:prstGeom>
          <a:solidFill>
            <a:srgbClr val="6E9F88"/>
          </a:solidFill>
        </p:spPr>
      </p:sp>
      <p:grpSp>
        <p:nvGrpSpPr>
          <p:cNvPr id="5" name="Group 5"/>
          <p:cNvGrpSpPr/>
          <p:nvPr/>
        </p:nvGrpSpPr>
        <p:grpSpPr>
          <a:xfrm>
            <a:off x="3873568" y="1422101"/>
            <a:ext cx="12609616" cy="3721399"/>
            <a:chOff x="0" y="0"/>
            <a:chExt cx="16812821" cy="4961866"/>
          </a:xfrm>
        </p:grpSpPr>
        <p:sp>
          <p:nvSpPr>
            <p:cNvPr id="6" name="TextBox 6"/>
            <p:cNvSpPr txBox="1"/>
            <p:nvPr/>
          </p:nvSpPr>
          <p:spPr>
            <a:xfrm>
              <a:off x="0" y="-9525"/>
              <a:ext cx="16812821" cy="30789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9079"/>
                </a:lnSpc>
              </a:pPr>
              <a:r>
                <a:rPr lang="en-US" sz="7565" dirty="0" err="1">
                  <a:solidFill>
                    <a:srgbClr val="FFFFFF"/>
                  </a:solidFill>
                  <a:latin typeface="Playfair Display"/>
                </a:rPr>
                <a:t>Виникнення</a:t>
              </a:r>
              <a:r>
                <a:rPr lang="en-US" sz="7565" dirty="0">
                  <a:solidFill>
                    <a:srgbClr val="FFFFFF"/>
                  </a:solidFill>
                  <a:latin typeface="Playfair Display"/>
                </a:rPr>
                <a:t> </a:t>
              </a:r>
              <a:r>
                <a:rPr lang="en-US" sz="7565" dirty="0" err="1" smtClean="0">
                  <a:solidFill>
                    <a:srgbClr val="FFFFFF"/>
                  </a:solidFill>
                  <a:latin typeface="Playfair Display"/>
                </a:rPr>
                <a:t>фотографії</a:t>
              </a:r>
              <a:r>
                <a:rPr lang="en-US" sz="7565" dirty="0" smtClean="0">
                  <a:solidFill>
                    <a:srgbClr val="FFFFFF"/>
                  </a:solidFill>
                  <a:latin typeface="Playfair Display"/>
                </a:rPr>
                <a:t> </a:t>
              </a:r>
              <a:endParaRPr lang="en-US" sz="7565" dirty="0">
                <a:solidFill>
                  <a:srgbClr val="FFFFFF"/>
                </a:solidFill>
                <a:latin typeface="Playfair Display"/>
              </a:endParaRPr>
            </a:p>
            <a:p>
              <a:pPr algn="r">
                <a:lnSpc>
                  <a:spcPts val="9079"/>
                </a:lnSpc>
              </a:pPr>
              <a:endParaRPr lang="en-US" sz="7565" dirty="0">
                <a:solidFill>
                  <a:srgbClr val="FFFFFF"/>
                </a:solidFill>
                <a:latin typeface="Playfair Display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635296" y="4129158"/>
              <a:ext cx="16177525" cy="83270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5296"/>
                </a:lnSpc>
              </a:pPr>
              <a:endParaRPr/>
            </a:p>
          </p:txBody>
        </p:sp>
      </p:grpSp>
      <p:sp>
        <p:nvSpPr>
          <p:cNvPr id="8" name="AutoShape 8"/>
          <p:cNvSpPr/>
          <p:nvPr/>
        </p:nvSpPr>
        <p:spPr>
          <a:xfrm>
            <a:off x="1261262" y="6044713"/>
            <a:ext cx="20651" cy="4715555"/>
          </a:xfrm>
          <a:prstGeom prst="rect">
            <a:avLst/>
          </a:prstGeom>
          <a:solidFill>
            <a:srgbClr val="628474"/>
          </a:solidFill>
        </p:spPr>
      </p:sp>
      <p:grpSp>
        <p:nvGrpSpPr>
          <p:cNvPr id="9" name="Group 9"/>
          <p:cNvGrpSpPr/>
          <p:nvPr/>
        </p:nvGrpSpPr>
        <p:grpSpPr>
          <a:xfrm>
            <a:off x="1834255" y="7094210"/>
            <a:ext cx="7662919" cy="1308281"/>
            <a:chOff x="0" y="0"/>
            <a:chExt cx="10217225" cy="1744375"/>
          </a:xfrm>
        </p:grpSpPr>
        <p:sp>
          <p:nvSpPr>
            <p:cNvPr id="10" name="TextBox 10"/>
            <p:cNvSpPr txBox="1"/>
            <p:nvPr/>
          </p:nvSpPr>
          <p:spPr>
            <a:xfrm>
              <a:off x="0" y="-57150"/>
              <a:ext cx="10217225" cy="80678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050"/>
                </a:lnSpc>
              </a:pPr>
              <a:endParaRPr lang="en-US" sz="3741" b="1" spc="561" dirty="0">
                <a:solidFill>
                  <a:srgbClr val="628474"/>
                </a:solidFill>
                <a:latin typeface="Montserrat 1"/>
              </a:endParaRPr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1061832"/>
              <a:ext cx="10217225" cy="68254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239"/>
                </a:lnSpc>
              </a:pPr>
              <a:endParaRPr lang="en-US" sz="3028" b="0" i="1" dirty="0">
                <a:solidFill>
                  <a:srgbClr val="628474"/>
                </a:solidFill>
                <a:latin typeface="Marta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4557815" y="3282800"/>
            <a:ext cx="11925369" cy="3021873"/>
            <a:chOff x="0" y="0"/>
            <a:chExt cx="15900492" cy="4029164"/>
          </a:xfrm>
        </p:grpSpPr>
        <p:sp>
          <p:nvSpPr>
            <p:cNvPr id="13" name="TextBox 13"/>
            <p:cNvSpPr txBox="1"/>
            <p:nvPr/>
          </p:nvSpPr>
          <p:spPr>
            <a:xfrm>
              <a:off x="0" y="-85725"/>
              <a:ext cx="15900492" cy="256682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7859"/>
                </a:lnSpc>
              </a:pPr>
              <a:r>
                <a:rPr lang="en-US" sz="5822" spc="873">
                  <a:solidFill>
                    <a:srgbClr val="FFFFFF"/>
                  </a:solidFill>
                  <a:latin typeface="Montserrat 1"/>
                </a:rPr>
                <a:t>МАЙСТРИ ФОТОМИСТЕЦТВА</a:t>
              </a: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2990296"/>
              <a:ext cx="15900492" cy="103886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6598"/>
                </a:lnSpc>
              </a:pPr>
              <a:endParaRPr/>
            </a:p>
          </p:txBody>
        </p:sp>
      </p:grpSp>
      <p:pic>
        <p:nvPicPr>
          <p:cNvPr id="15" name="Picture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742652">
            <a:off x="11065297" y="5164989"/>
            <a:ext cx="5292217" cy="1746431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10121178">
            <a:off x="4749095" y="5162217"/>
            <a:ext cx="5309013" cy="17519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331575"/>
            <a:ext cx="8210643" cy="1095015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AutoShape 3"/>
          <p:cNvSpPr/>
          <p:nvPr/>
        </p:nvSpPr>
        <p:spPr>
          <a:xfrm rot="-5400000">
            <a:off x="13871934" y="-3138060"/>
            <a:ext cx="20651" cy="9476519"/>
          </a:xfrm>
          <a:prstGeom prst="rect">
            <a:avLst/>
          </a:prstGeom>
          <a:solidFill>
            <a:srgbClr val="628474"/>
          </a:solidFill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t="22569" b="11805"/>
          <a:stretch>
            <a:fillRect/>
          </a:stretch>
        </p:blipFill>
        <p:spPr>
          <a:xfrm>
            <a:off x="1341234" y="1028700"/>
            <a:ext cx="5528175" cy="540067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144000" y="98725"/>
            <a:ext cx="3614481" cy="1491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17"/>
              </a:lnSpc>
            </a:pPr>
            <a:r>
              <a:rPr lang="en-US" sz="5337" b="1" spc="293">
                <a:solidFill>
                  <a:srgbClr val="000000"/>
                </a:solidFill>
                <a:latin typeface="Playfair Display"/>
              </a:rPr>
              <a:t>Ю</a:t>
            </a:r>
            <a:r>
              <a:rPr lang="en-US" sz="5337" b="1" i="0" spc="293">
                <a:solidFill>
                  <a:srgbClr val="000000"/>
                </a:solidFill>
                <a:latin typeface="Playfair Display"/>
              </a:rPr>
              <a:t>ФУД ГАМАЛЬ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170959" y="6918829"/>
            <a:ext cx="5868726" cy="7368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28"/>
              </a:lnSpc>
            </a:pPr>
            <a:r>
              <a:rPr lang="en-US" sz="2400" spc="288">
                <a:solidFill>
                  <a:srgbClr val="000000"/>
                </a:solidFill>
                <a:latin typeface="Montserrat 2"/>
              </a:rPr>
              <a:t>Робота Ю.Гамаля </a:t>
            </a:r>
          </a:p>
          <a:p>
            <a:pPr algn="ctr">
              <a:lnSpc>
                <a:spcPts val="2928"/>
              </a:lnSpc>
            </a:pPr>
            <a:r>
              <a:rPr lang="en-US" sz="2400" spc="288">
                <a:solidFill>
                  <a:srgbClr val="000000"/>
                </a:solidFill>
                <a:latin typeface="Montserrat 2"/>
              </a:rPr>
              <a:t>1898 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25814" t="10416" r="21445" b="10416"/>
          <a:stretch>
            <a:fillRect/>
          </a:stretch>
        </p:blipFill>
        <p:spPr>
          <a:xfrm>
            <a:off x="13187362" y="1885950"/>
            <a:ext cx="4829175" cy="65151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8210643" y="2021662"/>
            <a:ext cx="4886771" cy="24530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ontserrat 2"/>
              </a:rPr>
              <a:t>Ю.Гамалла працював </a:t>
            </a:r>
          </a:p>
          <a:p>
            <a:pPr algn="ctr">
              <a:lnSpc>
                <a:spcPts val="3919"/>
              </a:lnSpc>
              <a:spcBef>
                <a:spcPct val="0"/>
              </a:spcBef>
            </a:pPr>
            <a:r>
              <a:rPr lang="en-US" sz="2800">
                <a:solidFill>
                  <a:srgbClr val="000000"/>
                </a:solidFill>
                <a:latin typeface="Montserrat 2"/>
              </a:rPr>
              <a:t>на Воронцовській вулиці у власному будинку. Його донька працювала з ним як ретушер.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8662182" y="5052248"/>
            <a:ext cx="4096299" cy="44223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59"/>
              </a:lnSpc>
              <a:spcBef>
                <a:spcPct val="0"/>
              </a:spcBef>
            </a:pPr>
            <a:r>
              <a:rPr lang="en-US" sz="2542">
                <a:solidFill>
                  <a:srgbClr val="000000"/>
                </a:solidFill>
                <a:latin typeface="Montserrat 2"/>
              </a:rPr>
              <a:t>Відвідувач ательє потрапляв спочатку в приймальню, потім прислуга проводжала  клієнтів у просторий знімальний павільйон.</a:t>
            </a:r>
          </a:p>
          <a:p>
            <a:pPr algn="ctr">
              <a:lnSpc>
                <a:spcPts val="3559"/>
              </a:lnSpc>
              <a:spcBef>
                <a:spcPct val="0"/>
              </a:spcBef>
            </a:pPr>
            <a:endParaRPr lang="en-US" sz="2542">
              <a:solidFill>
                <a:srgbClr val="000000"/>
              </a:solidFill>
              <a:latin typeface="Montserrat 2"/>
            </a:endParaRPr>
          </a:p>
          <a:p>
            <a:pPr algn="ctr">
              <a:lnSpc>
                <a:spcPts val="3559"/>
              </a:lnSpc>
              <a:spcBef>
                <a:spcPct val="0"/>
              </a:spcBef>
            </a:pPr>
            <a:r>
              <a:rPr lang="en-US" sz="2542">
                <a:solidFill>
                  <a:srgbClr val="000000"/>
                </a:solidFill>
                <a:latin typeface="Montserrat 2"/>
              </a:rPr>
              <a:t>За один раз в ньому могла фотографуватись група з 60 людей.</a:t>
            </a: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981221" y="7883528"/>
            <a:ext cx="6248201" cy="209314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11547" y="2859"/>
            <a:ext cx="13793440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9546503" y="2859"/>
            <a:ext cx="7692146" cy="2286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000"/>
              </a:lnSpc>
            </a:pPr>
            <a:r>
              <a:rPr lang="en-US" sz="7500" b="1" i="0" spc="300">
                <a:solidFill>
                  <a:srgbClr val="000000"/>
                </a:solidFill>
                <a:latin typeface="Playfair Display"/>
              </a:rPr>
              <a:t>І. С. Зинковський </a:t>
            </a:r>
          </a:p>
        </p:txBody>
      </p:sp>
      <p:sp>
        <p:nvSpPr>
          <p:cNvPr id="4" name="AutoShape 4"/>
          <p:cNvSpPr/>
          <p:nvPr/>
        </p:nvSpPr>
        <p:spPr>
          <a:xfrm>
            <a:off x="17238649" y="-303236"/>
            <a:ext cx="20651" cy="10893473"/>
          </a:xfrm>
          <a:prstGeom prst="rect">
            <a:avLst/>
          </a:prstGeom>
          <a:solidFill>
            <a:srgbClr val="F4F8F3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07065" y="529213"/>
            <a:ext cx="7514056" cy="484656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2449980" y="2706529"/>
            <a:ext cx="4809320" cy="29678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sz="3402">
                <a:solidFill>
                  <a:srgbClr val="000000"/>
                </a:solidFill>
                <a:latin typeface="Montserrat 2"/>
              </a:rPr>
              <a:t>Став першим фотомайстром, </a:t>
            </a:r>
          </a:p>
          <a:p>
            <a:pPr algn="ctr">
              <a:lnSpc>
                <a:spcPts val="4763"/>
              </a:lnSpc>
              <a:spcBef>
                <a:spcPct val="0"/>
              </a:spcBef>
            </a:pPr>
            <a:r>
              <a:rPr lang="en-US" sz="3402">
                <a:solidFill>
                  <a:srgbClr val="000000"/>
                </a:solidFill>
                <a:latin typeface="Montserrat 2"/>
              </a:rPr>
              <a:t>який став передавати свій досвід іншим. 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28750" y="5436285"/>
            <a:ext cx="5253494" cy="1096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71"/>
              </a:lnSpc>
              <a:spcBef>
                <a:spcPct val="0"/>
              </a:spcBef>
            </a:pPr>
            <a:r>
              <a:rPr lang="en-US" sz="2122">
                <a:solidFill>
                  <a:srgbClr val="000000"/>
                </a:solidFill>
                <a:latin typeface="Montserrat 2"/>
              </a:rPr>
              <a:t>Семья</a:t>
            </a:r>
          </a:p>
          <a:p>
            <a:pPr algn="ctr">
              <a:lnSpc>
                <a:spcPts val="2971"/>
              </a:lnSpc>
              <a:spcBef>
                <a:spcPct val="0"/>
              </a:spcBef>
            </a:pPr>
            <a:r>
              <a:rPr lang="en-US" sz="2122">
                <a:solidFill>
                  <a:srgbClr val="000000"/>
                </a:solidFill>
                <a:latin typeface="Montserrat 2"/>
              </a:rPr>
              <a:t>Ногайськ, фотограф И.С.Зинковский, </a:t>
            </a:r>
          </a:p>
          <a:p>
            <a:pPr algn="ctr">
              <a:lnSpc>
                <a:spcPts val="2971"/>
              </a:lnSpc>
              <a:spcBef>
                <a:spcPct val="0"/>
              </a:spcBef>
            </a:pPr>
            <a:r>
              <a:rPr lang="en-US" sz="2122">
                <a:solidFill>
                  <a:srgbClr val="000000"/>
                </a:solidFill>
                <a:latin typeface="Montserrat 2"/>
              </a:rPr>
              <a:t>1900-1910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1408267" y="6374932"/>
            <a:ext cx="6363527" cy="15840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88"/>
              </a:lnSpc>
              <a:spcBef>
                <a:spcPct val="0"/>
              </a:spcBef>
            </a:pPr>
            <a:r>
              <a:rPr lang="en-US" sz="3063">
                <a:solidFill>
                  <a:srgbClr val="000000"/>
                </a:solidFill>
                <a:latin typeface="Montserrat 2"/>
              </a:rPr>
              <a:t>Його власне ательє</a:t>
            </a:r>
          </a:p>
          <a:p>
            <a:pPr algn="ctr">
              <a:lnSpc>
                <a:spcPts val="4288"/>
              </a:lnSpc>
              <a:spcBef>
                <a:spcPct val="0"/>
              </a:spcBef>
            </a:pPr>
            <a:r>
              <a:rPr lang="en-US" sz="3063">
                <a:solidFill>
                  <a:srgbClr val="000000"/>
                </a:solidFill>
                <a:latin typeface="Montserrat 2"/>
              </a:rPr>
              <a:t>знаходилось на Воронцовскій, </a:t>
            </a:r>
          </a:p>
          <a:p>
            <a:pPr algn="ctr">
              <a:lnSpc>
                <a:spcPts val="4288"/>
              </a:lnSpc>
              <a:spcBef>
                <a:spcPct val="0"/>
              </a:spcBef>
            </a:pPr>
            <a:r>
              <a:rPr lang="en-US" sz="3063">
                <a:solidFill>
                  <a:srgbClr val="000000"/>
                </a:solidFill>
                <a:latin typeface="Montserrat 2"/>
              </a:rPr>
              <a:t>в невеликому приміщені.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 rot="-566205">
            <a:off x="2000250" y="6432082"/>
            <a:ext cx="7365304" cy="27619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9F8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rot="-5400000">
            <a:off x="2118689" y="-2539131"/>
            <a:ext cx="20651" cy="8342956"/>
          </a:xfrm>
          <a:prstGeom prst="rect">
            <a:avLst/>
          </a:prstGeom>
          <a:solidFill>
            <a:srgbClr val="F4F8F3"/>
          </a:solidFill>
        </p:spPr>
      </p:sp>
      <p:sp>
        <p:nvSpPr>
          <p:cNvPr id="3" name="TextBox 3"/>
          <p:cNvSpPr txBox="1"/>
          <p:nvPr/>
        </p:nvSpPr>
        <p:spPr>
          <a:xfrm>
            <a:off x="6676566" y="313071"/>
            <a:ext cx="10582734" cy="26195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44"/>
              </a:lnSpc>
            </a:pPr>
            <a:r>
              <a:rPr lang="en-US" sz="5600" b="1" i="0" spc="392">
                <a:solidFill>
                  <a:srgbClr val="F4F8F3"/>
                </a:solidFill>
                <a:latin typeface="Playfair Display"/>
              </a:rPr>
              <a:t>СУЧАСНЕ ФОТОМИСТЕЦТВО</a:t>
            </a:r>
          </a:p>
          <a:p>
            <a:pPr algn="r">
              <a:lnSpc>
                <a:spcPts val="6944"/>
              </a:lnSpc>
            </a:pPr>
            <a:r>
              <a:rPr lang="en-US" sz="5600" b="1" i="0" spc="392">
                <a:solidFill>
                  <a:srgbClr val="F4F8F3"/>
                </a:solidFill>
                <a:latin typeface="Playfair Display"/>
              </a:rPr>
              <a:t>СВІТ</a:t>
            </a:r>
          </a:p>
        </p:txBody>
      </p:sp>
      <p:sp>
        <p:nvSpPr>
          <p:cNvPr id="4" name="AutoShape 4"/>
          <p:cNvSpPr/>
          <p:nvPr/>
        </p:nvSpPr>
        <p:spPr>
          <a:xfrm>
            <a:off x="12036789" y="4477529"/>
            <a:ext cx="5036667" cy="5905796"/>
          </a:xfrm>
          <a:prstGeom prst="rect">
            <a:avLst/>
          </a:prstGeom>
          <a:solidFill>
            <a:srgbClr val="F4F8F3"/>
          </a:solidFill>
        </p:spPr>
      </p:sp>
      <p:sp>
        <p:nvSpPr>
          <p:cNvPr id="5" name="AutoShape 5"/>
          <p:cNvSpPr/>
          <p:nvPr/>
        </p:nvSpPr>
        <p:spPr>
          <a:xfrm>
            <a:off x="1199702" y="4477529"/>
            <a:ext cx="5036667" cy="5905796"/>
          </a:xfrm>
          <a:prstGeom prst="rect">
            <a:avLst/>
          </a:prstGeom>
          <a:solidFill>
            <a:srgbClr val="F4F8F3"/>
          </a:solidFill>
        </p:spPr>
      </p:sp>
      <p:sp>
        <p:nvSpPr>
          <p:cNvPr id="6" name="AutoShape 6"/>
          <p:cNvSpPr/>
          <p:nvPr/>
        </p:nvSpPr>
        <p:spPr>
          <a:xfrm>
            <a:off x="6625667" y="4477529"/>
            <a:ext cx="5036667" cy="5905796"/>
          </a:xfrm>
          <a:prstGeom prst="rect">
            <a:avLst/>
          </a:prstGeom>
          <a:solidFill>
            <a:srgbClr val="F4F8F3"/>
          </a:solidFill>
        </p:spPr>
      </p:sp>
      <p:sp>
        <p:nvSpPr>
          <p:cNvPr id="7" name="TextBox 7"/>
          <p:cNvSpPr txBox="1"/>
          <p:nvPr/>
        </p:nvSpPr>
        <p:spPr>
          <a:xfrm>
            <a:off x="1558136" y="6441422"/>
            <a:ext cx="4319800" cy="51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en-US" sz="3200" b="1" i="0" spc="448">
                <a:solidFill>
                  <a:srgbClr val="000000"/>
                </a:solidFill>
                <a:latin typeface="Playfair Display"/>
              </a:rPr>
              <a:t>АНСЕЛЬ АДАМС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984100" y="6441422"/>
            <a:ext cx="4319800" cy="51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en-US" sz="3200" b="1" i="0" spc="448">
                <a:solidFill>
                  <a:srgbClr val="000000"/>
                </a:solidFill>
                <a:latin typeface="Playfair Display"/>
              </a:rPr>
              <a:t>ЮСУФ КАРШ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395223" y="6441422"/>
            <a:ext cx="4319800" cy="5118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160"/>
              </a:lnSpc>
            </a:pPr>
            <a:r>
              <a:rPr lang="en-US" sz="3200" b="1" i="0" spc="448">
                <a:solidFill>
                  <a:srgbClr val="000000"/>
                </a:solidFill>
                <a:latin typeface="Playfair Display"/>
              </a:rPr>
              <a:t>БРАССАЙ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998773" y="7156750"/>
            <a:ext cx="3438525" cy="291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Американський фотограф, найбільш відомий своїми чорно-білими знімками американського Заходу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2"/>
          <a:srcRect l="26083" t="1388" r="19062" b="53472"/>
          <a:stretch>
            <a:fillRect/>
          </a:stretch>
        </p:blipFill>
        <p:spPr>
          <a:xfrm>
            <a:off x="2367847" y="3142674"/>
            <a:ext cx="3069451" cy="3192229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7624614" y="7156750"/>
            <a:ext cx="3038773" cy="29108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 Канадський фотограф вірменського походження, один з майстрів портретної фотографії.</a:t>
            </a: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3"/>
          <a:srcRect l="49240" t="7638" r="18424" b="34027"/>
          <a:stretch>
            <a:fillRect/>
          </a:stretch>
        </p:blipFill>
        <p:spPr>
          <a:xfrm>
            <a:off x="8022910" y="3357722"/>
            <a:ext cx="2640476" cy="2977181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4"/>
          <a:srcRect l="21287" t="11458" r="45564" b="63194"/>
          <a:stretch>
            <a:fillRect/>
          </a:stretch>
        </p:blipFill>
        <p:spPr>
          <a:xfrm>
            <a:off x="13301663" y="3438677"/>
            <a:ext cx="2816878" cy="2896226"/>
          </a:xfrm>
          <a:prstGeom prst="rect">
            <a:avLst/>
          </a:prstGeom>
        </p:spPr>
      </p:pic>
      <p:sp>
        <p:nvSpPr>
          <p:cNvPr id="15" name="TextBox 15"/>
          <p:cNvSpPr txBox="1"/>
          <p:nvPr/>
        </p:nvSpPr>
        <p:spPr>
          <a:xfrm>
            <a:off x="13301663" y="7185660"/>
            <a:ext cx="2691408" cy="2072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Угорський і французький фотограф, художник і скульптор.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164195" y="2828231"/>
            <a:ext cx="8550712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AutoShape 3"/>
          <p:cNvSpPr/>
          <p:nvPr/>
        </p:nvSpPr>
        <p:spPr>
          <a:xfrm>
            <a:off x="1028700" y="-303236"/>
            <a:ext cx="20651" cy="10893473"/>
          </a:xfrm>
          <a:prstGeom prst="rect">
            <a:avLst/>
          </a:prstGeom>
          <a:solidFill>
            <a:srgbClr val="628474"/>
          </a:solidFill>
        </p:spPr>
      </p:sp>
      <p:sp>
        <p:nvSpPr>
          <p:cNvPr id="4" name="TextBox 4"/>
          <p:cNvSpPr txBox="1"/>
          <p:nvPr/>
        </p:nvSpPr>
        <p:spPr>
          <a:xfrm>
            <a:off x="1501732" y="144780"/>
            <a:ext cx="5432468" cy="25904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080"/>
              </a:lnSpc>
              <a:spcBef>
                <a:spcPct val="0"/>
              </a:spcBef>
            </a:pPr>
            <a:r>
              <a:rPr lang="en-US" sz="7200" b="1" dirty="0">
                <a:solidFill>
                  <a:srgbClr val="000000"/>
                </a:solidFill>
                <a:latin typeface="Playfair Display"/>
              </a:rPr>
              <a:t>ЭННИ </a:t>
            </a:r>
          </a:p>
          <a:p>
            <a:pPr>
              <a:lnSpc>
                <a:spcPts val="10080"/>
              </a:lnSpc>
              <a:spcBef>
                <a:spcPct val="0"/>
              </a:spcBef>
            </a:pPr>
            <a:r>
              <a:rPr lang="en-US" sz="7200" b="1" dirty="0">
                <a:solidFill>
                  <a:srgbClr val="000000"/>
                </a:solidFill>
                <a:latin typeface="Playfair Display"/>
              </a:rPr>
              <a:t>LIEBOVITZ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328648" y="455363"/>
            <a:ext cx="3559302" cy="4745736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14171712" y="5840730"/>
            <a:ext cx="3716238" cy="2491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Відомий американський фотограф. Спеціалізується на портретах знаменитостей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714907" y="725111"/>
            <a:ext cx="3095625" cy="5844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Її роботи прикрашають обкладинки журналів Vogue, Vanity Fair, New Yorker і Rolling Stone.</a:t>
            </a:r>
          </a:p>
          <a:p>
            <a:pPr algn="ctr">
              <a:lnSpc>
                <a:spcPts val="3359"/>
              </a:lnSpc>
              <a:spcBef>
                <a:spcPct val="0"/>
              </a:spcBef>
            </a:pPr>
            <a:endParaRPr lang="en-US" sz="2400">
              <a:solidFill>
                <a:srgbClr val="000000"/>
              </a:solidFill>
              <a:latin typeface="Montserrat 2"/>
            </a:endParaRPr>
          </a:p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Їй позували оголеними Джон Леннон і Бетті Мідлер, Вупі Голдберг і Демі Мур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80035" y="6569880"/>
            <a:ext cx="2820143" cy="3525179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680815" y="4761118"/>
            <a:ext cx="4815713" cy="3207754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7725426" y="6813843"/>
            <a:ext cx="4340623" cy="3281217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970641" y="8454451"/>
            <a:ext cx="2611494" cy="15099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70490" y="0"/>
            <a:ext cx="8522372" cy="10383369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AutoShape 3"/>
          <p:cNvSpPr/>
          <p:nvPr/>
        </p:nvSpPr>
        <p:spPr>
          <a:xfrm>
            <a:off x="1028700" y="-2962418"/>
            <a:ext cx="20651" cy="8116244"/>
          </a:xfrm>
          <a:prstGeom prst="rect">
            <a:avLst/>
          </a:prstGeom>
          <a:solidFill>
            <a:srgbClr val="628474"/>
          </a:solidFill>
        </p:spPr>
      </p:sp>
      <p:sp>
        <p:nvSpPr>
          <p:cNvPr id="4" name="TextBox 4"/>
          <p:cNvSpPr txBox="1"/>
          <p:nvPr/>
        </p:nvSpPr>
        <p:spPr>
          <a:xfrm>
            <a:off x="10200585" y="-161925"/>
            <a:ext cx="7862184" cy="312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8400"/>
              </a:lnSpc>
              <a:spcBef>
                <a:spcPct val="0"/>
              </a:spcBef>
            </a:pPr>
            <a:r>
              <a:rPr lang="en-US" sz="5600" b="1" i="0" spc="56" dirty="0" err="1">
                <a:solidFill>
                  <a:srgbClr val="FFFFFF"/>
                </a:solidFill>
                <a:latin typeface="Playfair Display"/>
              </a:rPr>
              <a:t>С</a:t>
            </a:r>
            <a:r>
              <a:rPr lang="en-US" sz="5600" b="1" spc="56" dirty="0" err="1">
                <a:solidFill>
                  <a:srgbClr val="FFFFFF"/>
                </a:solidFill>
                <a:latin typeface="Playfair Display"/>
              </a:rPr>
              <a:t>учасне</a:t>
            </a:r>
            <a:r>
              <a:rPr lang="en-US" sz="5600" b="1" spc="56" dirty="0">
                <a:solidFill>
                  <a:srgbClr val="FFFFFF"/>
                </a:solidFill>
                <a:latin typeface="Playfair Display"/>
              </a:rPr>
              <a:t> </a:t>
            </a:r>
            <a:r>
              <a:rPr lang="en-US" sz="5600" b="1" spc="56" dirty="0" err="1">
                <a:solidFill>
                  <a:srgbClr val="FFFFFF"/>
                </a:solidFill>
                <a:latin typeface="Playfair Display"/>
              </a:rPr>
              <a:t>фотомистецтво</a:t>
            </a:r>
            <a:endParaRPr lang="en-US" sz="5600" b="1" spc="56" dirty="0">
              <a:solidFill>
                <a:srgbClr val="FFFFFF"/>
              </a:solidFill>
              <a:latin typeface="Playfair Display"/>
            </a:endParaRPr>
          </a:p>
          <a:p>
            <a:pPr marL="0" lvl="0" indent="0" algn="r">
              <a:lnSpc>
                <a:spcPts val="8400"/>
              </a:lnSpc>
              <a:spcBef>
                <a:spcPct val="0"/>
              </a:spcBef>
            </a:pPr>
            <a:r>
              <a:rPr lang="en-US" sz="5600" b="1" spc="56" dirty="0" err="1">
                <a:solidFill>
                  <a:srgbClr val="FFFFFF"/>
                </a:solidFill>
                <a:latin typeface="Playfair Display"/>
              </a:rPr>
              <a:t>Україна</a:t>
            </a:r>
            <a:endParaRPr lang="en-US" sz="5600" b="1" spc="56" dirty="0">
              <a:solidFill>
                <a:srgbClr val="FFFFFF"/>
              </a:solidFill>
              <a:latin typeface="Playfair Display"/>
            </a:endParaRPr>
          </a:p>
        </p:txBody>
      </p:sp>
      <p:sp>
        <p:nvSpPr>
          <p:cNvPr id="5" name="AutoShape 5"/>
          <p:cNvSpPr/>
          <p:nvPr/>
        </p:nvSpPr>
        <p:spPr>
          <a:xfrm rot="-5400000">
            <a:off x="14187290" y="-629692"/>
            <a:ext cx="19401" cy="7731556"/>
          </a:xfrm>
          <a:prstGeom prst="rect">
            <a:avLst/>
          </a:prstGeom>
          <a:solidFill>
            <a:srgbClr val="F4F8F3"/>
          </a:solidFill>
        </p:spPr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0962499" y="3460929"/>
            <a:ext cx="7100269" cy="4740096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3111609" y="8591764"/>
            <a:ext cx="4374368" cy="1380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400"/>
              </a:lnSpc>
            </a:pPr>
            <a:r>
              <a:rPr lang="en-US" sz="4954" b="1" spc="272">
                <a:solidFill>
                  <a:srgbClr val="000000"/>
                </a:solidFill>
                <a:latin typeface="Playfair Display"/>
              </a:rPr>
              <a:t>С</a:t>
            </a:r>
            <a:r>
              <a:rPr lang="en-US" sz="4954" b="1" i="0" spc="272">
                <a:solidFill>
                  <a:srgbClr val="000000"/>
                </a:solidFill>
                <a:latin typeface="Playfair Display"/>
              </a:rPr>
              <a:t>ОФІЯ ПЛАКИДЮК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965988" y="8511980"/>
            <a:ext cx="4904502" cy="14604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68"/>
              </a:lnSpc>
              <a:spcBef>
                <a:spcPct val="0"/>
              </a:spcBef>
            </a:pPr>
            <a:r>
              <a:rPr lang="en-US" sz="2834">
                <a:solidFill>
                  <a:srgbClr val="000000"/>
                </a:solidFill>
                <a:latin typeface="Montserrat 2"/>
              </a:rPr>
              <a:t>Одна з науспішніших та затребуваних фешн-фотографів України.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798838" y="273311"/>
            <a:ext cx="6071652" cy="3187618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23804" y="273311"/>
            <a:ext cx="3275034" cy="3745384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l="50161"/>
          <a:stretch>
            <a:fillRect/>
          </a:stretch>
        </p:blipFill>
        <p:spPr>
          <a:xfrm>
            <a:off x="6843712" y="3725571"/>
            <a:ext cx="2798160" cy="4210812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28700" y="5044593"/>
            <a:ext cx="5783580" cy="28917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331575"/>
            <a:ext cx="8210643" cy="1095015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519277" y="353225"/>
            <a:ext cx="5149500" cy="19016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486"/>
              </a:lnSpc>
            </a:pPr>
            <a:r>
              <a:rPr lang="en-US" sz="6239" b="1" i="0">
                <a:solidFill>
                  <a:srgbClr val="000000"/>
                </a:solidFill>
                <a:latin typeface="Playfair Display"/>
              </a:rPr>
              <a:t>Христина Соломаха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19277" y="4487319"/>
            <a:ext cx="7147538" cy="4770981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4305552" y="353225"/>
            <a:ext cx="3671552" cy="55004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1165317" y="6071708"/>
            <a:ext cx="6811787" cy="4546868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5110096" y="971550"/>
            <a:ext cx="2899618" cy="22237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Montserrat 2"/>
              </a:rPr>
              <a:t>Молодий та талановитий львівський фотограф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8410310" y="1028700"/>
            <a:ext cx="5895242" cy="3930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-1086685" y="3144085"/>
            <a:ext cx="4716546" cy="485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840"/>
              </a:lnSpc>
            </a:pPr>
            <a:endParaRPr lang="en-US" sz="3200" b="0" i="0" spc="352" dirty="0">
              <a:solidFill>
                <a:srgbClr val="628474"/>
              </a:solidFill>
              <a:latin typeface="Montserrat 1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 l="10371" r="10371"/>
          <a:stretch>
            <a:fillRect/>
          </a:stretch>
        </p:blipFill>
        <p:spPr>
          <a:xfrm>
            <a:off x="12115800" y="-48185"/>
            <a:ext cx="6172200" cy="10383369"/>
          </a:xfrm>
          <a:prstGeom prst="rect">
            <a:avLst/>
          </a:prstGeom>
        </p:spPr>
      </p:pic>
      <p:sp>
        <p:nvSpPr>
          <p:cNvPr id="4" name="AutoShape 4"/>
          <p:cNvSpPr/>
          <p:nvPr/>
        </p:nvSpPr>
        <p:spPr>
          <a:xfrm>
            <a:off x="3097452" y="1028700"/>
            <a:ext cx="14161848" cy="8229600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5" name="TextBox 5"/>
          <p:cNvSpPr txBox="1"/>
          <p:nvPr/>
        </p:nvSpPr>
        <p:spPr>
          <a:xfrm>
            <a:off x="8547487" y="5818236"/>
            <a:ext cx="8711813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2545"/>
              </a:lnSpc>
            </a:pPr>
            <a:endParaRPr lang="en-US" sz="10454" dirty="0">
              <a:solidFill>
                <a:srgbClr val="F4F8F3"/>
              </a:solidFill>
              <a:latin typeface="Playfair Display"/>
            </a:endParaRPr>
          </a:p>
        </p:txBody>
      </p:sp>
      <p:sp>
        <p:nvSpPr>
          <p:cNvPr id="6" name="AutoShape 6"/>
          <p:cNvSpPr/>
          <p:nvPr/>
        </p:nvSpPr>
        <p:spPr>
          <a:xfrm>
            <a:off x="1261262" y="6044713"/>
            <a:ext cx="20651" cy="4715555"/>
          </a:xfrm>
          <a:prstGeom prst="rect">
            <a:avLst/>
          </a:prstGeom>
          <a:solidFill>
            <a:srgbClr val="628474"/>
          </a:solidFill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331575"/>
            <a:ext cx="8210643" cy="1095015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1028700" y="316241"/>
            <a:ext cx="6729416" cy="2547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20"/>
              </a:lnSpc>
            </a:pPr>
            <a:r>
              <a:rPr lang="en-US" sz="5600" b="0" i="0">
                <a:solidFill>
                  <a:srgbClr val="F4F8F3"/>
                </a:solidFill>
                <a:latin typeface="Playfair Display"/>
              </a:rPr>
              <a:t>Історія фотомистецтва. </a:t>
            </a:r>
          </a:p>
          <a:p>
            <a:pPr>
              <a:lnSpc>
                <a:spcPts val="6720"/>
              </a:lnSpc>
            </a:pPr>
            <a:r>
              <a:rPr lang="en-US" sz="5600" b="0" i="0">
                <a:solidFill>
                  <a:srgbClr val="F4F8F3"/>
                </a:solidFill>
                <a:latin typeface="Playfair Display"/>
              </a:rPr>
              <a:t>Світ</a:t>
            </a:r>
          </a:p>
        </p:txBody>
      </p:sp>
      <p:sp>
        <p:nvSpPr>
          <p:cNvPr id="4" name="AutoShape 4"/>
          <p:cNvSpPr/>
          <p:nvPr/>
        </p:nvSpPr>
        <p:spPr>
          <a:xfrm rot="-5400000">
            <a:off x="13871934" y="-3138060"/>
            <a:ext cx="20651" cy="9476519"/>
          </a:xfrm>
          <a:prstGeom prst="rect">
            <a:avLst/>
          </a:prstGeom>
          <a:solidFill>
            <a:srgbClr val="628474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19108" r="18942"/>
          <a:stretch>
            <a:fillRect/>
          </a:stretch>
        </p:blipFill>
        <p:spPr>
          <a:xfrm>
            <a:off x="1514603" y="5582193"/>
            <a:ext cx="5181437" cy="470480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9851603" y="433462"/>
            <a:ext cx="7293479" cy="29494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95"/>
              </a:lnSpc>
              <a:spcBef>
                <a:spcPct val="0"/>
              </a:spcBef>
            </a:pPr>
            <a:r>
              <a:rPr lang="en-US" sz="5639">
                <a:solidFill>
                  <a:srgbClr val="000000"/>
                </a:solidFill>
                <a:latin typeface="Montserrat 2"/>
              </a:rPr>
              <a:t>Офіційна дата:</a:t>
            </a:r>
          </a:p>
          <a:p>
            <a:pPr algn="ctr">
              <a:lnSpc>
                <a:spcPts val="7895"/>
              </a:lnSpc>
              <a:spcBef>
                <a:spcPct val="0"/>
              </a:spcBef>
            </a:pPr>
            <a:endParaRPr lang="en-US" sz="5639">
              <a:solidFill>
                <a:srgbClr val="000000"/>
              </a:solidFill>
              <a:latin typeface="Montserrat 2"/>
            </a:endParaRPr>
          </a:p>
          <a:p>
            <a:pPr algn="ctr">
              <a:lnSpc>
                <a:spcPts val="7895"/>
              </a:lnSpc>
              <a:spcBef>
                <a:spcPct val="0"/>
              </a:spcBef>
            </a:pPr>
            <a:r>
              <a:rPr lang="en-US" sz="5639">
                <a:solidFill>
                  <a:srgbClr val="000000"/>
                </a:solidFill>
                <a:latin typeface="Montserrat 2"/>
              </a:rPr>
              <a:t>  7 грудня 1839 року</a:t>
            </a:r>
          </a:p>
        </p:txBody>
      </p:sp>
      <p:grpSp>
        <p:nvGrpSpPr>
          <p:cNvPr id="7" name="Group 7"/>
          <p:cNvGrpSpPr/>
          <p:nvPr/>
        </p:nvGrpSpPr>
        <p:grpSpPr>
          <a:xfrm>
            <a:off x="8636720" y="4123497"/>
            <a:ext cx="9651280" cy="5576749"/>
            <a:chOff x="0" y="0"/>
            <a:chExt cx="12868373" cy="7435666"/>
          </a:xfrm>
        </p:grpSpPr>
        <p:sp>
          <p:nvSpPr>
            <p:cNvPr id="8" name="TextBox 8"/>
            <p:cNvSpPr txBox="1"/>
            <p:nvPr/>
          </p:nvSpPr>
          <p:spPr>
            <a:xfrm>
              <a:off x="0" y="47625"/>
              <a:ext cx="6009326" cy="20370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916"/>
                </a:lnSpc>
              </a:pPr>
              <a:r>
                <a:rPr lang="en-US" sz="5427" b="1" spc="298">
                  <a:solidFill>
                    <a:srgbClr val="000000"/>
                  </a:solidFill>
                  <a:latin typeface="Playfair Display"/>
                </a:rPr>
                <a:t>Ж</a:t>
              </a:r>
              <a:r>
                <a:rPr lang="en-US" sz="5427" b="1" i="0" spc="298">
                  <a:solidFill>
                    <a:srgbClr val="000000"/>
                  </a:solidFill>
                  <a:latin typeface="Playfair Display"/>
                </a:rPr>
                <a:t>АН ЛУЇ ДАГЕРР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6528457" y="-66675"/>
              <a:ext cx="6339917" cy="750234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5698"/>
                </a:lnSpc>
              </a:pPr>
              <a:r>
                <a:rPr lang="en-US" sz="4070" spc="223">
                  <a:solidFill>
                    <a:srgbClr val="000000"/>
                  </a:solidFill>
                  <a:latin typeface="Montserrat 2"/>
                </a:rPr>
                <a:t>Опублікував спосіб одержання зображення на мідній пластинці, вкритій сріблом.</a:t>
              </a:r>
            </a:p>
          </p:txBody>
        </p:sp>
      </p:grpSp>
      <p:pic>
        <p:nvPicPr>
          <p:cNvPr id="10" name="Picture 10"/>
          <p:cNvPicPr>
            <a:picLocks noChangeAspect="1"/>
          </p:cNvPicPr>
          <p:nvPr/>
        </p:nvPicPr>
        <p:blipFill>
          <a:blip r:embed="rId3"/>
          <a:srcRect l="25115" r="28124"/>
          <a:stretch>
            <a:fillRect/>
          </a:stretch>
        </p:blipFill>
        <p:spPr>
          <a:xfrm>
            <a:off x="9439368" y="5909780"/>
            <a:ext cx="3070134" cy="4377220"/>
          </a:xfrm>
          <a:prstGeom prst="rect">
            <a:avLst/>
          </a:prstGeom>
        </p:spPr>
      </p:pic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19576" y="3402389"/>
            <a:ext cx="7795763" cy="14422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6987" y="-5676"/>
            <a:ext cx="13793440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AutoShape 3"/>
          <p:cNvSpPr/>
          <p:nvPr/>
        </p:nvSpPr>
        <p:spPr>
          <a:xfrm>
            <a:off x="1028700" y="-303236"/>
            <a:ext cx="20651" cy="10893473"/>
          </a:xfrm>
          <a:prstGeom prst="rect">
            <a:avLst/>
          </a:prstGeom>
          <a:solidFill>
            <a:srgbClr val="F4F8F3"/>
          </a:solidFill>
        </p:spPr>
      </p:sp>
      <p:sp>
        <p:nvSpPr>
          <p:cNvPr id="4" name="TextBox 4"/>
          <p:cNvSpPr txBox="1"/>
          <p:nvPr/>
        </p:nvSpPr>
        <p:spPr>
          <a:xfrm>
            <a:off x="1049351" y="381808"/>
            <a:ext cx="5239103" cy="4129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635"/>
              </a:lnSpc>
            </a:pPr>
            <a:r>
              <a:rPr lang="en-US" sz="3090" b="0" spc="58" dirty="0" err="1">
                <a:solidFill>
                  <a:srgbClr val="FFFFFF"/>
                </a:solidFill>
                <a:latin typeface="Montserrat 2"/>
              </a:rPr>
              <a:t>Після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 smtClean="0">
                <a:solidFill>
                  <a:srgbClr val="FFFFFF"/>
                </a:solidFill>
                <a:latin typeface="Montserrat 2"/>
              </a:rPr>
              <a:t>тридцятихвилинного</a:t>
            </a:r>
            <a:r>
              <a:rPr lang="en-US" sz="3090" spc="58" dirty="0" smtClean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експонування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 smtClean="0">
                <a:solidFill>
                  <a:srgbClr val="FFFFFF"/>
                </a:solidFill>
                <a:latin typeface="Montserrat 2"/>
              </a:rPr>
              <a:t>Дагер</a:t>
            </a:r>
            <a:r>
              <a:rPr lang="en-US" sz="3090" spc="58" dirty="0" smtClean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переніс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пластину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до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темної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кімнати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і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якийсь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час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тримав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її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над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парами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нагрітої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 </a:t>
            </a:r>
            <a:r>
              <a:rPr lang="en-US" sz="3090" spc="58" dirty="0" err="1">
                <a:solidFill>
                  <a:srgbClr val="FFFFFF"/>
                </a:solidFill>
                <a:latin typeface="Montserrat 2"/>
              </a:rPr>
              <a:t>ртуті</a:t>
            </a:r>
            <a:r>
              <a:rPr lang="en-US" sz="3090" spc="58" dirty="0">
                <a:solidFill>
                  <a:srgbClr val="FFFFFF"/>
                </a:solidFill>
                <a:latin typeface="Montserrat 2"/>
              </a:rPr>
              <a:t>. 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2241980" y="5143500"/>
            <a:ext cx="4637753" cy="3246427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3171140" y="8653931"/>
            <a:ext cx="2119830" cy="12277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27"/>
              </a:lnSpc>
            </a:pPr>
            <a:r>
              <a:rPr lang="en-US" sz="2167">
                <a:solidFill>
                  <a:srgbClr val="000000"/>
                </a:solidFill>
                <a:latin typeface="Playlist Script"/>
              </a:rPr>
              <a:t>Камера Дагера</a:t>
            </a:r>
          </a:p>
          <a:p>
            <a:pPr algn="ctr">
              <a:lnSpc>
                <a:spcPts val="2427"/>
              </a:lnSpc>
            </a:pPr>
            <a:endParaRPr lang="en-US" sz="2167">
              <a:solidFill>
                <a:srgbClr val="000000"/>
              </a:solidFill>
              <a:latin typeface="Playlist Script"/>
            </a:endParaRPr>
          </a:p>
          <a:p>
            <a:pPr algn="ctr">
              <a:lnSpc>
                <a:spcPts val="2427"/>
              </a:lnSpc>
            </a:pPr>
            <a:r>
              <a:rPr lang="en-US" sz="2167">
                <a:solidFill>
                  <a:srgbClr val="000000"/>
                </a:solidFill>
                <a:latin typeface="Playlist Script"/>
              </a:rPr>
              <a:t>Створив : Альфонс Жиру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 l="2508" r="2508"/>
          <a:stretch>
            <a:fillRect/>
          </a:stretch>
        </p:blipFill>
        <p:spPr>
          <a:xfrm>
            <a:off x="8152609" y="-33896"/>
            <a:ext cx="9106691" cy="517739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0616871" y="5777649"/>
            <a:ext cx="6642429" cy="41040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15"/>
              </a:lnSpc>
              <a:spcBef>
                <a:spcPct val="0"/>
              </a:spcBef>
            </a:pPr>
            <a:r>
              <a:rPr lang="en-US" sz="3939" b="1">
                <a:solidFill>
                  <a:srgbClr val="000000"/>
                </a:solidFill>
                <a:latin typeface="Montserrat 2"/>
              </a:rPr>
              <a:t>Як закріплювач </a:t>
            </a:r>
          </a:p>
          <a:p>
            <a:pPr algn="ctr">
              <a:lnSpc>
                <a:spcPts val="5515"/>
              </a:lnSpc>
              <a:spcBef>
                <a:spcPct val="0"/>
              </a:spcBef>
            </a:pPr>
            <a:r>
              <a:rPr lang="en-US" sz="3939" b="1">
                <a:solidFill>
                  <a:srgbClr val="000000"/>
                </a:solidFill>
                <a:latin typeface="Montserrat 2"/>
              </a:rPr>
              <a:t>зображення Даггер </a:t>
            </a:r>
          </a:p>
          <a:p>
            <a:pPr algn="ctr">
              <a:lnSpc>
                <a:spcPts val="5515"/>
              </a:lnSpc>
              <a:spcBef>
                <a:spcPct val="0"/>
              </a:spcBef>
            </a:pPr>
            <a:r>
              <a:rPr lang="en-US" sz="3939" b="1">
                <a:solidFill>
                  <a:srgbClr val="000000"/>
                </a:solidFill>
                <a:latin typeface="Montserrat 2"/>
              </a:rPr>
              <a:t>використав кухонну сіль. </a:t>
            </a:r>
          </a:p>
          <a:p>
            <a:pPr algn="ctr">
              <a:lnSpc>
                <a:spcPts val="5515"/>
              </a:lnSpc>
              <a:spcBef>
                <a:spcPct val="0"/>
              </a:spcBef>
            </a:pPr>
            <a:r>
              <a:rPr lang="en-US" sz="3939" b="1">
                <a:solidFill>
                  <a:srgbClr val="000000"/>
                </a:solidFill>
                <a:latin typeface="Montserrat 2"/>
              </a:rPr>
              <a:t>Знімок вийшов </a:t>
            </a:r>
          </a:p>
          <a:p>
            <a:pPr algn="ctr">
              <a:lnSpc>
                <a:spcPts val="5515"/>
              </a:lnSpc>
              <a:spcBef>
                <a:spcPct val="0"/>
              </a:spcBef>
            </a:pPr>
            <a:r>
              <a:rPr lang="en-US" sz="3939" b="1">
                <a:solidFill>
                  <a:srgbClr val="000000"/>
                </a:solidFill>
                <a:latin typeface="Montserrat 2"/>
              </a:rPr>
              <a:t>досить високої якості.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28700" y="-303236"/>
            <a:ext cx="20651" cy="10893473"/>
          </a:xfrm>
          <a:prstGeom prst="rect">
            <a:avLst/>
          </a:prstGeom>
          <a:solidFill>
            <a:srgbClr val="628474"/>
          </a:solidFill>
        </p:spPr>
      </p:sp>
      <p:sp>
        <p:nvSpPr>
          <p:cNvPr id="3" name="TextBox 3"/>
          <p:cNvSpPr txBox="1"/>
          <p:nvPr/>
        </p:nvSpPr>
        <p:spPr>
          <a:xfrm>
            <a:off x="1049351" y="187724"/>
            <a:ext cx="4944619" cy="20238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335"/>
              </a:lnSpc>
            </a:pPr>
            <a:r>
              <a:rPr lang="en-US" sz="4895" b="1" spc="269">
                <a:solidFill>
                  <a:srgbClr val="000000"/>
                </a:solidFill>
                <a:latin typeface="Playfair Display"/>
              </a:rPr>
              <a:t>ВІЛЬЯМ ГЕНРІ ФОКС ТЕЛБОТ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 b="8088"/>
          <a:stretch>
            <a:fillRect/>
          </a:stretch>
        </p:blipFill>
        <p:spPr>
          <a:xfrm>
            <a:off x="10420551" y="374433"/>
            <a:ext cx="7310576" cy="8766609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2428930" y="2587349"/>
            <a:ext cx="8550712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6" name="TextBox 6"/>
          <p:cNvSpPr txBox="1"/>
          <p:nvPr/>
        </p:nvSpPr>
        <p:spPr>
          <a:xfrm>
            <a:off x="6308099" y="2740720"/>
            <a:ext cx="4671543" cy="47388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06"/>
              </a:lnSpc>
              <a:spcBef>
                <a:spcPct val="0"/>
              </a:spcBef>
            </a:pPr>
            <a:r>
              <a:rPr lang="en-US" sz="3361">
                <a:solidFill>
                  <a:srgbClr val="000000"/>
                </a:solidFill>
                <a:latin typeface="Montserrat 2"/>
              </a:rPr>
              <a:t>Винайшов інший спосіб:</a:t>
            </a:r>
          </a:p>
          <a:p>
            <a:pPr algn="ctr">
              <a:lnSpc>
                <a:spcPts val="4706"/>
              </a:lnSpc>
              <a:spcBef>
                <a:spcPct val="0"/>
              </a:spcBef>
            </a:pPr>
            <a:r>
              <a:rPr lang="en-US" sz="3361">
                <a:solidFill>
                  <a:srgbClr val="000000"/>
                </a:solidFill>
                <a:latin typeface="Montserrat 2"/>
              </a:rPr>
              <a:t>носій зображення - папір, просочений хлористим сріблом. Телбот одержав перший у світі негатив.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49351" y="5143500"/>
            <a:ext cx="5143500" cy="514350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2104117" y="9469755"/>
            <a:ext cx="4538216" cy="3962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59"/>
              </a:lnSpc>
              <a:spcBef>
                <a:spcPct val="0"/>
              </a:spcBef>
            </a:pPr>
            <a:r>
              <a:rPr lang="en-US" sz="2400">
                <a:solidFill>
                  <a:srgbClr val="000000"/>
                </a:solidFill>
                <a:latin typeface="Montserrat 2"/>
              </a:rPr>
              <a:t>Фотознімок в Лекок. 1835 рік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0" y="-331575"/>
            <a:ext cx="8210643" cy="1095015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1005052" y="1139593"/>
            <a:ext cx="5400226" cy="1994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851"/>
              </a:lnSpc>
            </a:pPr>
            <a:r>
              <a:rPr lang="en-US" sz="6542" b="1" i="0">
                <a:solidFill>
                  <a:srgbClr val="000000"/>
                </a:solidFill>
                <a:latin typeface="Playfair Display"/>
              </a:rPr>
              <a:t>Джозеф Ньепс</a:t>
            </a:r>
          </a:p>
        </p:txBody>
      </p:sp>
      <p:sp>
        <p:nvSpPr>
          <p:cNvPr id="4" name="AutoShape 4"/>
          <p:cNvSpPr/>
          <p:nvPr/>
        </p:nvSpPr>
        <p:spPr>
          <a:xfrm rot="-5400000">
            <a:off x="13871934" y="-3138060"/>
            <a:ext cx="20651" cy="9476519"/>
          </a:xfrm>
          <a:prstGeom prst="rect">
            <a:avLst/>
          </a:prstGeom>
          <a:solidFill>
            <a:srgbClr val="628474"/>
          </a:solidFill>
        </p:spPr>
      </p:sp>
      <p:sp>
        <p:nvSpPr>
          <p:cNvPr id="5" name="TextBox 5"/>
          <p:cNvSpPr txBox="1"/>
          <p:nvPr/>
        </p:nvSpPr>
        <p:spPr>
          <a:xfrm>
            <a:off x="9875638" y="257260"/>
            <a:ext cx="8013243" cy="50454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91"/>
              </a:lnSpc>
              <a:spcBef>
                <a:spcPct val="0"/>
              </a:spcBef>
            </a:pPr>
            <a:r>
              <a:rPr lang="en-US" sz="3636">
                <a:solidFill>
                  <a:srgbClr val="000000"/>
                </a:solidFill>
                <a:latin typeface="Montserrat 2"/>
              </a:rPr>
              <a:t>Найперше фотографічне зображення:</a:t>
            </a:r>
          </a:p>
          <a:p>
            <a:pPr algn="ctr">
              <a:lnSpc>
                <a:spcPts val="5091"/>
              </a:lnSpc>
              <a:spcBef>
                <a:spcPct val="0"/>
              </a:spcBef>
            </a:pPr>
            <a:r>
              <a:rPr lang="en-US" sz="3636">
                <a:solidFill>
                  <a:srgbClr val="000000"/>
                </a:solidFill>
                <a:latin typeface="Montserrat 2"/>
              </a:rPr>
              <a:t>  </a:t>
            </a:r>
          </a:p>
          <a:p>
            <a:pPr algn="ctr">
              <a:lnSpc>
                <a:spcPts val="5091"/>
              </a:lnSpc>
              <a:spcBef>
                <a:spcPct val="0"/>
              </a:spcBef>
            </a:pPr>
            <a:r>
              <a:rPr lang="en-US" sz="3636">
                <a:solidFill>
                  <a:srgbClr val="000000"/>
                </a:solidFill>
                <a:latin typeface="Montserrat 2"/>
              </a:rPr>
              <a:t>Джозефом створено кадр </a:t>
            </a:r>
          </a:p>
          <a:p>
            <a:pPr algn="ctr">
              <a:lnSpc>
                <a:spcPts val="5091"/>
              </a:lnSpc>
              <a:spcBef>
                <a:spcPct val="0"/>
              </a:spcBef>
            </a:pPr>
            <a:r>
              <a:rPr lang="en-US" sz="3636">
                <a:solidFill>
                  <a:srgbClr val="000000"/>
                </a:solidFill>
                <a:latin typeface="Montserrat 2"/>
              </a:rPr>
              <a:t>«Вид з вікна», </a:t>
            </a:r>
          </a:p>
          <a:p>
            <a:pPr algn="ctr">
              <a:lnSpc>
                <a:spcPts val="5091"/>
              </a:lnSpc>
              <a:spcBef>
                <a:spcPct val="0"/>
              </a:spcBef>
            </a:pPr>
            <a:r>
              <a:rPr lang="en-US" sz="3636">
                <a:solidFill>
                  <a:srgbClr val="000000"/>
                </a:solidFill>
                <a:latin typeface="Montserrat 2"/>
              </a:rPr>
              <a:t>створений в 1826 році.</a:t>
            </a:r>
          </a:p>
          <a:p>
            <a:pPr algn="ctr">
              <a:lnSpc>
                <a:spcPts val="5091"/>
              </a:lnSpc>
              <a:spcBef>
                <a:spcPct val="0"/>
              </a:spcBef>
            </a:pPr>
            <a:endParaRPr lang="en-US" sz="3636">
              <a:solidFill>
                <a:srgbClr val="000000"/>
              </a:solidFill>
              <a:latin typeface="Montserrat 2"/>
            </a:endParaRPr>
          </a:p>
          <a:p>
            <a:pPr algn="ctr">
              <a:lnSpc>
                <a:spcPts val="5091"/>
              </a:lnSpc>
              <a:spcBef>
                <a:spcPct val="0"/>
              </a:spcBef>
            </a:pPr>
            <a:endParaRPr lang="en-US" sz="3636">
              <a:solidFill>
                <a:srgbClr val="000000"/>
              </a:solidFill>
              <a:latin typeface="Montserrat 2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 t="7638" b="6944"/>
          <a:stretch>
            <a:fillRect/>
          </a:stretch>
        </p:blipFill>
        <p:spPr>
          <a:xfrm>
            <a:off x="1338118" y="3257550"/>
            <a:ext cx="5534406" cy="7029450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12849379" y="9130647"/>
            <a:ext cx="3299224" cy="11563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7"/>
              </a:lnSpc>
              <a:spcBef>
                <a:spcPct val="0"/>
              </a:spcBef>
            </a:pPr>
            <a:r>
              <a:rPr lang="en-US" sz="2205">
                <a:solidFill>
                  <a:srgbClr val="000000"/>
                </a:solidFill>
                <a:latin typeface="Arimo"/>
              </a:rPr>
              <a:t>На процес створення</a:t>
            </a:r>
          </a:p>
          <a:p>
            <a:pPr algn="ctr">
              <a:lnSpc>
                <a:spcPts val="3087"/>
              </a:lnSpc>
              <a:spcBef>
                <a:spcPct val="0"/>
              </a:spcBef>
            </a:pPr>
            <a:r>
              <a:rPr lang="en-US" sz="2205">
                <a:solidFill>
                  <a:srgbClr val="000000"/>
                </a:solidFill>
                <a:latin typeface="Arimo"/>
              </a:rPr>
              <a:t> знімка було використано</a:t>
            </a:r>
          </a:p>
          <a:p>
            <a:pPr algn="ctr">
              <a:lnSpc>
                <a:spcPts val="3087"/>
              </a:lnSpc>
              <a:spcBef>
                <a:spcPct val="0"/>
              </a:spcBef>
            </a:pPr>
            <a:r>
              <a:rPr lang="en-US" sz="2205">
                <a:solidFill>
                  <a:srgbClr val="000000"/>
                </a:solidFill>
                <a:latin typeface="Arimo"/>
              </a:rPr>
              <a:t> 8 годин.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326730" y="4145684"/>
            <a:ext cx="7395920" cy="5112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4511547" y="2859"/>
            <a:ext cx="13793440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10862458" y="1028700"/>
            <a:ext cx="6729416" cy="25472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720"/>
              </a:lnSpc>
            </a:pPr>
            <a:r>
              <a:rPr lang="en-US" sz="5600" b="0" i="0">
                <a:solidFill>
                  <a:srgbClr val="F4F8F3"/>
                </a:solidFill>
                <a:latin typeface="Playfair Display"/>
              </a:rPr>
              <a:t>Історія фотомистецтва.</a:t>
            </a:r>
          </a:p>
          <a:p>
            <a:pPr algn="r">
              <a:lnSpc>
                <a:spcPts val="6720"/>
              </a:lnSpc>
            </a:pPr>
            <a:r>
              <a:rPr lang="en-US" sz="5600" b="0" i="0">
                <a:solidFill>
                  <a:srgbClr val="F4F8F3"/>
                </a:solidFill>
                <a:latin typeface="Playfair Display"/>
              </a:rPr>
              <a:t>СНД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32969" y="1371600"/>
            <a:ext cx="5734913" cy="8229600"/>
          </a:xfrm>
          <a:prstGeom prst="rect">
            <a:avLst/>
          </a:prstGeom>
        </p:spPr>
      </p:pic>
      <p:grpSp>
        <p:nvGrpSpPr>
          <p:cNvPr id="5" name="Group 5"/>
          <p:cNvGrpSpPr/>
          <p:nvPr/>
        </p:nvGrpSpPr>
        <p:grpSpPr>
          <a:xfrm>
            <a:off x="6714585" y="2985278"/>
            <a:ext cx="11371380" cy="7170524"/>
            <a:chOff x="0" y="0"/>
            <a:chExt cx="15161840" cy="9560699"/>
          </a:xfrm>
        </p:grpSpPr>
        <p:sp>
          <p:nvSpPr>
            <p:cNvPr id="6" name="TextBox 6"/>
            <p:cNvSpPr txBox="1"/>
            <p:nvPr/>
          </p:nvSpPr>
          <p:spPr>
            <a:xfrm>
              <a:off x="0" y="76200"/>
              <a:ext cx="7080339" cy="238001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6972"/>
                </a:lnSpc>
              </a:pPr>
              <a:r>
                <a:rPr lang="en-US" sz="6396" b="1" spc="351">
                  <a:solidFill>
                    <a:srgbClr val="000000"/>
                  </a:solidFill>
                  <a:latin typeface="Playfair Display"/>
                </a:rPr>
                <a:t>О</a:t>
              </a:r>
              <a:r>
                <a:rPr lang="en-US" sz="6396" b="1" i="0" spc="351">
                  <a:solidFill>
                    <a:srgbClr val="000000"/>
                  </a:solidFill>
                  <a:latin typeface="Playfair Display"/>
                </a:rPr>
                <a:t>ЛЕКСІЙ ГРЕКОВ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91991" y="-57150"/>
              <a:ext cx="7469849" cy="961784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4391"/>
                </a:lnSpc>
              </a:pPr>
              <a:endParaRPr/>
            </a:p>
            <a:p>
              <a:pPr algn="l">
                <a:lnSpc>
                  <a:spcPts val="4391"/>
                </a:lnSpc>
              </a:pPr>
              <a:endParaRPr/>
            </a:p>
            <a:p>
              <a:pPr algn="l">
                <a:lnSpc>
                  <a:spcPts val="4391"/>
                </a:lnSpc>
              </a:pPr>
              <a:endParaRPr/>
            </a:p>
            <a:p>
              <a:pPr algn="l">
                <a:lnSpc>
                  <a:spcPts val="4391"/>
                </a:lnSpc>
              </a:pPr>
              <a:endParaRPr/>
            </a:p>
            <a:p>
              <a:pPr algn="l">
                <a:lnSpc>
                  <a:spcPts val="4391"/>
                </a:lnSpc>
              </a:pPr>
              <a:r>
                <a:rPr lang="en-US" sz="3136" b="0" i="0" spc="172">
                  <a:solidFill>
                    <a:srgbClr val="000000"/>
                  </a:solidFill>
                  <a:latin typeface="Montserrat 2"/>
                </a:rPr>
                <a:t>Московський гравер і винахідник.</a:t>
              </a:r>
            </a:p>
            <a:p>
              <a:pPr algn="l">
                <a:lnSpc>
                  <a:spcPts val="4391"/>
                </a:lnSpc>
              </a:pPr>
              <a:r>
                <a:rPr lang="en-US" sz="3136" b="0" i="0" spc="172">
                  <a:solidFill>
                    <a:srgbClr val="000000"/>
                  </a:solidFill>
                  <a:latin typeface="Montserrat 2"/>
                </a:rPr>
                <a:t>Першим в Росії оволодів прийомами фото майстерності,  у 1840 році відкрив «художній кабінет», де проводив портретні фотозйомки.</a:t>
              </a:r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7087037" y="5247701"/>
            <a:ext cx="3575397" cy="5154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094"/>
              </a:lnSpc>
            </a:pPr>
            <a:r>
              <a:rPr lang="en-US" sz="3655">
                <a:solidFill>
                  <a:srgbClr val="1E7D4A"/>
                </a:solidFill>
                <a:latin typeface="Montserrat 2"/>
              </a:rPr>
              <a:t>Росія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18332"/>
          <a:stretch>
            <a:fillRect/>
          </a:stretch>
        </p:blipFill>
        <p:spPr>
          <a:xfrm>
            <a:off x="14620733" y="369958"/>
            <a:ext cx="3436947" cy="632853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3149226" y="8271887"/>
            <a:ext cx="4908454" cy="19156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1">
                <a:solidFill>
                  <a:srgbClr val="000000"/>
                </a:solidFill>
                <a:latin typeface="Montserrat 2"/>
              </a:rPr>
              <a:t>Запропонував ретушувати </a:t>
            </a: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1">
                <a:solidFill>
                  <a:srgbClr val="000000"/>
                </a:solidFill>
                <a:latin typeface="Montserrat 2"/>
              </a:rPr>
              <a:t>негативи для зменшення </a:t>
            </a: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1">
                <a:solidFill>
                  <a:srgbClr val="000000"/>
                </a:solidFill>
                <a:latin typeface="Montserrat 2"/>
              </a:rPr>
              <a:t>чи видалення технічних </a:t>
            </a:r>
          </a:p>
          <a:p>
            <a:pPr algn="ctr">
              <a:lnSpc>
                <a:spcPts val="3865"/>
              </a:lnSpc>
              <a:spcBef>
                <a:spcPct val="0"/>
              </a:spcBef>
            </a:pPr>
            <a:r>
              <a:rPr lang="en-US" sz="2761">
                <a:solidFill>
                  <a:srgbClr val="000000"/>
                </a:solidFill>
                <a:latin typeface="Montserrat 2"/>
              </a:rPr>
              <a:t>недоліків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620733" y="6622287"/>
            <a:ext cx="2846826" cy="13949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22"/>
              </a:lnSpc>
              <a:spcBef>
                <a:spcPct val="0"/>
              </a:spcBef>
            </a:pPr>
            <a:r>
              <a:rPr lang="en-US" sz="4015" b="1">
                <a:solidFill>
                  <a:srgbClr val="000000"/>
                </a:solidFill>
                <a:latin typeface="Playfair Display"/>
              </a:rPr>
              <a:t>Сергій </a:t>
            </a:r>
          </a:p>
          <a:p>
            <a:pPr algn="ctr">
              <a:lnSpc>
                <a:spcPts val="5622"/>
              </a:lnSpc>
              <a:spcBef>
                <a:spcPct val="0"/>
              </a:spcBef>
            </a:pPr>
            <a:r>
              <a:rPr lang="en-US" sz="4015" b="1">
                <a:solidFill>
                  <a:srgbClr val="000000"/>
                </a:solidFill>
                <a:latin typeface="Playfair Display"/>
              </a:rPr>
              <a:t>Левицький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42900" y="369958"/>
            <a:ext cx="3932308" cy="469910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678969" y="5148340"/>
            <a:ext cx="3260170" cy="14058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655"/>
              </a:lnSpc>
              <a:spcBef>
                <a:spcPct val="0"/>
              </a:spcBef>
            </a:pPr>
            <a:r>
              <a:rPr lang="en-US" sz="4039" b="1">
                <a:solidFill>
                  <a:srgbClr val="000000"/>
                </a:solidFill>
                <a:latin typeface="Playfair Display"/>
              </a:rPr>
              <a:t>Андрій Деньєр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969279" y="0"/>
            <a:ext cx="2473632" cy="10306799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828730" y="6130469"/>
            <a:ext cx="5861775" cy="4156531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397205" y="5559362"/>
            <a:ext cx="3617780" cy="5711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04"/>
              </a:lnSpc>
              <a:spcBef>
                <a:spcPct val="0"/>
              </a:spcBef>
            </a:pPr>
            <a:r>
              <a:rPr lang="en-US" sz="1645">
                <a:solidFill>
                  <a:srgbClr val="000000"/>
                </a:solidFill>
                <a:latin typeface="Montserrat 2"/>
              </a:rPr>
              <a:t>Група російських художників (фото Деньєра)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39761" y="6806581"/>
            <a:ext cx="4788969" cy="2839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810"/>
              </a:lnSpc>
              <a:spcBef>
                <a:spcPct val="0"/>
              </a:spcBef>
            </a:pPr>
            <a:r>
              <a:rPr lang="en-US" sz="2721">
                <a:solidFill>
                  <a:srgbClr val="000000"/>
                </a:solidFill>
                <a:latin typeface="Montserrat 2"/>
              </a:rPr>
              <a:t>Вперше створив фотоальбом, </a:t>
            </a:r>
          </a:p>
          <a:p>
            <a:pPr algn="ctr">
              <a:lnSpc>
                <a:spcPts val="3810"/>
              </a:lnSpc>
              <a:spcBef>
                <a:spcPct val="0"/>
              </a:spcBef>
            </a:pPr>
            <a:r>
              <a:rPr lang="en-US" sz="2721">
                <a:solidFill>
                  <a:srgbClr val="000000"/>
                </a:solidFill>
                <a:latin typeface="Montserrat 2"/>
              </a:rPr>
              <a:t>в який увійшли фотопортрети </a:t>
            </a:r>
          </a:p>
          <a:p>
            <a:pPr algn="ctr">
              <a:lnSpc>
                <a:spcPts val="3810"/>
              </a:lnSpc>
              <a:spcBef>
                <a:spcPct val="0"/>
              </a:spcBef>
            </a:pPr>
            <a:r>
              <a:rPr lang="en-US" sz="2721">
                <a:solidFill>
                  <a:srgbClr val="000000"/>
                </a:solidFill>
                <a:latin typeface="Montserrat 2"/>
              </a:rPr>
              <a:t>видатних діячів російської культури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0483353" y="2570978"/>
            <a:ext cx="3546184" cy="5562642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10321547" y="2001692"/>
            <a:ext cx="3869797" cy="56928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337"/>
              </a:lnSpc>
              <a:spcBef>
                <a:spcPct val="0"/>
              </a:spcBef>
            </a:pPr>
            <a:r>
              <a:rPr lang="en-US" sz="1669">
                <a:solidFill>
                  <a:srgbClr val="000000"/>
                </a:solidFill>
                <a:latin typeface="Montserrat 2"/>
              </a:rPr>
              <a:t>Цесаревич Александр </a:t>
            </a:r>
          </a:p>
          <a:p>
            <a:pPr algn="ctr">
              <a:lnSpc>
                <a:spcPts val="2337"/>
              </a:lnSpc>
              <a:spcBef>
                <a:spcPct val="0"/>
              </a:spcBef>
            </a:pPr>
            <a:r>
              <a:rPr lang="en-US" sz="1669">
                <a:solidFill>
                  <a:srgbClr val="000000"/>
                </a:solidFill>
                <a:latin typeface="Montserrat 2"/>
              </a:rPr>
              <a:t>Александрович (фото Левицького)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6987" y="-5676"/>
            <a:ext cx="13793440" cy="5140641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TextBox 3"/>
          <p:cNvSpPr txBox="1"/>
          <p:nvPr/>
        </p:nvSpPr>
        <p:spPr>
          <a:xfrm>
            <a:off x="6081623" y="257175"/>
            <a:ext cx="4211983" cy="21197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63"/>
              </a:lnSpc>
            </a:pPr>
            <a:r>
              <a:rPr lang="en-US" sz="4636" b="1" i="0" spc="185">
                <a:solidFill>
                  <a:srgbClr val="000000"/>
                </a:solidFill>
                <a:latin typeface="Playfair Display"/>
              </a:rPr>
              <a:t>Жак і Шарль-Поль Гербсти</a:t>
            </a:r>
          </a:p>
        </p:txBody>
      </p:sp>
      <p:sp>
        <p:nvSpPr>
          <p:cNvPr id="4" name="AutoShape 4"/>
          <p:cNvSpPr/>
          <p:nvPr/>
        </p:nvSpPr>
        <p:spPr>
          <a:xfrm>
            <a:off x="1028700" y="-303236"/>
            <a:ext cx="20651" cy="10893473"/>
          </a:xfrm>
          <a:prstGeom prst="rect">
            <a:avLst/>
          </a:prstGeom>
          <a:solidFill>
            <a:srgbClr val="F4F8F3"/>
          </a:solidFill>
        </p:spPr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/>
          <a:srcRect l="51171" t="24305" r="4817" b="14583"/>
          <a:stretch>
            <a:fillRect/>
          </a:stretch>
        </p:blipFill>
        <p:spPr>
          <a:xfrm>
            <a:off x="10626150" y="257175"/>
            <a:ext cx="7045646" cy="7337478"/>
          </a:xfrm>
          <a:prstGeom prst="rect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5632990" y="2517019"/>
            <a:ext cx="5109250" cy="4326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64"/>
              </a:lnSpc>
              <a:spcBef>
                <a:spcPct val="0"/>
              </a:spcBef>
            </a:pPr>
            <a:r>
              <a:rPr lang="en-US" sz="2546">
                <a:solidFill>
                  <a:srgbClr val="000000"/>
                </a:solidFill>
                <a:latin typeface="Montserrat 2"/>
              </a:rPr>
              <a:t>Перші фотографи-поселенці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5096" y="3457482"/>
            <a:ext cx="7891830" cy="16774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  <a:spcBef>
                <a:spcPct val="0"/>
              </a:spcBef>
            </a:pPr>
            <a:r>
              <a:rPr lang="en-US" sz="3250">
                <a:solidFill>
                  <a:srgbClr val="000000"/>
                </a:solidFill>
                <a:latin typeface="Montserrat 2"/>
              </a:rPr>
              <a:t>В 1860-1890 роки </a:t>
            </a:r>
          </a:p>
          <a:p>
            <a:pPr algn="ctr">
              <a:lnSpc>
                <a:spcPts val="4550"/>
              </a:lnSpc>
              <a:spcBef>
                <a:spcPct val="0"/>
              </a:spcBef>
            </a:pPr>
            <a:r>
              <a:rPr lang="en-US" sz="3250">
                <a:solidFill>
                  <a:srgbClr val="000000"/>
                </a:solidFill>
                <a:latin typeface="Montserrat 2"/>
              </a:rPr>
              <a:t>відкрили професіональні фотостудії </a:t>
            </a:r>
          </a:p>
          <a:p>
            <a:pPr algn="ctr">
              <a:lnSpc>
                <a:spcPts val="4550"/>
              </a:lnSpc>
              <a:spcBef>
                <a:spcPct val="0"/>
              </a:spcBef>
            </a:pPr>
            <a:r>
              <a:rPr lang="en-US" sz="3250">
                <a:solidFill>
                  <a:srgbClr val="000000"/>
                </a:solidFill>
                <a:latin typeface="Montserrat 2"/>
              </a:rPr>
              <a:t>в Одесі, Харкові, Полтаві.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76084" y="5256860"/>
            <a:ext cx="8113812" cy="4675584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239493" y="190500"/>
            <a:ext cx="1854994" cy="613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040"/>
              </a:lnSpc>
              <a:spcBef>
                <a:spcPct val="0"/>
              </a:spcBef>
            </a:pPr>
            <a:r>
              <a:rPr lang="en-US" sz="3600">
                <a:solidFill>
                  <a:srgbClr val="1E7D4A"/>
                </a:solidFill>
                <a:latin typeface="Montserrat 2"/>
              </a:rPr>
              <a:t>Україна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4F8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9870490" y="-48185"/>
            <a:ext cx="8522372" cy="10383369"/>
          </a:xfrm>
          <a:prstGeom prst="rect">
            <a:avLst/>
          </a:prstGeom>
          <a:solidFill>
            <a:srgbClr val="6E9F88"/>
          </a:solidFill>
        </p:spPr>
      </p:sp>
      <p:sp>
        <p:nvSpPr>
          <p:cNvPr id="3" name="AutoShape 3"/>
          <p:cNvSpPr/>
          <p:nvPr/>
        </p:nvSpPr>
        <p:spPr>
          <a:xfrm>
            <a:off x="1028700" y="-2962418"/>
            <a:ext cx="20651" cy="8116244"/>
          </a:xfrm>
          <a:prstGeom prst="rect">
            <a:avLst/>
          </a:prstGeom>
          <a:solidFill>
            <a:srgbClr val="628474"/>
          </a:solidFill>
        </p:spPr>
      </p:sp>
      <p:sp>
        <p:nvSpPr>
          <p:cNvPr id="4" name="TextBox 4"/>
          <p:cNvSpPr txBox="1"/>
          <p:nvPr/>
        </p:nvSpPr>
        <p:spPr>
          <a:xfrm>
            <a:off x="12318429" y="914400"/>
            <a:ext cx="4994523" cy="22186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Playfair Display"/>
              </a:rPr>
              <a:t>Альфред </a:t>
            </a:r>
          </a:p>
          <a:p>
            <a:pPr algn="ctr">
              <a:lnSpc>
                <a:spcPts val="8960"/>
              </a:lnSpc>
              <a:spcBef>
                <a:spcPct val="0"/>
              </a:spcBef>
            </a:pPr>
            <a:r>
              <a:rPr lang="en-US" sz="6400" b="1">
                <a:solidFill>
                  <a:srgbClr val="000000"/>
                </a:solidFill>
                <a:latin typeface="Playfair Display"/>
              </a:rPr>
              <a:t>Федецький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1571759" y="4748530"/>
            <a:ext cx="6487864" cy="22523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Arimo"/>
              </a:rPr>
              <a:t>працював у Києві у фотоательє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Arimo"/>
              </a:rPr>
              <a:t>Володимира (Влодзімєжа) Висоцького </a:t>
            </a:r>
          </a:p>
          <a:p>
            <a:pPr algn="ctr">
              <a:lnSpc>
                <a:spcPts val="4480"/>
              </a:lnSpc>
              <a:spcBef>
                <a:spcPct val="0"/>
              </a:spcBef>
            </a:pPr>
            <a:r>
              <a:rPr lang="en-US" sz="3200">
                <a:solidFill>
                  <a:srgbClr val="000000"/>
                </a:solidFill>
                <a:latin typeface="Arimo"/>
              </a:rPr>
              <a:t>(1846-1894)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7784610" y="242059"/>
            <a:ext cx="3694141" cy="396652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8335943" y="4796155"/>
            <a:ext cx="3235815" cy="25843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0"/>
              </a:lnSpc>
              <a:spcBef>
                <a:spcPct val="0"/>
              </a:spcBef>
            </a:pPr>
            <a:r>
              <a:rPr lang="en-US" sz="2114">
                <a:solidFill>
                  <a:srgbClr val="000000"/>
                </a:solidFill>
                <a:latin typeface="Montserrat 2"/>
              </a:rPr>
              <a:t>Український фотограф польського походження, перший український оператор хроніко-документальних фільмів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322489" y="4208580"/>
            <a:ext cx="7746483" cy="5422538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500460" y="9573967"/>
            <a:ext cx="6452169" cy="4400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69"/>
              </a:lnSpc>
            </a:pPr>
            <a:r>
              <a:rPr lang="en-US" sz="2550" b="0" i="1">
                <a:solidFill>
                  <a:srgbClr val="000000"/>
                </a:solidFill>
                <a:latin typeface="Marta"/>
              </a:rPr>
              <a:t>Фоторобота А. Федецького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421</Words>
  <Application>Microsoft Office PowerPoint</Application>
  <PresentationFormat>Произвольный</PresentationFormat>
  <Paragraphs>104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5" baseType="lpstr">
      <vt:lpstr>Calibri</vt:lpstr>
      <vt:lpstr>Marta</vt:lpstr>
      <vt:lpstr>Playfair Display</vt:lpstr>
      <vt:lpstr>Arimo</vt:lpstr>
      <vt:lpstr>Montserrat 1</vt:lpstr>
      <vt:lpstr>Arial</vt:lpstr>
      <vt:lpstr>Playlist Script</vt:lpstr>
      <vt:lpstr>Montserrat 2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Luxure Nature Spa</dc:title>
  <dc:creator>Nick</dc:creator>
  <cp:lastModifiedBy>Пользователь Windows</cp:lastModifiedBy>
  <cp:revision>5</cp:revision>
  <dcterms:created xsi:type="dcterms:W3CDTF">2006-08-16T00:00:00Z</dcterms:created>
  <dcterms:modified xsi:type="dcterms:W3CDTF">2020-11-09T07:11:32Z</dcterms:modified>
  <dc:identifier>DADa236VOOo</dc:identifier>
</cp:coreProperties>
</file>