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82" r:id="rId3"/>
    <p:sldId id="258" r:id="rId4"/>
    <p:sldId id="259" r:id="rId5"/>
    <p:sldId id="260" r:id="rId6"/>
    <p:sldId id="278" r:id="rId7"/>
    <p:sldId id="279" r:id="rId8"/>
    <p:sldId id="261" r:id="rId9"/>
    <p:sldId id="262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25EE76-057D-4D86-8B7A-1AE3B49DC1A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B8ABB8-3223-498A-BB30-97F6A2A32B9C}">
      <dgm:prSet phldrT="[Текст]"/>
      <dgm:spPr/>
      <dgm:t>
        <a:bodyPr/>
        <a:lstStyle/>
        <a:p>
          <a:r>
            <a:rPr lang="uk-UA" dirty="0" smtClean="0">
              <a:solidFill>
                <a:srgbClr val="00B050"/>
              </a:solidFill>
            </a:rPr>
            <a:t>Фольклорно- етнографічний  ( кін.18 ст. -40 –і рр.19 ст.) </a:t>
          </a:r>
          <a:endParaRPr lang="ru-RU" dirty="0">
            <a:solidFill>
              <a:srgbClr val="00B050"/>
            </a:solidFill>
          </a:endParaRPr>
        </a:p>
      </dgm:t>
    </dgm:pt>
    <dgm:pt modelId="{90AC425C-9B47-4266-BBFA-51DB8EDD3A15}" type="parTrans" cxnId="{5B7DDF33-407E-4092-A592-7E744086DB7C}">
      <dgm:prSet/>
      <dgm:spPr/>
      <dgm:t>
        <a:bodyPr/>
        <a:lstStyle/>
        <a:p>
          <a:endParaRPr lang="ru-RU"/>
        </a:p>
      </dgm:t>
    </dgm:pt>
    <dgm:pt modelId="{00E40923-DAF8-46A4-A4D0-C28A1AB8DF40}" type="sibTrans" cxnId="{5B7DDF33-407E-4092-A592-7E744086DB7C}">
      <dgm:prSet/>
      <dgm:spPr/>
      <dgm:t>
        <a:bodyPr/>
        <a:lstStyle/>
        <a:p>
          <a:endParaRPr lang="ru-RU"/>
        </a:p>
      </dgm:t>
    </dgm:pt>
    <dgm:pt modelId="{088B21B8-224B-4FC7-8C80-033234644361}">
      <dgm:prSet phldrT="[Текст]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uk-UA" dirty="0" smtClean="0"/>
            <a:t>Збирання </a:t>
          </a:r>
          <a:r>
            <a:rPr lang="uk-UA" dirty="0" smtClean="0"/>
            <a:t>та вивчення зразків народної культури мови, історії. Початок освідомлення окремішності українців серед еліти. </a:t>
          </a:r>
          <a:endParaRPr lang="ru-RU" dirty="0"/>
        </a:p>
      </dgm:t>
    </dgm:pt>
    <dgm:pt modelId="{3A0845F2-3361-4060-A7FD-A6917EC5B3B2}" type="parTrans" cxnId="{0DED1693-158A-4B0B-B0AF-45C4B3C47954}">
      <dgm:prSet/>
      <dgm:spPr/>
      <dgm:t>
        <a:bodyPr/>
        <a:lstStyle/>
        <a:p>
          <a:endParaRPr lang="ru-RU"/>
        </a:p>
      </dgm:t>
    </dgm:pt>
    <dgm:pt modelId="{B9BDAF5A-8B61-4C54-A78C-8E92599AD49C}" type="sibTrans" cxnId="{0DED1693-158A-4B0B-B0AF-45C4B3C47954}">
      <dgm:prSet/>
      <dgm:spPr/>
      <dgm:t>
        <a:bodyPr/>
        <a:lstStyle/>
        <a:p>
          <a:endParaRPr lang="ru-RU"/>
        </a:p>
      </dgm:t>
    </dgm:pt>
    <dgm:pt modelId="{31F2BA7A-1142-4B27-98F5-813706F7CC95}">
      <dgm:prSet phldrT="[Текст]"/>
      <dgm:spPr/>
      <dgm:t>
        <a:bodyPr/>
        <a:lstStyle/>
        <a:p>
          <a:r>
            <a:rPr lang="uk-UA" dirty="0" err="1" smtClean="0">
              <a:solidFill>
                <a:srgbClr val="00B050"/>
              </a:solidFill>
            </a:rPr>
            <a:t>Культурницько</a:t>
          </a:r>
          <a:r>
            <a:rPr lang="uk-UA" dirty="0" smtClean="0">
              <a:solidFill>
                <a:srgbClr val="00B050"/>
              </a:solidFill>
            </a:rPr>
            <a:t> – просвітницький (40 –і рр. – кін.19 ст.) </a:t>
          </a:r>
          <a:endParaRPr lang="ru-RU" dirty="0">
            <a:solidFill>
              <a:srgbClr val="00B050"/>
            </a:solidFill>
          </a:endParaRPr>
        </a:p>
      </dgm:t>
    </dgm:pt>
    <dgm:pt modelId="{0E24DFF1-EB81-414F-9AFD-88AB5BBA7214}" type="parTrans" cxnId="{6C2092D2-4ACA-48E0-A8C2-4C7C28C78FDE}">
      <dgm:prSet/>
      <dgm:spPr/>
      <dgm:t>
        <a:bodyPr/>
        <a:lstStyle/>
        <a:p>
          <a:endParaRPr lang="ru-RU"/>
        </a:p>
      </dgm:t>
    </dgm:pt>
    <dgm:pt modelId="{3EB581D6-9A66-4335-B89E-23F5598281AB}" type="sibTrans" cxnId="{6C2092D2-4ACA-48E0-A8C2-4C7C28C78FDE}">
      <dgm:prSet/>
      <dgm:spPr/>
      <dgm:t>
        <a:bodyPr/>
        <a:lstStyle/>
        <a:p>
          <a:endParaRPr lang="ru-RU"/>
        </a:p>
      </dgm:t>
    </dgm:pt>
    <dgm:pt modelId="{AEF6CCD5-E756-457A-8A88-351B34856A54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/>
            <a:t>Еліта </a:t>
          </a:r>
          <a:r>
            <a:rPr lang="uk-UA" dirty="0" smtClean="0"/>
            <a:t>пробувала донести ідеї до ширших кіл населення. Боролася за розширення вжитку української мови, формувалась українська національна література, наука та культура.</a:t>
          </a:r>
          <a:endParaRPr lang="ru-RU" dirty="0"/>
        </a:p>
      </dgm:t>
    </dgm:pt>
    <dgm:pt modelId="{3FEF887A-FF27-4666-8895-F4F6AF621E9B}" type="parTrans" cxnId="{5C8BBEA2-8D15-45D1-9D36-4A6380CE47EE}">
      <dgm:prSet/>
      <dgm:spPr/>
      <dgm:t>
        <a:bodyPr/>
        <a:lstStyle/>
        <a:p>
          <a:endParaRPr lang="ru-RU"/>
        </a:p>
      </dgm:t>
    </dgm:pt>
    <dgm:pt modelId="{9A23CE02-E1B2-4ED6-850A-33389CB232C1}" type="sibTrans" cxnId="{5C8BBEA2-8D15-45D1-9D36-4A6380CE47EE}">
      <dgm:prSet/>
      <dgm:spPr/>
      <dgm:t>
        <a:bodyPr/>
        <a:lstStyle/>
        <a:p>
          <a:endParaRPr lang="ru-RU"/>
        </a:p>
      </dgm:t>
    </dgm:pt>
    <dgm:pt modelId="{B227B05A-6C57-4F2B-AB24-ACBFC00661E6}">
      <dgm:prSet phldrT="[Текст]"/>
      <dgm:spPr/>
      <dgm:t>
        <a:bodyPr/>
        <a:lstStyle/>
        <a:p>
          <a:endParaRPr lang="ru-RU" dirty="0" smtClean="0"/>
        </a:p>
        <a:p>
          <a:r>
            <a:rPr lang="uk-UA" dirty="0" smtClean="0">
              <a:solidFill>
                <a:srgbClr val="00B050"/>
              </a:solidFill>
            </a:rPr>
            <a:t>Політичний ( кін.19 </a:t>
          </a:r>
          <a:r>
            <a:rPr lang="uk-UA" dirty="0" err="1" smtClean="0">
              <a:solidFill>
                <a:srgbClr val="00B050"/>
              </a:solidFill>
            </a:rPr>
            <a:t>ст</a:t>
          </a:r>
          <a:r>
            <a:rPr lang="uk-UA" dirty="0" smtClean="0">
              <a:solidFill>
                <a:srgbClr val="00B050"/>
              </a:solidFill>
            </a:rPr>
            <a:t> – поч.20 ст.)  </a:t>
          </a:r>
          <a:endParaRPr lang="ru-RU" dirty="0">
            <a:solidFill>
              <a:srgbClr val="00B050"/>
            </a:solidFill>
          </a:endParaRPr>
        </a:p>
      </dgm:t>
    </dgm:pt>
    <dgm:pt modelId="{71CC3DCB-AB81-4388-B064-18C7FFBEC7AC}" type="parTrans" cxnId="{3D738660-1681-44EF-9941-ECC9EB324AA1}">
      <dgm:prSet/>
      <dgm:spPr/>
      <dgm:t>
        <a:bodyPr/>
        <a:lstStyle/>
        <a:p>
          <a:endParaRPr lang="ru-RU"/>
        </a:p>
      </dgm:t>
    </dgm:pt>
    <dgm:pt modelId="{1871138A-D887-46FC-9C16-25267BF4347F}" type="sibTrans" cxnId="{3D738660-1681-44EF-9941-ECC9EB324AA1}">
      <dgm:prSet/>
      <dgm:spPr/>
      <dgm:t>
        <a:bodyPr/>
        <a:lstStyle/>
        <a:p>
          <a:endParaRPr lang="ru-RU"/>
        </a:p>
      </dgm:t>
    </dgm:pt>
    <dgm:pt modelId="{A15BF60A-9A2D-4060-A2F8-0DA1BFC2BF5B}">
      <dgm:prSet phldrT="[Текст]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uk-UA" dirty="0" smtClean="0"/>
            <a:t>Формувались </a:t>
          </a:r>
          <a:r>
            <a:rPr lang="uk-UA" dirty="0" smtClean="0"/>
            <a:t>конкретні політичні  </a:t>
          </a:r>
          <a:r>
            <a:rPr lang="uk-UA" dirty="0" smtClean="0"/>
            <a:t>вимоги </a:t>
          </a:r>
          <a:r>
            <a:rPr lang="uk-UA" dirty="0" smtClean="0"/>
            <a:t>щодо забезпечення прав українців, культурної автономії та незалежності держави. Становлення </a:t>
          </a:r>
          <a:r>
            <a:rPr lang="uk-UA" dirty="0" smtClean="0"/>
            <a:t>українських </a:t>
          </a:r>
          <a:r>
            <a:rPr lang="uk-UA" dirty="0" smtClean="0"/>
            <a:t>політичних партій та організацій. </a:t>
          </a:r>
          <a:endParaRPr lang="ru-RU" dirty="0"/>
        </a:p>
      </dgm:t>
    </dgm:pt>
    <dgm:pt modelId="{A9DE35F8-2A02-47E8-A776-5648D6B33B4A}" type="parTrans" cxnId="{4546B7B1-B8DA-41CC-888A-259121ADCD54}">
      <dgm:prSet/>
      <dgm:spPr/>
      <dgm:t>
        <a:bodyPr/>
        <a:lstStyle/>
        <a:p>
          <a:endParaRPr lang="ru-RU"/>
        </a:p>
      </dgm:t>
    </dgm:pt>
    <dgm:pt modelId="{0AB9AAAF-20F6-4D18-9380-86F971D6AABE}" type="sibTrans" cxnId="{4546B7B1-B8DA-41CC-888A-259121ADCD54}">
      <dgm:prSet/>
      <dgm:spPr/>
      <dgm:t>
        <a:bodyPr/>
        <a:lstStyle/>
        <a:p>
          <a:endParaRPr lang="ru-RU"/>
        </a:p>
      </dgm:t>
    </dgm:pt>
    <dgm:pt modelId="{48AFB25B-8FC3-4351-9571-B8C4733A10EB}" type="pres">
      <dgm:prSet presAssocID="{5C25EE76-057D-4D86-8B7A-1AE3B49DC1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8B0244-9E03-4434-B473-B0618B580234}" type="pres">
      <dgm:prSet presAssocID="{E7B8ABB8-3223-498A-BB30-97F6A2A32B9C}" presName="composite" presStyleCnt="0"/>
      <dgm:spPr/>
    </dgm:pt>
    <dgm:pt modelId="{52F2EB90-5799-4246-8AB3-A62622FD27ED}" type="pres">
      <dgm:prSet presAssocID="{E7B8ABB8-3223-498A-BB30-97F6A2A32B9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44212-AD10-4EED-AFE0-71F78F24ECFB}" type="pres">
      <dgm:prSet presAssocID="{E7B8ABB8-3223-498A-BB30-97F6A2A32B9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55439-9D83-4CDB-B83E-9A06B6598755}" type="pres">
      <dgm:prSet presAssocID="{00E40923-DAF8-46A4-A4D0-C28A1AB8DF40}" presName="space" presStyleCnt="0"/>
      <dgm:spPr/>
    </dgm:pt>
    <dgm:pt modelId="{198D872E-0598-4AB9-AF5F-7D607C02B219}" type="pres">
      <dgm:prSet presAssocID="{31F2BA7A-1142-4B27-98F5-813706F7CC95}" presName="composite" presStyleCnt="0"/>
      <dgm:spPr/>
    </dgm:pt>
    <dgm:pt modelId="{45C21481-32BD-4F8D-AAFB-7CE7C057E59F}" type="pres">
      <dgm:prSet presAssocID="{31F2BA7A-1142-4B27-98F5-813706F7CC9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5257B-D5DB-470E-AC0F-32270EDCDDCB}" type="pres">
      <dgm:prSet presAssocID="{31F2BA7A-1142-4B27-98F5-813706F7CC9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A388C-39C4-4AD9-9643-103384221D1B}" type="pres">
      <dgm:prSet presAssocID="{3EB581D6-9A66-4335-B89E-23F5598281AB}" presName="space" presStyleCnt="0"/>
      <dgm:spPr/>
    </dgm:pt>
    <dgm:pt modelId="{E09016A4-2190-4E9A-B578-BC95475B1886}" type="pres">
      <dgm:prSet presAssocID="{B227B05A-6C57-4F2B-AB24-ACBFC00661E6}" presName="composite" presStyleCnt="0"/>
      <dgm:spPr/>
    </dgm:pt>
    <dgm:pt modelId="{64591873-CA34-4D49-80E4-8BF837B9B8B4}" type="pres">
      <dgm:prSet presAssocID="{B227B05A-6C57-4F2B-AB24-ACBFC00661E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76338-65F7-4E53-A1EE-F1C099DF4017}" type="pres">
      <dgm:prSet presAssocID="{B227B05A-6C57-4F2B-AB24-ACBFC00661E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EDCD43-6071-4AC5-A5A5-071D9F3EBFFB}" type="presOf" srcId="{088B21B8-224B-4FC7-8C80-033234644361}" destId="{01A44212-AD10-4EED-AFE0-71F78F24ECFB}" srcOrd="0" destOrd="0" presId="urn:microsoft.com/office/officeart/2005/8/layout/hList1"/>
    <dgm:cxn modelId="{5B7DDF33-407E-4092-A592-7E744086DB7C}" srcId="{5C25EE76-057D-4D86-8B7A-1AE3B49DC1AC}" destId="{E7B8ABB8-3223-498A-BB30-97F6A2A32B9C}" srcOrd="0" destOrd="0" parTransId="{90AC425C-9B47-4266-BBFA-51DB8EDD3A15}" sibTransId="{00E40923-DAF8-46A4-A4D0-C28A1AB8DF40}"/>
    <dgm:cxn modelId="{D77869C6-193D-418B-8FF3-4FFEB910C7B9}" type="presOf" srcId="{31F2BA7A-1142-4B27-98F5-813706F7CC95}" destId="{45C21481-32BD-4F8D-AAFB-7CE7C057E59F}" srcOrd="0" destOrd="0" presId="urn:microsoft.com/office/officeart/2005/8/layout/hList1"/>
    <dgm:cxn modelId="{0DED1693-158A-4B0B-B0AF-45C4B3C47954}" srcId="{E7B8ABB8-3223-498A-BB30-97F6A2A32B9C}" destId="{088B21B8-224B-4FC7-8C80-033234644361}" srcOrd="0" destOrd="0" parTransId="{3A0845F2-3361-4060-A7FD-A6917EC5B3B2}" sibTransId="{B9BDAF5A-8B61-4C54-A78C-8E92599AD49C}"/>
    <dgm:cxn modelId="{EFD7D41D-3872-46E2-A28D-D3D4F572E6DF}" type="presOf" srcId="{B227B05A-6C57-4F2B-AB24-ACBFC00661E6}" destId="{64591873-CA34-4D49-80E4-8BF837B9B8B4}" srcOrd="0" destOrd="0" presId="urn:microsoft.com/office/officeart/2005/8/layout/hList1"/>
    <dgm:cxn modelId="{5C8BBEA2-8D15-45D1-9D36-4A6380CE47EE}" srcId="{31F2BA7A-1142-4B27-98F5-813706F7CC95}" destId="{AEF6CCD5-E756-457A-8A88-351B34856A54}" srcOrd="0" destOrd="0" parTransId="{3FEF887A-FF27-4666-8895-F4F6AF621E9B}" sibTransId="{9A23CE02-E1B2-4ED6-850A-33389CB232C1}"/>
    <dgm:cxn modelId="{3D738660-1681-44EF-9941-ECC9EB324AA1}" srcId="{5C25EE76-057D-4D86-8B7A-1AE3B49DC1AC}" destId="{B227B05A-6C57-4F2B-AB24-ACBFC00661E6}" srcOrd="2" destOrd="0" parTransId="{71CC3DCB-AB81-4388-B064-18C7FFBEC7AC}" sibTransId="{1871138A-D887-46FC-9C16-25267BF4347F}"/>
    <dgm:cxn modelId="{4FD636BD-3C1C-4FEF-B138-F1E7F6ABE64C}" type="presOf" srcId="{AEF6CCD5-E756-457A-8A88-351B34856A54}" destId="{ACC5257B-D5DB-470E-AC0F-32270EDCDDCB}" srcOrd="0" destOrd="0" presId="urn:microsoft.com/office/officeart/2005/8/layout/hList1"/>
    <dgm:cxn modelId="{4546B7B1-B8DA-41CC-888A-259121ADCD54}" srcId="{B227B05A-6C57-4F2B-AB24-ACBFC00661E6}" destId="{A15BF60A-9A2D-4060-A2F8-0DA1BFC2BF5B}" srcOrd="0" destOrd="0" parTransId="{A9DE35F8-2A02-47E8-A776-5648D6B33B4A}" sibTransId="{0AB9AAAF-20F6-4D18-9380-86F971D6AABE}"/>
    <dgm:cxn modelId="{DF08CAA6-963F-4BC9-A1C8-A4A3BE0B1C36}" type="presOf" srcId="{A15BF60A-9A2D-4060-A2F8-0DA1BFC2BF5B}" destId="{BFF76338-65F7-4E53-A1EE-F1C099DF4017}" srcOrd="0" destOrd="0" presId="urn:microsoft.com/office/officeart/2005/8/layout/hList1"/>
    <dgm:cxn modelId="{6C2092D2-4ACA-48E0-A8C2-4C7C28C78FDE}" srcId="{5C25EE76-057D-4D86-8B7A-1AE3B49DC1AC}" destId="{31F2BA7A-1142-4B27-98F5-813706F7CC95}" srcOrd="1" destOrd="0" parTransId="{0E24DFF1-EB81-414F-9AFD-88AB5BBA7214}" sibTransId="{3EB581D6-9A66-4335-B89E-23F5598281AB}"/>
    <dgm:cxn modelId="{55F8BA68-43B3-4A51-BB23-6ACE84D8683B}" type="presOf" srcId="{E7B8ABB8-3223-498A-BB30-97F6A2A32B9C}" destId="{52F2EB90-5799-4246-8AB3-A62622FD27ED}" srcOrd="0" destOrd="0" presId="urn:microsoft.com/office/officeart/2005/8/layout/hList1"/>
    <dgm:cxn modelId="{67C5477A-5C49-454E-93DA-186E0E9B72AC}" type="presOf" srcId="{5C25EE76-057D-4D86-8B7A-1AE3B49DC1AC}" destId="{48AFB25B-8FC3-4351-9571-B8C4733A10EB}" srcOrd="0" destOrd="0" presId="urn:microsoft.com/office/officeart/2005/8/layout/hList1"/>
    <dgm:cxn modelId="{DD4D3C92-C76E-474F-BC1B-3E5DFD194C2E}" type="presParOf" srcId="{48AFB25B-8FC3-4351-9571-B8C4733A10EB}" destId="{6B8B0244-9E03-4434-B473-B0618B580234}" srcOrd="0" destOrd="0" presId="urn:microsoft.com/office/officeart/2005/8/layout/hList1"/>
    <dgm:cxn modelId="{814FE510-2247-4C5F-B773-9A6D4DDC5ACA}" type="presParOf" srcId="{6B8B0244-9E03-4434-B473-B0618B580234}" destId="{52F2EB90-5799-4246-8AB3-A62622FD27ED}" srcOrd="0" destOrd="0" presId="urn:microsoft.com/office/officeart/2005/8/layout/hList1"/>
    <dgm:cxn modelId="{5B0C73AA-EFC5-46E1-8A3F-E40EB69EC080}" type="presParOf" srcId="{6B8B0244-9E03-4434-B473-B0618B580234}" destId="{01A44212-AD10-4EED-AFE0-71F78F24ECFB}" srcOrd="1" destOrd="0" presId="urn:microsoft.com/office/officeart/2005/8/layout/hList1"/>
    <dgm:cxn modelId="{6BF91BD1-E686-408D-8DB1-E034CFF5DBEE}" type="presParOf" srcId="{48AFB25B-8FC3-4351-9571-B8C4733A10EB}" destId="{58755439-9D83-4CDB-B83E-9A06B6598755}" srcOrd="1" destOrd="0" presId="urn:microsoft.com/office/officeart/2005/8/layout/hList1"/>
    <dgm:cxn modelId="{7DAF3D6E-A251-4B1F-B687-DAF51A0FFB90}" type="presParOf" srcId="{48AFB25B-8FC3-4351-9571-B8C4733A10EB}" destId="{198D872E-0598-4AB9-AF5F-7D607C02B219}" srcOrd="2" destOrd="0" presId="urn:microsoft.com/office/officeart/2005/8/layout/hList1"/>
    <dgm:cxn modelId="{60FB2C7B-56B3-4F06-9D0C-F990702A31B4}" type="presParOf" srcId="{198D872E-0598-4AB9-AF5F-7D607C02B219}" destId="{45C21481-32BD-4F8D-AAFB-7CE7C057E59F}" srcOrd="0" destOrd="0" presId="urn:microsoft.com/office/officeart/2005/8/layout/hList1"/>
    <dgm:cxn modelId="{1F194D3C-E839-446C-8A56-6BD31BEA99EA}" type="presParOf" srcId="{198D872E-0598-4AB9-AF5F-7D607C02B219}" destId="{ACC5257B-D5DB-470E-AC0F-32270EDCDDCB}" srcOrd="1" destOrd="0" presId="urn:microsoft.com/office/officeart/2005/8/layout/hList1"/>
    <dgm:cxn modelId="{EBA2699E-5492-4074-8BBC-F17DDE938878}" type="presParOf" srcId="{48AFB25B-8FC3-4351-9571-B8C4733A10EB}" destId="{B35A388C-39C4-4AD9-9643-103384221D1B}" srcOrd="3" destOrd="0" presId="urn:microsoft.com/office/officeart/2005/8/layout/hList1"/>
    <dgm:cxn modelId="{2FC3BF04-142A-4C37-8E93-18B69026E208}" type="presParOf" srcId="{48AFB25B-8FC3-4351-9571-B8C4733A10EB}" destId="{E09016A4-2190-4E9A-B578-BC95475B1886}" srcOrd="4" destOrd="0" presId="urn:microsoft.com/office/officeart/2005/8/layout/hList1"/>
    <dgm:cxn modelId="{4857EB5C-BC24-4E1A-BFD3-0F5427BEBA3B}" type="presParOf" srcId="{E09016A4-2190-4E9A-B578-BC95475B1886}" destId="{64591873-CA34-4D49-80E4-8BF837B9B8B4}" srcOrd="0" destOrd="0" presId="urn:microsoft.com/office/officeart/2005/8/layout/hList1"/>
    <dgm:cxn modelId="{992468C0-F52D-4B76-A826-A1DF76D92761}" type="presParOf" srcId="{E09016A4-2190-4E9A-B578-BC95475B1886}" destId="{BFF76338-65F7-4E53-A1EE-F1C099DF401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F2EB90-5799-4246-8AB3-A62622FD27ED}">
      <dsp:nvSpPr>
        <dsp:cNvPr id="0" name=""/>
        <dsp:cNvSpPr/>
      </dsp:nvSpPr>
      <dsp:spPr>
        <a:xfrm>
          <a:off x="2741" y="198973"/>
          <a:ext cx="2673304" cy="781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00B050"/>
              </a:solidFill>
            </a:rPr>
            <a:t>Фольклорно- етнографічний  ( кін.18 ст. -40 –і рр.19 ст.) </a:t>
          </a:r>
          <a:endParaRPr lang="ru-RU" sz="1400" kern="1200" dirty="0">
            <a:solidFill>
              <a:srgbClr val="00B050"/>
            </a:solidFill>
          </a:endParaRPr>
        </a:p>
      </dsp:txBody>
      <dsp:txXfrm>
        <a:off x="2741" y="198973"/>
        <a:ext cx="2673304" cy="781796"/>
      </dsp:txXfrm>
    </dsp:sp>
    <dsp:sp modelId="{01A44212-AD10-4EED-AFE0-71F78F24ECFB}">
      <dsp:nvSpPr>
        <dsp:cNvPr id="0" name=""/>
        <dsp:cNvSpPr/>
      </dsp:nvSpPr>
      <dsp:spPr>
        <a:xfrm>
          <a:off x="2741" y="980770"/>
          <a:ext cx="2673304" cy="1772583"/>
        </a:xfrm>
        <a:prstGeom prst="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Збирання </a:t>
          </a:r>
          <a:r>
            <a:rPr lang="uk-UA" sz="1400" kern="1200" dirty="0" smtClean="0"/>
            <a:t>та вивчення зразків народної культури мови, історії. Початок освідомлення окремішності українців серед еліти. </a:t>
          </a:r>
          <a:endParaRPr lang="ru-RU" sz="1400" kern="1200" dirty="0"/>
        </a:p>
      </dsp:txBody>
      <dsp:txXfrm>
        <a:off x="2741" y="980770"/>
        <a:ext cx="2673304" cy="1772583"/>
      </dsp:txXfrm>
    </dsp:sp>
    <dsp:sp modelId="{45C21481-32BD-4F8D-AAFB-7CE7C057E59F}">
      <dsp:nvSpPr>
        <dsp:cNvPr id="0" name=""/>
        <dsp:cNvSpPr/>
      </dsp:nvSpPr>
      <dsp:spPr>
        <a:xfrm>
          <a:off x="3050308" y="198973"/>
          <a:ext cx="2673304" cy="781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err="1" smtClean="0">
              <a:solidFill>
                <a:srgbClr val="00B050"/>
              </a:solidFill>
            </a:rPr>
            <a:t>Культурницько</a:t>
          </a:r>
          <a:r>
            <a:rPr lang="uk-UA" sz="1400" kern="1200" dirty="0" smtClean="0">
              <a:solidFill>
                <a:srgbClr val="00B050"/>
              </a:solidFill>
            </a:rPr>
            <a:t> – просвітницький (40 –і рр. – кін.19 ст.) </a:t>
          </a:r>
          <a:endParaRPr lang="ru-RU" sz="1400" kern="1200" dirty="0">
            <a:solidFill>
              <a:srgbClr val="00B050"/>
            </a:solidFill>
          </a:endParaRPr>
        </a:p>
      </dsp:txBody>
      <dsp:txXfrm>
        <a:off x="3050308" y="198973"/>
        <a:ext cx="2673304" cy="781796"/>
      </dsp:txXfrm>
    </dsp:sp>
    <dsp:sp modelId="{ACC5257B-D5DB-470E-AC0F-32270EDCDDCB}">
      <dsp:nvSpPr>
        <dsp:cNvPr id="0" name=""/>
        <dsp:cNvSpPr/>
      </dsp:nvSpPr>
      <dsp:spPr>
        <a:xfrm>
          <a:off x="3050308" y="980770"/>
          <a:ext cx="2673304" cy="1772583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222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Еліта </a:t>
          </a:r>
          <a:r>
            <a:rPr lang="uk-UA" sz="1400" kern="1200" dirty="0" smtClean="0"/>
            <a:t>пробувала донести ідеї до ширших кіл населення. Боролася за розширення вжитку української мови, формувалась українська національна література, наука та культура.</a:t>
          </a:r>
          <a:endParaRPr lang="ru-RU" sz="1400" kern="1200" dirty="0"/>
        </a:p>
      </dsp:txBody>
      <dsp:txXfrm>
        <a:off x="3050308" y="980770"/>
        <a:ext cx="2673304" cy="1772583"/>
      </dsp:txXfrm>
    </dsp:sp>
    <dsp:sp modelId="{64591873-CA34-4D49-80E4-8BF837B9B8B4}">
      <dsp:nvSpPr>
        <dsp:cNvPr id="0" name=""/>
        <dsp:cNvSpPr/>
      </dsp:nvSpPr>
      <dsp:spPr>
        <a:xfrm>
          <a:off x="6097875" y="198973"/>
          <a:ext cx="2673304" cy="781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rgbClr val="00B050"/>
              </a:solidFill>
            </a:rPr>
            <a:t>Політичний ( кін.19 </a:t>
          </a:r>
          <a:r>
            <a:rPr lang="uk-UA" sz="1400" kern="1200" dirty="0" err="1" smtClean="0">
              <a:solidFill>
                <a:srgbClr val="00B050"/>
              </a:solidFill>
            </a:rPr>
            <a:t>ст</a:t>
          </a:r>
          <a:r>
            <a:rPr lang="uk-UA" sz="1400" kern="1200" dirty="0" smtClean="0">
              <a:solidFill>
                <a:srgbClr val="00B050"/>
              </a:solidFill>
            </a:rPr>
            <a:t> – поч.20 ст.)  </a:t>
          </a:r>
          <a:endParaRPr lang="ru-RU" sz="1400" kern="1200" dirty="0">
            <a:solidFill>
              <a:srgbClr val="00B050"/>
            </a:solidFill>
          </a:endParaRPr>
        </a:p>
      </dsp:txBody>
      <dsp:txXfrm>
        <a:off x="6097875" y="198973"/>
        <a:ext cx="2673304" cy="781796"/>
      </dsp:txXfrm>
    </dsp:sp>
    <dsp:sp modelId="{BFF76338-65F7-4E53-A1EE-F1C099DF4017}">
      <dsp:nvSpPr>
        <dsp:cNvPr id="0" name=""/>
        <dsp:cNvSpPr/>
      </dsp:nvSpPr>
      <dsp:spPr>
        <a:xfrm>
          <a:off x="6097875" y="980770"/>
          <a:ext cx="2673304" cy="1772583"/>
        </a:xfrm>
        <a:prstGeom prst="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/>
            <a:t>Формувались </a:t>
          </a:r>
          <a:r>
            <a:rPr lang="uk-UA" sz="1400" kern="1200" dirty="0" smtClean="0"/>
            <a:t>конкретні політичні  </a:t>
          </a:r>
          <a:r>
            <a:rPr lang="uk-UA" sz="1400" kern="1200" dirty="0" smtClean="0"/>
            <a:t>вимоги </a:t>
          </a:r>
          <a:r>
            <a:rPr lang="uk-UA" sz="1400" kern="1200" dirty="0" smtClean="0"/>
            <a:t>щодо забезпечення прав українців, культурної автономії та незалежності держави. Становлення </a:t>
          </a:r>
          <a:r>
            <a:rPr lang="uk-UA" sz="1400" kern="1200" dirty="0" smtClean="0"/>
            <a:t>українських </a:t>
          </a:r>
          <a:r>
            <a:rPr lang="uk-UA" sz="1400" kern="1200" dirty="0" smtClean="0"/>
            <a:t>політичних партій та організацій. </a:t>
          </a:r>
          <a:endParaRPr lang="ru-RU" sz="1400" kern="1200" dirty="0"/>
        </a:p>
      </dsp:txBody>
      <dsp:txXfrm>
        <a:off x="6097875" y="980770"/>
        <a:ext cx="2673304" cy="1772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21746-C1FB-404B-8A7D-1765A30478A0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6DD49-78D7-4460-92EA-979A5E2EDC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6DD49-78D7-4460-92EA-979A5E2EDC0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6DD49-78D7-4460-92EA-979A5E2EDC0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6DD49-78D7-4460-92EA-979A5E2EDC0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6DD49-78D7-4460-92EA-979A5E2EDC05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6DD49-78D7-4460-92EA-979A5E2EDC0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0"/>
            <a:ext cx="3313355" cy="2132856"/>
          </a:xfrm>
        </p:spPr>
        <p:txBody>
          <a:bodyPr>
            <a:normAutofit fontScale="90000"/>
          </a:bodyPr>
          <a:lstStyle/>
          <a:p>
            <a:pPr algn="r"/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</a:rPr>
              <a:t>Презентація дисципліни</a:t>
            </a:r>
            <a:br>
              <a:rPr lang="uk-UA" sz="2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</a:rPr>
              <a:t>«</a:t>
            </a:r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</a:rPr>
              <a:t>Історія ментальностей в </a:t>
            </a:r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</a:rPr>
              <a:t>Україні»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9" y="2276872"/>
            <a:ext cx="3960439" cy="4104456"/>
          </a:xfrm>
        </p:spPr>
        <p:txBody>
          <a:bodyPr>
            <a:normAutofit/>
          </a:bodyPr>
          <a:lstStyle/>
          <a:p>
            <a:pPr algn="just"/>
            <a:r>
              <a:rPr lang="uk-UA" b="1" dirty="0" smtClean="0">
                <a:solidFill>
                  <a:schemeClr val="accent5">
                    <a:lumMod val="10000"/>
                  </a:schemeClr>
                </a:solidFill>
              </a:rPr>
              <a:t>Мета курсу</a:t>
            </a:r>
            <a:r>
              <a:rPr lang="uk-UA" b="1" dirty="0" smtClean="0">
                <a:solidFill>
                  <a:schemeClr val="accent5">
                    <a:lumMod val="10000"/>
                  </a:schemeClr>
                </a:solidFill>
              </a:rPr>
              <a:t>:</a:t>
            </a:r>
          </a:p>
          <a:p>
            <a:pPr algn="just"/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вивчення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ментальних особливостей українців та народів, що проживали на території України в історичній ретроспективі; відображення у ментальності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форм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світогляду,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суспільної організації, життєвого світу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і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культури;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вивчення новітніх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суспільних факторів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формування </a:t>
            </a:r>
            <a:r>
              <a:rPr lang="uk-UA" dirty="0" smtClean="0">
                <a:solidFill>
                  <a:schemeClr val="accent5">
                    <a:lumMod val="10000"/>
                  </a:schemeClr>
                </a:solidFill>
              </a:rPr>
              <a:t>ментальності.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2348880"/>
            <a:ext cx="3528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Дисципліна складається з двох розділів:</a:t>
            </a:r>
            <a:br>
              <a:rPr lang="uk-U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uk-U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uk-U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Розділ І.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ТЕОРЕТИЧНІ ЗАСАДИ ІСТОРІЇ МЕНТАЛЬНОСТЕЙ. УКРАЇНСЬКА МЕНТАЛЬНА ЕВОЛЮЦІЯ ВІД ДАВНИНИ ДО ХІХ СТ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uk-UA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uk-UA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Розділ ІІ. 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ЕВОЛЮЦІЯ УКРАЇНСЬКОЇ МЕНТАЛЬНОСТІ ПІД ВПЛИВОМ СУСПІЛЬНИХ ТРАНСФОРМАЦІЙ ХХ – ПОЧАТКУ ХХІ СТ.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4058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4536504" cy="648072"/>
          </a:xfrm>
        </p:spPr>
        <p:txBody>
          <a:bodyPr>
            <a:normAutofit/>
          </a:bodyPr>
          <a:lstStyle/>
          <a:p>
            <a:r>
              <a:rPr lang="uk-UA" sz="1800" b="1" dirty="0" smtClean="0">
                <a:solidFill>
                  <a:schemeClr val="accent5">
                    <a:lumMod val="50000"/>
                  </a:schemeClr>
                </a:solidFill>
              </a:rPr>
              <a:t>Тема 14. Україна у вогні ІІ Світової та народній пам’яті (1939–1945 рр</a:t>
            </a:r>
            <a:r>
              <a:rPr lang="uk-UA" sz="1800" b="1" dirty="0" smtClean="0">
                <a:solidFill>
                  <a:schemeClr val="accent5">
                    <a:lumMod val="50000"/>
                  </a:schemeClr>
                </a:solidFill>
              </a:rPr>
              <a:t>.)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483768" y="4271863"/>
            <a:ext cx="61206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Тема 15. Українська ментальність доби «нової історичної спільності радянських людей» 1945–1990 рр.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2136273" cy="151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92696"/>
            <a:ext cx="23812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636912"/>
            <a:ext cx="22574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2996952"/>
            <a:ext cx="1656184" cy="115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124744"/>
            <a:ext cx="1907257" cy="12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2852936"/>
            <a:ext cx="2088232" cy="137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5157192"/>
            <a:ext cx="1800200" cy="120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8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5013176"/>
            <a:ext cx="1584176" cy="139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9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5" y="4944706"/>
            <a:ext cx="2304256" cy="151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5976664" cy="936104"/>
          </a:xfrm>
        </p:spPr>
        <p:txBody>
          <a:bodyPr>
            <a:normAutofit/>
          </a:bodyPr>
          <a:lstStyle/>
          <a:p>
            <a:r>
              <a:rPr lang="uk-UA" sz="1800" b="1" dirty="0" smtClean="0">
                <a:solidFill>
                  <a:srgbClr val="C00000"/>
                </a:solidFill>
              </a:rPr>
              <a:t>Тема 16. Оновлення української ментальності незалежністю України (друга половина 80-х – початок 90х рр. ХХ ст.)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340769"/>
            <a:ext cx="4032448" cy="72007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uk-UA" b="1" dirty="0" smtClean="0">
                <a:solidFill>
                  <a:srgbClr val="FF0000"/>
                </a:solidFill>
              </a:rPr>
              <a:t>Тема 17. Цивілізаційний вибір модерної української нації </a:t>
            </a: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43808" y="2188638"/>
            <a:ext cx="56886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dirty="0" smtClean="0">
                <a:solidFill>
                  <a:srgbClr val="00B050"/>
                </a:solidFill>
              </a:rPr>
              <a:t>Тема 18. Лабіринти ментальних трансформацій українського суспільства в умовах демократичного реформування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140968"/>
            <a:ext cx="2448272" cy="1629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35699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437112"/>
            <a:ext cx="23241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40" name="Picture 8" descr="Чия мова – того країна. Сім тез про те, як нас роками обманювали, що мова  не має значення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869160"/>
            <a:ext cx="2520280" cy="1417658"/>
          </a:xfrm>
          <a:prstGeom prst="rect">
            <a:avLst/>
          </a:prstGeom>
          <a:noFill/>
        </p:spPr>
      </p:pic>
      <p:pic>
        <p:nvPicPr>
          <p:cNvPr id="4404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5157192"/>
            <a:ext cx="2850419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4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3284984"/>
            <a:ext cx="194421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46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63" y="0"/>
            <a:ext cx="2627337" cy="202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47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552" y="1484784"/>
            <a:ext cx="2123281" cy="16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Розділ І. 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ТЕОРЕТИЧНІ ЗАСАДИ ІСТОРІЇ МЕНТАЛЬНОСТЕЙ. УКРАЇНСЬКА МЕНТАЛЬНА ЕВОЛЮЦІЯ ВІД ДАВНИНИ ДО ХІХ СТ</a:t>
            </a:r>
            <a:r>
              <a:rPr lang="uk-UA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b="1" dirty="0" smtClean="0">
                <a:solidFill>
                  <a:srgbClr val="0070C0"/>
                </a:solidFill>
              </a:rPr>
              <a:t>Тема </a:t>
            </a:r>
            <a:r>
              <a:rPr lang="uk-UA" b="1" dirty="0" smtClean="0">
                <a:solidFill>
                  <a:srgbClr val="0070C0"/>
                </a:solidFill>
              </a:rPr>
              <a:t>1.</a:t>
            </a:r>
            <a:r>
              <a:rPr lang="uk-UA" dirty="0" smtClean="0">
                <a:solidFill>
                  <a:srgbClr val="0070C0"/>
                </a:solidFill>
              </a:rPr>
              <a:t> Сутність менталітету у контексті цивілізаційного розуміння історії</a:t>
            </a:r>
            <a:r>
              <a:rPr lang="uk-UA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uk-UA" b="1" dirty="0" smtClean="0">
                <a:solidFill>
                  <a:srgbClr val="0070C0"/>
                </a:solidFill>
              </a:rPr>
              <a:t>Тема 2.</a:t>
            </a:r>
            <a:r>
              <a:rPr lang="uk-UA" dirty="0" smtClean="0">
                <a:solidFill>
                  <a:srgbClr val="0070C0"/>
                </a:solidFill>
              </a:rPr>
              <a:t> </a:t>
            </a:r>
            <a:r>
              <a:rPr lang="uk-UA" dirty="0" smtClean="0">
                <a:solidFill>
                  <a:srgbClr val="0070C0"/>
                </a:solidFill>
              </a:rPr>
              <a:t>Історія </a:t>
            </a:r>
            <a:r>
              <a:rPr lang="uk-UA" dirty="0" smtClean="0">
                <a:solidFill>
                  <a:srgbClr val="0070C0"/>
                </a:solidFill>
              </a:rPr>
              <a:t>ментальностей як наука</a:t>
            </a:r>
            <a:r>
              <a:rPr lang="uk-UA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uk-UA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Етнокультурна і соціальна типологія форм ментальності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7030A0"/>
                </a:solidFill>
              </a:rPr>
              <a:t>- Агрокультурне суспільство та особливості менталітету українців;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7030A0"/>
                </a:solidFill>
              </a:rPr>
              <a:t>- Індустріальне суспільство;</a:t>
            </a:r>
          </a:p>
          <a:p>
            <a:pPr>
              <a:buFontTx/>
              <a:buChar char="-"/>
            </a:pPr>
            <a:r>
              <a:rPr lang="uk-UA" dirty="0" smtClean="0">
                <a:solidFill>
                  <a:srgbClr val="7030A0"/>
                </a:solidFill>
              </a:rPr>
              <a:t>- Постіндустріальне суспільство.</a:t>
            </a:r>
          </a:p>
          <a:p>
            <a:pPr algn="ctr">
              <a:buFontTx/>
              <a:buChar char="-"/>
            </a:pPr>
            <a:r>
              <a:rPr lang="uk-UA" dirty="0" smtClean="0">
                <a:solidFill>
                  <a:srgbClr val="7030A0"/>
                </a:solidFill>
              </a:rPr>
              <a:t>Риси української етнопсихології.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368152"/>
          </a:xfrm>
        </p:spPr>
        <p:txBody>
          <a:bodyPr>
            <a:noAutofit/>
          </a:bodyPr>
          <a:lstStyle/>
          <a:p>
            <a:r>
              <a:rPr lang="uk-UA" sz="1800" b="1" dirty="0" smtClean="0">
                <a:solidFill>
                  <a:srgbClr val="FF0000"/>
                </a:solidFill>
              </a:rPr>
              <a:t>Тема 3.</a:t>
            </a:r>
            <a:r>
              <a:rPr lang="uk-UA" sz="1800" dirty="0" smtClean="0">
                <a:solidFill>
                  <a:srgbClr val="FF0000"/>
                </a:solidFill>
              </a:rPr>
              <a:t> Ментальний вимір вірувань та світогляду давніх українців.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uk-UA" sz="1800" b="1" dirty="0" smtClean="0">
                <a:solidFill>
                  <a:srgbClr val="FF0000"/>
                </a:solidFill>
              </a:rPr>
              <a:t>Тема 4.</a:t>
            </a:r>
            <a:r>
              <a:rPr lang="uk-UA" sz="1800" dirty="0" smtClean="0">
                <a:solidFill>
                  <a:srgbClr val="FF0000"/>
                </a:solidFill>
              </a:rPr>
              <a:t> Вплив цивілізаційних чинників </a:t>
            </a:r>
            <a:r>
              <a:rPr lang="uk-UA" sz="1800" dirty="0" smtClean="0">
                <a:solidFill>
                  <a:srgbClr val="FF0000"/>
                </a:solidFill>
              </a:rPr>
              <a:t>та християнства </a:t>
            </a:r>
            <a:r>
              <a:rPr lang="uk-UA" sz="1800" dirty="0" smtClean="0">
                <a:solidFill>
                  <a:srgbClr val="FF0000"/>
                </a:solidFill>
              </a:rPr>
              <a:t>на менталітет часів Київської Русі.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uk-UA" sz="1800" b="1" dirty="0" smtClean="0">
                <a:solidFill>
                  <a:srgbClr val="FF0000"/>
                </a:solidFill>
              </a:rPr>
              <a:t>Тема 5.</a:t>
            </a:r>
            <a:r>
              <a:rPr lang="uk-UA" sz="1800" dirty="0" smtClean="0">
                <a:solidFill>
                  <a:srgbClr val="FF0000"/>
                </a:solidFill>
              </a:rPr>
              <a:t> Синтез української ментальності у Галицько-Волинській, Литовсько-Руській державах та Речі Посполитій</a:t>
            </a:r>
            <a:r>
              <a:rPr lang="uk-UA" sz="1800" dirty="0" smtClean="0">
                <a:solidFill>
                  <a:srgbClr val="FF0000"/>
                </a:solidFill>
              </a:rPr>
              <a:t>.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348880"/>
            <a:ext cx="4824536" cy="320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Київська Русь за князювання Володимира Мономаха та Мстислава Володимировича  (карта). | Map, History, World 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2088232" cy="2802996"/>
          </a:xfrm>
          <a:prstGeom prst="rect">
            <a:avLst/>
          </a:prstGeom>
          <a:noFill/>
        </p:spPr>
      </p:pic>
      <p:pic>
        <p:nvPicPr>
          <p:cNvPr id="1031" name="Picture 7" descr="D:\+_2020-2021_н_р\3__Історія_ментальностей_Новий_курс_\ВКЛи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060848"/>
            <a:ext cx="192405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73273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92888" cy="792088"/>
          </a:xfrm>
        </p:spPr>
        <p:txBody>
          <a:bodyPr>
            <a:normAutofit/>
          </a:bodyPr>
          <a:lstStyle/>
          <a:p>
            <a:pPr algn="r"/>
            <a:r>
              <a:rPr lang="uk-UA" sz="2000" b="1" i="1" dirty="0" smtClean="0">
                <a:solidFill>
                  <a:schemeClr val="accent4">
                    <a:lumMod val="50000"/>
                  </a:schemeClr>
                </a:solidFill>
              </a:rPr>
              <a:t>Тема </a:t>
            </a:r>
            <a:r>
              <a:rPr lang="uk-UA" sz="2000" b="1" i="1" dirty="0" smtClean="0">
                <a:solidFill>
                  <a:schemeClr val="accent4">
                    <a:lumMod val="50000"/>
                  </a:schemeClr>
                </a:solidFill>
              </a:rPr>
              <a:t>6.</a:t>
            </a:r>
            <a:r>
              <a:rPr lang="uk-UA" sz="2000" i="1" dirty="0" smtClean="0">
                <a:solidFill>
                  <a:schemeClr val="accent4">
                    <a:lumMod val="50000"/>
                  </a:schemeClr>
                </a:solidFill>
              </a:rPr>
              <a:t> Українська національна революція середини ХVІІ ст. як чинник модернізації української ментальності.</a:t>
            </a:r>
            <a:endParaRPr lang="ru-RU" sz="2000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0" name="Picture 2" descr="D:\+_2020-2021_н_р\3__Історія_ментальностей_Новий_курс_\31_main-v1591865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3016"/>
            <a:ext cx="3960440" cy="2615147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896" y="1515270"/>
            <a:ext cx="3922088" cy="263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84784"/>
            <a:ext cx="26479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4756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589240"/>
            <a:ext cx="2376264" cy="864096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uk-UA" sz="2000" i="1" dirty="0" smtClean="0">
                <a:solidFill>
                  <a:srgbClr val="F47E5A">
                    <a:lumMod val="50000"/>
                  </a:srgbClr>
                </a:solidFill>
                <a:latin typeface="+mn-lt"/>
              </a:rPr>
              <a:t>Гетьманство Івана Самойловича</a:t>
            </a:r>
            <a:br>
              <a:rPr lang="uk-UA" sz="2000" i="1" dirty="0" smtClean="0">
                <a:solidFill>
                  <a:srgbClr val="F47E5A">
                    <a:lumMod val="50000"/>
                  </a:srgbClr>
                </a:solidFill>
                <a:latin typeface="+mn-lt"/>
              </a:rPr>
            </a:br>
            <a:r>
              <a:rPr lang="uk-UA" sz="2000" i="1" dirty="0" smtClean="0">
                <a:solidFill>
                  <a:srgbClr val="F47E5A">
                    <a:lumMod val="50000"/>
                  </a:srgbClr>
                </a:solidFill>
                <a:latin typeface="+mn-lt"/>
              </a:rPr>
              <a:t>(1672-1687) </a:t>
            </a:r>
            <a:endParaRPr lang="ru-RU" sz="2000" i="1" dirty="0">
              <a:solidFill>
                <a:srgbClr val="F47E5A">
                  <a:lumMod val="50000"/>
                </a:srgbClr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84784"/>
            <a:ext cx="1800200" cy="23650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1920" y="764705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solidFill>
                  <a:schemeClr val="accent4">
                    <a:lumMod val="50000"/>
                  </a:schemeClr>
                </a:solidFill>
              </a:rPr>
              <a:t>Тема 7.</a:t>
            </a:r>
            <a:r>
              <a:rPr lang="uk-UA" sz="2000" i="1" dirty="0" smtClean="0">
                <a:solidFill>
                  <a:schemeClr val="accent4">
                    <a:lumMod val="50000"/>
                  </a:schemeClr>
                </a:solidFill>
              </a:rPr>
              <a:t> Руїна як ментальна травма </a:t>
            </a:r>
            <a:r>
              <a:rPr lang="uk-UA" sz="2000" i="1" dirty="0" err="1" smtClean="0">
                <a:solidFill>
                  <a:schemeClr val="accent4">
                    <a:lumMod val="50000"/>
                  </a:schemeClr>
                </a:solidFill>
              </a:rPr>
              <a:t>ранньомодерної</a:t>
            </a:r>
            <a:r>
              <a:rPr lang="uk-UA" sz="2000" i="1" dirty="0" smtClean="0">
                <a:solidFill>
                  <a:schemeClr val="accent4">
                    <a:lumMod val="50000"/>
                  </a:schemeClr>
                </a:solidFill>
              </a:rPr>
              <a:t> нації.</a:t>
            </a:r>
            <a:endParaRPr lang="ru-RU" sz="2000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1800200" cy="22442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564904"/>
            <a:ext cx="1879409" cy="28803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83567" y="3789040"/>
            <a:ext cx="3888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i="1" dirty="0" err="1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Гетьманування</a:t>
            </a:r>
            <a: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 </a:t>
            </a:r>
            <a:r>
              <a:rPr lang="ru-RU" sz="1600" i="1" dirty="0" err="1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Івана</a:t>
            </a:r>
            <a: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 </a:t>
            </a:r>
            <a:r>
              <a:rPr lang="ru-RU" sz="1600" i="1" dirty="0" err="1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Виговського</a:t>
            </a:r>
            <a: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/>
            </a:r>
            <a:b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</a:br>
            <a: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        </a:t>
            </a:r>
            <a: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(</a:t>
            </a:r>
            <a:r>
              <a:rPr lang="ru-RU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1657 – 1659 )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509120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Гетьманство Петра Дорошенка</a:t>
            </a:r>
            <a:br>
              <a:rPr lang="uk-UA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</a:br>
            <a:r>
              <a:rPr lang="uk-UA" sz="1600" i="1" dirty="0" smtClean="0">
                <a:solidFill>
                  <a:srgbClr val="F47E5A">
                    <a:lumMod val="50000"/>
                  </a:srgbClr>
                </a:solidFill>
                <a:ea typeface="+mj-ea"/>
                <a:cs typeface="+mj-cs"/>
              </a:rPr>
              <a:t>(1665 – 1676)</a:t>
            </a:r>
            <a:endParaRPr lang="ru-RU" sz="1600" i="1" dirty="0" smtClean="0">
              <a:solidFill>
                <a:srgbClr val="F47E5A">
                  <a:lumMod val="50000"/>
                </a:srgbClr>
              </a:solidFill>
              <a:ea typeface="+mj-ea"/>
              <a:cs typeface="+mj-cs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437112"/>
            <a:ext cx="3240360" cy="199471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995936" y="5661248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</a:rPr>
              <a:t>Битва </a:t>
            </a:r>
            <a:r>
              <a:rPr lang="ru-RU" sz="1400" i="1" dirty="0" err="1" smtClean="0">
                <a:solidFill>
                  <a:schemeClr val="bg2">
                    <a:lumMod val="10000"/>
                  </a:schemeClr>
                </a:solidFill>
              </a:rPr>
              <a:t>під</a:t>
            </a: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</a:rPr>
              <a:t> Конотопом</a:t>
            </a:r>
            <a:br>
              <a:rPr lang="ru-RU" sz="14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</a:rPr>
              <a:t>(Липень 1659 )</a:t>
            </a:r>
            <a:endParaRPr lang="ru-RU" sz="14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76672"/>
            <a:ext cx="17049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817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Autofit/>
          </a:bodyPr>
          <a:lstStyle/>
          <a:p>
            <a:r>
              <a:rPr lang="uk-UA" sz="1800" b="1" i="1" dirty="0" smtClean="0">
                <a:solidFill>
                  <a:srgbClr val="C00000"/>
                </a:solidFill>
              </a:rPr>
              <a:t>Тема 8.</a:t>
            </a:r>
            <a:r>
              <a:rPr lang="uk-UA" sz="1800" i="1" dirty="0" smtClean="0">
                <a:solidFill>
                  <a:srgbClr val="C00000"/>
                </a:solidFill>
              </a:rPr>
              <a:t> Культурні та державно-політичні впливи на українську ментальність доби Гетьманщини (кінець ХVІІ–ХVІІІ ст.)</a:t>
            </a:r>
            <a:r>
              <a:rPr lang="ru-RU" sz="1800" i="1" dirty="0" smtClean="0">
                <a:solidFill>
                  <a:srgbClr val="C00000"/>
                </a:solidFill>
              </a:rPr>
              <a:t/>
            </a:r>
            <a:br>
              <a:rPr lang="ru-RU" sz="1800" i="1" dirty="0" smtClean="0">
                <a:solidFill>
                  <a:srgbClr val="C00000"/>
                </a:solidFill>
              </a:rPr>
            </a:br>
            <a:endParaRPr lang="ru-RU" sz="1800" i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229200"/>
            <a:ext cx="936104" cy="106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556792"/>
            <a:ext cx="2376264" cy="347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26098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499993" y="4797152"/>
            <a:ext cx="18722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i="1" dirty="0" smtClean="0">
                <a:solidFill>
                  <a:srgbClr val="C00000"/>
                </a:solidFill>
              </a:rPr>
              <a:t>Гетьман Кирило Розумовський (1750 1764)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5013176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1400" i="1" dirty="0" smtClean="0">
                <a:solidFill>
                  <a:srgbClr val="C00000"/>
                </a:solidFill>
              </a:rPr>
              <a:t>Гетьман </a:t>
            </a:r>
            <a:r>
              <a:rPr lang="uk-UA" sz="1400" i="1" dirty="0" smtClean="0">
                <a:solidFill>
                  <a:srgbClr val="C00000"/>
                </a:solidFill>
              </a:rPr>
              <a:t>Іван Мазепа (1687-1709)</a:t>
            </a:r>
            <a:endParaRPr lang="ru-RU" sz="1400" dirty="0"/>
          </a:p>
        </p:txBody>
      </p:sp>
      <p:pic>
        <p:nvPicPr>
          <p:cNvPr id="3079" name="Picture 7" descr="https://upload.wikimedia.org/wikipedia/commons/thumb/1/1d/HetmanRazumovskyPalaceBaturyn.jpg/220px-HetmanRazumovskyPalaceBatury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869160"/>
            <a:ext cx="2085975" cy="1238250"/>
          </a:xfrm>
          <a:prstGeom prst="rect">
            <a:avLst/>
          </a:prstGeom>
          <a:noFill/>
        </p:spPr>
      </p:pic>
      <p:pic>
        <p:nvPicPr>
          <p:cNvPr id="3081" name="Picture 9" descr="https://upload.wikimedia.org/wikipedia/commons/thumb/4/44/Pochep_Voskresensky_cathedral.jpg/800px-Pochep_Voskresensky_cathedr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340768"/>
            <a:ext cx="1284618" cy="171335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092280" y="3212976"/>
            <a:ext cx="15476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1300" dirty="0" smtClean="0"/>
              <a:t>Воскресенська церква біля палацу </a:t>
            </a:r>
            <a:r>
              <a:rPr lang="uk-UA" sz="1300" dirty="0" err="1" smtClean="0"/>
              <a:t>Розумовского</a:t>
            </a:r>
            <a:r>
              <a:rPr lang="uk-UA" sz="1300" dirty="0" smtClean="0"/>
              <a:t> в Почепі</a:t>
            </a:r>
            <a:r>
              <a:rPr lang="uk-UA" sz="1400" dirty="0" smtClean="0"/>
              <a:t>.</a:t>
            </a:r>
            <a:endParaRPr lang="uk-UA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139952" y="5661246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1400" dirty="0" smtClean="0"/>
              <a:t>Палац Розумовського </a:t>
            </a:r>
          </a:p>
          <a:p>
            <a:pPr algn="r"/>
            <a:r>
              <a:rPr lang="uk-UA" sz="1400" dirty="0" smtClean="0"/>
              <a:t>у Батурині</a:t>
            </a:r>
            <a:endParaRPr lang="ru-RU" sz="1400" dirty="0"/>
          </a:p>
        </p:txBody>
      </p:sp>
      <p:pic>
        <p:nvPicPr>
          <p:cNvPr id="3083" name="Picture 11" descr="https://upload.wikimedia.org/wikipedia/uk/thumb/3/34/%D0%90%D0%BF%D0%BE%D1%81%D1%82%D0%BE%D0%BB_1.jpg/320px-%D0%90%D0%BF%D0%BE%D1%81%D1%82%D0%BE%D0%BB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556792"/>
            <a:ext cx="1259632" cy="2141374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11560" y="3789039"/>
            <a:ext cx="12241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Сторінка</a:t>
            </a:r>
            <a:r>
              <a:rPr lang="ru-RU" sz="1400" dirty="0" smtClean="0"/>
              <a:t> </a:t>
            </a:r>
            <a:r>
              <a:rPr lang="ru-RU" sz="1400" dirty="0" err="1" smtClean="0"/>
              <a:t>з</a:t>
            </a:r>
            <a:r>
              <a:rPr lang="ru-RU" sz="1400" dirty="0" smtClean="0"/>
              <a:t> «Апостола» 1695 року </a:t>
            </a:r>
            <a:r>
              <a:rPr lang="ru-RU" sz="1400" dirty="0" err="1" smtClean="0"/>
              <a:t>з</a:t>
            </a:r>
            <a:r>
              <a:rPr lang="ru-RU" sz="1400" dirty="0" smtClean="0"/>
              <a:t> титулом </a:t>
            </a:r>
            <a:r>
              <a:rPr lang="ru-RU" sz="1400" dirty="0" err="1" smtClean="0"/>
              <a:t>Івана</a:t>
            </a:r>
            <a:r>
              <a:rPr lang="ru-RU" sz="1400" dirty="0" smtClean="0"/>
              <a:t> </a:t>
            </a:r>
            <a:r>
              <a:rPr lang="ru-RU" sz="1400" dirty="0" err="1" smtClean="0"/>
              <a:t>Мазепи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63688" y="5589240"/>
            <a:ext cx="12241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Герб </a:t>
            </a:r>
            <a:r>
              <a:rPr lang="ru-RU" sz="1400" dirty="0" err="1" smtClean="0"/>
              <a:t>гетьмана</a:t>
            </a:r>
            <a:r>
              <a:rPr lang="ru-RU" sz="1400" dirty="0" smtClean="0"/>
              <a:t> </a:t>
            </a:r>
            <a:r>
              <a:rPr lang="ru-RU" sz="1400" dirty="0" err="1" smtClean="0"/>
              <a:t>І.Мазепи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04856" cy="1296144"/>
          </a:xfrm>
        </p:spPr>
        <p:txBody>
          <a:bodyPr>
            <a:normAutofit/>
          </a:bodyPr>
          <a:lstStyle/>
          <a:p>
            <a:r>
              <a:rPr lang="uk-UA" sz="1800" b="1" i="1" dirty="0" smtClean="0">
                <a:solidFill>
                  <a:srgbClr val="00B050"/>
                </a:solidFill>
              </a:rPr>
              <a:t>Тема 9.</a:t>
            </a:r>
            <a:r>
              <a:rPr lang="uk-UA" sz="1800" i="1" dirty="0" smtClean="0">
                <a:solidFill>
                  <a:srgbClr val="00B050"/>
                </a:solidFill>
              </a:rPr>
              <a:t> </a:t>
            </a:r>
            <a:r>
              <a:rPr lang="uk-UA" sz="1800" i="1" dirty="0" err="1" smtClean="0">
                <a:solidFill>
                  <a:srgbClr val="00B050"/>
                </a:solidFill>
              </a:rPr>
              <a:t>Малоросійство</a:t>
            </a:r>
            <a:r>
              <a:rPr lang="uk-UA" sz="1800" i="1" dirty="0" smtClean="0">
                <a:solidFill>
                  <a:srgbClr val="00B050"/>
                </a:solidFill>
              </a:rPr>
              <a:t> як прояв української ментальності імперського періоду та початки українського відродження. Галицький консерватизм.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700808"/>
            <a:ext cx="6174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B050"/>
                </a:solidFill>
              </a:rPr>
              <a:t>Тема 10. </a:t>
            </a:r>
            <a:r>
              <a:rPr lang="uk-UA" i="1" dirty="0" smtClean="0">
                <a:solidFill>
                  <a:srgbClr val="00B050"/>
                </a:solidFill>
              </a:rPr>
              <a:t>Політизація української ментальності під впливом «</a:t>
            </a:r>
            <a:r>
              <a:rPr lang="uk-UA" i="1" dirty="0" err="1" smtClean="0">
                <a:solidFill>
                  <a:srgbClr val="00B050"/>
                </a:solidFill>
              </a:rPr>
              <a:t>наздоганяючої</a:t>
            </a:r>
            <a:r>
              <a:rPr lang="uk-UA" i="1" dirty="0" smtClean="0">
                <a:solidFill>
                  <a:srgbClr val="00B050"/>
                </a:solidFill>
              </a:rPr>
              <a:t> модернізації» та українського визвольного руху другої половини ХІХ – початку ХХ ст.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852937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Розпочався довготривалий процес </a:t>
            </a:r>
            <a:r>
              <a:rPr lang="uk-UA" dirty="0" smtClean="0"/>
              <a:t>Національного відродження </a:t>
            </a:r>
            <a:endParaRPr lang="ru-RU" dirty="0"/>
          </a:p>
        </p:txBody>
      </p:sp>
      <p:graphicFrame>
        <p:nvGraphicFramePr>
          <p:cNvPr id="7" name="Объект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39436970"/>
              </p:ext>
            </p:extLst>
          </p:nvPr>
        </p:nvGraphicFramePr>
        <p:xfrm>
          <a:off x="179512" y="3429000"/>
          <a:ext cx="8773922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936104"/>
          </a:xfrm>
        </p:spPr>
        <p:txBody>
          <a:bodyPr>
            <a:normAutofit fontScale="90000"/>
          </a:bodyPr>
          <a:lstStyle/>
          <a:p>
            <a:r>
              <a:rPr lang="uk-UA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Розділ ІІ. </a:t>
            </a:r>
            <a:r>
              <a:rPr lang="uk-UA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ЕВОЛЮЦІЯ УКРАЇНСЬКОЇ МЕНТАЛЬНОСТІ ПІД ВПЛИВОМ СУСПІЛЬНИХ ТРАНСФОРМАЦІЙ ХХ – ПОЧАТКУ ХХІ СТ.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700808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Тема 11. Трансформація української </a:t>
            </a:r>
            <a:r>
              <a:rPr lang="uk-UA" b="1" dirty="0" smtClean="0">
                <a:solidFill>
                  <a:schemeClr val="accent3"/>
                </a:solidFill>
              </a:rPr>
              <a:t>ментальності під впливом І Світової війни та Української революції 1917–1921 рр.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4578" name="AutoShape 2" descr="Жорстокі фото-свідоцтва Першої світової (42 фото) | СОЮЗ НАРОДНА ПАМ'Я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9" name="Picture 3" descr="D:\+_2020-2021_н_р\3__Історія_ментальностей_Новий_курс_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96952"/>
            <a:ext cx="2952750" cy="1552575"/>
          </a:xfrm>
          <a:prstGeom prst="rect">
            <a:avLst/>
          </a:prstGeom>
          <a:noFill/>
        </p:spPr>
      </p:pic>
      <p:pic>
        <p:nvPicPr>
          <p:cNvPr id="24580" name="Picture 4" descr="D:\+_2020-2021_н_р\3__Історія_ментальностей_Новий_курс_\ПРап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484784"/>
            <a:ext cx="1485900" cy="2343150"/>
          </a:xfrm>
          <a:prstGeom prst="rect">
            <a:avLst/>
          </a:prstGeom>
          <a:noFill/>
        </p:spPr>
      </p:pic>
      <p:pic>
        <p:nvPicPr>
          <p:cNvPr id="24581" name="Picture 5" descr="D:\+_2020-2021_н_р\3__Історія_ментальностей_Новий_курс_\Хай жив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636912"/>
            <a:ext cx="2304256" cy="1637235"/>
          </a:xfrm>
          <a:prstGeom prst="rect">
            <a:avLst/>
          </a:prstGeom>
          <a:noFill/>
        </p:spPr>
      </p:pic>
      <p:pic>
        <p:nvPicPr>
          <p:cNvPr id="24584" name="Picture 8" descr="УНР і нинішня війна з Росією. Путін зазнав поразки – істори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437112"/>
            <a:ext cx="3456384" cy="1944216"/>
          </a:xfrm>
          <a:prstGeom prst="rect">
            <a:avLst/>
          </a:prstGeom>
          <a:noFill/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653136"/>
            <a:ext cx="1043161" cy="155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4725144"/>
            <a:ext cx="1224136" cy="152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4750514"/>
            <a:ext cx="1152128" cy="155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01878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576064"/>
          </a:xfrm>
        </p:spPr>
        <p:txBody>
          <a:bodyPr>
            <a:noAutofit/>
          </a:bodyPr>
          <a:lstStyle/>
          <a:p>
            <a:pPr algn="ctr"/>
            <a:r>
              <a:rPr lang="ru-RU" sz="1800" i="1" dirty="0">
                <a:solidFill>
                  <a:schemeClr val="bg2">
                    <a:lumMod val="10000"/>
                  </a:schemeClr>
                </a:solidFill>
              </a:rPr>
              <a:t>	</a:t>
            </a:r>
            <a:br>
              <a:rPr lang="ru-RU" sz="1800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uk-UA" sz="1800" b="1" dirty="0" smtClean="0"/>
              <a:t> </a:t>
            </a:r>
            <a:r>
              <a:rPr lang="uk-UA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Тема 12. </a:t>
            </a:r>
            <a:r>
              <a:rPr lang="uk-UA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Деформації української ментальності 20-30-х рр. ХХ ст</a:t>
            </a:r>
            <a:r>
              <a:rPr lang="uk-UA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ru-RU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6696744" cy="7920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1800" b="1" i="1" dirty="0" smtClean="0">
                <a:solidFill>
                  <a:schemeClr val="bg1">
                    <a:lumMod val="50000"/>
                  </a:schemeClr>
                </a:solidFill>
              </a:rPr>
              <a:t>Тема 13. </a:t>
            </a:r>
            <a:r>
              <a:rPr lang="uk-UA" sz="1800" i="1" dirty="0" smtClean="0">
                <a:solidFill>
                  <a:schemeClr val="bg1">
                    <a:lumMod val="50000"/>
                  </a:schemeClr>
                </a:solidFill>
              </a:rPr>
              <a:t>Українське відродження проти радянської русифікації</a:t>
            </a:r>
            <a:endParaRPr lang="ru-RU" sz="18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buNone/>
            </a:pPr>
            <a:endParaRPr lang="uk-UA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332700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229200"/>
            <a:ext cx="167244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 descr="D:\+_2020-2021_н_р\3__Історія_ментальностей_Новий_курс_\Голодом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581128"/>
            <a:ext cx="2592288" cy="1451681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4437112"/>
            <a:ext cx="1008112" cy="131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1" name="Picture 9" descr="https://upload.wikimedia.org/wikipedia/uk/thumb/e/ed/Berezil_directors_lab.jpg/360px-Berezil_directors_l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1916832"/>
            <a:ext cx="1872208" cy="1268942"/>
          </a:xfrm>
          <a:prstGeom prst="rect">
            <a:avLst/>
          </a:prstGeom>
          <a:noFill/>
        </p:spPr>
      </p:pic>
      <p:pic>
        <p:nvPicPr>
          <p:cNvPr id="23562" name="Picture 10" descr="D:\+_2020-2021_н_р\3__Історія_ментальностей_Новий_курс_\Липківський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1052736"/>
            <a:ext cx="1161480" cy="1456184"/>
          </a:xfrm>
          <a:prstGeom prst="rect">
            <a:avLst/>
          </a:prstGeom>
          <a:noFill/>
        </p:spPr>
      </p:pic>
      <p:pic>
        <p:nvPicPr>
          <p:cNvPr id="23564" name="Picture 12" descr="Олександр-Зенон Курбас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1700808"/>
            <a:ext cx="1067194" cy="14769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139952" y="3244334"/>
            <a:ext cx="3024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chemeClr val="bg2">
                    <a:lumMod val="10000"/>
                  </a:schemeClr>
                </a:solidFill>
              </a:rPr>
              <a:t>Лесь Курбас і театр </a:t>
            </a:r>
            <a:r>
              <a:rPr lang="uk-UA" sz="1400" dirty="0" err="1" smtClean="0">
                <a:solidFill>
                  <a:schemeClr val="bg2">
                    <a:lumMod val="10000"/>
                  </a:schemeClr>
                </a:solidFill>
              </a:rPr>
              <a:t>“Березіль”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5805264"/>
            <a:ext cx="15841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chemeClr val="bg2">
                    <a:lumMod val="10000"/>
                  </a:schemeClr>
                </a:solidFill>
              </a:rPr>
              <a:t>В. </a:t>
            </a:r>
            <a:r>
              <a:rPr lang="uk-UA" sz="1400" dirty="0" err="1" smtClean="0">
                <a:solidFill>
                  <a:schemeClr val="bg2">
                    <a:lumMod val="10000"/>
                  </a:schemeClr>
                </a:solidFill>
              </a:rPr>
              <a:t>Чехівський</a:t>
            </a:r>
            <a:r>
              <a:rPr lang="uk-UA" sz="1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164288" y="2492896"/>
            <a:ext cx="15121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1400" dirty="0" smtClean="0">
                <a:solidFill>
                  <a:schemeClr val="bg2">
                    <a:lumMod val="10000"/>
                  </a:schemeClr>
                </a:solidFill>
              </a:rPr>
              <a:t>Митрополит Василь </a:t>
            </a:r>
            <a:r>
              <a:rPr lang="uk-UA" sz="1400" dirty="0" err="1" smtClean="0">
                <a:solidFill>
                  <a:schemeClr val="bg2">
                    <a:lumMod val="10000"/>
                  </a:schemeClr>
                </a:solidFill>
              </a:rPr>
              <a:t>Липківський</a:t>
            </a:r>
            <a:endParaRPr lang="uk-UA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uk-UA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uk-UA" sz="1400" dirty="0" smtClean="0">
                <a:solidFill>
                  <a:schemeClr val="bg2">
                    <a:lumMod val="10000"/>
                  </a:schemeClr>
                </a:solidFill>
              </a:rPr>
              <a:t>Відродження УАПЦ</a:t>
            </a:r>
            <a:endParaRPr lang="ru-RU" sz="1400" dirty="0"/>
          </a:p>
        </p:txBody>
      </p:sp>
      <p:sp>
        <p:nvSpPr>
          <p:cNvPr id="23566" name="AutoShape 14" descr="Визволення вір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8" name="AutoShape 16" descr="Визволення вір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9" name="Picture 17" descr="D:\+_2020-2021_н_р\3__Історія_ментальностей_Новий_курс_\УАПЦ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3645024"/>
            <a:ext cx="2304256" cy="1507577"/>
          </a:xfrm>
          <a:prstGeom prst="rect">
            <a:avLst/>
          </a:prstGeom>
          <a:noFill/>
        </p:spPr>
      </p:pic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4365104"/>
            <a:ext cx="1152128" cy="179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937597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Другая 10">
      <a:dk1>
        <a:srgbClr val="280B03"/>
      </a:dk1>
      <a:lt1>
        <a:sysClr val="window" lastClr="FFFFFF"/>
      </a:lt1>
      <a:dk2>
        <a:srgbClr val="FFFF00"/>
      </a:dk2>
      <a:lt2>
        <a:srgbClr val="FFFFCB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ACBBD"/>
      </a:accent5>
      <a:accent6>
        <a:srgbClr val="FBEFD2"/>
      </a:accent6>
      <a:hlink>
        <a:srgbClr val="408080"/>
      </a:hlink>
      <a:folHlink>
        <a:srgbClr val="5EAEAE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600</TotalTime>
  <Words>474</Words>
  <Application>Microsoft Office PowerPoint</Application>
  <PresentationFormat>Экран (4:3)</PresentationFormat>
  <Paragraphs>59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Презентація дисципліни «Історія ментальностей в Україні»</vt:lpstr>
      <vt:lpstr>Розділ І. ТЕОРЕТИЧНІ ЗАСАДИ ІСТОРІЇ МЕНТАЛЬНОСТЕЙ. УКРАЇНСЬКА МЕНТАЛЬНА ЕВОЛЮЦІЯ ВІД ДАВНИНИ ДО ХІХ СТ.</vt:lpstr>
      <vt:lpstr>Тема 3. Ментальний вимір вірувань та світогляду давніх українців. Тема 4. Вплив цивілізаційних чинників та християнства на менталітет часів Київської Русі. Тема 5. Синтез української ментальності у Галицько-Волинській, Литовсько-Руській державах та Речі Посполитій.</vt:lpstr>
      <vt:lpstr>Тема 6. Українська національна революція середини ХVІІ ст. як чинник модернізації української ментальності.</vt:lpstr>
      <vt:lpstr> Гетьманство Івана Самойловича (1672-1687) </vt:lpstr>
      <vt:lpstr>Тема 8. Культурні та державно-політичні впливи на українську ментальність доби Гетьманщини (кінець ХVІІ–ХVІІІ ст.) </vt:lpstr>
      <vt:lpstr>Тема 9. Малоросійство як прояв української ментальності імперського періоду та початки українського відродження. Галицький консерватизм.  </vt:lpstr>
      <vt:lpstr>Розділ ІІ. ЕВОЛЮЦІЯ УКРАЇНСЬКОЇ МЕНТАЛЬНОСТІ ПІД ВПЛИВОМ СУСПІЛЬНИХ ТРАНСФОРМАЦІЙ ХХ – ПОЧАТКУ ХХІ СТ.  </vt:lpstr>
      <vt:lpstr>   Тема 12. Деформації української ментальності 20-30-х рр. ХХ ст.</vt:lpstr>
      <vt:lpstr>Тема 14. Україна у вогні ІІ Світової та народній пам’яті (1939–1945 рр.)</vt:lpstr>
      <vt:lpstr>Тема 16. Оновлення української ментальності незалежністю України (друга половина 80-х – початок 90х рр. ХХ ст.)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Індивідуальне завдання на тему: «Доба Руїни в Україні»</dc:title>
  <dc:creator>User</dc:creator>
  <cp:lastModifiedBy>Alex</cp:lastModifiedBy>
  <cp:revision>26</cp:revision>
  <dcterms:created xsi:type="dcterms:W3CDTF">2020-11-11T14:41:46Z</dcterms:created>
  <dcterms:modified xsi:type="dcterms:W3CDTF">2020-11-22T20:21:03Z</dcterms:modified>
</cp:coreProperties>
</file>