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326" r:id="rId2"/>
    <p:sldId id="264" r:id="rId3"/>
    <p:sldId id="317" r:id="rId4"/>
    <p:sldId id="261" r:id="rId5"/>
    <p:sldId id="303" r:id="rId6"/>
    <p:sldId id="304" r:id="rId7"/>
    <p:sldId id="305" r:id="rId8"/>
    <p:sldId id="306" r:id="rId9"/>
    <p:sldId id="307" r:id="rId10"/>
    <p:sldId id="308" r:id="rId11"/>
    <p:sldId id="312" r:id="rId12"/>
    <p:sldId id="265" r:id="rId13"/>
    <p:sldId id="267" r:id="rId14"/>
    <p:sldId id="266" r:id="rId15"/>
    <p:sldId id="268" r:id="rId16"/>
    <p:sldId id="310" r:id="rId17"/>
    <p:sldId id="314" r:id="rId18"/>
    <p:sldId id="309" r:id="rId19"/>
    <p:sldId id="313" r:id="rId20"/>
    <p:sldId id="292" r:id="rId21"/>
    <p:sldId id="279" r:id="rId22"/>
    <p:sldId id="298" r:id="rId23"/>
    <p:sldId id="257" r:id="rId24"/>
    <p:sldId id="262" r:id="rId25"/>
    <p:sldId id="288" r:id="rId26"/>
    <p:sldId id="281" r:id="rId27"/>
    <p:sldId id="300" r:id="rId28"/>
    <p:sldId id="289" r:id="rId29"/>
    <p:sldId id="290" r:id="rId30"/>
    <p:sldId id="291" r:id="rId31"/>
    <p:sldId id="280" r:id="rId32"/>
    <p:sldId id="297" r:id="rId33"/>
    <p:sldId id="316" r:id="rId34"/>
    <p:sldId id="311" r:id="rId35"/>
    <p:sldId id="296" r:id="rId36"/>
    <p:sldId id="287" r:id="rId37"/>
    <p:sldId id="295" r:id="rId38"/>
    <p:sldId id="286" r:id="rId39"/>
    <p:sldId id="301" r:id="rId40"/>
    <p:sldId id="293" r:id="rId41"/>
    <p:sldId id="299" r:id="rId42"/>
    <p:sldId id="269" r:id="rId43"/>
    <p:sldId id="258" r:id="rId44"/>
    <p:sldId id="270" r:id="rId45"/>
    <p:sldId id="271" r:id="rId46"/>
    <p:sldId id="272" r:id="rId47"/>
    <p:sldId id="273" r:id="rId48"/>
    <p:sldId id="274" r:id="rId49"/>
    <p:sldId id="275" r:id="rId50"/>
    <p:sldId id="276" r:id="rId51"/>
    <p:sldId id="277" r:id="rId52"/>
    <p:sldId id="278" r:id="rId53"/>
    <p:sldId id="324" r:id="rId54"/>
    <p:sldId id="282" r:id="rId55"/>
    <p:sldId id="285" r:id="rId56"/>
    <p:sldId id="260" r:id="rId57"/>
    <p:sldId id="302" r:id="rId58"/>
    <p:sldId id="315" r:id="rId59"/>
    <p:sldId id="318" r:id="rId60"/>
    <p:sldId id="294" r:id="rId61"/>
    <p:sldId id="322" r:id="rId62"/>
    <p:sldId id="319" r:id="rId63"/>
    <p:sldId id="325" r:id="rId64"/>
    <p:sldId id="259" r:id="rId65"/>
    <p:sldId id="321" r:id="rId66"/>
    <p:sldId id="283" r:id="rId67"/>
    <p:sldId id="284" r:id="rId68"/>
    <p:sldId id="320" r:id="rId69"/>
    <p:sldId id="323" r:id="rId7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CC6600"/>
    <a:srgbClr val="FF0000"/>
    <a:srgbClr val="FF6600"/>
    <a:srgbClr val="FF33CC"/>
    <a:srgbClr val="99CC00"/>
    <a:srgbClr val="33CCFF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615" autoAdjust="0"/>
    <p:restoredTop sz="86346" autoAdjust="0"/>
  </p:normalViewPr>
  <p:slideViewPr>
    <p:cSldViewPr>
      <p:cViewPr varScale="1">
        <p:scale>
          <a:sx n="58" d="100"/>
          <a:sy n="58" d="100"/>
        </p:scale>
        <p:origin x="-7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Freeform 3"/>
          <p:cNvSpPr>
            <a:spLocks/>
          </p:cNvSpPr>
          <p:nvPr/>
        </p:nvSpPr>
        <p:spPr bwMode="white">
          <a:xfrm>
            <a:off x="-11113" y="4489450"/>
            <a:ext cx="5756276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7793FAF-F6ED-4E90-BE6A-A06E503303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FBAC5F-9A98-45E5-BE1D-BB424E6EBA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576E7-0C2C-43BA-8964-0DF4D41E63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393C150-0D91-4044-8D2F-65F8CA953A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21485-0405-4553-894F-64227E6B0C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767CD-4837-4753-919C-4201E22003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53988-4FA7-42B1-BFC6-5DCBA26BBD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10BBB-785F-44E3-AB82-081BCEB464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52440-BDD3-474A-911B-E255C255C1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FBC33-2D68-4EA9-AEC8-02AE683950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ACF7DB-AB2D-45A4-915D-55713D597C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10B81-2994-4348-817B-DACB6C4B9F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Freeform 3"/>
          <p:cNvSpPr>
            <a:spLocks/>
          </p:cNvSpPr>
          <p:nvPr/>
        </p:nvSpPr>
        <p:spPr bwMode="white">
          <a:xfrm>
            <a:off x="-11113" y="4489450"/>
            <a:ext cx="5756276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3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4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5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6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7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8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E51DAC-332A-4DFE-A724-42D8FC1BC68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3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tx1"/>
                </a:solidFill>
                <a:latin typeface="Arial" charset="0"/>
              </a:rPr>
              <a:t>Ферменты</a:t>
            </a:r>
          </a:p>
        </p:txBody>
      </p:sp>
      <p:graphicFrame>
        <p:nvGraphicFramePr>
          <p:cNvPr id="77846" name="Group 22"/>
          <p:cNvGraphicFramePr>
            <a:graphicFrameLocks noGrp="1"/>
          </p:cNvGraphicFramePr>
          <p:nvPr>
            <p:ph sz="half" idx="2"/>
          </p:nvPr>
        </p:nvGraphicFramePr>
        <p:xfrm>
          <a:off x="1619250" y="1989138"/>
          <a:ext cx="6192838" cy="3657600"/>
        </p:xfrm>
        <a:graphic>
          <a:graphicData uri="http://schemas.openxmlformats.org/drawingml/2006/table">
            <a:tbl>
              <a:tblPr/>
              <a:tblGrid>
                <a:gridCol w="6192838"/>
              </a:tblGrid>
              <a:tr h="3657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особенности биокатализа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классификация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строение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взаимодействие с субстратом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ферментативная кинетика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ингибирование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ферменты в биотехнологии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204913" y="598488"/>
            <a:ext cx="72929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6. Лигазы - ферменты, катализирующие</a:t>
            </a:r>
          </a:p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образование связей </a:t>
            </a:r>
          </a:p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(от лат. </a:t>
            </a:r>
            <a:r>
              <a:rPr lang="ru-RU" sz="2800" b="1" i="1">
                <a:latin typeface="Arial" charset="0"/>
              </a:rPr>
              <a:t>лигаре</a:t>
            </a:r>
            <a:r>
              <a:rPr lang="ru-RU" sz="2800" b="1">
                <a:solidFill>
                  <a:schemeClr val="folHlink"/>
                </a:solidFill>
                <a:latin typeface="Arial" charset="0"/>
              </a:rPr>
              <a:t> - связывать)</a:t>
            </a:r>
            <a:endParaRPr lang="ru-RU"/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19113" y="2325688"/>
            <a:ext cx="454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6.1. Образование связей С-</a:t>
            </a:r>
            <a:r>
              <a:rPr lang="en-US" b="1">
                <a:latin typeface="Arial" charset="0"/>
              </a:rPr>
              <a:t>N</a:t>
            </a:r>
            <a:endParaRPr lang="ru-RU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0" y="3276600"/>
            <a:ext cx="84058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        HOOC-CH-(CH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-COOH   +   ATP    +    </a:t>
            </a:r>
            <a:r>
              <a:rPr lang="en-US" b="1">
                <a:latin typeface="Arial" charset="0"/>
              </a:rPr>
              <a:t>NH</a:t>
            </a:r>
            <a:r>
              <a:rPr lang="en-US" b="1" baseline="-25000">
                <a:latin typeface="Arial" charset="0"/>
              </a:rPr>
              <a:t>3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            </a:t>
            </a:r>
          </a:p>
          <a:p>
            <a:endParaRPr lang="en-US" b="1">
              <a:solidFill>
                <a:schemeClr val="folHlink"/>
              </a:solidFill>
              <a:latin typeface="Arial" charset="0"/>
            </a:endParaRPr>
          </a:p>
          <a:p>
            <a:endParaRPr lang="en-US" b="1">
              <a:solidFill>
                <a:schemeClr val="folHlink"/>
              </a:solidFill>
              <a:latin typeface="Arial" charset="0"/>
            </a:endParaRP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                     </a:t>
            </a: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                 HOOC-CH-(CH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-CO-</a:t>
            </a:r>
            <a:r>
              <a:rPr lang="en-US" b="1">
                <a:latin typeface="Arial" charset="0"/>
              </a:rPr>
              <a:t>NH</a:t>
            </a:r>
            <a:r>
              <a:rPr lang="en-US" b="1" baseline="-25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   +   ADP    +   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PO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4</a:t>
            </a:r>
            <a:endParaRPr lang="ru-RU" b="1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1905000" y="3581400"/>
            <a:ext cx="0" cy="3048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676400" y="3733800"/>
            <a:ext cx="738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NH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2438400" y="5334000"/>
            <a:ext cx="738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NH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2667000" y="5105400"/>
            <a:ext cx="0" cy="3048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595313" y="3849688"/>
            <a:ext cx="827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GLU</a:t>
            </a:r>
            <a:endParaRPr lang="ru-RU"/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3643313" y="5373688"/>
            <a:ext cx="827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GLN</a:t>
            </a:r>
            <a:endParaRPr lang="ru-RU"/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457200" y="3124200"/>
            <a:ext cx="8077200" cy="28194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7086600" y="3505200"/>
            <a:ext cx="9906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81" name="Line 13"/>
          <p:cNvSpPr>
            <a:spLocks noChangeShapeType="1"/>
          </p:cNvSpPr>
          <p:nvPr/>
        </p:nvSpPr>
        <p:spPr bwMode="auto">
          <a:xfrm>
            <a:off x="609600" y="5029200"/>
            <a:ext cx="7620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828800" y="914400"/>
            <a:ext cx="454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6.2. Образование связей С-C</a:t>
            </a:r>
            <a:endParaRPr lang="ru-RU"/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1204913" y="2706688"/>
            <a:ext cx="64722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-CO-CoA    +   </a:t>
            </a:r>
            <a:r>
              <a:rPr lang="ru-RU" b="1">
                <a:latin typeface="Arial" charset="0"/>
              </a:rPr>
              <a:t>CO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 +    ATP</a:t>
            </a: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                      H</a:t>
            </a:r>
            <a:r>
              <a:rPr lang="ru-RU" b="1">
                <a:latin typeface="Arial" charset="0"/>
              </a:rPr>
              <a:t>OOC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-CO-CoA    +     ADP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381000" y="3200400"/>
            <a:ext cx="340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Ацетил-кофермент-А</a:t>
            </a:r>
            <a:endParaRPr lang="ru-RU"/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895600" y="4724400"/>
            <a:ext cx="3665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Малонил-кофермент-А</a:t>
            </a:r>
            <a:endParaRPr lang="ru-RU"/>
          </a:p>
        </p:txBody>
      </p:sp>
      <p:sp>
        <p:nvSpPr>
          <p:cNvPr id="62470" name="Line 6"/>
          <p:cNvSpPr>
            <a:spLocks noChangeShapeType="1"/>
          </p:cNvSpPr>
          <p:nvPr/>
        </p:nvSpPr>
        <p:spPr bwMode="auto">
          <a:xfrm>
            <a:off x="6096000" y="2971800"/>
            <a:ext cx="14478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1" name="Line 7"/>
          <p:cNvSpPr>
            <a:spLocks noChangeShapeType="1"/>
          </p:cNvSpPr>
          <p:nvPr/>
        </p:nvSpPr>
        <p:spPr bwMode="auto">
          <a:xfrm>
            <a:off x="1219200" y="4419600"/>
            <a:ext cx="16002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304800" y="2438400"/>
            <a:ext cx="8001000" cy="2895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52400" y="335280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>
                <a:latin typeface="Arial" charset="0"/>
              </a:rPr>
              <a:t>   </a:t>
            </a:r>
            <a:r>
              <a:rPr lang="ru-RU" sz="2800" b="1">
                <a:latin typeface="Arial" charset="0"/>
              </a:rPr>
              <a:t>Белок</a:t>
            </a:r>
            <a:r>
              <a:rPr lang="en-US" sz="2800" b="1">
                <a:solidFill>
                  <a:srgbClr val="CC3300"/>
                </a:solidFill>
                <a:latin typeface="Arial" charset="0"/>
              </a:rPr>
              <a:t>~</a:t>
            </a:r>
            <a:r>
              <a:rPr lang="ru-RU" sz="2800" b="1">
                <a:solidFill>
                  <a:schemeClr val="folHlink"/>
                </a:solidFill>
                <a:latin typeface="Arial" charset="0"/>
              </a:rPr>
              <a:t>кофактор</a:t>
            </a:r>
            <a:endParaRPr lang="ru-RU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V="1">
            <a:off x="4876800" y="23622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4876800" y="23622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310313" y="1970088"/>
            <a:ext cx="1222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белок</a:t>
            </a:r>
            <a:endParaRPr lang="ru-RU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V="1">
            <a:off x="4876800" y="35052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4876800" y="47244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310313" y="4408488"/>
            <a:ext cx="1876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кофактор</a:t>
            </a:r>
            <a:endParaRPr lang="ru-RU" b="1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3810000" y="3810000"/>
            <a:ext cx="609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1828800" y="2695575"/>
            <a:ext cx="0" cy="6858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28638" y="1498600"/>
            <a:ext cx="3679825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i="1">
                <a:latin typeface="Arial" charset="0"/>
              </a:rPr>
              <a:t>Связь может быть</a:t>
            </a:r>
          </a:p>
          <a:p>
            <a:pPr algn="ctr"/>
            <a:r>
              <a:rPr lang="ru-RU" i="1">
                <a:latin typeface="Arial" charset="0"/>
              </a:rPr>
              <a:t>ковалентной или</a:t>
            </a:r>
          </a:p>
          <a:p>
            <a:pPr algn="ctr"/>
            <a:r>
              <a:rPr lang="ru-RU" i="1">
                <a:latin typeface="Arial" charset="0"/>
              </a:rPr>
              <a:t>нековалентной</a:t>
            </a:r>
            <a:endParaRPr lang="ru-RU"/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152400" y="4038600"/>
            <a:ext cx="4054475" cy="11366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Холофермент</a:t>
            </a:r>
            <a:endParaRPr lang="ru-RU" b="1">
              <a:solidFill>
                <a:schemeClr val="bg2"/>
              </a:solidFill>
            </a:endParaRPr>
          </a:p>
          <a:p>
            <a:pPr algn="ctr"/>
            <a:r>
              <a:rPr lang="ru-RU" i="1">
                <a:solidFill>
                  <a:schemeClr val="bg2"/>
                </a:solidFill>
                <a:latin typeface="Arial" charset="0"/>
              </a:rPr>
              <a:t>(</a:t>
            </a:r>
            <a:r>
              <a:rPr lang="ru-RU" sz="2000" i="1">
                <a:solidFill>
                  <a:schemeClr val="bg2"/>
                </a:solidFill>
                <a:latin typeface="Arial" charset="0"/>
              </a:rPr>
              <a:t>оптимальная</a:t>
            </a:r>
            <a:r>
              <a:rPr lang="ru-RU" sz="2000" i="1">
                <a:latin typeface="Arial" charset="0"/>
              </a:rPr>
              <a:t> </a:t>
            </a:r>
            <a:r>
              <a:rPr lang="ru-RU" sz="2000" i="1">
                <a:solidFill>
                  <a:schemeClr val="bg2"/>
                </a:solidFill>
                <a:latin typeface="Arial" charset="0"/>
              </a:rPr>
              <a:t>каталитическая</a:t>
            </a:r>
            <a:endParaRPr lang="ru-RU" sz="2000" i="1">
              <a:latin typeface="Arial" charset="0"/>
            </a:endParaRPr>
          </a:p>
          <a:p>
            <a:pPr algn="ctr"/>
            <a:r>
              <a:rPr lang="ru-RU" sz="2000" i="1">
                <a:solidFill>
                  <a:schemeClr val="bg2"/>
                </a:solidFill>
                <a:latin typeface="Arial" charset="0"/>
              </a:rPr>
              <a:t>активность)</a:t>
            </a:r>
            <a:endParaRPr lang="ru-RU" i="1">
              <a:latin typeface="Arial" charset="0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5862638" y="2514600"/>
            <a:ext cx="2525712" cy="1076325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Апофермент</a:t>
            </a:r>
            <a:r>
              <a:rPr lang="ru-RU">
                <a:solidFill>
                  <a:schemeClr val="bg2"/>
                </a:solidFill>
                <a:latin typeface="Arial" charset="0"/>
              </a:rPr>
              <a:t>;</a:t>
            </a:r>
            <a:r>
              <a:rPr lang="ru-RU">
                <a:solidFill>
                  <a:schemeClr val="bg2"/>
                </a:solidFill>
              </a:rPr>
              <a:t> </a:t>
            </a:r>
          </a:p>
          <a:p>
            <a:pPr algn="ctr"/>
            <a:r>
              <a:rPr lang="ru-RU" sz="2000" i="1">
                <a:solidFill>
                  <a:schemeClr val="bg2"/>
                </a:solidFill>
                <a:latin typeface="Arial" charset="0"/>
              </a:rPr>
              <a:t>неактивен</a:t>
            </a:r>
          </a:p>
          <a:p>
            <a:pPr algn="ctr"/>
            <a:r>
              <a:rPr lang="ru-RU" sz="2000" i="1">
                <a:solidFill>
                  <a:schemeClr val="bg2"/>
                </a:solidFill>
                <a:latin typeface="Arial" charset="0"/>
              </a:rPr>
              <a:t>или менее активен</a:t>
            </a:r>
            <a:endParaRPr lang="ru-RU"/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5253038" y="4953000"/>
            <a:ext cx="3786187" cy="771525"/>
          </a:xfrm>
          <a:prstGeom prst="rect">
            <a:avLst/>
          </a:prstGeom>
          <a:solidFill>
            <a:schemeClr val="tx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CC3300"/>
                </a:solidFill>
              </a:rPr>
              <a:t>(</a:t>
            </a:r>
            <a:r>
              <a:rPr lang="ru-RU" sz="2000" i="1">
                <a:solidFill>
                  <a:srgbClr val="CC3300"/>
                </a:solidFill>
                <a:latin typeface="Arial" charset="0"/>
              </a:rPr>
              <a:t>Неорганический ион</a:t>
            </a:r>
          </a:p>
          <a:p>
            <a:pPr algn="ctr"/>
            <a:r>
              <a:rPr lang="ru-RU" sz="2000" i="1">
                <a:solidFill>
                  <a:srgbClr val="CC3300"/>
                </a:solidFill>
                <a:latin typeface="Arial" charset="0"/>
              </a:rPr>
              <a:t>или органическое соединение</a:t>
            </a:r>
            <a:endParaRPr lang="ru-RU"/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152400" y="5989638"/>
            <a:ext cx="8572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i="1">
                <a:latin typeface="Arial" charset="0"/>
              </a:rPr>
              <a:t>Некоторые ферменты требуют два или три различных кофактора</a:t>
            </a:r>
            <a:endParaRPr lang="ru-RU">
              <a:latin typeface="Arial" charset="0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2438400" y="304800"/>
            <a:ext cx="452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Строение ферментов</a:t>
            </a:r>
            <a:endParaRPr lang="ru-RU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H="1">
            <a:off x="3505200" y="3581400"/>
            <a:ext cx="1371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5800" y="1828800"/>
            <a:ext cx="7754938" cy="9556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Неорганические кофакторы - ионы металлов</a:t>
            </a:r>
            <a:r>
              <a:rPr lang="ru-RU"/>
              <a:t>:</a:t>
            </a:r>
          </a:p>
          <a:p>
            <a:pPr algn="ctr"/>
            <a:r>
              <a:rPr lang="en-US" sz="2800" b="1">
                <a:solidFill>
                  <a:schemeClr val="folHlink"/>
                </a:solidFill>
                <a:latin typeface="Arial" charset="0"/>
              </a:rPr>
              <a:t>Zn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2+</a:t>
            </a:r>
            <a:r>
              <a:rPr lang="en-US" sz="2800" b="1">
                <a:solidFill>
                  <a:schemeClr val="folHlink"/>
                </a:solidFill>
                <a:latin typeface="Arial" charset="0"/>
              </a:rPr>
              <a:t>, Mg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2+</a:t>
            </a:r>
            <a:r>
              <a:rPr lang="en-US" sz="2800" b="1">
                <a:solidFill>
                  <a:schemeClr val="folHlink"/>
                </a:solidFill>
                <a:latin typeface="Arial" charset="0"/>
              </a:rPr>
              <a:t>, Mn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2+</a:t>
            </a:r>
            <a:r>
              <a:rPr lang="en-US" sz="2800" b="1">
                <a:solidFill>
                  <a:schemeClr val="folHlink"/>
                </a:solidFill>
                <a:latin typeface="Arial" charset="0"/>
              </a:rPr>
              <a:t>, Fe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2+</a:t>
            </a:r>
            <a:r>
              <a:rPr lang="en-US" sz="2800" b="1">
                <a:solidFill>
                  <a:schemeClr val="folHlink"/>
                </a:solidFill>
                <a:latin typeface="Arial" charset="0"/>
              </a:rPr>
              <a:t>, Cu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2+</a:t>
            </a:r>
            <a:r>
              <a:rPr lang="en-US" sz="2800" b="1">
                <a:solidFill>
                  <a:schemeClr val="folHlink"/>
                </a:solidFill>
                <a:latin typeface="Arial" charset="0"/>
              </a:rPr>
              <a:t>, K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+</a:t>
            </a:r>
            <a:r>
              <a:rPr lang="en-US" sz="2800" b="1">
                <a:solidFill>
                  <a:schemeClr val="folHlink"/>
                </a:solidFill>
                <a:latin typeface="Arial" charset="0"/>
              </a:rPr>
              <a:t>, Na</a:t>
            </a:r>
            <a:r>
              <a:rPr lang="en-US" sz="2800" b="1" baseline="24000">
                <a:solidFill>
                  <a:schemeClr val="folHlink"/>
                </a:solidFill>
                <a:latin typeface="Arial" charset="0"/>
              </a:rPr>
              <a:t>+</a:t>
            </a:r>
            <a:endParaRPr lang="ru-RU" sz="2800" b="1" baseline="24000">
              <a:latin typeface="Arial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814513" y="650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895600" y="533400"/>
            <a:ext cx="3814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Типы кофакторов</a:t>
            </a:r>
            <a:endParaRPr lang="ru-RU" sz="3200">
              <a:latin typeface="Arial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066800" y="3886200"/>
            <a:ext cx="7112000" cy="9556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Органические кофакторы - </a:t>
            </a:r>
            <a:r>
              <a:rPr lang="ru-RU" sz="2800" b="1">
                <a:solidFill>
                  <a:schemeClr val="folHlink"/>
                </a:solidFill>
                <a:latin typeface="Arial" charset="0"/>
              </a:rPr>
              <a:t>коферменты</a:t>
            </a:r>
            <a:r>
              <a:rPr lang="ru-RU" sz="2800">
                <a:solidFill>
                  <a:schemeClr val="folHlink"/>
                </a:solidFill>
                <a:latin typeface="Arial" charset="0"/>
              </a:rPr>
              <a:t>,</a:t>
            </a:r>
          </a:p>
          <a:p>
            <a:r>
              <a:rPr lang="ru-RU" sz="2800">
                <a:latin typeface="Arial" charset="0"/>
              </a:rPr>
              <a:t>большая часть образуется из витаминов</a:t>
            </a:r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581400" y="2590800"/>
            <a:ext cx="2895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5365" name="Picture 5" descr="0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14400"/>
            <a:ext cx="3217863" cy="3408363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419600" y="838200"/>
            <a:ext cx="2293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Витамины</a:t>
            </a:r>
          </a:p>
        </p:txBody>
      </p:sp>
      <p:pic>
        <p:nvPicPr>
          <p:cNvPr id="15368" name="Picture 8" descr="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228600"/>
            <a:ext cx="1468438" cy="19319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533400" y="5029200"/>
            <a:ext cx="39417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Arial" charset="0"/>
              </a:rPr>
              <a:t>Аскорбиновая  кислота -</a:t>
            </a:r>
          </a:p>
          <a:p>
            <a:pPr algn="ctr"/>
            <a:r>
              <a:rPr lang="ru-RU" b="1">
                <a:solidFill>
                  <a:srgbClr val="CC3300"/>
                </a:solidFill>
                <a:latin typeface="Arial" charset="0"/>
              </a:rPr>
              <a:t>витамин С</a:t>
            </a:r>
          </a:p>
        </p:txBody>
      </p:sp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5616575" y="2432050"/>
          <a:ext cx="1878013" cy="3517900"/>
        </p:xfrm>
        <a:graphic>
          <a:graphicData uri="http://schemas.openxmlformats.org/presentationml/2006/ole">
            <p:oleObj spid="_x0000_s15371" name="CS ChemDraw Drawing" r:id="rId5" imgW="969572" imgH="1817060" progId="ChemDraw.Document.6.0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362200" y="533400"/>
            <a:ext cx="2293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Витамины</a:t>
            </a:r>
            <a:endParaRPr lang="ru-RU" sz="3200">
              <a:latin typeface="Arial" charset="0"/>
            </a:endParaRPr>
          </a:p>
        </p:txBody>
      </p:sp>
      <p:pic>
        <p:nvPicPr>
          <p:cNvPr id="17411" name="Picture 3" descr="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2400"/>
            <a:ext cx="1468438" cy="19319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17412" name="Picture 4" descr="0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57200"/>
            <a:ext cx="3573463" cy="3538538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105400" y="5105400"/>
            <a:ext cx="3294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Тиамин -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витамин</a:t>
            </a:r>
            <a:r>
              <a:rPr lang="ru-RU" b="1">
                <a:solidFill>
                  <a:srgbClr val="CC3300"/>
                </a:solidFill>
              </a:rPr>
              <a:t>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В</a:t>
            </a:r>
            <a:r>
              <a:rPr lang="ru-RU" b="1" baseline="-22000">
                <a:solidFill>
                  <a:srgbClr val="CC3300"/>
                </a:solidFill>
                <a:latin typeface="Arial" charset="0"/>
              </a:rPr>
              <a:t>1</a:t>
            </a:r>
            <a:endParaRPr lang="ru-RU"/>
          </a:p>
        </p:txBody>
      </p:sp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285750" y="2887663"/>
          <a:ext cx="5383213" cy="1939925"/>
        </p:xfrm>
        <a:graphic>
          <a:graphicData uri="http://schemas.openxmlformats.org/presentationml/2006/ole">
            <p:oleObj spid="_x0000_s17416" name="CS ChemDraw Drawing" r:id="rId5" imgW="2607713" imgH="940319" progId="ChemDraw.Document.6.0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3586163" cy="3395663"/>
          </a:xfrm>
          <a:prstGeom prst="rect">
            <a:avLst/>
          </a:prstGeom>
          <a:noFill/>
          <a:ln w="7620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4648200" y="838200"/>
            <a:ext cx="2293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Витамины</a:t>
            </a:r>
          </a:p>
        </p:txBody>
      </p:sp>
      <p:pic>
        <p:nvPicPr>
          <p:cNvPr id="60421" name="Picture 5" descr="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228600"/>
            <a:ext cx="1468438" cy="19319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584200" y="4916488"/>
            <a:ext cx="36496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Arial" charset="0"/>
              </a:rPr>
              <a:t>Никотиновая кислота -</a:t>
            </a:r>
          </a:p>
          <a:p>
            <a:pPr algn="ctr"/>
            <a:r>
              <a:rPr lang="ru-RU" b="1">
                <a:latin typeface="Arial" charset="0"/>
              </a:rPr>
              <a:t>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витамин РР</a:t>
            </a:r>
          </a:p>
        </p:txBody>
      </p:sp>
      <p:graphicFrame>
        <p:nvGraphicFramePr>
          <p:cNvPr id="60423" name="Object 7"/>
          <p:cNvGraphicFramePr>
            <a:graphicFrameLocks noChangeAspect="1"/>
          </p:cNvGraphicFramePr>
          <p:nvPr/>
        </p:nvGraphicFramePr>
        <p:xfrm>
          <a:off x="5260975" y="2727325"/>
          <a:ext cx="2668588" cy="2208213"/>
        </p:xfrm>
        <a:graphic>
          <a:graphicData uri="http://schemas.openxmlformats.org/presentationml/2006/ole">
            <p:oleObj spid="_x0000_s60423" name="CS ChemDraw Drawing" r:id="rId5" imgW="1040480" imgH="860846" progId="ChemDraw.Document.6.0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5" name="Object 3"/>
          <p:cNvGraphicFramePr>
            <a:graphicFrameLocks noChangeAspect="1"/>
          </p:cNvGraphicFramePr>
          <p:nvPr/>
        </p:nvGraphicFramePr>
        <p:xfrm>
          <a:off x="685800" y="2349500"/>
          <a:ext cx="2670175" cy="2797175"/>
        </p:xfrm>
        <a:graphic>
          <a:graphicData uri="http://schemas.openxmlformats.org/presentationml/2006/ole">
            <p:oleObj spid="_x0000_s64515" name="CS ChemDraw Drawing" r:id="rId3" imgW="1040480" imgH="1089513" progId="ChemDraw.Document.6.0">
              <p:embed/>
            </p:oleObj>
          </a:graphicData>
        </a:graphic>
      </p:graphicFrame>
      <p:graphicFrame>
        <p:nvGraphicFramePr>
          <p:cNvPr id="64516" name="Object 4"/>
          <p:cNvGraphicFramePr>
            <a:graphicFrameLocks noChangeAspect="1"/>
          </p:cNvGraphicFramePr>
          <p:nvPr/>
        </p:nvGraphicFramePr>
        <p:xfrm>
          <a:off x="5008563" y="2276475"/>
          <a:ext cx="2716212" cy="2924175"/>
        </p:xfrm>
        <a:graphic>
          <a:graphicData uri="http://schemas.openxmlformats.org/presentationml/2006/ole">
            <p:oleObj spid="_x0000_s64516" name="CS ChemDraw Drawing" r:id="rId4" imgW="1058569" imgH="1140449" progId="ChemDraw.Document.6.0">
              <p:embed/>
            </p:oleObj>
          </a:graphicData>
        </a:graphic>
      </p:graphicFrame>
      <p:sp>
        <p:nvSpPr>
          <p:cNvPr id="64518" name="Line 6"/>
          <p:cNvSpPr>
            <a:spLocks noChangeShapeType="1"/>
          </p:cNvSpPr>
          <p:nvPr/>
        </p:nvSpPr>
        <p:spPr bwMode="auto">
          <a:xfrm>
            <a:off x="3636963" y="3644900"/>
            <a:ext cx="11430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19" name="Line 7"/>
          <p:cNvSpPr>
            <a:spLocks noChangeShapeType="1"/>
          </p:cNvSpPr>
          <p:nvPr/>
        </p:nvSpPr>
        <p:spPr bwMode="auto">
          <a:xfrm flipH="1">
            <a:off x="3636963" y="4005263"/>
            <a:ext cx="9906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3779838" y="3068638"/>
            <a:ext cx="658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2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H</a:t>
            </a:r>
            <a:endParaRPr lang="ru-RU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7956550" y="3429000"/>
            <a:ext cx="954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+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 H</a:t>
            </a:r>
            <a:r>
              <a:rPr lang="ru-RU" b="1" baseline="30000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1763713" y="5516563"/>
            <a:ext cx="5384800" cy="4667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NAD</a:t>
            </a:r>
            <a:r>
              <a:rPr lang="ru-RU" b="1" baseline="30000">
                <a:solidFill>
                  <a:schemeClr val="folHlink"/>
                </a:solidFill>
                <a:latin typeface="Arial" charset="0"/>
              </a:rPr>
              <a:t>+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   + 2 H                NADH   +    H</a:t>
            </a:r>
            <a:r>
              <a:rPr lang="ru-RU" b="1" baseline="30000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64523" name="Line 11"/>
          <p:cNvSpPr>
            <a:spLocks noChangeShapeType="1"/>
          </p:cNvSpPr>
          <p:nvPr/>
        </p:nvSpPr>
        <p:spPr bwMode="auto">
          <a:xfrm>
            <a:off x="3995738" y="5734050"/>
            <a:ext cx="8382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 flipH="1">
            <a:off x="3995738" y="5876925"/>
            <a:ext cx="7620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1835150" y="1412875"/>
            <a:ext cx="4564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R-CH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-OH                 R-CH=O    </a:t>
            </a:r>
            <a:endParaRPr lang="ru-RU"/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>
            <a:off x="3636963" y="1628775"/>
            <a:ext cx="10668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auto">
          <a:xfrm>
            <a:off x="3636963" y="1700213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- 2 H</a:t>
            </a:r>
            <a:endParaRPr lang="ru-RU"/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990600" y="304800"/>
            <a:ext cx="6959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  <a:latin typeface="Arial" charset="0"/>
              </a:rPr>
              <a:t>Окислительно-восстановительные </a:t>
            </a:r>
          </a:p>
          <a:p>
            <a:r>
              <a:rPr lang="ru-RU" sz="2800" b="1" i="1">
                <a:solidFill>
                  <a:srgbClr val="FF0000"/>
                </a:solidFill>
                <a:latin typeface="Arial" charset="0"/>
              </a:rPr>
              <a:t>коферменты: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371600"/>
            <a:ext cx="3573463" cy="2978150"/>
          </a:xfrm>
          <a:prstGeom prst="rect">
            <a:avLst/>
          </a:prstGeom>
          <a:noFill/>
          <a:ln w="76200">
            <a:solidFill>
              <a:srgbClr val="66FF33"/>
            </a:solidFill>
            <a:miter lim="800000"/>
            <a:headEnd/>
            <a:tailEnd/>
          </a:ln>
        </p:spPr>
      </p:pic>
      <p:pic>
        <p:nvPicPr>
          <p:cNvPr id="59395" name="Picture 3" descr="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"/>
            <a:ext cx="1468438" cy="1931988"/>
          </a:xfrm>
          <a:prstGeom prst="rect">
            <a:avLst/>
          </a:prstGeom>
          <a:noFill/>
          <a:ln w="571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410200" y="381000"/>
            <a:ext cx="2293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Витамины</a:t>
            </a:r>
            <a:endParaRPr lang="ru-RU" sz="3200">
              <a:latin typeface="Arial" charset="0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4724400" y="4953000"/>
            <a:ext cx="4116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Рибофлавин -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витамин В</a:t>
            </a:r>
            <a:r>
              <a:rPr lang="ru-RU" b="1" baseline="-25000">
                <a:solidFill>
                  <a:srgbClr val="CC3300"/>
                </a:solidFill>
                <a:latin typeface="Arial" charset="0"/>
              </a:rPr>
              <a:t>2</a:t>
            </a:r>
            <a:endParaRPr lang="ru-RU" b="1"/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180975" y="2492375"/>
          <a:ext cx="4010025" cy="3497263"/>
        </p:xfrm>
        <a:graphic>
          <a:graphicData uri="http://schemas.openxmlformats.org/presentationml/2006/ole">
            <p:oleObj spid="_x0000_s59399" name="CS ChemDraw Drawing" r:id="rId5" imgW="1799496" imgH="1570691" progId="ChemDraw.Document.6.0">
              <p:embed/>
            </p:oleObj>
          </a:graphicData>
        </a:graphic>
      </p:graphicFrame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1455738" y="6040438"/>
            <a:ext cx="822325" cy="4667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FAD</a:t>
            </a:r>
            <a:endParaRPr lang="ru-RU" b="1">
              <a:solidFill>
                <a:schemeClr val="folHlink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47675" y="2654300"/>
          <a:ext cx="8324850" cy="2143125"/>
        </p:xfrm>
        <a:graphic>
          <a:graphicData uri="http://schemas.openxmlformats.org/presentationml/2006/ole">
            <p:oleObj spid="_x0000_s63490" name="CS ChemDraw Drawing" r:id="rId3" imgW="4574713" imgH="1178379" progId="ChemDraw.Document.6.0">
              <p:embed/>
            </p:oleObj>
          </a:graphicData>
        </a:graphic>
      </p:graphicFrame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1509713" y="5145088"/>
            <a:ext cx="688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FAD    +     2 H                                            FADH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>
            <a:off x="4343400" y="5334000"/>
            <a:ext cx="23622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 flipH="1">
            <a:off x="4419600" y="5486400"/>
            <a:ext cx="22098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738313" y="1487488"/>
            <a:ext cx="5775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  R-CH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-CH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-R`                      R-C=C-R`   </a:t>
            </a:r>
          </a:p>
        </p:txBody>
      </p:sp>
      <p:sp>
        <p:nvSpPr>
          <p:cNvPr id="63495" name="Line 7"/>
          <p:cNvSpPr>
            <a:spLocks noChangeShapeType="1"/>
          </p:cNvSpPr>
          <p:nvPr/>
        </p:nvSpPr>
        <p:spPr bwMode="auto">
          <a:xfrm flipV="1">
            <a:off x="6248400" y="1371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6" name="Line 8"/>
          <p:cNvSpPr>
            <a:spLocks noChangeShapeType="1"/>
          </p:cNvSpPr>
          <p:nvPr/>
        </p:nvSpPr>
        <p:spPr bwMode="auto">
          <a:xfrm>
            <a:off x="6629400" y="18288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6438900" y="1905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H</a:t>
            </a:r>
            <a:endParaRPr lang="ru-RU"/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6038850" y="101917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H</a:t>
            </a:r>
            <a:endParaRPr lang="ru-RU"/>
          </a:p>
        </p:txBody>
      </p:sp>
      <p:sp>
        <p:nvSpPr>
          <p:cNvPr id="63499" name="Line 11"/>
          <p:cNvSpPr>
            <a:spLocks noChangeShapeType="1"/>
          </p:cNvSpPr>
          <p:nvPr/>
        </p:nvSpPr>
        <p:spPr bwMode="auto">
          <a:xfrm>
            <a:off x="4191000" y="1752600"/>
            <a:ext cx="1371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4419600" y="1752600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- 2 H</a:t>
            </a:r>
            <a:endParaRPr lang="ru-RU"/>
          </a:p>
        </p:txBody>
      </p: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685800" y="228600"/>
            <a:ext cx="6959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  <a:latin typeface="Arial" charset="0"/>
              </a:rPr>
              <a:t>Окислительно-восстановительные </a:t>
            </a:r>
          </a:p>
          <a:p>
            <a:r>
              <a:rPr lang="ru-RU" sz="2800" b="1" i="1">
                <a:solidFill>
                  <a:srgbClr val="FF0000"/>
                </a:solidFill>
                <a:latin typeface="Arial" charset="0"/>
              </a:rPr>
              <a:t>коферменты: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71513" y="625475"/>
            <a:ext cx="7613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Arial" charset="0"/>
              </a:rPr>
              <a:t>Ферменты (энзимы) - биокатализаторы</a:t>
            </a:r>
          </a:p>
          <a:p>
            <a:pPr algn="ctr"/>
            <a:r>
              <a:rPr lang="ru-RU" sz="3200">
                <a:latin typeface="Arial" charset="0"/>
              </a:rPr>
              <a:t>метаболических реакций</a:t>
            </a:r>
            <a:endParaRPr lang="ru-RU" sz="3200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057400" y="1981200"/>
            <a:ext cx="5414963" cy="3513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C3300"/>
                </a:solidFill>
                <a:latin typeface="Arial" charset="0"/>
              </a:rPr>
              <a:t>Особенности ферментов:</a:t>
            </a:r>
          </a:p>
          <a:p>
            <a:pPr>
              <a:buFontTx/>
              <a:buChar char="•"/>
            </a:pPr>
            <a:endParaRPr lang="ru-RU" sz="3200" b="1">
              <a:solidFill>
                <a:srgbClr val="CC3300"/>
              </a:solidFill>
              <a:latin typeface="Arial" charset="0"/>
            </a:endParaRPr>
          </a:p>
          <a:p>
            <a:pPr>
              <a:buFontTx/>
              <a:buChar char="•"/>
            </a:pPr>
            <a:r>
              <a:rPr lang="ru-RU" sz="3200">
                <a:latin typeface="Arial" charset="0"/>
              </a:rPr>
              <a:t>высокая эффективность</a:t>
            </a:r>
          </a:p>
          <a:p>
            <a:pPr>
              <a:buFontTx/>
              <a:buChar char="•"/>
            </a:pPr>
            <a:endParaRPr lang="ru-RU" sz="320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3200">
                <a:latin typeface="Arial" charset="0"/>
              </a:rPr>
              <a:t>специфичность</a:t>
            </a:r>
          </a:p>
          <a:p>
            <a:pPr>
              <a:buFontTx/>
              <a:buChar char="•"/>
            </a:pPr>
            <a:endParaRPr lang="ru-RU" sz="320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3200">
                <a:latin typeface="Arial" charset="0"/>
              </a:rPr>
              <a:t>способность к регуляции</a:t>
            </a:r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166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447800"/>
            <a:ext cx="4953000" cy="4532313"/>
          </a:xfrm>
          <a:prstGeom prst="rect">
            <a:avLst/>
          </a:prstGeom>
          <a:noFill/>
          <a:ln w="76200">
            <a:solidFill>
              <a:srgbClr val="33CCFF"/>
            </a:solidFill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524000" y="381000"/>
            <a:ext cx="65262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Катализатор снижает энергию активации,</a:t>
            </a:r>
          </a:p>
          <a:p>
            <a:r>
              <a:rPr lang="ru-RU" b="1">
                <a:latin typeface="Arial" charset="0"/>
              </a:rPr>
              <a:t> не влияя на положение равновесия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9050" y="2438400"/>
            <a:ext cx="340836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Arial" charset="0"/>
              </a:rPr>
              <a:t>Ферменты ускоряют </a:t>
            </a:r>
          </a:p>
          <a:p>
            <a:pPr algn="ctr"/>
            <a:r>
              <a:rPr lang="ru-RU" b="1">
                <a:latin typeface="Arial" charset="0"/>
              </a:rPr>
              <a:t>реакции </a:t>
            </a:r>
          </a:p>
          <a:p>
            <a:pPr algn="ctr"/>
            <a:r>
              <a:rPr lang="ru-RU" b="1">
                <a:latin typeface="Arial" charset="0"/>
              </a:rPr>
              <a:t>по крайней</a:t>
            </a:r>
          </a:p>
          <a:p>
            <a:pPr algn="ctr"/>
            <a:r>
              <a:rPr lang="ru-RU" b="1">
                <a:latin typeface="Arial" charset="0"/>
              </a:rPr>
              <a:t> мере </a:t>
            </a:r>
          </a:p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в миллион раз !!</a:t>
            </a:r>
            <a:endParaRPr lang="ru-RU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1693863" y="1196975"/>
            <a:ext cx="5470525" cy="0"/>
          </a:xfrm>
          <a:prstGeom prst="line">
            <a:avLst/>
          </a:prstGeom>
          <a:noFill/>
          <a:ln w="57150">
            <a:solidFill>
              <a:srgbClr val="33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86000" y="711200"/>
            <a:ext cx="52054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События в активном центре</a:t>
            </a:r>
            <a:endParaRPr lang="ru-RU" sz="2800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914400" y="1827213"/>
            <a:ext cx="7556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>
                <a:latin typeface="Arial" charset="0"/>
              </a:rPr>
              <a:t> Высокая избирательность действия фермента</a:t>
            </a:r>
          </a:p>
          <a:p>
            <a:r>
              <a:rPr lang="ru-RU">
                <a:latin typeface="Arial" charset="0"/>
              </a:rPr>
              <a:t> обеспечивается тем, что субстрат</a:t>
            </a:r>
            <a:r>
              <a:rPr lang="ru-RU">
                <a:solidFill>
                  <a:schemeClr val="folHlink"/>
                </a:solidFill>
                <a:latin typeface="Arial" charset="0"/>
              </a:rPr>
              <a:t> связывается </a:t>
            </a:r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в активном центре фермента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в нескольких точках</a:t>
            </a:r>
            <a:endParaRPr lang="ru-RU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976313" y="3773488"/>
            <a:ext cx="78898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>
                <a:latin typeface="Arial" charset="0"/>
              </a:rPr>
              <a:t> Активный центр располагается в углублении (нише) </a:t>
            </a:r>
          </a:p>
          <a:p>
            <a:r>
              <a:rPr lang="ru-RU">
                <a:latin typeface="Arial" charset="0"/>
              </a:rPr>
              <a:t>поверхности фермента и имеет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комплементарную</a:t>
            </a: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субстрату конфигурацию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676400" y="609600"/>
            <a:ext cx="56245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Секрет высокой каталитической </a:t>
            </a:r>
          </a:p>
          <a:p>
            <a:pPr algn="ctr"/>
            <a:r>
              <a:rPr lang="ru-RU" sz="2800">
                <a:latin typeface="Arial" charset="0"/>
              </a:rPr>
              <a:t>эффективности ферментов</a:t>
            </a:r>
            <a:endParaRPr lang="ru-RU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838200" y="2274888"/>
            <a:ext cx="7618413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>
                <a:latin typeface="Arial" charset="0"/>
              </a:rPr>
              <a:t> </a:t>
            </a:r>
            <a:r>
              <a:rPr lang="ru-RU" sz="2800">
                <a:latin typeface="Arial" charset="0"/>
              </a:rPr>
              <a:t>сближение и необходимая ориентация </a:t>
            </a:r>
          </a:p>
          <a:p>
            <a:pPr>
              <a:buFontTx/>
              <a:buChar char="•"/>
            </a:pPr>
            <a:endParaRPr lang="ru-RU" sz="280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>
                <a:latin typeface="Arial" charset="0"/>
              </a:rPr>
              <a:t> удаление молекул воды в активном центре</a:t>
            </a:r>
          </a:p>
          <a:p>
            <a:pPr>
              <a:buFontTx/>
              <a:buChar char="•"/>
            </a:pPr>
            <a:endParaRPr lang="ru-RU" sz="280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>
                <a:latin typeface="Arial" charset="0"/>
              </a:rPr>
              <a:t> кислотно-основной катализ</a:t>
            </a:r>
          </a:p>
          <a:p>
            <a:pPr>
              <a:buFontTx/>
              <a:buChar char="•"/>
            </a:pPr>
            <a:endParaRPr lang="ru-RU" sz="280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>
                <a:latin typeface="Arial" charset="0"/>
              </a:rPr>
              <a:t> координационный катализ</a:t>
            </a:r>
            <a:endParaRPr lang="ru-RU">
              <a:latin typeface="Arial" charset="0"/>
            </a:endParaRPr>
          </a:p>
          <a:p>
            <a:pPr>
              <a:buFontTx/>
              <a:buChar char="•"/>
            </a:pPr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4932363" cy="4714875"/>
          </a:xfrm>
          <a:prstGeom prst="rect">
            <a:avLst/>
          </a:prstGeom>
          <a:noFill/>
          <a:ln w="38100">
            <a:solidFill>
              <a:srgbClr val="33CCFF"/>
            </a:solidFill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74638" y="217488"/>
            <a:ext cx="8299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Связывание фермента с субстратом происходит</a:t>
            </a:r>
          </a:p>
          <a:p>
            <a:pPr algn="ctr"/>
            <a:r>
              <a:rPr lang="ru-RU" sz="2800">
                <a:latin typeface="Arial" charset="0"/>
              </a:rPr>
              <a:t> в </a:t>
            </a:r>
            <a:r>
              <a:rPr lang="ru-RU" sz="2800" b="1">
                <a:solidFill>
                  <a:schemeClr val="folHlink"/>
                </a:solidFill>
                <a:latin typeface="Arial" charset="0"/>
              </a:rPr>
              <a:t>активном центре</a:t>
            </a:r>
            <a:endParaRPr lang="ru-RU" sz="2800">
              <a:latin typeface="Arial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465763" y="1981200"/>
            <a:ext cx="3594100" cy="3406775"/>
          </a:xfrm>
          <a:prstGeom prst="rect">
            <a:avLst/>
          </a:prstGeom>
          <a:noFill/>
          <a:ln w="28575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В активном центре</a:t>
            </a:r>
          </a:p>
          <a:p>
            <a:pPr algn="ctr"/>
            <a:r>
              <a:rPr lang="ru-RU">
                <a:latin typeface="Arial" charset="0"/>
              </a:rPr>
              <a:t>участвуют </a:t>
            </a:r>
          </a:p>
          <a:p>
            <a:pPr algn="ctr"/>
            <a:r>
              <a:rPr lang="ru-RU">
                <a:latin typeface="Arial" charset="0"/>
              </a:rPr>
              <a:t>аминокислотные </a:t>
            </a:r>
          </a:p>
          <a:p>
            <a:pPr algn="ctr"/>
            <a:r>
              <a:rPr lang="ru-RU">
                <a:latin typeface="Arial" charset="0"/>
              </a:rPr>
              <a:t>остатки,  имеющие</a:t>
            </a:r>
          </a:p>
          <a:p>
            <a:pPr algn="ctr"/>
            <a:r>
              <a:rPr lang="ru-RU">
                <a:latin typeface="Arial" charset="0"/>
              </a:rPr>
              <a:t>химически активные</a:t>
            </a:r>
          </a:p>
          <a:p>
            <a:pPr algn="ctr"/>
            <a:r>
              <a:rPr lang="ru-RU">
                <a:latin typeface="Arial" charset="0"/>
              </a:rPr>
              <a:t>боковые цепи:</a:t>
            </a:r>
          </a:p>
          <a:p>
            <a:pPr algn="ctr"/>
            <a:r>
              <a:rPr lang="en-US" b="1">
                <a:solidFill>
                  <a:schemeClr val="folHlink"/>
                </a:solidFill>
                <a:latin typeface="Arial" charset="0"/>
              </a:rPr>
              <a:t>Cys, Ser, Thr, Asp, Glu,</a:t>
            </a:r>
          </a:p>
          <a:p>
            <a:pPr algn="ctr"/>
            <a:r>
              <a:rPr lang="en-US" b="1">
                <a:solidFill>
                  <a:schemeClr val="folHlink"/>
                </a:solidFill>
                <a:latin typeface="Arial" charset="0"/>
              </a:rPr>
              <a:t>Lys, Arg, Tyr, His</a:t>
            </a:r>
            <a:endParaRPr lang="ru-RU">
              <a:solidFill>
                <a:srgbClr val="CC3300"/>
              </a:solidFill>
              <a:latin typeface="Arial" charset="0"/>
            </a:endParaRPr>
          </a:p>
          <a:p>
            <a:pPr algn="ctr"/>
            <a:r>
              <a:rPr lang="ru-RU">
                <a:solidFill>
                  <a:srgbClr val="CC3300"/>
                </a:solidFill>
                <a:latin typeface="Arial" charset="0"/>
              </a:rPr>
              <a:t> </a:t>
            </a:r>
            <a:endParaRPr lang="ru-RU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371600"/>
            <a:ext cx="3275013" cy="2627313"/>
          </a:xfrm>
          <a:prstGeom prst="rect">
            <a:avLst/>
          </a:prstGeom>
          <a:noFill/>
          <a:ln w="57150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11267" name="Picture 3" descr="0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371600"/>
            <a:ext cx="3325813" cy="2578100"/>
          </a:xfrm>
          <a:prstGeom prst="rect">
            <a:avLst/>
          </a:prstGeom>
          <a:noFill/>
          <a:ln w="57150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76313" y="5410200"/>
            <a:ext cx="7323137" cy="1225550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chemeClr val="folHlink"/>
                </a:solidFill>
                <a:latin typeface="Arial" charset="0"/>
              </a:rPr>
              <a:t>Высокая избирательность действия фермента</a:t>
            </a:r>
          </a:p>
          <a:p>
            <a:pPr algn="ctr"/>
            <a:r>
              <a:rPr lang="ru-RU">
                <a:solidFill>
                  <a:schemeClr val="folHlink"/>
                </a:solidFill>
                <a:latin typeface="Arial" charset="0"/>
              </a:rPr>
              <a:t> обеспечивается тем, что субстрат связывается </a:t>
            </a:r>
          </a:p>
          <a:p>
            <a:pPr algn="ctr"/>
            <a:r>
              <a:rPr lang="ru-RU">
                <a:solidFill>
                  <a:schemeClr val="folHlink"/>
                </a:solidFill>
                <a:latin typeface="Arial" charset="0"/>
              </a:rPr>
              <a:t>в активном центре фермента в нескольких точках</a:t>
            </a:r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47713" y="65088"/>
            <a:ext cx="8258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Типы взаимодействия  «фермент -</a:t>
            </a:r>
            <a:r>
              <a:rPr lang="ru-RU" sz="2800">
                <a:latin typeface="Arial" charset="0"/>
              </a:rPr>
              <a:t> </a:t>
            </a:r>
            <a:r>
              <a:rPr lang="ru-RU" sz="2800" b="1">
                <a:latin typeface="Arial" charset="0"/>
              </a:rPr>
              <a:t>субстрат»</a:t>
            </a:r>
            <a:endParaRPr lang="ru-RU" sz="2800"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219200" y="762000"/>
            <a:ext cx="249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«Ключ - замок»</a:t>
            </a:r>
            <a:endParaRPr lang="ru-RU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334000" y="762000"/>
            <a:ext cx="286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«Перчатка - рука»</a:t>
            </a:r>
            <a:endParaRPr lang="ru-RU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313363" y="4114800"/>
            <a:ext cx="2860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Arial" charset="0"/>
              </a:rPr>
              <a:t>Индуцированное </a:t>
            </a:r>
          </a:p>
          <a:p>
            <a:pPr algn="ctr"/>
            <a:r>
              <a:rPr lang="ru-RU" b="1">
                <a:latin typeface="Arial" charset="0"/>
              </a:rPr>
              <a:t>соответствие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004888" y="4191000"/>
            <a:ext cx="2809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Arial" charset="0"/>
              </a:rPr>
              <a:t>Жесткая матрица</a:t>
            </a:r>
          </a:p>
          <a:p>
            <a:pPr algn="ctr"/>
            <a:r>
              <a:rPr lang="ru-RU">
                <a:latin typeface="Arial" charset="0"/>
              </a:rPr>
              <a:t>Э.</a:t>
            </a:r>
            <a:r>
              <a:rPr lang="en-US">
                <a:latin typeface="Arial" charset="0"/>
              </a:rPr>
              <a:t> </a:t>
            </a:r>
            <a:r>
              <a:rPr lang="ru-RU">
                <a:latin typeface="Arial" charset="0"/>
              </a:rPr>
              <a:t>Фишер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5867400" y="4876800"/>
            <a:ext cx="180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Г.</a:t>
            </a:r>
            <a:r>
              <a:rPr lang="en-US">
                <a:latin typeface="Arial" charset="0"/>
              </a:rPr>
              <a:t> </a:t>
            </a:r>
            <a:r>
              <a:rPr lang="ru-RU">
                <a:latin typeface="Arial" charset="0"/>
              </a:rPr>
              <a:t>Кошланд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168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905000"/>
            <a:ext cx="2368550" cy="2220913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  <p:pic>
        <p:nvPicPr>
          <p:cNvPr id="37891" name="Picture 3" descr="168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1905000"/>
            <a:ext cx="1808163" cy="2903538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  <p:pic>
        <p:nvPicPr>
          <p:cNvPr id="37892" name="Picture 4" descr="168_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1828800"/>
            <a:ext cx="2246313" cy="2589213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1111250" y="65088"/>
            <a:ext cx="68135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Сближение и ориентация субстрата</a:t>
            </a:r>
          </a:p>
          <a:p>
            <a:pPr algn="ctr"/>
            <a:r>
              <a:rPr lang="ru-RU" sz="2800">
                <a:latin typeface="Arial" charset="0"/>
              </a:rPr>
              <a:t> по отношению к каталитической группе</a:t>
            </a:r>
          </a:p>
          <a:p>
            <a:pPr algn="ctr"/>
            <a:r>
              <a:rPr lang="ru-RU" sz="2800">
                <a:latin typeface="Arial" charset="0"/>
              </a:rPr>
              <a:t> в активном центре фермента</a:t>
            </a:r>
            <a:endParaRPr lang="ru-RU"/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85800" y="4495800"/>
            <a:ext cx="22526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Неправильная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ориентация,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неправильное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сближение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505200" y="5181600"/>
            <a:ext cx="21986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Правильное 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сближение,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неправильная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ориентация</a:t>
            </a:r>
            <a:endParaRPr lang="ru-RU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6553200" y="4800600"/>
            <a:ext cx="20050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Правильное 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сближение,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правильная </a:t>
            </a:r>
          </a:p>
          <a:p>
            <a:pPr algn="ctr"/>
            <a:r>
              <a:rPr lang="ru-RU">
                <a:solidFill>
                  <a:srgbClr val="FF66FF"/>
                </a:solidFill>
                <a:latin typeface="Arial" charset="0"/>
              </a:rPr>
              <a:t>ориентация</a:t>
            </a:r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295400" y="228600"/>
            <a:ext cx="6434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Специфичность действия ферментов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5867400" y="17526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3352800" y="17526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7239000" y="17526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6443663" y="1052513"/>
            <a:ext cx="301625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5867400" y="10668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5257800" y="17526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4038600" y="10668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6553200" y="17526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Oval 12"/>
          <p:cNvSpPr>
            <a:spLocks noChangeArrowheads="1"/>
          </p:cNvSpPr>
          <p:nvPr/>
        </p:nvSpPr>
        <p:spPr bwMode="auto">
          <a:xfrm>
            <a:off x="4648200" y="17526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3" name="Oval 13"/>
          <p:cNvSpPr>
            <a:spLocks noChangeArrowheads="1"/>
          </p:cNvSpPr>
          <p:nvPr/>
        </p:nvSpPr>
        <p:spPr bwMode="auto">
          <a:xfrm>
            <a:off x="4038600" y="17526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590800" y="17526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2590800" y="10668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3352800" y="10668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5257800" y="10668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4648200" y="10668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39" name="AutoShape 19"/>
          <p:cNvSpPr>
            <a:spLocks noChangeArrowheads="1"/>
          </p:cNvSpPr>
          <p:nvPr/>
        </p:nvSpPr>
        <p:spPr bwMode="auto">
          <a:xfrm>
            <a:off x="7467600" y="10668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0745" name="AutoShape 25"/>
          <p:cNvCxnSpPr>
            <a:cxnSpLocks noChangeShapeType="1"/>
            <a:stCxn id="30725" idx="0"/>
            <a:endCxn id="30739" idx="3"/>
          </p:cNvCxnSpPr>
          <p:nvPr/>
        </p:nvCxnSpPr>
        <p:spPr bwMode="auto">
          <a:xfrm rot="16200000">
            <a:off x="7296150" y="1428750"/>
            <a:ext cx="419100" cy="228600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0747" name="AutoShape 27"/>
          <p:cNvCxnSpPr>
            <a:cxnSpLocks noChangeShapeType="1"/>
            <a:endCxn id="30727" idx="4"/>
          </p:cNvCxnSpPr>
          <p:nvPr/>
        </p:nvCxnSpPr>
        <p:spPr bwMode="auto">
          <a:xfrm rot="16200000">
            <a:off x="5810250" y="1431925"/>
            <a:ext cx="458788" cy="261938"/>
          </a:xfrm>
          <a:prstGeom prst="curvedConnector3">
            <a:avLst>
              <a:gd name="adj1" fmla="val 5432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30748" name="Line 28"/>
          <p:cNvSpPr>
            <a:spLocks noChangeShapeType="1"/>
          </p:cNvSpPr>
          <p:nvPr/>
        </p:nvSpPr>
        <p:spPr bwMode="auto">
          <a:xfrm flipV="1">
            <a:off x="5410200" y="12954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1" name="Line 31"/>
          <p:cNvSpPr>
            <a:spLocks noChangeShapeType="1"/>
          </p:cNvSpPr>
          <p:nvPr/>
        </p:nvSpPr>
        <p:spPr bwMode="auto">
          <a:xfrm flipV="1">
            <a:off x="4191000" y="13716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2" name="Line 32"/>
          <p:cNvSpPr>
            <a:spLocks noChangeShapeType="1"/>
          </p:cNvSpPr>
          <p:nvPr/>
        </p:nvSpPr>
        <p:spPr bwMode="auto">
          <a:xfrm flipV="1">
            <a:off x="3505200" y="13716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3" name="Line 33"/>
          <p:cNvSpPr>
            <a:spLocks noChangeShapeType="1"/>
          </p:cNvSpPr>
          <p:nvPr/>
        </p:nvSpPr>
        <p:spPr bwMode="auto">
          <a:xfrm>
            <a:off x="2743200" y="13716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4" name="Text Box 34"/>
          <p:cNvSpPr txBox="1">
            <a:spLocks noChangeArrowheads="1"/>
          </p:cNvSpPr>
          <p:nvPr/>
        </p:nvSpPr>
        <p:spPr bwMode="auto">
          <a:xfrm>
            <a:off x="1219200" y="836613"/>
            <a:ext cx="111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1"/>
                </a:solidFill>
                <a:latin typeface="Arial" charset="0"/>
              </a:rPr>
              <a:t>группа</a:t>
            </a:r>
            <a:endParaRPr lang="ru-RU"/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1371600" y="1293813"/>
            <a:ext cx="96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связь</a:t>
            </a:r>
          </a:p>
        </p:txBody>
      </p:sp>
      <p:sp>
        <p:nvSpPr>
          <p:cNvPr id="30756" name="Text Box 36"/>
          <p:cNvSpPr txBox="1">
            <a:spLocks noChangeArrowheads="1"/>
          </p:cNvSpPr>
          <p:nvPr/>
        </p:nvSpPr>
        <p:spPr bwMode="auto">
          <a:xfrm>
            <a:off x="1295400" y="1674813"/>
            <a:ext cx="111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1"/>
                </a:solidFill>
                <a:latin typeface="Arial" charset="0"/>
              </a:rPr>
              <a:t>группа</a:t>
            </a:r>
          </a:p>
        </p:txBody>
      </p:sp>
      <p:cxnSp>
        <p:nvCxnSpPr>
          <p:cNvPr id="30757" name="AutoShape 37"/>
          <p:cNvCxnSpPr>
            <a:cxnSpLocks noChangeShapeType="1"/>
            <a:stCxn id="30730" idx="0"/>
            <a:endCxn id="30726" idx="2"/>
          </p:cNvCxnSpPr>
          <p:nvPr/>
        </p:nvCxnSpPr>
        <p:spPr bwMode="auto">
          <a:xfrm rot="5400000" flipH="1">
            <a:off x="6348413" y="1414463"/>
            <a:ext cx="433387" cy="242887"/>
          </a:xfrm>
          <a:prstGeom prst="curvedConnector3">
            <a:avLst>
              <a:gd name="adj1" fmla="val 49815"/>
            </a:avLst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</p:cxnSp>
      <p:cxnSp>
        <p:nvCxnSpPr>
          <p:cNvPr id="30760" name="AutoShape 40"/>
          <p:cNvCxnSpPr>
            <a:cxnSpLocks noChangeShapeType="1"/>
          </p:cNvCxnSpPr>
          <p:nvPr/>
        </p:nvCxnSpPr>
        <p:spPr bwMode="auto">
          <a:xfrm flipH="1" flipV="1">
            <a:off x="4800600" y="1371600"/>
            <a:ext cx="122238" cy="549275"/>
          </a:xfrm>
          <a:prstGeom prst="curvedConnector4">
            <a:avLst>
              <a:gd name="adj1" fmla="val -187014"/>
              <a:gd name="adj2" fmla="val 62139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6919913" y="1335088"/>
            <a:ext cx="40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А</a:t>
            </a:r>
            <a:endParaRPr lang="ru-RU"/>
          </a:p>
        </p:txBody>
      </p:sp>
      <p:sp>
        <p:nvSpPr>
          <p:cNvPr id="30762" name="Line 42"/>
          <p:cNvSpPr>
            <a:spLocks noChangeShapeType="1"/>
          </p:cNvSpPr>
          <p:nvPr/>
        </p:nvSpPr>
        <p:spPr bwMode="auto">
          <a:xfrm flipH="1">
            <a:off x="6629400" y="1600200"/>
            <a:ext cx="381000" cy="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3" name="Rectangle 43"/>
          <p:cNvSpPr>
            <a:spLocks noChangeArrowheads="1"/>
          </p:cNvSpPr>
          <p:nvPr/>
        </p:nvSpPr>
        <p:spPr bwMode="auto">
          <a:xfrm>
            <a:off x="2590800" y="31242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4" name="Rectangle 44"/>
          <p:cNvSpPr>
            <a:spLocks noChangeArrowheads="1"/>
          </p:cNvSpPr>
          <p:nvPr/>
        </p:nvSpPr>
        <p:spPr bwMode="auto">
          <a:xfrm>
            <a:off x="4724400" y="24384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5" name="Rectangle 45"/>
          <p:cNvSpPr>
            <a:spLocks noChangeArrowheads="1"/>
          </p:cNvSpPr>
          <p:nvPr/>
        </p:nvSpPr>
        <p:spPr bwMode="auto">
          <a:xfrm>
            <a:off x="3276600" y="24384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6" name="Rectangle 46"/>
          <p:cNvSpPr>
            <a:spLocks noChangeArrowheads="1"/>
          </p:cNvSpPr>
          <p:nvPr/>
        </p:nvSpPr>
        <p:spPr bwMode="auto">
          <a:xfrm>
            <a:off x="2590800" y="24384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7" name="Rectangle 47"/>
          <p:cNvSpPr>
            <a:spLocks noChangeArrowheads="1"/>
          </p:cNvSpPr>
          <p:nvPr/>
        </p:nvSpPr>
        <p:spPr bwMode="auto">
          <a:xfrm>
            <a:off x="6096000" y="44196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8" name="Rectangle 48"/>
          <p:cNvSpPr>
            <a:spLocks noChangeArrowheads="1"/>
          </p:cNvSpPr>
          <p:nvPr/>
        </p:nvSpPr>
        <p:spPr bwMode="auto">
          <a:xfrm>
            <a:off x="5410200" y="24384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9" name="Rectangle 49"/>
          <p:cNvSpPr>
            <a:spLocks noChangeArrowheads="1"/>
          </p:cNvSpPr>
          <p:nvPr/>
        </p:nvSpPr>
        <p:spPr bwMode="auto">
          <a:xfrm>
            <a:off x="6019800" y="31242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0" name="Oval 50"/>
          <p:cNvSpPr>
            <a:spLocks noChangeArrowheads="1"/>
          </p:cNvSpPr>
          <p:nvPr/>
        </p:nvSpPr>
        <p:spPr bwMode="auto">
          <a:xfrm>
            <a:off x="6705600" y="31242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1" name="Oval 51"/>
          <p:cNvSpPr>
            <a:spLocks noChangeArrowheads="1"/>
          </p:cNvSpPr>
          <p:nvPr/>
        </p:nvSpPr>
        <p:spPr bwMode="auto">
          <a:xfrm>
            <a:off x="4038600" y="31242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2" name="Oval 52"/>
          <p:cNvSpPr>
            <a:spLocks noChangeArrowheads="1"/>
          </p:cNvSpPr>
          <p:nvPr/>
        </p:nvSpPr>
        <p:spPr bwMode="auto">
          <a:xfrm>
            <a:off x="4724400" y="31242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3" name="Oval 53"/>
          <p:cNvSpPr>
            <a:spLocks noChangeArrowheads="1"/>
          </p:cNvSpPr>
          <p:nvPr/>
        </p:nvSpPr>
        <p:spPr bwMode="auto">
          <a:xfrm>
            <a:off x="3276600" y="31242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4" name="AutoShape 54"/>
          <p:cNvSpPr>
            <a:spLocks noChangeArrowheads="1"/>
          </p:cNvSpPr>
          <p:nvPr/>
        </p:nvSpPr>
        <p:spPr bwMode="auto">
          <a:xfrm>
            <a:off x="6705600" y="24384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5" name="AutoShape 55"/>
          <p:cNvSpPr>
            <a:spLocks noChangeArrowheads="1"/>
          </p:cNvSpPr>
          <p:nvPr/>
        </p:nvSpPr>
        <p:spPr bwMode="auto">
          <a:xfrm>
            <a:off x="6157913" y="2420938"/>
            <a:ext cx="300037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6" name="AutoShape 56"/>
          <p:cNvSpPr>
            <a:spLocks noChangeArrowheads="1"/>
          </p:cNvSpPr>
          <p:nvPr/>
        </p:nvSpPr>
        <p:spPr bwMode="auto">
          <a:xfrm>
            <a:off x="5410200" y="31242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7" name="AutoShape 57"/>
          <p:cNvSpPr>
            <a:spLocks noChangeArrowheads="1"/>
          </p:cNvSpPr>
          <p:nvPr/>
        </p:nvSpPr>
        <p:spPr bwMode="auto">
          <a:xfrm>
            <a:off x="4038600" y="24384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8" name="Line 58"/>
          <p:cNvSpPr>
            <a:spLocks noChangeShapeType="1"/>
          </p:cNvSpPr>
          <p:nvPr/>
        </p:nvSpPr>
        <p:spPr bwMode="auto">
          <a:xfrm flipV="1">
            <a:off x="2743200" y="27432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80" name="Line 60"/>
          <p:cNvSpPr>
            <a:spLocks noChangeShapeType="1"/>
          </p:cNvSpPr>
          <p:nvPr/>
        </p:nvSpPr>
        <p:spPr bwMode="auto">
          <a:xfrm flipV="1">
            <a:off x="3429000" y="27432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81" name="Line 61"/>
          <p:cNvSpPr>
            <a:spLocks noChangeShapeType="1"/>
          </p:cNvSpPr>
          <p:nvPr/>
        </p:nvSpPr>
        <p:spPr bwMode="auto">
          <a:xfrm>
            <a:off x="4191000" y="26670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0782" name="AutoShape 62"/>
          <p:cNvCxnSpPr>
            <a:cxnSpLocks noChangeShapeType="1"/>
            <a:stCxn id="30772" idx="6"/>
            <a:endCxn id="30764" idx="2"/>
          </p:cNvCxnSpPr>
          <p:nvPr/>
        </p:nvCxnSpPr>
        <p:spPr bwMode="auto">
          <a:xfrm flipH="1" flipV="1">
            <a:off x="4868863" y="2708275"/>
            <a:ext cx="122237" cy="549275"/>
          </a:xfrm>
          <a:prstGeom prst="curvedConnector4">
            <a:avLst>
              <a:gd name="adj1" fmla="val -187014"/>
              <a:gd name="adj2" fmla="val 62139"/>
            </a:avLst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</p:cxnSp>
      <p:sp>
        <p:nvSpPr>
          <p:cNvPr id="30783" name="Line 63"/>
          <p:cNvSpPr>
            <a:spLocks noChangeShapeType="1"/>
          </p:cNvSpPr>
          <p:nvPr/>
        </p:nvSpPr>
        <p:spPr bwMode="auto">
          <a:xfrm flipV="1">
            <a:off x="5562600" y="26670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0784" name="AutoShape 64"/>
          <p:cNvCxnSpPr>
            <a:cxnSpLocks noChangeShapeType="1"/>
            <a:stCxn id="30769" idx="0"/>
          </p:cNvCxnSpPr>
          <p:nvPr/>
        </p:nvCxnSpPr>
        <p:spPr bwMode="auto">
          <a:xfrm rot="16200000">
            <a:off x="6053932" y="2853531"/>
            <a:ext cx="381000" cy="160337"/>
          </a:xfrm>
          <a:prstGeom prst="curvedConnector3">
            <a:avLst>
              <a:gd name="adj1" fmla="val 50000"/>
            </a:avLst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</p:cxnSp>
      <p:cxnSp>
        <p:nvCxnSpPr>
          <p:cNvPr id="30785" name="AutoShape 65"/>
          <p:cNvCxnSpPr>
            <a:cxnSpLocks noChangeShapeType="1"/>
            <a:stCxn id="30770" idx="7"/>
            <a:endCxn id="30774" idx="2"/>
          </p:cNvCxnSpPr>
          <p:nvPr/>
        </p:nvCxnSpPr>
        <p:spPr bwMode="auto">
          <a:xfrm rot="5400000" flipH="1">
            <a:off x="6589713" y="2820987"/>
            <a:ext cx="458788" cy="227013"/>
          </a:xfrm>
          <a:prstGeom prst="curvedConnector3">
            <a:avLst>
              <a:gd name="adj1" fmla="val 54324"/>
            </a:avLst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</p:cxnSp>
      <p:sp>
        <p:nvSpPr>
          <p:cNvPr id="30786" name="AutoShape 66"/>
          <p:cNvSpPr>
            <a:spLocks noChangeArrowheads="1"/>
          </p:cNvSpPr>
          <p:nvPr/>
        </p:nvSpPr>
        <p:spPr bwMode="auto">
          <a:xfrm>
            <a:off x="7391400" y="31242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87" name="AutoShape 67"/>
          <p:cNvSpPr>
            <a:spLocks noChangeArrowheads="1"/>
          </p:cNvSpPr>
          <p:nvPr/>
        </p:nvSpPr>
        <p:spPr bwMode="auto">
          <a:xfrm>
            <a:off x="7391400" y="24384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0788" name="AutoShape 68"/>
          <p:cNvCxnSpPr>
            <a:cxnSpLocks noChangeShapeType="1"/>
            <a:stCxn id="30786" idx="0"/>
            <a:endCxn id="30787" idx="4"/>
          </p:cNvCxnSpPr>
          <p:nvPr/>
        </p:nvCxnSpPr>
        <p:spPr bwMode="auto">
          <a:xfrm rot="16200000">
            <a:off x="7409657" y="2839243"/>
            <a:ext cx="419100" cy="150813"/>
          </a:xfrm>
          <a:prstGeom prst="curvedConnector3">
            <a:avLst>
              <a:gd name="adj1" fmla="val 50000"/>
            </a:avLst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</p:cxnSp>
      <p:sp>
        <p:nvSpPr>
          <p:cNvPr id="30789" name="Text Box 69"/>
          <p:cNvSpPr txBox="1">
            <a:spLocks noChangeArrowheads="1"/>
          </p:cNvSpPr>
          <p:nvPr/>
        </p:nvSpPr>
        <p:spPr bwMode="auto">
          <a:xfrm>
            <a:off x="4405313" y="2706688"/>
            <a:ext cx="401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Б</a:t>
            </a:r>
            <a:endParaRPr lang="ru-RU"/>
          </a:p>
        </p:txBody>
      </p:sp>
      <p:sp>
        <p:nvSpPr>
          <p:cNvPr id="30790" name="Text Box 70"/>
          <p:cNvSpPr txBox="1">
            <a:spLocks noChangeArrowheads="1"/>
          </p:cNvSpPr>
          <p:nvPr/>
        </p:nvSpPr>
        <p:spPr bwMode="auto">
          <a:xfrm>
            <a:off x="5638800" y="2667000"/>
            <a:ext cx="38576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" charset="0"/>
              </a:rPr>
              <a:t>Б</a:t>
            </a:r>
            <a:endParaRPr lang="ru-RU"/>
          </a:p>
        </p:txBody>
      </p:sp>
      <p:sp>
        <p:nvSpPr>
          <p:cNvPr id="30791" name="Text Box 71"/>
          <p:cNvSpPr txBox="1">
            <a:spLocks noChangeArrowheads="1"/>
          </p:cNvSpPr>
          <p:nvPr/>
        </p:nvSpPr>
        <p:spPr bwMode="auto">
          <a:xfrm>
            <a:off x="7086600" y="2667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Б</a:t>
            </a:r>
            <a:endParaRPr lang="ru-RU"/>
          </a:p>
        </p:txBody>
      </p:sp>
      <p:sp>
        <p:nvSpPr>
          <p:cNvPr id="30792" name="Text Box 72"/>
          <p:cNvSpPr txBox="1">
            <a:spLocks noChangeArrowheads="1"/>
          </p:cNvSpPr>
          <p:nvPr/>
        </p:nvSpPr>
        <p:spPr bwMode="auto">
          <a:xfrm>
            <a:off x="7910513" y="2630488"/>
            <a:ext cx="401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Б</a:t>
            </a:r>
          </a:p>
        </p:txBody>
      </p:sp>
      <p:sp>
        <p:nvSpPr>
          <p:cNvPr id="30793" name="Line 73"/>
          <p:cNvSpPr>
            <a:spLocks noChangeShapeType="1"/>
          </p:cNvSpPr>
          <p:nvPr/>
        </p:nvSpPr>
        <p:spPr bwMode="auto">
          <a:xfrm>
            <a:off x="4724400" y="2971800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4" name="Line 74"/>
          <p:cNvSpPr>
            <a:spLocks noChangeShapeType="1"/>
          </p:cNvSpPr>
          <p:nvPr/>
        </p:nvSpPr>
        <p:spPr bwMode="auto">
          <a:xfrm>
            <a:off x="6019800" y="2895600"/>
            <a:ext cx="2286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5" name="Line 75"/>
          <p:cNvSpPr>
            <a:spLocks noChangeShapeType="1"/>
          </p:cNvSpPr>
          <p:nvPr/>
        </p:nvSpPr>
        <p:spPr bwMode="auto">
          <a:xfrm flipH="1">
            <a:off x="6781800" y="2895600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6" name="Line 76"/>
          <p:cNvSpPr>
            <a:spLocks noChangeShapeType="1"/>
          </p:cNvSpPr>
          <p:nvPr/>
        </p:nvSpPr>
        <p:spPr bwMode="auto">
          <a:xfrm flipH="1">
            <a:off x="7620000" y="2895600"/>
            <a:ext cx="381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7" name="Rectangle 77"/>
          <p:cNvSpPr>
            <a:spLocks noChangeArrowheads="1"/>
          </p:cNvSpPr>
          <p:nvPr/>
        </p:nvSpPr>
        <p:spPr bwMode="auto">
          <a:xfrm>
            <a:off x="5410200" y="38100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8" name="Rectangle 78"/>
          <p:cNvSpPr>
            <a:spLocks noChangeArrowheads="1"/>
          </p:cNvSpPr>
          <p:nvPr/>
        </p:nvSpPr>
        <p:spPr bwMode="auto">
          <a:xfrm>
            <a:off x="4648200" y="38100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9" name="Rectangle 79"/>
          <p:cNvSpPr>
            <a:spLocks noChangeArrowheads="1"/>
          </p:cNvSpPr>
          <p:nvPr/>
        </p:nvSpPr>
        <p:spPr bwMode="auto">
          <a:xfrm>
            <a:off x="3276600" y="38100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0" name="Rectangle 80"/>
          <p:cNvSpPr>
            <a:spLocks noChangeArrowheads="1"/>
          </p:cNvSpPr>
          <p:nvPr/>
        </p:nvSpPr>
        <p:spPr bwMode="auto">
          <a:xfrm>
            <a:off x="2590800" y="44958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1" name="Rectangle 81"/>
          <p:cNvSpPr>
            <a:spLocks noChangeArrowheads="1"/>
          </p:cNvSpPr>
          <p:nvPr/>
        </p:nvSpPr>
        <p:spPr bwMode="auto">
          <a:xfrm>
            <a:off x="2590800" y="3810000"/>
            <a:ext cx="287338" cy="269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2" name="Oval 82"/>
          <p:cNvSpPr>
            <a:spLocks noChangeArrowheads="1"/>
          </p:cNvSpPr>
          <p:nvPr/>
        </p:nvSpPr>
        <p:spPr bwMode="auto">
          <a:xfrm>
            <a:off x="6781800" y="44196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3" name="Oval 83"/>
          <p:cNvSpPr>
            <a:spLocks noChangeArrowheads="1"/>
          </p:cNvSpPr>
          <p:nvPr/>
        </p:nvSpPr>
        <p:spPr bwMode="auto">
          <a:xfrm>
            <a:off x="4648200" y="44958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4" name="Oval 84"/>
          <p:cNvSpPr>
            <a:spLocks noChangeArrowheads="1"/>
          </p:cNvSpPr>
          <p:nvPr/>
        </p:nvSpPr>
        <p:spPr bwMode="auto">
          <a:xfrm>
            <a:off x="3962400" y="44958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5" name="Oval 85"/>
          <p:cNvSpPr>
            <a:spLocks noChangeArrowheads="1"/>
          </p:cNvSpPr>
          <p:nvPr/>
        </p:nvSpPr>
        <p:spPr bwMode="auto">
          <a:xfrm>
            <a:off x="3276600" y="4495800"/>
            <a:ext cx="266700" cy="266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6" name="AutoShape 86"/>
          <p:cNvSpPr>
            <a:spLocks noChangeArrowheads="1"/>
          </p:cNvSpPr>
          <p:nvPr/>
        </p:nvSpPr>
        <p:spPr bwMode="auto">
          <a:xfrm>
            <a:off x="7391400" y="38100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7" name="AutoShape 87"/>
          <p:cNvSpPr>
            <a:spLocks noChangeArrowheads="1"/>
          </p:cNvSpPr>
          <p:nvPr/>
        </p:nvSpPr>
        <p:spPr bwMode="auto">
          <a:xfrm>
            <a:off x="7391400" y="44196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8" name="AutoShape 88"/>
          <p:cNvSpPr>
            <a:spLocks noChangeArrowheads="1"/>
          </p:cNvSpPr>
          <p:nvPr/>
        </p:nvSpPr>
        <p:spPr bwMode="auto">
          <a:xfrm>
            <a:off x="6705600" y="38100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9" name="AutoShape 89"/>
          <p:cNvSpPr>
            <a:spLocks noChangeArrowheads="1"/>
          </p:cNvSpPr>
          <p:nvPr/>
        </p:nvSpPr>
        <p:spPr bwMode="auto">
          <a:xfrm>
            <a:off x="6019800" y="38100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0" name="AutoShape 90"/>
          <p:cNvSpPr>
            <a:spLocks noChangeArrowheads="1"/>
          </p:cNvSpPr>
          <p:nvPr/>
        </p:nvSpPr>
        <p:spPr bwMode="auto">
          <a:xfrm>
            <a:off x="3962400" y="38100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2" name="AutoShape 92"/>
          <p:cNvSpPr>
            <a:spLocks noChangeArrowheads="1"/>
          </p:cNvSpPr>
          <p:nvPr/>
        </p:nvSpPr>
        <p:spPr bwMode="auto">
          <a:xfrm>
            <a:off x="5410200" y="4419600"/>
            <a:ext cx="303213" cy="266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3" name="Line 93"/>
          <p:cNvSpPr>
            <a:spLocks noChangeShapeType="1"/>
          </p:cNvSpPr>
          <p:nvPr/>
        </p:nvSpPr>
        <p:spPr bwMode="auto">
          <a:xfrm flipV="1">
            <a:off x="2743200" y="4038600"/>
            <a:ext cx="0" cy="4572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4" name="Line 94"/>
          <p:cNvSpPr>
            <a:spLocks noChangeShapeType="1"/>
          </p:cNvSpPr>
          <p:nvPr/>
        </p:nvSpPr>
        <p:spPr bwMode="auto">
          <a:xfrm flipV="1">
            <a:off x="3429000" y="4114800"/>
            <a:ext cx="0" cy="381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5" name="Line 95"/>
          <p:cNvSpPr>
            <a:spLocks noChangeShapeType="1"/>
          </p:cNvSpPr>
          <p:nvPr/>
        </p:nvSpPr>
        <p:spPr bwMode="auto">
          <a:xfrm flipV="1">
            <a:off x="4114800" y="4114800"/>
            <a:ext cx="0" cy="381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cxnSp>
        <p:nvCxnSpPr>
          <p:cNvPr id="30817" name="AutoShape 97"/>
          <p:cNvCxnSpPr>
            <a:cxnSpLocks noChangeShapeType="1"/>
            <a:stCxn id="30803" idx="6"/>
            <a:endCxn id="30798" idx="2"/>
          </p:cNvCxnSpPr>
          <p:nvPr/>
        </p:nvCxnSpPr>
        <p:spPr bwMode="auto">
          <a:xfrm flipH="1" flipV="1">
            <a:off x="4792663" y="4079875"/>
            <a:ext cx="122237" cy="549275"/>
          </a:xfrm>
          <a:prstGeom prst="curvedConnector4">
            <a:avLst>
              <a:gd name="adj1" fmla="val -187014"/>
              <a:gd name="adj2" fmla="val 62139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</p:cxnSp>
      <p:cxnSp>
        <p:nvCxnSpPr>
          <p:cNvPr id="30818" name="AutoShape 98"/>
          <p:cNvCxnSpPr>
            <a:cxnSpLocks noChangeShapeType="1"/>
            <a:stCxn id="30767" idx="0"/>
            <a:endCxn id="30809" idx="4"/>
          </p:cNvCxnSpPr>
          <p:nvPr/>
        </p:nvCxnSpPr>
        <p:spPr bwMode="auto">
          <a:xfrm rot="16200000">
            <a:off x="6110288" y="4206875"/>
            <a:ext cx="342900" cy="82550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</p:cxnSp>
      <p:cxnSp>
        <p:nvCxnSpPr>
          <p:cNvPr id="30819" name="AutoShape 99"/>
          <p:cNvCxnSpPr>
            <a:cxnSpLocks noChangeShapeType="1"/>
            <a:stCxn id="30802" idx="7"/>
            <a:endCxn id="30808" idx="2"/>
          </p:cNvCxnSpPr>
          <p:nvPr/>
        </p:nvCxnSpPr>
        <p:spPr bwMode="auto">
          <a:xfrm rot="5400000" flipH="1">
            <a:off x="6665913" y="4116387"/>
            <a:ext cx="382588" cy="303213"/>
          </a:xfrm>
          <a:prstGeom prst="curvedConnector3">
            <a:avLst>
              <a:gd name="adj1" fmla="val 55185"/>
            </a:avLst>
          </a:prstGeom>
          <a:noFill/>
          <a:ln w="19050">
            <a:solidFill>
              <a:schemeClr val="folHlink"/>
            </a:solidFill>
            <a:round/>
            <a:headEnd/>
            <a:tailEnd/>
          </a:ln>
          <a:effectLst/>
        </p:spPr>
      </p:cxnSp>
      <p:cxnSp>
        <p:nvCxnSpPr>
          <p:cNvPr id="30820" name="AutoShape 100"/>
          <p:cNvCxnSpPr>
            <a:cxnSpLocks noChangeShapeType="1"/>
            <a:stCxn id="30807" idx="0"/>
            <a:endCxn id="30806" idx="2"/>
          </p:cNvCxnSpPr>
          <p:nvPr/>
        </p:nvCxnSpPr>
        <p:spPr bwMode="auto">
          <a:xfrm rot="5400000" flipH="1">
            <a:off x="7296150" y="4171950"/>
            <a:ext cx="342900" cy="152400"/>
          </a:xfrm>
          <a:prstGeom prst="curvedConnector3">
            <a:avLst>
              <a:gd name="adj1" fmla="val 50000"/>
            </a:avLst>
          </a:prstGeom>
          <a:noFill/>
          <a:ln w="19050">
            <a:solidFill>
              <a:schemeClr val="folHlink"/>
            </a:solidFill>
            <a:round/>
            <a:headEnd/>
            <a:tailEnd/>
          </a:ln>
          <a:effectLst/>
        </p:spPr>
      </p:cxnSp>
      <p:sp>
        <p:nvSpPr>
          <p:cNvPr id="30821" name="Line 101"/>
          <p:cNvSpPr>
            <a:spLocks noChangeShapeType="1"/>
          </p:cNvSpPr>
          <p:nvPr/>
        </p:nvSpPr>
        <p:spPr bwMode="auto">
          <a:xfrm flipV="1">
            <a:off x="5562600" y="4114800"/>
            <a:ext cx="0" cy="3048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22" name="Text Box 102"/>
          <p:cNvSpPr txBox="1">
            <a:spLocks noChangeArrowheads="1"/>
          </p:cNvSpPr>
          <p:nvPr/>
        </p:nvSpPr>
        <p:spPr bwMode="auto">
          <a:xfrm>
            <a:off x="2957513" y="4002088"/>
            <a:ext cx="40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23" name="Text Box 103"/>
          <p:cNvSpPr txBox="1">
            <a:spLocks noChangeArrowheads="1"/>
          </p:cNvSpPr>
          <p:nvPr/>
        </p:nvSpPr>
        <p:spPr bwMode="auto">
          <a:xfrm>
            <a:off x="3581400" y="40370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24" name="Text Box 104"/>
          <p:cNvSpPr txBox="1">
            <a:spLocks noChangeArrowheads="1"/>
          </p:cNvSpPr>
          <p:nvPr/>
        </p:nvSpPr>
        <p:spPr bwMode="auto">
          <a:xfrm>
            <a:off x="4267200" y="40370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25" name="Text Box 105"/>
          <p:cNvSpPr txBox="1">
            <a:spLocks noChangeArrowheads="1"/>
          </p:cNvSpPr>
          <p:nvPr/>
        </p:nvSpPr>
        <p:spPr bwMode="auto">
          <a:xfrm>
            <a:off x="5105400" y="4038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30826" name="Text Box 106"/>
          <p:cNvSpPr txBox="1">
            <a:spLocks noChangeArrowheads="1"/>
          </p:cNvSpPr>
          <p:nvPr/>
        </p:nvSpPr>
        <p:spPr bwMode="auto">
          <a:xfrm>
            <a:off x="5638800" y="40370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27" name="Text Box 107"/>
          <p:cNvSpPr txBox="1">
            <a:spLocks noChangeArrowheads="1"/>
          </p:cNvSpPr>
          <p:nvPr/>
        </p:nvSpPr>
        <p:spPr bwMode="auto">
          <a:xfrm>
            <a:off x="6400800" y="40370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29" name="Text Box 109"/>
          <p:cNvSpPr txBox="1">
            <a:spLocks noChangeArrowheads="1"/>
          </p:cNvSpPr>
          <p:nvPr/>
        </p:nvSpPr>
        <p:spPr bwMode="auto">
          <a:xfrm>
            <a:off x="7086600" y="40370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30" name="Text Box 110"/>
          <p:cNvSpPr txBox="1">
            <a:spLocks noChangeArrowheads="1"/>
          </p:cNvSpPr>
          <p:nvPr/>
        </p:nvSpPr>
        <p:spPr bwMode="auto">
          <a:xfrm>
            <a:off x="7620000" y="40370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</a:t>
            </a:r>
            <a:endParaRPr lang="ru-RU"/>
          </a:p>
        </p:txBody>
      </p:sp>
      <p:sp>
        <p:nvSpPr>
          <p:cNvPr id="30831" name="Line 111"/>
          <p:cNvSpPr>
            <a:spLocks noChangeShapeType="1"/>
          </p:cNvSpPr>
          <p:nvPr/>
        </p:nvSpPr>
        <p:spPr bwMode="auto">
          <a:xfrm flipH="1">
            <a:off x="2743200" y="4267200"/>
            <a:ext cx="2286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2" name="Line 112"/>
          <p:cNvSpPr>
            <a:spLocks noChangeShapeType="1"/>
          </p:cNvSpPr>
          <p:nvPr/>
        </p:nvSpPr>
        <p:spPr bwMode="auto">
          <a:xfrm flipH="1">
            <a:off x="3429000" y="4267200"/>
            <a:ext cx="2286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4" name="Line 114"/>
          <p:cNvSpPr>
            <a:spLocks noChangeShapeType="1"/>
          </p:cNvSpPr>
          <p:nvPr/>
        </p:nvSpPr>
        <p:spPr bwMode="auto">
          <a:xfrm flipH="1">
            <a:off x="4953000" y="4267200"/>
            <a:ext cx="3048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5" name="Line 115"/>
          <p:cNvSpPr>
            <a:spLocks noChangeShapeType="1"/>
          </p:cNvSpPr>
          <p:nvPr/>
        </p:nvSpPr>
        <p:spPr bwMode="auto">
          <a:xfrm flipH="1">
            <a:off x="5562600" y="4267200"/>
            <a:ext cx="2286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6" name="Line 116"/>
          <p:cNvSpPr>
            <a:spLocks noChangeShapeType="1"/>
          </p:cNvSpPr>
          <p:nvPr/>
        </p:nvSpPr>
        <p:spPr bwMode="auto">
          <a:xfrm flipH="1">
            <a:off x="6248400" y="4267200"/>
            <a:ext cx="2286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7" name="Line 117"/>
          <p:cNvSpPr>
            <a:spLocks noChangeShapeType="1"/>
          </p:cNvSpPr>
          <p:nvPr/>
        </p:nvSpPr>
        <p:spPr bwMode="auto">
          <a:xfrm flipH="1">
            <a:off x="6934200" y="4267200"/>
            <a:ext cx="2286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38" name="Line 118"/>
          <p:cNvSpPr>
            <a:spLocks noChangeShapeType="1"/>
          </p:cNvSpPr>
          <p:nvPr/>
        </p:nvSpPr>
        <p:spPr bwMode="auto">
          <a:xfrm flipH="1">
            <a:off x="7467600" y="4267200"/>
            <a:ext cx="3048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40" name="Line 120"/>
          <p:cNvSpPr>
            <a:spLocks noChangeShapeType="1"/>
          </p:cNvSpPr>
          <p:nvPr/>
        </p:nvSpPr>
        <p:spPr bwMode="auto">
          <a:xfrm flipH="1">
            <a:off x="4191000" y="4267200"/>
            <a:ext cx="2286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41" name="Text Box 121"/>
          <p:cNvSpPr txBox="1">
            <a:spLocks noChangeArrowheads="1"/>
          </p:cNvSpPr>
          <p:nvPr/>
        </p:nvSpPr>
        <p:spPr bwMode="auto">
          <a:xfrm>
            <a:off x="457200" y="4953000"/>
            <a:ext cx="8605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Реакционная специфичность  Субстратная специфичность</a:t>
            </a:r>
            <a:endParaRPr lang="ru-RU"/>
          </a:p>
        </p:txBody>
      </p:sp>
      <p:sp>
        <p:nvSpPr>
          <p:cNvPr id="30843" name="Text Box 123"/>
          <p:cNvSpPr txBox="1">
            <a:spLocks noChangeArrowheads="1"/>
          </p:cNvSpPr>
          <p:nvPr/>
        </p:nvSpPr>
        <p:spPr bwMode="auto">
          <a:xfrm>
            <a:off x="366713" y="5375275"/>
            <a:ext cx="760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</a:t>
            </a:r>
            <a:r>
              <a:rPr lang="ru-RU">
                <a:solidFill>
                  <a:srgbClr val="CC3300"/>
                </a:solidFill>
                <a:latin typeface="Arial" charset="0"/>
              </a:rPr>
              <a:t>А                    высокая                                     высокая</a:t>
            </a:r>
            <a:endParaRPr lang="ru-RU"/>
          </a:p>
        </p:txBody>
      </p:sp>
      <p:sp>
        <p:nvSpPr>
          <p:cNvPr id="30844" name="Text Box 124"/>
          <p:cNvSpPr txBox="1">
            <a:spLocks noChangeArrowheads="1"/>
          </p:cNvSpPr>
          <p:nvPr/>
        </p:nvSpPr>
        <p:spPr bwMode="auto">
          <a:xfrm>
            <a:off x="442913" y="5756275"/>
            <a:ext cx="738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CC3300"/>
                </a:solidFill>
                <a:latin typeface="Arial" charset="0"/>
              </a:rPr>
              <a:t>Б                    высокая</a:t>
            </a:r>
            <a:r>
              <a:rPr lang="ru-RU"/>
              <a:t>                                          </a:t>
            </a:r>
            <a:r>
              <a:rPr lang="ru-RU">
                <a:latin typeface="Arial" charset="0"/>
              </a:rPr>
              <a:t>низкая</a:t>
            </a:r>
          </a:p>
        </p:txBody>
      </p:sp>
      <p:sp>
        <p:nvSpPr>
          <p:cNvPr id="30845" name="Text Box 125"/>
          <p:cNvSpPr txBox="1">
            <a:spLocks noChangeArrowheads="1"/>
          </p:cNvSpPr>
          <p:nvPr/>
        </p:nvSpPr>
        <p:spPr bwMode="auto">
          <a:xfrm>
            <a:off x="442913" y="6135688"/>
            <a:ext cx="741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В                     низкая                                        низкая</a:t>
            </a:r>
          </a:p>
        </p:txBody>
      </p:sp>
      <p:sp>
        <p:nvSpPr>
          <p:cNvPr id="30846" name="Line 126"/>
          <p:cNvSpPr>
            <a:spLocks noChangeShapeType="1"/>
          </p:cNvSpPr>
          <p:nvPr/>
        </p:nvSpPr>
        <p:spPr bwMode="auto">
          <a:xfrm>
            <a:off x="4724400" y="5410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47" name="Line 127"/>
          <p:cNvSpPr>
            <a:spLocks noChangeShapeType="1"/>
          </p:cNvSpPr>
          <p:nvPr/>
        </p:nvSpPr>
        <p:spPr bwMode="auto">
          <a:xfrm>
            <a:off x="1066800" y="2209800"/>
            <a:ext cx="723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48" name="Line 128"/>
          <p:cNvSpPr>
            <a:spLocks noChangeShapeType="1"/>
          </p:cNvSpPr>
          <p:nvPr/>
        </p:nvSpPr>
        <p:spPr bwMode="auto">
          <a:xfrm>
            <a:off x="1066800" y="3581400"/>
            <a:ext cx="723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49" name="Text Box 129"/>
          <p:cNvSpPr txBox="1">
            <a:spLocks noChangeArrowheads="1"/>
          </p:cNvSpPr>
          <p:nvPr/>
        </p:nvSpPr>
        <p:spPr bwMode="auto">
          <a:xfrm>
            <a:off x="8443913" y="125888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3300"/>
                </a:solidFill>
                <a:latin typeface="Arial" charset="0"/>
              </a:rPr>
              <a:t>1</a:t>
            </a:r>
            <a:endParaRPr lang="ru-RU"/>
          </a:p>
        </p:txBody>
      </p:sp>
      <p:sp>
        <p:nvSpPr>
          <p:cNvPr id="30850" name="Text Box 130"/>
          <p:cNvSpPr txBox="1">
            <a:spLocks noChangeArrowheads="1"/>
          </p:cNvSpPr>
          <p:nvPr/>
        </p:nvSpPr>
        <p:spPr bwMode="auto">
          <a:xfrm>
            <a:off x="8520113" y="263048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3300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30851" name="Text Box 131"/>
          <p:cNvSpPr txBox="1">
            <a:spLocks noChangeArrowheads="1"/>
          </p:cNvSpPr>
          <p:nvPr/>
        </p:nvSpPr>
        <p:spPr bwMode="auto">
          <a:xfrm>
            <a:off x="8443913" y="400208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3300"/>
                </a:solidFill>
                <a:latin typeface="Arial" charset="0"/>
              </a:rPr>
              <a:t>3</a:t>
            </a:r>
          </a:p>
        </p:txBody>
      </p:sp>
      <p:sp>
        <p:nvSpPr>
          <p:cNvPr id="30852" name="Text Box 132"/>
          <p:cNvSpPr txBox="1">
            <a:spLocks noChangeArrowheads="1"/>
          </p:cNvSpPr>
          <p:nvPr/>
        </p:nvSpPr>
        <p:spPr bwMode="auto">
          <a:xfrm>
            <a:off x="8520113" y="537368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endParaRPr lang="ru-RU"/>
          </a:p>
        </p:txBody>
      </p:sp>
      <p:sp>
        <p:nvSpPr>
          <p:cNvPr id="30854" name="Text Box 134"/>
          <p:cNvSpPr txBox="1">
            <a:spLocks noChangeArrowheads="1"/>
          </p:cNvSpPr>
          <p:nvPr/>
        </p:nvSpPr>
        <p:spPr bwMode="auto">
          <a:xfrm>
            <a:off x="8520113" y="575468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2</a:t>
            </a:r>
            <a:endParaRPr lang="ru-RU"/>
          </a:p>
        </p:txBody>
      </p:sp>
      <p:sp>
        <p:nvSpPr>
          <p:cNvPr id="30856" name="Text Box 136"/>
          <p:cNvSpPr txBox="1">
            <a:spLocks noChangeArrowheads="1"/>
          </p:cNvSpPr>
          <p:nvPr/>
        </p:nvSpPr>
        <p:spPr bwMode="auto">
          <a:xfrm>
            <a:off x="8534400" y="61706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3</a:t>
            </a:r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076325" y="2133600"/>
          <a:ext cx="7367588" cy="3873500"/>
        </p:xfrm>
        <a:graphic>
          <a:graphicData uri="http://schemas.openxmlformats.org/presentationml/2006/ole">
            <p:oleObj spid="_x0000_s50179" name="CS ChemDraw Drawing" r:id="rId4" imgW="4907160" imgH="2580480" progId="ChemDraw.Document.5.0">
              <p:embed/>
            </p:oleObj>
          </a:graphicData>
        </a:graphic>
      </p:graphicFrame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057400" y="838200"/>
            <a:ext cx="5681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folHlink"/>
                </a:solidFill>
                <a:latin typeface="Arial" charset="0"/>
              </a:rPr>
              <a:t>Гидролиз пептидной связи</a:t>
            </a: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 flipH="1">
            <a:off x="4114800" y="1524000"/>
            <a:ext cx="609600" cy="990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163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981200"/>
            <a:ext cx="5138738" cy="4475163"/>
          </a:xfrm>
          <a:prstGeom prst="rect">
            <a:avLst/>
          </a:prstGeom>
          <a:noFill/>
          <a:ln w="57150">
            <a:solidFill>
              <a:srgbClr val="33CCFF"/>
            </a:solidFill>
            <a:miter lim="800000"/>
            <a:headEnd/>
            <a:tailEnd/>
          </a:ln>
        </p:spPr>
      </p:pic>
      <p:sp>
        <p:nvSpPr>
          <p:cNvPr id="38915" name="Line 3"/>
          <p:cNvSpPr>
            <a:spLocks noChangeShapeType="1"/>
          </p:cNvSpPr>
          <p:nvPr/>
        </p:nvSpPr>
        <p:spPr bwMode="auto">
          <a:xfrm flipV="1">
            <a:off x="1600200" y="3810000"/>
            <a:ext cx="3429000" cy="10668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838200" y="4648200"/>
            <a:ext cx="781050" cy="4667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3300"/>
                </a:solidFill>
                <a:latin typeface="Arial" charset="0"/>
              </a:rPr>
              <a:t>Zn</a:t>
            </a:r>
            <a:r>
              <a:rPr lang="en-US" baseline="30000">
                <a:solidFill>
                  <a:srgbClr val="CC3300"/>
                </a:solidFill>
                <a:latin typeface="Arial" charset="0"/>
              </a:rPr>
              <a:t>2+</a:t>
            </a:r>
            <a:endParaRPr lang="ru-RU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23950" y="455613"/>
            <a:ext cx="70421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Arial" charset="0"/>
              </a:rPr>
              <a:t>Структура 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карбоксипептидазы А</a:t>
            </a:r>
            <a:r>
              <a:rPr lang="ru-RU" b="1">
                <a:latin typeface="Arial" charset="0"/>
              </a:rPr>
              <a:t> - фермента,</a:t>
            </a:r>
          </a:p>
          <a:p>
            <a:pPr algn="ctr"/>
            <a:r>
              <a:rPr lang="ru-RU" b="1">
                <a:latin typeface="Arial" charset="0"/>
              </a:rPr>
              <a:t> гидролизующегопептидную связь</a:t>
            </a:r>
          </a:p>
          <a:p>
            <a:pPr algn="ctr"/>
            <a:r>
              <a:rPr lang="ru-RU" b="1">
                <a:latin typeface="Arial" charset="0"/>
              </a:rPr>
              <a:t>со стороны С-концевой кислоты</a:t>
            </a:r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164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4202113" cy="293211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9939" name="Picture 3" descr="164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33800"/>
            <a:ext cx="4102100" cy="2894013"/>
          </a:xfrm>
          <a:prstGeom prst="rect">
            <a:avLst/>
          </a:prstGeom>
          <a:noFill/>
          <a:ln w="57150">
            <a:solidFill>
              <a:srgbClr val="33CCFF"/>
            </a:solidFill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4572000" y="228600"/>
            <a:ext cx="4419600" cy="12160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latin typeface="Arial" charset="0"/>
              </a:rPr>
              <a:t>Напряжение и деформация: </a:t>
            </a:r>
          </a:p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индуцированное соответствие</a:t>
            </a:r>
            <a:endParaRPr lang="ru-RU"/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572000" y="1676400"/>
            <a:ext cx="4318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i="1">
                <a:latin typeface="Arial" charset="0"/>
              </a:rPr>
              <a:t>Структура карбокси-</a:t>
            </a:r>
          </a:p>
          <a:p>
            <a:pPr algn="ctr"/>
            <a:r>
              <a:rPr lang="ru-RU" b="1" i="1">
                <a:latin typeface="Arial" charset="0"/>
              </a:rPr>
              <a:t>пептидазы А </a:t>
            </a:r>
          </a:p>
          <a:p>
            <a:pPr algn="ctr"/>
            <a:r>
              <a:rPr lang="ru-RU" b="1" i="1">
                <a:latin typeface="Arial" charset="0"/>
              </a:rPr>
              <a:t>меняется при связывании</a:t>
            </a:r>
          </a:p>
          <a:p>
            <a:pPr algn="ctr"/>
            <a:r>
              <a:rPr lang="ru-RU" b="1" i="1">
                <a:latin typeface="Arial" charset="0"/>
              </a:rPr>
              <a:t>субстрата</a:t>
            </a:r>
            <a:r>
              <a:rPr lang="ru-RU" i="1">
                <a:latin typeface="Arial" charset="0"/>
              </a:rPr>
              <a:t> 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81000" y="152400"/>
            <a:ext cx="3865563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1. Фермент без субстрата</a:t>
            </a:r>
            <a:endParaRPr lang="ru-RU"/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220663" y="3925888"/>
            <a:ext cx="3698875" cy="8318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CC3300"/>
                </a:solidFill>
                <a:latin typeface="Arial" charset="0"/>
              </a:rPr>
              <a:t>2. Фермент-субстратный</a:t>
            </a:r>
          </a:p>
          <a:p>
            <a:pPr algn="ctr"/>
            <a:r>
              <a:rPr lang="ru-RU">
                <a:solidFill>
                  <a:srgbClr val="CC3300"/>
                </a:solidFill>
                <a:latin typeface="Arial" charset="0"/>
              </a:rPr>
              <a:t>комплекс</a:t>
            </a:r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3962400" y="4419600"/>
            <a:ext cx="6096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9" name="Oval 13"/>
          <p:cNvSpPr>
            <a:spLocks noChangeArrowheads="1"/>
          </p:cNvSpPr>
          <p:nvPr/>
        </p:nvSpPr>
        <p:spPr bwMode="auto">
          <a:xfrm>
            <a:off x="228600" y="4953000"/>
            <a:ext cx="304800" cy="304800"/>
          </a:xfrm>
          <a:prstGeom prst="ellipse">
            <a:avLst/>
          </a:prstGeom>
          <a:solidFill>
            <a:srgbClr val="CC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0" name="Oval 14"/>
          <p:cNvSpPr>
            <a:spLocks noChangeArrowheads="1"/>
          </p:cNvSpPr>
          <p:nvPr/>
        </p:nvSpPr>
        <p:spPr bwMode="auto">
          <a:xfrm>
            <a:off x="228600" y="5410200"/>
            <a:ext cx="304800" cy="304800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1" name="Oval 15"/>
          <p:cNvSpPr>
            <a:spLocks noChangeArrowheads="1"/>
          </p:cNvSpPr>
          <p:nvPr/>
        </p:nvSpPr>
        <p:spPr bwMode="auto">
          <a:xfrm>
            <a:off x="228600" y="58674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2" name="Oval 16"/>
          <p:cNvSpPr>
            <a:spLocks noChangeArrowheads="1"/>
          </p:cNvSpPr>
          <p:nvPr/>
        </p:nvSpPr>
        <p:spPr bwMode="auto">
          <a:xfrm>
            <a:off x="228600" y="6324600"/>
            <a:ext cx="304800" cy="304800"/>
          </a:xfrm>
          <a:prstGeom prst="ellipse">
            <a:avLst/>
          </a:pr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595313" y="4840288"/>
            <a:ext cx="1435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CC3300"/>
                </a:solidFill>
                <a:latin typeface="Arial" charset="0"/>
              </a:rPr>
              <a:t>субстрат</a:t>
            </a:r>
            <a:endParaRPr lang="ru-RU">
              <a:latin typeface="Arial" charset="0"/>
            </a:endParaRPr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>
            <a:off x="747713" y="5297488"/>
            <a:ext cx="127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99CC00"/>
                </a:solidFill>
                <a:latin typeface="Arial" charset="0"/>
              </a:rPr>
              <a:t>Glu-270</a:t>
            </a:r>
            <a:endParaRPr lang="ru-RU"/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747713" y="5754688"/>
            <a:ext cx="127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  <a:latin typeface="Arial" charset="0"/>
              </a:rPr>
              <a:t>Arg-145</a:t>
            </a:r>
            <a:endParaRPr lang="ru-RU"/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747713" y="6211888"/>
            <a:ext cx="1233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33CCFF"/>
                </a:solidFill>
                <a:latin typeface="Arial" charset="0"/>
              </a:rPr>
              <a:t>Tyr-248</a:t>
            </a: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823913" y="293688"/>
            <a:ext cx="82311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Внутриклеточное распределение ферментов</a:t>
            </a:r>
            <a:endParaRPr lang="ru-RU"/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52400" y="1371600"/>
            <a:ext cx="88376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В клетке может содержаться до 1000 ферментов</a:t>
            </a:r>
            <a:endParaRPr lang="ru-RU"/>
          </a:p>
          <a:p>
            <a:endParaRPr lang="ru-RU"/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Ядерные</a:t>
            </a:r>
            <a:r>
              <a:rPr lang="ru-RU">
                <a:latin typeface="Arial" charset="0"/>
              </a:rPr>
              <a:t> ферменты катализируют биосинтез НК</a:t>
            </a:r>
            <a:endParaRPr lang="ru-RU"/>
          </a:p>
          <a:p>
            <a:endParaRPr lang="ru-RU"/>
          </a:p>
          <a:p>
            <a:r>
              <a:rPr lang="ru-RU">
                <a:latin typeface="Arial" charset="0"/>
              </a:rPr>
              <a:t>Ферменты энергетического обмена действуют в </a:t>
            </a: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митохондриях</a:t>
            </a: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Ферменты, комплектующие белки  -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в аппарате Гольджи</a:t>
            </a:r>
            <a:endParaRPr lang="ru-RU">
              <a:latin typeface="Arial" charset="0"/>
            </a:endParaRP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Гидролитические ферменты -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в лизосомах</a:t>
            </a: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Ферменты, защищающие клетку от чужеродных </a:t>
            </a:r>
          </a:p>
          <a:p>
            <a:r>
              <a:rPr lang="ru-RU">
                <a:latin typeface="Arial" charset="0"/>
              </a:rPr>
              <a:t>химических веществ, -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в эндоплазматическом ретикулуме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165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3863" y="1628775"/>
            <a:ext cx="5597525" cy="4592638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28688" y="369888"/>
            <a:ext cx="73390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Пространственное расположение пептида </a:t>
            </a:r>
          </a:p>
          <a:p>
            <a:pPr algn="ctr"/>
            <a:r>
              <a:rPr lang="ru-RU" sz="2800">
                <a:latin typeface="Arial" charset="0"/>
              </a:rPr>
              <a:t>в активном центре карбоксипептидазы А</a:t>
            </a:r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295400" y="381000"/>
            <a:ext cx="7173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Механизм действия карбоксипептидазы A</a:t>
            </a:r>
            <a:endParaRPr lang="ru-RU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667000" y="1066800"/>
            <a:ext cx="4132263" cy="485775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события в активном центре</a:t>
            </a:r>
            <a:endParaRPr lang="ru-RU"/>
          </a:p>
        </p:txBody>
      </p:sp>
      <p:pic>
        <p:nvPicPr>
          <p:cNvPr id="29701" name="Picture 5" descr="16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773238"/>
            <a:ext cx="4291013" cy="4325937"/>
          </a:xfrm>
          <a:prstGeom prst="rect">
            <a:avLst/>
          </a:prstGeo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964113" y="2020888"/>
            <a:ext cx="3981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chemeClr val="folHlink"/>
                </a:solidFill>
                <a:latin typeface="Arial" charset="0"/>
              </a:rPr>
              <a:t>Общий кислотно-основной</a:t>
            </a:r>
          </a:p>
          <a:p>
            <a:pPr algn="ctr"/>
            <a:r>
              <a:rPr lang="ru-RU">
                <a:solidFill>
                  <a:schemeClr val="folHlink"/>
                </a:solidFill>
                <a:latin typeface="Arial" charset="0"/>
              </a:rPr>
              <a:t>катализ</a:t>
            </a:r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H="1">
            <a:off x="2667000" y="2438400"/>
            <a:ext cx="2362200" cy="6096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5162550" y="5257800"/>
            <a:ext cx="3981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Координационный катализ</a:t>
            </a:r>
            <a:endParaRPr lang="ru-RU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 flipH="1" flipV="1">
            <a:off x="1981200" y="4724400"/>
            <a:ext cx="3200400" cy="7620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5334000" y="4724400"/>
            <a:ext cx="3665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Ионное взаимодействие</a:t>
            </a:r>
            <a:endParaRPr lang="ru-RU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 flipH="1" flipV="1">
            <a:off x="3352800" y="4495800"/>
            <a:ext cx="1905000" cy="4572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5243513" y="3544888"/>
            <a:ext cx="3082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Неполярный карман</a:t>
            </a: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 flipH="1">
            <a:off x="4114800" y="3810000"/>
            <a:ext cx="10668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165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438400"/>
            <a:ext cx="4419600" cy="3576638"/>
          </a:xfrm>
          <a:prstGeom prst="rect">
            <a:avLst/>
          </a:prstGeom>
          <a:noFill/>
          <a:ln w="76200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178300" y="188913"/>
            <a:ext cx="4965700" cy="1946275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На поверхности катализатора</a:t>
            </a:r>
          </a:p>
          <a:p>
            <a:pPr algn="ctr"/>
            <a:r>
              <a:rPr lang="ru-RU">
                <a:latin typeface="Arial" charset="0"/>
              </a:rPr>
              <a:t>находится глубокий карман,</a:t>
            </a:r>
          </a:p>
          <a:p>
            <a:pPr algn="ctr"/>
            <a:r>
              <a:rPr lang="ru-RU">
                <a:latin typeface="Arial" charset="0"/>
              </a:rPr>
              <a:t>помогающий связыванию</a:t>
            </a:r>
          </a:p>
          <a:p>
            <a:pPr algn="ctr"/>
            <a:r>
              <a:rPr lang="ru-RU">
                <a:latin typeface="Arial" charset="0"/>
              </a:rPr>
              <a:t>субстрата путем взаимодействия</a:t>
            </a:r>
          </a:p>
          <a:p>
            <a:pPr algn="ctr"/>
            <a:r>
              <a:rPr lang="ru-RU">
                <a:latin typeface="Arial" charset="0"/>
              </a:rPr>
              <a:t>с </a:t>
            </a:r>
            <a:r>
              <a:rPr lang="en-US">
                <a:latin typeface="Arial" charset="0"/>
              </a:rPr>
              <a:t>R</a:t>
            </a:r>
            <a:r>
              <a:rPr lang="ru-RU">
                <a:latin typeface="Arial" charset="0"/>
              </a:rPr>
              <a:t>-группой С-концевой кислоты</a:t>
            </a:r>
            <a:endParaRPr lang="ru-RU"/>
          </a:p>
        </p:txBody>
      </p:sp>
      <p:sp>
        <p:nvSpPr>
          <p:cNvPr id="47108" name="Line 4"/>
          <p:cNvSpPr>
            <a:spLocks noChangeShapeType="1"/>
          </p:cNvSpPr>
          <p:nvPr/>
        </p:nvSpPr>
        <p:spPr bwMode="auto">
          <a:xfrm flipH="1">
            <a:off x="1828800" y="1447800"/>
            <a:ext cx="2743200" cy="114300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548313" y="3468688"/>
            <a:ext cx="3454400" cy="466725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33CC"/>
                </a:solidFill>
                <a:latin typeface="Arial" charset="0"/>
              </a:rPr>
              <a:t>С-конец - тирозин (</a:t>
            </a:r>
            <a:r>
              <a:rPr lang="en-US">
                <a:solidFill>
                  <a:srgbClr val="FF33CC"/>
                </a:solidFill>
                <a:latin typeface="Arial" charset="0"/>
              </a:rPr>
              <a:t>Tyr)</a:t>
            </a:r>
            <a:endParaRPr lang="ru-RU"/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 flipH="1">
            <a:off x="1828800" y="3733800"/>
            <a:ext cx="3657600" cy="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143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95400"/>
            <a:ext cx="2551113" cy="4419600"/>
          </a:xfrm>
          <a:prstGeom prst="rect">
            <a:avLst/>
          </a:prstGeom>
          <a:noFill/>
          <a:ln w="7620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4114800" y="4114800"/>
            <a:ext cx="506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CH</a:t>
            </a:r>
            <a:r>
              <a:rPr lang="ru-RU" b="1" baseline="-25000">
                <a:latin typeface="Arial" charset="0"/>
              </a:rPr>
              <a:t>3</a:t>
            </a:r>
            <a:r>
              <a:rPr lang="ru-RU" b="1">
                <a:latin typeface="Arial" charset="0"/>
              </a:rPr>
              <a:t>-CH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-OH</a:t>
            </a:r>
            <a:r>
              <a:rPr lang="ru-RU"/>
              <a:t>                 </a:t>
            </a:r>
            <a:r>
              <a:rPr lang="ru-RU" b="1">
                <a:latin typeface="Arial" charset="0"/>
              </a:rPr>
              <a:t>CH</a:t>
            </a:r>
            <a:r>
              <a:rPr lang="ru-RU" b="1" baseline="-25000">
                <a:latin typeface="Arial" charset="0"/>
              </a:rPr>
              <a:t>3</a:t>
            </a:r>
            <a:r>
              <a:rPr lang="ru-RU" b="1">
                <a:latin typeface="Arial" charset="0"/>
              </a:rPr>
              <a:t>-CH=O</a:t>
            </a:r>
            <a:r>
              <a:rPr lang="ru-RU"/>
              <a:t>    </a:t>
            </a:r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6172200" y="4343400"/>
            <a:ext cx="83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6566" name="AutoShape 6"/>
          <p:cNvSpPr>
            <a:spLocks noChangeArrowheads="1"/>
          </p:cNvSpPr>
          <p:nvPr/>
        </p:nvSpPr>
        <p:spPr bwMode="auto">
          <a:xfrm rot="-5400000">
            <a:off x="5981700" y="3009900"/>
            <a:ext cx="1219200" cy="1447800"/>
          </a:xfrm>
          <a:prstGeom prst="curvedRightArrow">
            <a:avLst>
              <a:gd name="adj1" fmla="val 23750"/>
              <a:gd name="adj2" fmla="val 47500"/>
              <a:gd name="adj3" fmla="val 33333"/>
            </a:avLst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ru-RU"/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5410200" y="2667000"/>
            <a:ext cx="96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NAD</a:t>
            </a:r>
            <a:r>
              <a:rPr lang="ru-RU" b="1" baseline="30000">
                <a:solidFill>
                  <a:srgbClr val="FF0000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6705600" y="2695575"/>
            <a:ext cx="186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NAD</a:t>
            </a:r>
            <a:r>
              <a:rPr lang="ru-RU" b="1">
                <a:latin typeface="Arial" charset="0"/>
              </a:rPr>
              <a:t>H</a:t>
            </a:r>
            <a:r>
              <a:rPr lang="ru-RU" b="1" baseline="30000">
                <a:solidFill>
                  <a:srgbClr val="FF0000"/>
                </a:solidFill>
                <a:latin typeface="Arial" charset="0"/>
              </a:rPr>
              <a:t>  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+  </a:t>
            </a:r>
            <a:r>
              <a:rPr lang="ru-RU" b="1">
                <a:latin typeface="Arial" charset="0"/>
              </a:rPr>
              <a:t>H</a:t>
            </a:r>
            <a:r>
              <a:rPr lang="ru-RU" b="1" baseline="30000">
                <a:latin typeface="Arial" charset="0"/>
              </a:rPr>
              <a:t>+</a:t>
            </a:r>
            <a:endParaRPr lang="ru-RU" b="1" baseline="300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900113" y="404813"/>
            <a:ext cx="78819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          Окисление этанола алкогольдегидрогеназой</a:t>
            </a:r>
          </a:p>
          <a:p>
            <a:r>
              <a:rPr lang="ru-RU" b="1">
                <a:latin typeface="Arial" charset="0"/>
              </a:rPr>
              <a:t>                          ( кофермент  -  никотинамидаденин-</a:t>
            </a:r>
          </a:p>
          <a:p>
            <a:r>
              <a:rPr lang="ru-RU" b="1">
                <a:latin typeface="Arial" charset="0"/>
              </a:rPr>
              <a:t>                              динуклеотид   -  NА</a:t>
            </a:r>
            <a:r>
              <a:rPr lang="en-US" b="1">
                <a:latin typeface="Arial" charset="0"/>
              </a:rPr>
              <a:t>D+</a:t>
            </a:r>
            <a:r>
              <a:rPr lang="en-US" b="1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b="1">
                <a:latin typeface="Arial" charset="0"/>
              </a:rPr>
              <a:t>)</a:t>
            </a:r>
            <a:endParaRPr lang="ru-RU" b="1">
              <a:latin typeface="Arial" charset="0"/>
            </a:endParaRP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228600" y="5942013"/>
            <a:ext cx="379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алкогольдегидрогеназа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0" name="Object 4096"/>
          <p:cNvGraphicFramePr>
            <a:graphicFrameLocks noChangeAspect="1"/>
          </p:cNvGraphicFramePr>
          <p:nvPr/>
        </p:nvGraphicFramePr>
        <p:xfrm>
          <a:off x="398463" y="473075"/>
          <a:ext cx="4405312" cy="5586413"/>
        </p:xfrm>
        <a:graphic>
          <a:graphicData uri="http://schemas.openxmlformats.org/presentationml/2006/ole">
            <p:oleObj spid="_x0000_s102400" name="CS ChemDraw Drawing" r:id="rId3" imgW="3636255" imgH="4612008" progId="ChemDraw.Document.6.0">
              <p:embed/>
            </p:oleObj>
          </a:graphicData>
        </a:graphic>
      </p:graphicFrame>
      <p:sp>
        <p:nvSpPr>
          <p:cNvPr id="61443" name="Text Box 3075"/>
          <p:cNvSpPr txBox="1">
            <a:spLocks noChangeArrowheads="1"/>
          </p:cNvSpPr>
          <p:nvPr/>
        </p:nvSpPr>
        <p:spPr bwMode="auto">
          <a:xfrm>
            <a:off x="5105400" y="609600"/>
            <a:ext cx="38846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События в активном </a:t>
            </a:r>
          </a:p>
          <a:p>
            <a:r>
              <a:rPr lang="ru-RU" b="1">
                <a:latin typeface="Arial" charset="0"/>
              </a:rPr>
              <a:t>центре </a:t>
            </a:r>
          </a:p>
          <a:p>
            <a:r>
              <a:rPr lang="ru-RU" b="1">
                <a:latin typeface="Arial" charset="0"/>
              </a:rPr>
              <a:t>алкогольдегидрогеназы</a:t>
            </a:r>
            <a:endParaRPr lang="ru-RU"/>
          </a:p>
        </p:txBody>
      </p:sp>
      <p:sp>
        <p:nvSpPr>
          <p:cNvPr id="61444" name="Line 3076"/>
          <p:cNvSpPr>
            <a:spLocks noChangeShapeType="1"/>
          </p:cNvSpPr>
          <p:nvPr/>
        </p:nvSpPr>
        <p:spPr bwMode="auto">
          <a:xfrm flipH="1">
            <a:off x="2895600" y="2209800"/>
            <a:ext cx="2514600" cy="609600"/>
          </a:xfrm>
          <a:prstGeom prst="line">
            <a:avLst/>
          </a:prstGeom>
          <a:noFill/>
          <a:ln w="57150">
            <a:solidFill>
              <a:srgbClr val="FF66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5" name="Line 3077"/>
          <p:cNvSpPr>
            <a:spLocks noChangeShapeType="1"/>
          </p:cNvSpPr>
          <p:nvPr/>
        </p:nvSpPr>
        <p:spPr bwMode="auto">
          <a:xfrm flipH="1" flipV="1">
            <a:off x="3048000" y="5181600"/>
            <a:ext cx="2057400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6" name="Text Box 3078"/>
          <p:cNvSpPr txBox="1">
            <a:spLocks noChangeArrowheads="1"/>
          </p:cNvSpPr>
          <p:nvPr/>
        </p:nvSpPr>
        <p:spPr bwMode="auto">
          <a:xfrm>
            <a:off x="3810000" y="51816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 charset="0"/>
              </a:rPr>
              <a:t>CYS</a:t>
            </a:r>
            <a:endParaRPr lang="ru-RU"/>
          </a:p>
        </p:txBody>
      </p:sp>
      <p:sp>
        <p:nvSpPr>
          <p:cNvPr id="61447" name="Text Box 3079"/>
          <p:cNvSpPr txBox="1">
            <a:spLocks noChangeArrowheads="1"/>
          </p:cNvSpPr>
          <p:nvPr/>
        </p:nvSpPr>
        <p:spPr bwMode="auto">
          <a:xfrm>
            <a:off x="3810000" y="25908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 charset="0"/>
              </a:rPr>
              <a:t>CYS</a:t>
            </a:r>
            <a:endParaRPr lang="ru-RU"/>
          </a:p>
        </p:txBody>
      </p:sp>
      <p:sp>
        <p:nvSpPr>
          <p:cNvPr id="61448" name="Text Box 3080"/>
          <p:cNvSpPr txBox="1">
            <a:spLocks noChangeArrowheads="1"/>
          </p:cNvSpPr>
          <p:nvPr/>
        </p:nvSpPr>
        <p:spPr bwMode="auto">
          <a:xfrm>
            <a:off x="3962400" y="3200400"/>
            <a:ext cx="69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HIS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61449" name="Line 3081"/>
          <p:cNvSpPr>
            <a:spLocks noChangeShapeType="1"/>
          </p:cNvSpPr>
          <p:nvPr/>
        </p:nvSpPr>
        <p:spPr bwMode="auto">
          <a:xfrm flipH="1" flipV="1">
            <a:off x="1981200" y="5105400"/>
            <a:ext cx="381000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1" name="Text Box 3083"/>
          <p:cNvSpPr txBox="1">
            <a:spLocks noChangeArrowheads="1"/>
          </p:cNvSpPr>
          <p:nvPr/>
        </p:nvSpPr>
        <p:spPr bwMode="auto">
          <a:xfrm>
            <a:off x="2438400" y="6248400"/>
            <a:ext cx="96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NAD</a:t>
            </a:r>
            <a:r>
              <a:rPr lang="ru-RU" b="1" baseline="30000">
                <a:solidFill>
                  <a:srgbClr val="FF0000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61452" name="Text Box 3084"/>
          <p:cNvSpPr txBox="1">
            <a:spLocks noChangeArrowheads="1"/>
          </p:cNvSpPr>
          <p:nvPr/>
        </p:nvSpPr>
        <p:spPr bwMode="auto">
          <a:xfrm>
            <a:off x="5486400" y="1905000"/>
            <a:ext cx="3040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66FF"/>
                </a:solidFill>
                <a:latin typeface="Arial" charset="0"/>
              </a:rPr>
              <a:t>Координационный</a:t>
            </a:r>
          </a:p>
          <a:p>
            <a:pPr algn="ctr"/>
            <a:r>
              <a:rPr lang="ru-RU" b="1">
                <a:solidFill>
                  <a:srgbClr val="FF66FF"/>
                </a:solidFill>
                <a:latin typeface="Arial" charset="0"/>
              </a:rPr>
              <a:t> катализ</a:t>
            </a:r>
          </a:p>
        </p:txBody>
      </p:sp>
      <p:sp>
        <p:nvSpPr>
          <p:cNvPr id="61453" name="Text Box 3085"/>
          <p:cNvSpPr txBox="1">
            <a:spLocks noChangeArrowheads="1"/>
          </p:cNvSpPr>
          <p:nvPr/>
        </p:nvSpPr>
        <p:spPr bwMode="auto">
          <a:xfrm>
            <a:off x="5143500" y="6172200"/>
            <a:ext cx="400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Ионные взаимодействия</a:t>
            </a:r>
            <a:endParaRPr lang="ru-RU"/>
          </a:p>
        </p:txBody>
      </p:sp>
      <p:sp>
        <p:nvSpPr>
          <p:cNvPr id="61454" name="Text Box 3086"/>
          <p:cNvSpPr txBox="1">
            <a:spLocks noChangeArrowheads="1"/>
          </p:cNvSpPr>
          <p:nvPr/>
        </p:nvSpPr>
        <p:spPr bwMode="auto">
          <a:xfrm>
            <a:off x="5180013" y="3468688"/>
            <a:ext cx="3197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Кислотно-основной</a:t>
            </a:r>
          </a:p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катализ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943100" y="966788"/>
            <a:ext cx="5272088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CC3300"/>
                </a:solidFill>
                <a:latin typeface="Arial" charset="0"/>
              </a:rPr>
              <a:t>Способы регуляции:</a:t>
            </a:r>
          </a:p>
          <a:p>
            <a:pPr algn="ctr"/>
            <a:endParaRPr lang="ru-RU" b="1">
              <a:solidFill>
                <a:srgbClr val="CC3300"/>
              </a:solidFill>
              <a:latin typeface="Arial" charset="0"/>
            </a:endParaRPr>
          </a:p>
          <a:p>
            <a:pPr algn="ctr"/>
            <a:r>
              <a:rPr lang="ru-RU" sz="2800">
                <a:latin typeface="Arial" charset="0"/>
              </a:rPr>
              <a:t>1. Аллостерическая регуляция</a:t>
            </a:r>
          </a:p>
          <a:p>
            <a:pPr algn="ctr"/>
            <a:endParaRPr lang="ru-RU" sz="2800">
              <a:latin typeface="Arial" charset="0"/>
            </a:endParaRPr>
          </a:p>
          <a:p>
            <a:pPr algn="ctr"/>
            <a:r>
              <a:rPr lang="ru-RU" sz="2800">
                <a:latin typeface="Arial" charset="0"/>
              </a:rPr>
              <a:t>2. Ковалентная модификация</a:t>
            </a:r>
          </a:p>
          <a:p>
            <a:pPr algn="ctr"/>
            <a:endParaRPr lang="ru-RU" sz="2800">
              <a:latin typeface="Arial" charset="0"/>
            </a:endParaRPr>
          </a:p>
          <a:p>
            <a:pPr algn="ctr"/>
            <a:r>
              <a:rPr lang="ru-RU" sz="2800">
                <a:latin typeface="Arial" charset="0"/>
              </a:rPr>
              <a:t>3. Диссоциация неактивного</a:t>
            </a:r>
          </a:p>
          <a:p>
            <a:pPr algn="ctr"/>
            <a:r>
              <a:rPr lang="ru-RU" sz="2800">
                <a:latin typeface="Arial" charset="0"/>
              </a:rPr>
              <a:t>предшественника (зимогена), </a:t>
            </a:r>
          </a:p>
          <a:p>
            <a:pPr algn="ctr"/>
            <a:r>
              <a:rPr lang="ru-RU" sz="2800">
                <a:latin typeface="Arial" charset="0"/>
              </a:rPr>
              <a:t>на активный фермент</a:t>
            </a:r>
            <a:endParaRPr lang="ru-RU">
              <a:latin typeface="Arial" charset="0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447800" y="966788"/>
            <a:ext cx="6553200" cy="41386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514600" y="152400"/>
            <a:ext cx="4856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1. Аллостерическая регуляция</a:t>
            </a:r>
            <a:endParaRPr lang="ru-RU">
              <a:latin typeface="Arial" charset="0"/>
            </a:endParaRPr>
          </a:p>
        </p:txBody>
      </p:sp>
      <p:pic>
        <p:nvPicPr>
          <p:cNvPr id="36870" name="Picture 6" descr="005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1371600"/>
            <a:ext cx="1390650" cy="1495425"/>
          </a:xfrm>
          <a:prstGeom prst="rect">
            <a:avLst/>
          </a:prstGeom>
          <a:noFill/>
        </p:spPr>
      </p:pic>
      <p:pic>
        <p:nvPicPr>
          <p:cNvPr id="36871" name="Picture 7" descr="005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828800"/>
            <a:ext cx="1878013" cy="1304925"/>
          </a:xfrm>
          <a:prstGeom prst="rect">
            <a:avLst/>
          </a:prstGeom>
          <a:noFill/>
          <a:ln w="9525">
            <a:solidFill>
              <a:srgbClr val="33CCFF"/>
            </a:solidFill>
            <a:miter lim="800000"/>
            <a:headEnd/>
            <a:tailEnd/>
          </a:ln>
        </p:spPr>
      </p:pic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5029200" y="2514600"/>
            <a:ext cx="3810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4038600" y="1574800"/>
            <a:ext cx="1490663" cy="415925"/>
          </a:xfrm>
          <a:prstGeom prst="rect">
            <a:avLst/>
          </a:prstGeom>
          <a:noFill/>
          <a:ln w="19050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folHlink"/>
                </a:solidFill>
                <a:latin typeface="Arial" charset="0"/>
              </a:rPr>
              <a:t>эффектор</a:t>
            </a:r>
            <a:endParaRPr lang="ru-RU" sz="2000" b="1">
              <a:solidFill>
                <a:schemeClr val="folHlink"/>
              </a:solidFill>
            </a:endParaRPr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 flipV="1">
            <a:off x="1371600" y="2895600"/>
            <a:ext cx="762000" cy="1143000"/>
          </a:xfrm>
          <a:prstGeom prst="line">
            <a:avLst/>
          </a:prstGeom>
          <a:noFill/>
          <a:ln w="38100">
            <a:solidFill>
              <a:srgbClr val="33CC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995363" y="4049713"/>
            <a:ext cx="2622550" cy="1035050"/>
          </a:xfrm>
          <a:prstGeom prst="rect">
            <a:avLst/>
          </a:prstGeom>
          <a:noFill/>
          <a:ln w="28575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Arial" charset="0"/>
              </a:rPr>
              <a:t>Каталитическая</a:t>
            </a:r>
          </a:p>
          <a:p>
            <a:pPr algn="ctr"/>
            <a:r>
              <a:rPr lang="ru-RU" sz="2000">
                <a:latin typeface="Arial" charset="0"/>
              </a:rPr>
              <a:t>субъединица</a:t>
            </a:r>
          </a:p>
          <a:p>
            <a:pPr algn="ctr"/>
            <a:r>
              <a:rPr lang="ru-RU" sz="2000">
                <a:latin typeface="Arial" charset="0"/>
              </a:rPr>
              <a:t>с активным центром</a:t>
            </a:r>
            <a:endParaRPr lang="ru-RU"/>
          </a:p>
        </p:txBody>
      </p:sp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304800" y="990600"/>
            <a:ext cx="41910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685800" y="5334000"/>
            <a:ext cx="3268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Неактивный фермент</a:t>
            </a:r>
            <a:endParaRPr lang="ru-RU"/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671513" y="1065213"/>
            <a:ext cx="3219450" cy="669925"/>
          </a:xfrm>
          <a:prstGeom prst="rect">
            <a:avLst/>
          </a:prstGeom>
          <a:noFill/>
          <a:ln w="28575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800">
                <a:latin typeface="Arial" charset="0"/>
              </a:rPr>
              <a:t>Регуляторная субъединица</a:t>
            </a:r>
          </a:p>
          <a:p>
            <a:pPr algn="ctr"/>
            <a:r>
              <a:rPr lang="ru-RU" sz="1800">
                <a:latin typeface="Arial" charset="0"/>
              </a:rPr>
              <a:t>с аллостерическим центром</a:t>
            </a:r>
            <a:endParaRPr lang="ru-RU" sz="1800"/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>
            <a:off x="4648200" y="2057400"/>
            <a:ext cx="533400" cy="4572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5791200" y="838200"/>
            <a:ext cx="20574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5410200" y="3124200"/>
            <a:ext cx="2913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Активный фермент</a:t>
            </a:r>
          </a:p>
        </p:txBody>
      </p:sp>
      <p:sp>
        <p:nvSpPr>
          <p:cNvPr id="36888" name="Line 24"/>
          <p:cNvSpPr>
            <a:spLocks noChangeShapeType="1"/>
          </p:cNvSpPr>
          <p:nvPr/>
        </p:nvSpPr>
        <p:spPr bwMode="auto">
          <a:xfrm>
            <a:off x="6934200" y="3505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89" name="Oval 25"/>
          <p:cNvSpPr>
            <a:spLocks noChangeArrowheads="1"/>
          </p:cNvSpPr>
          <p:nvPr/>
        </p:nvSpPr>
        <p:spPr bwMode="auto">
          <a:xfrm>
            <a:off x="7010400" y="3657600"/>
            <a:ext cx="457200" cy="304800"/>
          </a:xfrm>
          <a:prstGeom prst="ellipse">
            <a:avLst/>
          </a:prstGeom>
          <a:solidFill>
            <a:srgbClr val="CC3300"/>
          </a:solidFill>
          <a:ln w="9525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latin typeface="Arial" charset="0"/>
              </a:rPr>
              <a:t>S</a:t>
            </a:r>
            <a:endParaRPr lang="ru-RU"/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7994650" y="3581400"/>
            <a:ext cx="1227138" cy="395288"/>
          </a:xfrm>
          <a:prstGeom prst="rect">
            <a:avLst/>
          </a:prstGeom>
          <a:noFill/>
          <a:ln w="28575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 b="1">
                <a:latin typeface="Arial" charset="0"/>
              </a:rPr>
              <a:t>субстрат</a:t>
            </a:r>
          </a:p>
        </p:txBody>
      </p:sp>
      <p:pic>
        <p:nvPicPr>
          <p:cNvPr id="36895" name="Picture 31" descr="005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4267200"/>
            <a:ext cx="1390650" cy="14954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6896" name="Line 32"/>
          <p:cNvSpPr>
            <a:spLocks noChangeShapeType="1"/>
          </p:cNvSpPr>
          <p:nvPr/>
        </p:nvSpPr>
        <p:spPr bwMode="auto">
          <a:xfrm flipH="1">
            <a:off x="7467600" y="3810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897" name="Oval 33"/>
          <p:cNvSpPr>
            <a:spLocks noChangeArrowheads="1"/>
          </p:cNvSpPr>
          <p:nvPr/>
        </p:nvSpPr>
        <p:spPr bwMode="auto">
          <a:xfrm>
            <a:off x="6858000" y="5638800"/>
            <a:ext cx="457200" cy="304800"/>
          </a:xfrm>
          <a:prstGeom prst="ellipse">
            <a:avLst/>
          </a:prstGeom>
          <a:solidFill>
            <a:srgbClr val="CC3300"/>
          </a:solidFill>
          <a:ln w="9525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latin typeface="Arial" charset="0"/>
              </a:rPr>
              <a:t>S</a:t>
            </a:r>
            <a:endParaRPr lang="ru-RU"/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5307013" y="5942013"/>
            <a:ext cx="3778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chemeClr val="folHlink"/>
                </a:solidFill>
                <a:latin typeface="Arial" charset="0"/>
              </a:rPr>
              <a:t>ES</a:t>
            </a:r>
            <a:r>
              <a:rPr lang="ru-RU">
                <a:solidFill>
                  <a:schemeClr val="folHlink"/>
                </a:solidFill>
                <a:latin typeface="Arial" charset="0"/>
              </a:rPr>
              <a:t>-ферментсубстратный</a:t>
            </a:r>
          </a:p>
          <a:p>
            <a:pPr algn="ctr"/>
            <a:r>
              <a:rPr lang="ru-RU">
                <a:solidFill>
                  <a:schemeClr val="folHlink"/>
                </a:solidFill>
                <a:latin typeface="Arial" charset="0"/>
              </a:rPr>
              <a:t>комплекс</a:t>
            </a:r>
            <a:endParaRPr lang="ru-RU">
              <a:latin typeface="Arial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2133600" y="228600"/>
            <a:ext cx="544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2. Ковалентная модификация</a:t>
            </a:r>
            <a:endParaRPr lang="ru-RU">
              <a:latin typeface="Arial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71500" y="2403475"/>
            <a:ext cx="1790700" cy="69691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2"/>
                </a:solidFill>
                <a:latin typeface="Arial" charset="0"/>
              </a:rPr>
              <a:t>Неактивный</a:t>
            </a:r>
          </a:p>
          <a:p>
            <a:pPr algn="ctr"/>
            <a:r>
              <a:rPr lang="ru-RU" sz="2000" b="1">
                <a:solidFill>
                  <a:schemeClr val="bg2"/>
                </a:solidFill>
                <a:latin typeface="Arial" charset="0"/>
              </a:rPr>
              <a:t>Е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2362200" y="2743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576513" y="2478088"/>
            <a:ext cx="119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СН</a:t>
            </a:r>
            <a:r>
              <a:rPr lang="ru-RU" b="1" baseline="-26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ОН</a:t>
            </a:r>
            <a:endParaRPr lang="ru-RU"/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>
            <a:off x="3886200" y="26670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flipH="1">
            <a:off x="3886200" y="28194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4" name="Oval 8"/>
          <p:cNvSpPr>
            <a:spLocks noChangeArrowheads="1"/>
          </p:cNvSpPr>
          <p:nvPr/>
        </p:nvSpPr>
        <p:spPr bwMode="auto">
          <a:xfrm>
            <a:off x="5519738" y="2133600"/>
            <a:ext cx="1143000" cy="1025525"/>
          </a:xfrm>
          <a:prstGeom prst="ellipse">
            <a:avLst/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Акт.Е</a:t>
            </a:r>
            <a:endParaRPr lang="ru-RU" sz="2000">
              <a:latin typeface="Arial" charset="0"/>
            </a:endParaRPr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>
            <a:off x="6667500" y="2667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6938963" y="2438400"/>
            <a:ext cx="1970087" cy="4667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СН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О-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РО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Н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 b="1">
              <a:latin typeface="Arial" charset="0"/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3338513" y="1639888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АТР</a:t>
            </a:r>
            <a:endParaRPr lang="ru-RU"/>
          </a:p>
        </p:txBody>
      </p:sp>
      <p:sp>
        <p:nvSpPr>
          <p:cNvPr id="45068" name="Line 12"/>
          <p:cNvSpPr>
            <a:spLocks noChangeShapeType="1"/>
          </p:cNvSpPr>
          <p:nvPr/>
        </p:nvSpPr>
        <p:spPr bwMode="auto">
          <a:xfrm>
            <a:off x="3733800" y="2133600"/>
            <a:ext cx="381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4710113" y="1563688"/>
            <a:ext cx="827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</a:t>
            </a:r>
            <a:r>
              <a:rPr lang="en-US" b="1">
                <a:latin typeface="Arial" charset="0"/>
              </a:rPr>
              <a:t>DP</a:t>
            </a:r>
            <a:endParaRPr lang="ru-RU"/>
          </a:p>
        </p:txBody>
      </p:sp>
      <p:sp>
        <p:nvSpPr>
          <p:cNvPr id="45070" name="Line 14"/>
          <p:cNvSpPr>
            <a:spLocks noChangeShapeType="1"/>
          </p:cNvSpPr>
          <p:nvPr/>
        </p:nvSpPr>
        <p:spPr bwMode="auto">
          <a:xfrm flipV="1">
            <a:off x="4876800" y="2057400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1" name="Line 15"/>
          <p:cNvSpPr>
            <a:spLocks noChangeShapeType="1"/>
          </p:cNvSpPr>
          <p:nvPr/>
        </p:nvSpPr>
        <p:spPr bwMode="auto">
          <a:xfrm flipH="1">
            <a:off x="4495800" y="2895600"/>
            <a:ext cx="228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4100513" y="3087688"/>
            <a:ext cx="1068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Н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РО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4</a:t>
            </a:r>
            <a:endParaRPr lang="ru-RU"/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1433513" y="1030288"/>
            <a:ext cx="700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Фосфорилирование</a:t>
            </a:r>
            <a:r>
              <a:rPr lang="ru-RU" b="1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ru-RU" b="1">
                <a:latin typeface="Arial" charset="0"/>
              </a:rPr>
              <a:t>- дефосфорилирование</a:t>
            </a:r>
            <a:endParaRPr lang="ru-RU"/>
          </a:p>
        </p:txBody>
      </p:sp>
      <p:sp>
        <p:nvSpPr>
          <p:cNvPr id="45075" name="Rectangle 19"/>
          <p:cNvSpPr>
            <a:spLocks noChangeArrowheads="1"/>
          </p:cNvSpPr>
          <p:nvPr/>
        </p:nvSpPr>
        <p:spPr bwMode="auto">
          <a:xfrm>
            <a:off x="2222500" y="2632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5078" name="Text Box 22"/>
          <p:cNvSpPr txBox="1">
            <a:spLocks noChangeArrowheads="1"/>
          </p:cNvSpPr>
          <p:nvPr/>
        </p:nvSpPr>
        <p:spPr bwMode="auto">
          <a:xfrm>
            <a:off x="823913" y="1030288"/>
            <a:ext cx="45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a)</a:t>
            </a:r>
            <a:endParaRPr lang="ru-RU"/>
          </a:p>
        </p:txBody>
      </p:sp>
      <p:sp>
        <p:nvSpPr>
          <p:cNvPr id="45080" name="Text Box 24"/>
          <p:cNvSpPr txBox="1">
            <a:spLocks noChangeArrowheads="1"/>
          </p:cNvSpPr>
          <p:nvPr/>
        </p:nvSpPr>
        <p:spPr bwMode="auto">
          <a:xfrm>
            <a:off x="115888" y="4038600"/>
            <a:ext cx="8793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б) </a:t>
            </a:r>
            <a:r>
              <a:rPr lang="ru-RU" b="1">
                <a:latin typeface="Arial" charset="0"/>
              </a:rPr>
              <a:t>активация зимогенов - предшественников ферментов</a:t>
            </a:r>
            <a:endParaRPr lang="ru-RU">
              <a:latin typeface="Arial" charset="0"/>
            </a:endParaRPr>
          </a:p>
        </p:txBody>
      </p:sp>
      <p:sp>
        <p:nvSpPr>
          <p:cNvPr id="45081" name="Text Box 25"/>
          <p:cNvSpPr txBox="1">
            <a:spLocks noChangeArrowheads="1"/>
          </p:cNvSpPr>
          <p:nvPr/>
        </p:nvSpPr>
        <p:spPr bwMode="auto">
          <a:xfrm>
            <a:off x="685800" y="5029200"/>
            <a:ext cx="2100263" cy="4572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2"/>
                </a:solidFill>
                <a:latin typeface="Arial" charset="0"/>
              </a:rPr>
              <a:t>трипсиноген</a:t>
            </a:r>
            <a:endParaRPr lang="ru-RU">
              <a:solidFill>
                <a:schemeClr val="bg2"/>
              </a:solidFill>
            </a:endParaRPr>
          </a:p>
        </p:txBody>
      </p:sp>
      <p:sp>
        <p:nvSpPr>
          <p:cNvPr id="45082" name="Line 26"/>
          <p:cNvSpPr>
            <a:spLocks noChangeShapeType="1"/>
          </p:cNvSpPr>
          <p:nvPr/>
        </p:nvSpPr>
        <p:spPr bwMode="auto">
          <a:xfrm>
            <a:off x="2667000" y="5257800"/>
            <a:ext cx="213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84" name="Text Box 28"/>
          <p:cNvSpPr txBox="1">
            <a:spLocks noChangeArrowheads="1"/>
          </p:cNvSpPr>
          <p:nvPr/>
        </p:nvSpPr>
        <p:spPr bwMode="auto">
          <a:xfrm>
            <a:off x="6324600" y="4953000"/>
            <a:ext cx="269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 +  </a:t>
            </a:r>
            <a:r>
              <a:rPr lang="en-US" b="1">
                <a:latin typeface="Arial" charset="0"/>
              </a:rPr>
              <a:t>Val-(Asp)</a:t>
            </a:r>
            <a:r>
              <a:rPr lang="en-US" b="1" baseline="-22000">
                <a:latin typeface="Arial" charset="0"/>
              </a:rPr>
              <a:t>4</a:t>
            </a:r>
            <a:r>
              <a:rPr lang="en-US" b="1">
                <a:latin typeface="Arial" charset="0"/>
              </a:rPr>
              <a:t>-Lys</a:t>
            </a:r>
            <a:endParaRPr lang="ru-RU">
              <a:latin typeface="Arial" charset="0"/>
            </a:endParaRPr>
          </a:p>
        </p:txBody>
      </p:sp>
      <p:sp>
        <p:nvSpPr>
          <p:cNvPr id="45085" name="Text Box 29"/>
          <p:cNvSpPr txBox="1">
            <a:spLocks noChangeArrowheads="1"/>
          </p:cNvSpPr>
          <p:nvPr/>
        </p:nvSpPr>
        <p:spPr bwMode="auto">
          <a:xfrm>
            <a:off x="3048000" y="4572000"/>
            <a:ext cx="128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800">
                <a:latin typeface="Arial" charset="0"/>
              </a:rPr>
              <a:t>Энтеро-</a:t>
            </a:r>
          </a:p>
          <a:p>
            <a:pPr algn="ctr"/>
            <a:r>
              <a:rPr lang="ru-RU" sz="1800">
                <a:latin typeface="Arial" charset="0"/>
              </a:rPr>
              <a:t>пептидаза</a:t>
            </a:r>
            <a:endParaRPr lang="ru-RU"/>
          </a:p>
        </p:txBody>
      </p:sp>
      <p:sp>
        <p:nvSpPr>
          <p:cNvPr id="45086" name="Text Box 30"/>
          <p:cNvSpPr txBox="1">
            <a:spLocks noChangeArrowheads="1"/>
          </p:cNvSpPr>
          <p:nvPr/>
        </p:nvSpPr>
        <p:spPr bwMode="auto">
          <a:xfrm>
            <a:off x="442913" y="5983288"/>
            <a:ext cx="1779587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1"/>
                </a:solidFill>
                <a:latin typeface="Arial" charset="0"/>
              </a:rPr>
              <a:t>Не активен</a:t>
            </a:r>
            <a:endParaRPr lang="ru-RU">
              <a:solidFill>
                <a:schemeClr val="accent1"/>
              </a:solidFill>
            </a:endParaRPr>
          </a:p>
        </p:txBody>
      </p:sp>
      <p:sp>
        <p:nvSpPr>
          <p:cNvPr id="45087" name="Line 31"/>
          <p:cNvSpPr>
            <a:spLocks noChangeShapeType="1"/>
          </p:cNvSpPr>
          <p:nvPr/>
        </p:nvSpPr>
        <p:spPr bwMode="auto">
          <a:xfrm flipV="1">
            <a:off x="1143000" y="5410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91" name="Rectangle 35"/>
          <p:cNvSpPr>
            <a:spLocks noChangeArrowheads="1"/>
          </p:cNvSpPr>
          <p:nvPr/>
        </p:nvSpPr>
        <p:spPr bwMode="auto">
          <a:xfrm>
            <a:off x="4876800" y="4953000"/>
            <a:ext cx="1371600" cy="5334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45092" name="Text Box 36"/>
          <p:cNvSpPr txBox="1">
            <a:spLocks noChangeArrowheads="1"/>
          </p:cNvSpPr>
          <p:nvPr/>
        </p:nvSpPr>
        <p:spPr bwMode="auto">
          <a:xfrm>
            <a:off x="4876800" y="5029200"/>
            <a:ext cx="143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2"/>
                </a:solidFill>
                <a:latin typeface="Arial" charset="0"/>
              </a:rPr>
              <a:t>трипсин</a:t>
            </a:r>
            <a:endParaRPr lang="ru-RU">
              <a:solidFill>
                <a:schemeClr val="bg2"/>
              </a:solidFill>
            </a:endParaRPr>
          </a:p>
        </p:txBody>
      </p:sp>
      <p:sp>
        <p:nvSpPr>
          <p:cNvPr id="45094" name="Text Box 38"/>
          <p:cNvSpPr txBox="1">
            <a:spLocks noChangeArrowheads="1"/>
          </p:cNvSpPr>
          <p:nvPr/>
        </p:nvSpPr>
        <p:spPr bwMode="auto">
          <a:xfrm>
            <a:off x="5014913" y="5830888"/>
            <a:ext cx="1304925" cy="466725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99CC00"/>
                </a:solidFill>
                <a:latin typeface="Arial" charset="0"/>
              </a:rPr>
              <a:t>активен</a:t>
            </a:r>
            <a:endParaRPr lang="ru-RU"/>
          </a:p>
        </p:txBody>
      </p:sp>
      <p:sp>
        <p:nvSpPr>
          <p:cNvPr id="45095" name="Line 39"/>
          <p:cNvSpPr>
            <a:spLocks noChangeShapeType="1"/>
          </p:cNvSpPr>
          <p:nvPr/>
        </p:nvSpPr>
        <p:spPr bwMode="auto">
          <a:xfrm flipV="1">
            <a:off x="5562600" y="5486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828800" y="304800"/>
            <a:ext cx="6018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Регуляция  действия ферментов</a:t>
            </a:r>
            <a:endParaRPr lang="ru-RU"/>
          </a:p>
        </p:txBody>
      </p:sp>
      <p:sp>
        <p:nvSpPr>
          <p:cNvPr id="35846" name="Oval 6"/>
          <p:cNvSpPr>
            <a:spLocks noChangeArrowheads="1"/>
          </p:cNvSpPr>
          <p:nvPr/>
        </p:nvSpPr>
        <p:spPr bwMode="auto">
          <a:xfrm>
            <a:off x="5257800" y="58674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E</a:t>
            </a:r>
            <a:r>
              <a:rPr lang="ru-RU" b="1" baseline="-22000">
                <a:solidFill>
                  <a:schemeClr val="bg2"/>
                </a:solidFill>
                <a:latin typeface="Arial" charset="0"/>
              </a:rPr>
              <a:t>4</a:t>
            </a:r>
            <a:endParaRPr lang="ru-RU"/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5257800" y="48006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E</a:t>
            </a:r>
            <a:r>
              <a:rPr lang="ru-RU" b="1" baseline="-22000">
                <a:solidFill>
                  <a:schemeClr val="bg2"/>
                </a:solidFill>
                <a:latin typeface="Arial" charset="0"/>
              </a:rPr>
              <a:t>3</a:t>
            </a:r>
            <a:endParaRPr lang="ru-RU"/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auto">
          <a:xfrm>
            <a:off x="5257800" y="38862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E</a:t>
            </a:r>
            <a:r>
              <a:rPr lang="ru-RU" b="1" baseline="-22000">
                <a:solidFill>
                  <a:schemeClr val="bg2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5257800" y="28194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E</a:t>
            </a:r>
            <a:r>
              <a:rPr lang="ru-RU" b="1" baseline="-22000">
                <a:solidFill>
                  <a:schemeClr val="bg2"/>
                </a:solidFill>
                <a:latin typeface="Arial" charset="0"/>
              </a:rPr>
              <a:t>1</a:t>
            </a:r>
            <a:endParaRPr lang="ru-RU"/>
          </a:p>
        </p:txBody>
      </p:sp>
      <p:sp>
        <p:nvSpPr>
          <p:cNvPr id="35850" name="Arc 10"/>
          <p:cNvSpPr>
            <a:spLocks/>
          </p:cNvSpPr>
          <p:nvPr/>
        </p:nvSpPr>
        <p:spPr bwMode="auto">
          <a:xfrm flipH="1">
            <a:off x="5029200" y="31242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2" name="Arc 12"/>
          <p:cNvSpPr>
            <a:spLocks/>
          </p:cNvSpPr>
          <p:nvPr/>
        </p:nvSpPr>
        <p:spPr bwMode="auto">
          <a:xfrm flipH="1">
            <a:off x="5029200" y="61722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3" name="Arc 13"/>
          <p:cNvSpPr>
            <a:spLocks/>
          </p:cNvSpPr>
          <p:nvPr/>
        </p:nvSpPr>
        <p:spPr bwMode="auto">
          <a:xfrm flipH="1">
            <a:off x="5029200" y="51054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4" name="Arc 14"/>
          <p:cNvSpPr>
            <a:spLocks/>
          </p:cNvSpPr>
          <p:nvPr/>
        </p:nvSpPr>
        <p:spPr bwMode="auto">
          <a:xfrm flipH="1">
            <a:off x="5029200" y="41910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6" name="Arc 16"/>
          <p:cNvSpPr>
            <a:spLocks/>
          </p:cNvSpPr>
          <p:nvPr/>
        </p:nvSpPr>
        <p:spPr bwMode="auto">
          <a:xfrm rot="16200000" flipH="1">
            <a:off x="5029200" y="27432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7" name="Arc 17"/>
          <p:cNvSpPr>
            <a:spLocks/>
          </p:cNvSpPr>
          <p:nvPr/>
        </p:nvSpPr>
        <p:spPr bwMode="auto">
          <a:xfrm rot="16200000" flipH="1">
            <a:off x="5029200" y="38100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8" name="Arc 18"/>
          <p:cNvSpPr>
            <a:spLocks/>
          </p:cNvSpPr>
          <p:nvPr/>
        </p:nvSpPr>
        <p:spPr bwMode="auto">
          <a:xfrm rot="16200000" flipH="1">
            <a:off x="5029200" y="47244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9" name="Arc 19"/>
          <p:cNvSpPr>
            <a:spLocks/>
          </p:cNvSpPr>
          <p:nvPr/>
        </p:nvSpPr>
        <p:spPr bwMode="auto">
          <a:xfrm rot="16200000" flipH="1">
            <a:off x="5029200" y="5791200"/>
            <a:ext cx="2286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4862513" y="2325688"/>
            <a:ext cx="41275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A</a:t>
            </a:r>
            <a:endParaRPr lang="ru-RU"/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4876800" y="33512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B</a:t>
            </a:r>
            <a:endParaRPr lang="ru-RU"/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4862513" y="4306888"/>
            <a:ext cx="403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C</a:t>
            </a:r>
            <a:endParaRPr lang="ru-RU"/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4876800" y="533241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D</a:t>
            </a:r>
            <a:endParaRPr lang="ru-RU"/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4876800" y="6323013"/>
            <a:ext cx="398463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P</a:t>
            </a:r>
            <a:endParaRPr lang="ru-RU" b="1">
              <a:solidFill>
                <a:schemeClr val="folHlink"/>
              </a:solidFill>
            </a:endParaRPr>
          </a:p>
        </p:txBody>
      </p:sp>
      <p:sp>
        <p:nvSpPr>
          <p:cNvPr id="35867" name="Line 27"/>
          <p:cNvSpPr>
            <a:spLocks noChangeShapeType="1"/>
          </p:cNvSpPr>
          <p:nvPr/>
        </p:nvSpPr>
        <p:spPr bwMode="auto">
          <a:xfrm flipV="1">
            <a:off x="6477000" y="3048000"/>
            <a:ext cx="0" cy="35052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68" name="Line 28"/>
          <p:cNvSpPr>
            <a:spLocks noChangeShapeType="1"/>
          </p:cNvSpPr>
          <p:nvPr/>
        </p:nvSpPr>
        <p:spPr bwMode="auto">
          <a:xfrm flipH="1">
            <a:off x="5715000" y="3048000"/>
            <a:ext cx="762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72" name="Text Box 32"/>
          <p:cNvSpPr txBox="1">
            <a:spLocks noChangeArrowheads="1"/>
          </p:cNvSpPr>
          <p:nvPr/>
        </p:nvSpPr>
        <p:spPr bwMode="auto">
          <a:xfrm>
            <a:off x="2087563" y="990600"/>
            <a:ext cx="5289550" cy="9461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chemeClr val="folHlink"/>
                </a:solidFill>
                <a:latin typeface="Arial" charset="0"/>
              </a:rPr>
              <a:t>Ингибирование по принципу</a:t>
            </a:r>
          </a:p>
          <a:p>
            <a:pPr algn="ctr"/>
            <a:r>
              <a:rPr lang="ru-RU" sz="2800" b="1">
                <a:solidFill>
                  <a:schemeClr val="folHlink"/>
                </a:solidFill>
                <a:latin typeface="Arial" charset="0"/>
              </a:rPr>
              <a:t>обратной связи</a:t>
            </a:r>
            <a:endParaRPr lang="ru-RU" b="1"/>
          </a:p>
        </p:txBody>
      </p:sp>
      <p:sp>
        <p:nvSpPr>
          <p:cNvPr id="35873" name="Line 33"/>
          <p:cNvSpPr>
            <a:spLocks noChangeShapeType="1"/>
          </p:cNvSpPr>
          <p:nvPr/>
        </p:nvSpPr>
        <p:spPr bwMode="auto">
          <a:xfrm>
            <a:off x="3733800" y="2895600"/>
            <a:ext cx="0" cy="3505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74" name="Line 34"/>
          <p:cNvSpPr>
            <a:spLocks noChangeShapeType="1"/>
          </p:cNvSpPr>
          <p:nvPr/>
        </p:nvSpPr>
        <p:spPr bwMode="auto">
          <a:xfrm>
            <a:off x="5029200" y="3124200"/>
            <a:ext cx="152400" cy="152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76" name="Text Box 36"/>
          <p:cNvSpPr txBox="1">
            <a:spLocks noChangeArrowheads="1"/>
          </p:cNvSpPr>
          <p:nvPr/>
        </p:nvSpPr>
        <p:spPr bwMode="auto">
          <a:xfrm>
            <a:off x="228600" y="2362200"/>
            <a:ext cx="3192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Исходный субстрат</a:t>
            </a:r>
            <a:endParaRPr lang="ru-RU"/>
          </a:p>
        </p:txBody>
      </p:sp>
      <p:sp>
        <p:nvSpPr>
          <p:cNvPr id="35877" name="Line 37"/>
          <p:cNvSpPr>
            <a:spLocks noChangeShapeType="1"/>
          </p:cNvSpPr>
          <p:nvPr/>
        </p:nvSpPr>
        <p:spPr bwMode="auto">
          <a:xfrm>
            <a:off x="3505200" y="6553200"/>
            <a:ext cx="12954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78" name="Text Box 38"/>
          <p:cNvSpPr txBox="1">
            <a:spLocks noChangeArrowheads="1"/>
          </p:cNvSpPr>
          <p:nvPr/>
        </p:nvSpPr>
        <p:spPr bwMode="auto">
          <a:xfrm>
            <a:off x="381000" y="6248400"/>
            <a:ext cx="302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Конечный продукт</a:t>
            </a:r>
            <a:endParaRPr lang="ru-RU"/>
          </a:p>
        </p:txBody>
      </p:sp>
      <p:sp>
        <p:nvSpPr>
          <p:cNvPr id="35879" name="Line 39"/>
          <p:cNvSpPr>
            <a:spLocks noChangeShapeType="1"/>
          </p:cNvSpPr>
          <p:nvPr/>
        </p:nvSpPr>
        <p:spPr bwMode="auto">
          <a:xfrm>
            <a:off x="3429000" y="2590800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82" name="Text Box 42"/>
          <p:cNvSpPr txBox="1">
            <a:spLocks noChangeArrowheads="1"/>
          </p:cNvSpPr>
          <p:nvPr/>
        </p:nvSpPr>
        <p:spPr bwMode="auto">
          <a:xfrm>
            <a:off x="119063" y="3170238"/>
            <a:ext cx="338137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Мультиферментная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система, осуществляющая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превращение А в Р в ходе 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четырех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 последовательных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ферментативных реакций</a:t>
            </a:r>
          </a:p>
          <a:p>
            <a:pPr algn="ctr"/>
            <a:endParaRPr lang="ru-RU" sz="2000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35883" name="Line 43"/>
          <p:cNvSpPr>
            <a:spLocks noChangeShapeType="1"/>
          </p:cNvSpPr>
          <p:nvPr/>
        </p:nvSpPr>
        <p:spPr bwMode="auto">
          <a:xfrm flipH="1">
            <a:off x="5257800" y="6553200"/>
            <a:ext cx="12192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676400" y="2362200"/>
            <a:ext cx="6281738" cy="22367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В каждой метаболической цепи</a:t>
            </a:r>
          </a:p>
          <a:p>
            <a:pPr algn="ctr"/>
            <a:r>
              <a:rPr lang="ru-RU" sz="2800">
                <a:latin typeface="Arial" charset="0"/>
              </a:rPr>
              <a:t> есть фермент - </a:t>
            </a:r>
            <a:r>
              <a:rPr lang="ru-RU" sz="2800">
                <a:solidFill>
                  <a:schemeClr val="folHlink"/>
                </a:solidFill>
                <a:latin typeface="Arial" charset="0"/>
              </a:rPr>
              <a:t>«дирижер»,</a:t>
            </a:r>
            <a:r>
              <a:rPr lang="ru-RU" sz="2800">
                <a:latin typeface="Arial" charset="0"/>
              </a:rPr>
              <a:t> </a:t>
            </a:r>
          </a:p>
          <a:p>
            <a:pPr algn="ctr"/>
            <a:r>
              <a:rPr lang="ru-RU" sz="2800">
                <a:latin typeface="Arial" charset="0"/>
              </a:rPr>
              <a:t>который задает скорость</a:t>
            </a:r>
          </a:p>
          <a:p>
            <a:pPr algn="ctr"/>
            <a:r>
              <a:rPr lang="ru-RU" sz="2800">
                <a:latin typeface="Arial" charset="0"/>
              </a:rPr>
              <a:t> всей цепочке реакций -</a:t>
            </a:r>
          </a:p>
          <a:p>
            <a:pPr algn="ctr"/>
            <a:r>
              <a:rPr lang="ru-RU" sz="2800" b="1">
                <a:solidFill>
                  <a:schemeClr val="folHlink"/>
                </a:solidFill>
                <a:latin typeface="Arial" charset="0"/>
              </a:rPr>
              <a:t>р е г у л я т о р н ы й   ф е р м е н т</a:t>
            </a:r>
            <a:endParaRPr lang="ru-RU" b="1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1447800" y="914400"/>
            <a:ext cx="6832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Arial" charset="0"/>
              </a:rPr>
              <a:t>Регуляция  действия ферментов</a:t>
            </a:r>
            <a:endParaRPr lang="ru-RU" sz="2800" b="1"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609600" y="3810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609600" y="3810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066800" y="379413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Класс</a:t>
            </a:r>
            <a:endParaRPr lang="ru-RU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257800" y="381000"/>
            <a:ext cx="345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Важнейшие подклассы</a:t>
            </a:r>
            <a:endParaRPr lang="ru-RU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971800" y="379413"/>
            <a:ext cx="206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Тип реакции</a:t>
            </a:r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2514600" y="3810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5181600" y="3810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8915400" y="3810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09600" y="8382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838200" y="942975"/>
            <a:ext cx="16557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1.Оксидо-</a:t>
            </a:r>
          </a:p>
          <a:p>
            <a:r>
              <a:rPr lang="ru-RU">
                <a:latin typeface="Arial" charset="0"/>
              </a:rPr>
              <a:t>редуктазы</a:t>
            </a:r>
            <a:endParaRPr lang="ru-RU" sz="2000">
              <a:latin typeface="Arial" charset="0"/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2743200" y="912813"/>
            <a:ext cx="160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red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+ B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ox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</a:t>
            </a:r>
            <a:endParaRPr lang="ru-RU" b="1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4495800" y="1143000"/>
            <a:ext cx="3810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 flipH="1">
            <a:off x="4495800" y="1295400"/>
            <a:ext cx="3048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2728913" y="1336675"/>
            <a:ext cx="173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A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ox</a:t>
            </a:r>
            <a:r>
              <a:rPr lang="ru-RU" b="1">
                <a:solidFill>
                  <a:schemeClr val="folHlink"/>
                </a:solidFill>
              </a:rPr>
              <a:t>  +  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B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red</a:t>
            </a:r>
            <a:endParaRPr lang="ru-RU"/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>
            <a:off x="609600" y="19050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5224463" y="990600"/>
            <a:ext cx="3921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Дегидрогеназы, оксидазы,</a:t>
            </a:r>
          </a:p>
          <a:p>
            <a:r>
              <a:rPr lang="ru-RU">
                <a:latin typeface="Arial" charset="0"/>
              </a:rPr>
              <a:t>пероксидазы, редуктазы</a:t>
            </a:r>
            <a:endParaRPr lang="ru-RU"/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838200" y="2057400"/>
            <a:ext cx="1385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2.Транс-</a:t>
            </a:r>
          </a:p>
          <a:p>
            <a:r>
              <a:rPr lang="ru-RU">
                <a:latin typeface="Arial" charset="0"/>
              </a:rPr>
              <a:t>феразы</a:t>
            </a:r>
            <a:endParaRPr lang="ru-RU" sz="2000"/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2743200" y="1979613"/>
            <a:ext cx="1462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А-В  +  С</a:t>
            </a:r>
            <a:endParaRPr lang="ru-RU">
              <a:latin typeface="Arial" charset="0"/>
            </a:endParaRPr>
          </a:p>
        </p:txBody>
      </p:sp>
      <p:sp>
        <p:nvSpPr>
          <p:cNvPr id="10266" name="Line 26"/>
          <p:cNvSpPr>
            <a:spLocks noChangeShapeType="1"/>
          </p:cNvSpPr>
          <p:nvPr/>
        </p:nvSpPr>
        <p:spPr bwMode="auto">
          <a:xfrm>
            <a:off x="4267200" y="2209800"/>
            <a:ext cx="3810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7" name="Line 27"/>
          <p:cNvSpPr>
            <a:spLocks noChangeShapeType="1"/>
          </p:cNvSpPr>
          <p:nvPr/>
        </p:nvSpPr>
        <p:spPr bwMode="auto">
          <a:xfrm flipH="1">
            <a:off x="4267200" y="2362200"/>
            <a:ext cx="3048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2819400" y="2513013"/>
            <a:ext cx="1462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  +  В-С</a:t>
            </a:r>
            <a:endParaRPr lang="ru-RU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5105400" y="1905000"/>
            <a:ext cx="37798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С</a:t>
            </a:r>
            <a:r>
              <a:rPr lang="ru-RU" baseline="-25000">
                <a:latin typeface="Arial" charset="0"/>
              </a:rPr>
              <a:t>1</a:t>
            </a:r>
            <a:r>
              <a:rPr lang="ru-RU">
                <a:latin typeface="Arial" charset="0"/>
              </a:rPr>
              <a:t>-трансферазы, амино-,</a:t>
            </a:r>
          </a:p>
          <a:p>
            <a:r>
              <a:rPr lang="ru-RU">
                <a:latin typeface="Arial" charset="0"/>
              </a:rPr>
              <a:t>фосфо-, гликозил-</a:t>
            </a:r>
          </a:p>
          <a:p>
            <a:r>
              <a:rPr lang="ru-RU">
                <a:latin typeface="Arial" charset="0"/>
              </a:rPr>
              <a:t>трансферазы</a:t>
            </a:r>
          </a:p>
        </p:txBody>
      </p:sp>
      <p:sp>
        <p:nvSpPr>
          <p:cNvPr id="10270" name="Line 30"/>
          <p:cNvSpPr>
            <a:spLocks noChangeShapeType="1"/>
          </p:cNvSpPr>
          <p:nvPr/>
        </p:nvSpPr>
        <p:spPr bwMode="auto">
          <a:xfrm>
            <a:off x="609600" y="30480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1" name="Text Box 31"/>
          <p:cNvSpPr txBox="1">
            <a:spLocks noChangeArrowheads="1"/>
          </p:cNvSpPr>
          <p:nvPr/>
        </p:nvSpPr>
        <p:spPr bwMode="auto">
          <a:xfrm>
            <a:off x="762000" y="3276600"/>
            <a:ext cx="1476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3. Гидро-</a:t>
            </a:r>
          </a:p>
          <a:p>
            <a:r>
              <a:rPr lang="ru-RU">
                <a:latin typeface="Arial" charset="0"/>
              </a:rPr>
              <a:t>лазы</a:t>
            </a:r>
            <a:endParaRPr lang="ru-RU" sz="2000"/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2667000" y="3198813"/>
            <a:ext cx="1811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А-В  +  Н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О</a:t>
            </a:r>
            <a:endParaRPr lang="ru-RU"/>
          </a:p>
        </p:txBody>
      </p:sp>
      <p:sp>
        <p:nvSpPr>
          <p:cNvPr id="10273" name="Line 33"/>
          <p:cNvSpPr>
            <a:spLocks noChangeShapeType="1"/>
          </p:cNvSpPr>
          <p:nvPr/>
        </p:nvSpPr>
        <p:spPr bwMode="auto">
          <a:xfrm>
            <a:off x="4495800" y="3429000"/>
            <a:ext cx="4572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4" name="Line 34"/>
          <p:cNvSpPr>
            <a:spLocks noChangeShapeType="1"/>
          </p:cNvSpPr>
          <p:nvPr/>
        </p:nvSpPr>
        <p:spPr bwMode="auto">
          <a:xfrm flipH="1">
            <a:off x="4495800" y="3581400"/>
            <a:ext cx="3810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5" name="Text Box 35"/>
          <p:cNvSpPr txBox="1">
            <a:spLocks noChangeArrowheads="1"/>
          </p:cNvSpPr>
          <p:nvPr/>
        </p:nvSpPr>
        <p:spPr bwMode="auto">
          <a:xfrm>
            <a:off x="2667000" y="3732213"/>
            <a:ext cx="2020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А-Н  +  В-ОН</a:t>
            </a:r>
            <a:endParaRPr lang="ru-RU"/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5257800" y="3200400"/>
            <a:ext cx="35941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Эстеразы, гликозидазы,</a:t>
            </a:r>
          </a:p>
          <a:p>
            <a:r>
              <a:rPr lang="ru-RU">
                <a:latin typeface="Arial" charset="0"/>
              </a:rPr>
              <a:t>пептидазы, амидазы</a:t>
            </a:r>
            <a:endParaRPr lang="ru-RU"/>
          </a:p>
        </p:txBody>
      </p:sp>
      <p:sp>
        <p:nvSpPr>
          <p:cNvPr id="10277" name="Line 37"/>
          <p:cNvSpPr>
            <a:spLocks noChangeShapeType="1"/>
          </p:cNvSpPr>
          <p:nvPr/>
        </p:nvSpPr>
        <p:spPr bwMode="auto">
          <a:xfrm>
            <a:off x="609600" y="42672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838200" y="4267200"/>
            <a:ext cx="1546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4. Лиазы</a:t>
            </a:r>
          </a:p>
          <a:p>
            <a:r>
              <a:rPr lang="ru-RU">
                <a:latin typeface="Arial" charset="0"/>
              </a:rPr>
              <a:t>(синтазы)</a:t>
            </a:r>
            <a:endParaRPr lang="ru-RU"/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2590800" y="4570413"/>
            <a:ext cx="130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  +  В  </a:t>
            </a:r>
          </a:p>
        </p:txBody>
      </p:sp>
      <p:sp>
        <p:nvSpPr>
          <p:cNvPr id="10280" name="Line 40"/>
          <p:cNvSpPr>
            <a:spLocks noChangeShapeType="1"/>
          </p:cNvSpPr>
          <p:nvPr/>
        </p:nvSpPr>
        <p:spPr bwMode="auto">
          <a:xfrm>
            <a:off x="3810000" y="4724400"/>
            <a:ext cx="4572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Line 41"/>
          <p:cNvSpPr>
            <a:spLocks noChangeShapeType="1"/>
          </p:cNvSpPr>
          <p:nvPr/>
        </p:nvSpPr>
        <p:spPr bwMode="auto">
          <a:xfrm flipH="1">
            <a:off x="3810000" y="4876800"/>
            <a:ext cx="4572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4419600" y="4570413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А-В</a:t>
            </a:r>
            <a:endParaRPr lang="ru-RU"/>
          </a:p>
        </p:txBody>
      </p:sp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5334000" y="4341813"/>
            <a:ext cx="35782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С-С-лиазы, С-О -лиазы,</a:t>
            </a:r>
          </a:p>
          <a:p>
            <a:r>
              <a:rPr lang="ru-RU">
                <a:latin typeface="Arial" charset="0"/>
              </a:rPr>
              <a:t>С-</a:t>
            </a:r>
            <a:r>
              <a:rPr lang="en-US">
                <a:latin typeface="Arial" charset="0"/>
              </a:rPr>
              <a:t>N-</a:t>
            </a:r>
            <a:r>
              <a:rPr lang="ru-RU">
                <a:latin typeface="Arial" charset="0"/>
              </a:rPr>
              <a:t> лиазы, С-</a:t>
            </a:r>
            <a:r>
              <a:rPr lang="en-US">
                <a:latin typeface="Arial" charset="0"/>
              </a:rPr>
              <a:t>S</a:t>
            </a:r>
            <a:r>
              <a:rPr lang="ru-RU">
                <a:latin typeface="Arial" charset="0"/>
              </a:rPr>
              <a:t>- лиазы</a:t>
            </a:r>
          </a:p>
          <a:p>
            <a:endParaRPr lang="ru-RU">
              <a:latin typeface="Arial" charset="0"/>
            </a:endParaRPr>
          </a:p>
        </p:txBody>
      </p:sp>
      <p:sp>
        <p:nvSpPr>
          <p:cNvPr id="10284" name="Line 44"/>
          <p:cNvSpPr>
            <a:spLocks noChangeShapeType="1"/>
          </p:cNvSpPr>
          <p:nvPr/>
        </p:nvSpPr>
        <p:spPr bwMode="auto">
          <a:xfrm flipH="1">
            <a:off x="609600" y="51816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685800" y="5334000"/>
            <a:ext cx="1976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latin typeface="Arial" charset="0"/>
              </a:rPr>
              <a:t>5. Изомеразы</a:t>
            </a:r>
            <a:r>
              <a:rPr lang="ru-RU"/>
              <a:t> </a:t>
            </a:r>
          </a:p>
        </p:txBody>
      </p: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2819400" y="5257800"/>
            <a:ext cx="55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</a:t>
            </a:r>
            <a:r>
              <a:rPr lang="ru-RU" b="1">
                <a:solidFill>
                  <a:schemeClr val="folHlink"/>
                </a:solidFill>
              </a:rPr>
              <a:t>  </a:t>
            </a:r>
          </a:p>
        </p:txBody>
      </p:sp>
      <p:sp>
        <p:nvSpPr>
          <p:cNvPr id="10287" name="Line 47"/>
          <p:cNvSpPr>
            <a:spLocks noChangeShapeType="1"/>
          </p:cNvSpPr>
          <p:nvPr/>
        </p:nvSpPr>
        <p:spPr bwMode="auto">
          <a:xfrm>
            <a:off x="3429000" y="5486400"/>
            <a:ext cx="5334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8" name="Line 48"/>
          <p:cNvSpPr>
            <a:spLocks noChangeShapeType="1"/>
          </p:cNvSpPr>
          <p:nvPr/>
        </p:nvSpPr>
        <p:spPr bwMode="auto">
          <a:xfrm flipH="1">
            <a:off x="3429000" y="5638800"/>
            <a:ext cx="3810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9" name="Text Box 49"/>
          <p:cNvSpPr txBox="1">
            <a:spLocks noChangeArrowheads="1"/>
          </p:cNvSpPr>
          <p:nvPr/>
        </p:nvSpPr>
        <p:spPr bwMode="auto">
          <a:xfrm>
            <a:off x="4114800" y="5256213"/>
            <a:ext cx="1033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Arial" charset="0"/>
              </a:rPr>
              <a:t>изо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-А</a:t>
            </a:r>
            <a:endParaRPr lang="ru-RU"/>
          </a:p>
        </p:txBody>
      </p:sp>
      <p:sp>
        <p:nvSpPr>
          <p:cNvPr id="10290" name="Text Box 50"/>
          <p:cNvSpPr txBox="1">
            <a:spLocks noChangeArrowheads="1"/>
          </p:cNvSpPr>
          <p:nvPr/>
        </p:nvSpPr>
        <p:spPr bwMode="auto">
          <a:xfrm>
            <a:off x="5181600" y="5181600"/>
            <a:ext cx="3598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Эпимеразы, </a:t>
            </a:r>
            <a:r>
              <a:rPr lang="ru-RU" i="1">
                <a:latin typeface="Arial" charset="0"/>
              </a:rPr>
              <a:t>цис-транс</a:t>
            </a:r>
            <a:r>
              <a:rPr lang="ru-RU">
                <a:latin typeface="Arial" charset="0"/>
              </a:rPr>
              <a:t>-</a:t>
            </a:r>
          </a:p>
          <a:p>
            <a:r>
              <a:rPr lang="ru-RU">
                <a:latin typeface="Arial" charset="0"/>
              </a:rPr>
              <a:t>изомеразы</a:t>
            </a:r>
          </a:p>
        </p:txBody>
      </p:sp>
      <p:sp>
        <p:nvSpPr>
          <p:cNvPr id="10292" name="Line 52"/>
          <p:cNvSpPr>
            <a:spLocks noChangeShapeType="1"/>
          </p:cNvSpPr>
          <p:nvPr/>
        </p:nvSpPr>
        <p:spPr bwMode="auto">
          <a:xfrm flipH="1">
            <a:off x="609600" y="59436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3" name="Text Box 53"/>
          <p:cNvSpPr txBox="1">
            <a:spLocks noChangeArrowheads="1"/>
          </p:cNvSpPr>
          <p:nvPr/>
        </p:nvSpPr>
        <p:spPr bwMode="auto">
          <a:xfrm>
            <a:off x="671513" y="5954713"/>
            <a:ext cx="1573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>
                <a:latin typeface="Arial" charset="0"/>
              </a:rPr>
              <a:t>6. Лигазы</a:t>
            </a:r>
          </a:p>
          <a:p>
            <a:r>
              <a:rPr lang="ru-RU" sz="2000">
                <a:latin typeface="Arial" charset="0"/>
              </a:rPr>
              <a:t>(синтетазы)</a:t>
            </a:r>
            <a:endParaRPr lang="ru-RU"/>
          </a:p>
        </p:txBody>
      </p:sp>
      <p:sp>
        <p:nvSpPr>
          <p:cNvPr id="10294" name="Text Box 54"/>
          <p:cNvSpPr txBox="1">
            <a:spLocks noChangeArrowheads="1"/>
          </p:cNvSpPr>
          <p:nvPr/>
        </p:nvSpPr>
        <p:spPr bwMode="auto">
          <a:xfrm>
            <a:off x="2652713" y="5908675"/>
            <a:ext cx="129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  +  В</a:t>
            </a:r>
            <a:r>
              <a:rPr lang="ru-RU" b="1">
                <a:solidFill>
                  <a:schemeClr val="folHlink"/>
                </a:solidFill>
              </a:rPr>
              <a:t>  </a:t>
            </a:r>
          </a:p>
        </p:txBody>
      </p:sp>
      <p:sp>
        <p:nvSpPr>
          <p:cNvPr id="10295" name="Line 55"/>
          <p:cNvSpPr>
            <a:spLocks noChangeShapeType="1"/>
          </p:cNvSpPr>
          <p:nvPr/>
        </p:nvSpPr>
        <p:spPr bwMode="auto">
          <a:xfrm>
            <a:off x="3810000" y="6096000"/>
            <a:ext cx="4572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6" name="Line 56"/>
          <p:cNvSpPr>
            <a:spLocks noChangeShapeType="1"/>
          </p:cNvSpPr>
          <p:nvPr/>
        </p:nvSpPr>
        <p:spPr bwMode="auto">
          <a:xfrm flipH="1">
            <a:off x="3810000" y="6248400"/>
            <a:ext cx="3810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7" name="Text Box 57"/>
          <p:cNvSpPr txBox="1">
            <a:spLocks noChangeArrowheads="1"/>
          </p:cNvSpPr>
          <p:nvPr/>
        </p:nvSpPr>
        <p:spPr bwMode="auto">
          <a:xfrm>
            <a:off x="4405313" y="5907088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А-В</a:t>
            </a:r>
            <a:endParaRPr lang="ru-RU" b="1"/>
          </a:p>
        </p:txBody>
      </p:sp>
      <p:sp>
        <p:nvSpPr>
          <p:cNvPr id="10298" name="Text Box 58"/>
          <p:cNvSpPr txBox="1">
            <a:spLocks noChangeArrowheads="1"/>
          </p:cNvSpPr>
          <p:nvPr/>
        </p:nvSpPr>
        <p:spPr bwMode="auto">
          <a:xfrm>
            <a:off x="2514600" y="6323013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NTP</a:t>
            </a:r>
            <a:endParaRPr lang="ru-RU"/>
          </a:p>
        </p:txBody>
      </p:sp>
      <p:sp>
        <p:nvSpPr>
          <p:cNvPr id="10300" name="Line 60"/>
          <p:cNvSpPr>
            <a:spLocks noChangeShapeType="1"/>
          </p:cNvSpPr>
          <p:nvPr/>
        </p:nvSpPr>
        <p:spPr bwMode="auto">
          <a:xfrm>
            <a:off x="3276600" y="6553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01" name="Line 61"/>
          <p:cNvSpPr>
            <a:spLocks noChangeShapeType="1"/>
          </p:cNvSpPr>
          <p:nvPr/>
        </p:nvSpPr>
        <p:spPr bwMode="auto">
          <a:xfrm flipH="1">
            <a:off x="3276600" y="662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02" name="Text Box 62"/>
          <p:cNvSpPr txBox="1">
            <a:spLocks noChangeArrowheads="1"/>
          </p:cNvSpPr>
          <p:nvPr/>
        </p:nvSpPr>
        <p:spPr bwMode="auto">
          <a:xfrm>
            <a:off x="3581400" y="6303963"/>
            <a:ext cx="1755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NMP  + PP</a:t>
            </a:r>
            <a:r>
              <a:rPr lang="ru-RU" b="1" baseline="-25000">
                <a:latin typeface="Arial" charset="0"/>
              </a:rPr>
              <a:t>i</a:t>
            </a:r>
            <a:endParaRPr lang="ru-RU" b="1">
              <a:latin typeface="Arial" charset="0"/>
            </a:endParaRPr>
          </a:p>
        </p:txBody>
      </p:sp>
      <p:sp>
        <p:nvSpPr>
          <p:cNvPr id="10303" name="Text Box 63"/>
          <p:cNvSpPr txBox="1">
            <a:spLocks noChangeArrowheads="1"/>
          </p:cNvSpPr>
          <p:nvPr/>
        </p:nvSpPr>
        <p:spPr bwMode="auto">
          <a:xfrm>
            <a:off x="5334000" y="5989638"/>
            <a:ext cx="31908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>
                <a:latin typeface="Arial" charset="0"/>
              </a:rPr>
              <a:t>C-C-лигазы, С-О-лигазы,</a:t>
            </a:r>
          </a:p>
          <a:p>
            <a:r>
              <a:rPr lang="ru-RU" sz="2000">
                <a:latin typeface="Arial" charset="0"/>
              </a:rPr>
              <a:t>С</a:t>
            </a:r>
            <a:r>
              <a:rPr lang="en-US" sz="2000">
                <a:latin typeface="Arial" charset="0"/>
              </a:rPr>
              <a:t>-N-</a:t>
            </a:r>
            <a:r>
              <a:rPr lang="ru-RU">
                <a:latin typeface="Arial" charset="0"/>
              </a:rPr>
              <a:t>лигазы</a:t>
            </a:r>
            <a:r>
              <a:rPr lang="ru-RU" sz="2000">
                <a:latin typeface="Arial" charset="0"/>
              </a:rPr>
              <a:t>, С-</a:t>
            </a:r>
            <a:r>
              <a:rPr lang="en-US" sz="2000">
                <a:latin typeface="Arial" charset="0"/>
              </a:rPr>
              <a:t>S</a:t>
            </a:r>
            <a:r>
              <a:rPr lang="ru-RU" sz="2000">
                <a:latin typeface="Arial" charset="0"/>
              </a:rPr>
              <a:t>-лигазы</a:t>
            </a:r>
            <a:endParaRPr 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167_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981200"/>
            <a:ext cx="3427413" cy="2717800"/>
          </a:xfrm>
          <a:prstGeom prst="rect">
            <a:avLst/>
          </a:prstGeom>
          <a:noFill/>
          <a:ln w="38100">
            <a:solidFill>
              <a:srgbClr val="33CCFF"/>
            </a:solidFill>
            <a:miter lim="800000"/>
            <a:headEnd/>
            <a:tailEnd/>
          </a:ln>
        </p:spPr>
      </p:pic>
      <p:pic>
        <p:nvPicPr>
          <p:cNvPr id="43011" name="Picture 3" descr="167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828800"/>
            <a:ext cx="2806700" cy="2916238"/>
          </a:xfrm>
          <a:prstGeom prst="rect">
            <a:avLst/>
          </a:prstGeom>
          <a:noFill/>
          <a:ln w="38100">
            <a:solidFill>
              <a:srgbClr val="33CCFF"/>
            </a:solidFill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838200" y="304800"/>
            <a:ext cx="8081963" cy="466725"/>
          </a:xfrm>
          <a:prstGeom prst="rect">
            <a:avLst/>
          </a:prstGeom>
          <a:noFill/>
          <a:ln w="9525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Каждый фермент имеет определенный оптимум рН</a:t>
            </a:r>
            <a:endParaRPr lang="ru-RU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0" y="1951038"/>
            <a:ext cx="1327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i="1">
                <a:latin typeface="Arial" charset="0"/>
              </a:rPr>
              <a:t>Относи-</a:t>
            </a:r>
          </a:p>
          <a:p>
            <a:r>
              <a:rPr lang="ru-RU" sz="2000" i="1">
                <a:latin typeface="Arial" charset="0"/>
              </a:rPr>
              <a:t>тельная</a:t>
            </a:r>
          </a:p>
          <a:p>
            <a:r>
              <a:rPr lang="ru-RU" sz="2000" i="1">
                <a:latin typeface="Arial" charset="0"/>
              </a:rPr>
              <a:t>скорость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5599113" y="4953000"/>
            <a:ext cx="35448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Активность</a:t>
            </a:r>
            <a:r>
              <a:rPr lang="ru-RU">
                <a:latin typeface="Arial" charset="0"/>
              </a:rPr>
              <a:t> </a:t>
            </a:r>
            <a:r>
              <a:rPr lang="ru-RU" i="1">
                <a:latin typeface="Arial" charset="0"/>
              </a:rPr>
              <a:t>пепсина-</a:t>
            </a:r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фермента желудочного</a:t>
            </a:r>
          </a:p>
          <a:p>
            <a:r>
              <a:rPr lang="ru-RU">
                <a:latin typeface="Arial" charset="0"/>
              </a:rPr>
              <a:t>сока максимальна при</a:t>
            </a: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рН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~ 1 </a:t>
            </a:r>
            <a:r>
              <a:rPr lang="en-US">
                <a:solidFill>
                  <a:schemeClr val="folHlink"/>
                </a:solidFill>
                <a:latin typeface="Arial" charset="0"/>
              </a:rPr>
              <a:t>- 2</a:t>
            </a:r>
            <a:endParaRPr lang="ru-RU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143000" y="4876800"/>
            <a:ext cx="36512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Активность</a:t>
            </a:r>
            <a:r>
              <a:rPr lang="ru-RU">
                <a:latin typeface="Arial" charset="0"/>
              </a:rPr>
              <a:t> ферментов</a:t>
            </a:r>
          </a:p>
          <a:p>
            <a:r>
              <a:rPr lang="ru-RU">
                <a:latin typeface="Arial" charset="0"/>
              </a:rPr>
              <a:t> печени максимальна</a:t>
            </a:r>
          </a:p>
          <a:p>
            <a:r>
              <a:rPr lang="ru-RU">
                <a:latin typeface="Arial" charset="0"/>
              </a:rPr>
              <a:t> при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рН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~ 7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,2</a:t>
            </a:r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V="1">
            <a:off x="533400" y="12192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167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286000"/>
            <a:ext cx="4221163" cy="3270250"/>
          </a:xfrm>
          <a:prstGeom prst="rect">
            <a:avLst/>
          </a:prstGeom>
          <a:noFill/>
        </p:spPr>
      </p:pic>
      <p:sp>
        <p:nvSpPr>
          <p:cNvPr id="49155" name="Line 3"/>
          <p:cNvSpPr>
            <a:spLocks noChangeShapeType="1"/>
          </p:cNvSpPr>
          <p:nvPr/>
        </p:nvSpPr>
        <p:spPr bwMode="auto">
          <a:xfrm>
            <a:off x="2971800" y="1676400"/>
            <a:ext cx="0" cy="10668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143000" y="1106488"/>
            <a:ext cx="4271963" cy="4667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Оптимальная температура</a:t>
            </a:r>
            <a:endParaRPr lang="ru-RU">
              <a:solidFill>
                <a:srgbClr val="CC3300"/>
              </a:solidFill>
            </a:endParaRPr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762000" y="5556250"/>
            <a:ext cx="52578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 flipV="1">
            <a:off x="762000" y="1108075"/>
            <a:ext cx="0" cy="444817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671513" y="5678488"/>
            <a:ext cx="465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0</a:t>
            </a:r>
            <a:r>
              <a:rPr lang="ru-RU" baseline="32000">
                <a:latin typeface="Arial" charset="0"/>
              </a:rPr>
              <a:t>0</a:t>
            </a:r>
            <a:endParaRPr lang="ru-RU"/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4681538" y="5678488"/>
            <a:ext cx="63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70</a:t>
            </a:r>
            <a:r>
              <a:rPr lang="ru-RU" baseline="30000">
                <a:latin typeface="Arial" charset="0"/>
              </a:rPr>
              <a:t>0</a:t>
            </a:r>
            <a:endParaRPr lang="ru-RU">
              <a:latin typeface="Arial" charset="0"/>
            </a:endParaRP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1281113" y="227013"/>
            <a:ext cx="701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Активность ферментов зависит от температуры</a:t>
            </a:r>
            <a:endParaRPr lang="ru-RU"/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152400" y="1217613"/>
            <a:ext cx="3873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А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к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т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и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в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н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о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с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т</a:t>
            </a:r>
          </a:p>
          <a:p>
            <a:r>
              <a:rPr lang="ru-RU">
                <a:solidFill>
                  <a:schemeClr val="folHlink"/>
                </a:solidFill>
                <a:latin typeface="Arial" charset="0"/>
              </a:rPr>
              <a:t>ь</a:t>
            </a:r>
            <a:endParaRPr lang="ru-RU">
              <a:solidFill>
                <a:srgbClr val="CC3300"/>
              </a:solidFill>
            </a:endParaRP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905000" y="5795963"/>
            <a:ext cx="2557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Температура, </a:t>
            </a:r>
            <a:r>
              <a:rPr lang="ru-RU" baseline="30000">
                <a:latin typeface="Arial" charset="0"/>
              </a:rPr>
              <a:t>0</a:t>
            </a:r>
            <a:r>
              <a:rPr lang="ru-RU">
                <a:latin typeface="Arial" charset="0"/>
              </a:rPr>
              <a:t>С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5595938" y="1919288"/>
            <a:ext cx="2822575" cy="119697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FontTx/>
              <a:buChar char="•"/>
            </a:pPr>
            <a:r>
              <a:rPr lang="ru-RU">
                <a:latin typeface="Arial" charset="0"/>
              </a:rPr>
              <a:t>Для большинства</a:t>
            </a:r>
          </a:p>
          <a:p>
            <a:pPr algn="ctr"/>
            <a:r>
              <a:rPr lang="ru-RU">
                <a:latin typeface="Arial" charset="0"/>
              </a:rPr>
              <a:t> ферментов</a:t>
            </a:r>
          </a:p>
          <a:p>
            <a:pPr algn="ctr"/>
            <a:r>
              <a:rPr lang="en-US" b="1">
                <a:solidFill>
                  <a:schemeClr val="folHlink"/>
                </a:solidFill>
                <a:latin typeface="Arial" charset="0"/>
              </a:rPr>
              <a:t>t</a:t>
            </a:r>
            <a:r>
              <a:rPr lang="ru-RU" b="1" baseline="-22000">
                <a:solidFill>
                  <a:schemeClr val="folHlink"/>
                </a:solidFill>
                <a:latin typeface="Arial" charset="0"/>
              </a:rPr>
              <a:t>опт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= 37 - 40 </a:t>
            </a:r>
            <a:r>
              <a:rPr lang="ru-RU" b="1" baseline="30000">
                <a:solidFill>
                  <a:schemeClr val="folHlink"/>
                </a:solidFill>
                <a:latin typeface="Arial" charset="0"/>
              </a:rPr>
              <a:t>0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С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5786438" y="3276600"/>
            <a:ext cx="2187575" cy="19272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FontTx/>
              <a:buChar char="•"/>
            </a:pPr>
            <a:r>
              <a:rPr lang="ru-RU">
                <a:latin typeface="Arial" charset="0"/>
              </a:rPr>
              <a:t>При высоких </a:t>
            </a:r>
          </a:p>
          <a:p>
            <a:pPr algn="ctr"/>
            <a:r>
              <a:rPr lang="ru-RU">
                <a:latin typeface="Arial" charset="0"/>
              </a:rPr>
              <a:t>температурах</a:t>
            </a:r>
          </a:p>
          <a:p>
            <a:pPr algn="ctr"/>
            <a:r>
              <a:rPr lang="ru-RU">
                <a:latin typeface="Arial" charset="0"/>
              </a:rPr>
              <a:t>реализуется</a:t>
            </a:r>
          </a:p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денатурация</a:t>
            </a:r>
            <a:endParaRPr lang="ru-RU">
              <a:solidFill>
                <a:srgbClr val="CC3300"/>
              </a:solidFill>
              <a:latin typeface="Arial" charset="0"/>
            </a:endParaRPr>
          </a:p>
          <a:p>
            <a:pPr algn="ctr"/>
            <a:r>
              <a:rPr lang="ru-RU">
                <a:latin typeface="Arial" charset="0"/>
              </a:rPr>
              <a:t>ферментов</a:t>
            </a:r>
            <a:endParaRPr lang="ru-RU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447800" y="381000"/>
            <a:ext cx="6554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latin typeface="Arial" charset="0"/>
              </a:rPr>
              <a:t>Кинетика ферментативных реакций</a:t>
            </a:r>
            <a:endParaRPr lang="ru-RU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934200" y="2514600"/>
            <a:ext cx="2019300" cy="1927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 - фермент</a:t>
            </a:r>
            <a:endParaRPr lang="ru-RU">
              <a:latin typeface="Arial" charset="0"/>
            </a:endParaRPr>
          </a:p>
          <a:p>
            <a:endParaRPr lang="ru-RU">
              <a:latin typeface="Arial" charset="0"/>
            </a:endParaRPr>
          </a:p>
          <a:p>
            <a:r>
              <a:rPr lang="en-US" b="1">
                <a:latin typeface="Arial" charset="0"/>
              </a:rPr>
              <a:t>S - </a:t>
            </a:r>
            <a:r>
              <a:rPr lang="ru-RU" b="1">
                <a:latin typeface="Arial" charset="0"/>
              </a:rPr>
              <a:t>субстрат</a:t>
            </a:r>
            <a:endParaRPr lang="ru-RU">
              <a:latin typeface="Arial" charset="0"/>
            </a:endParaRPr>
          </a:p>
          <a:p>
            <a:endParaRPr lang="ru-RU">
              <a:latin typeface="Arial" charset="0"/>
            </a:endParaRP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P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- продукт</a:t>
            </a:r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447800" y="1825625"/>
            <a:ext cx="1568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latin typeface="Arial" charset="0"/>
              </a:rPr>
              <a:t>E  +  S</a:t>
            </a:r>
            <a:r>
              <a:rPr lang="en-US"/>
              <a:t>  </a:t>
            </a:r>
            <a:endParaRPr lang="ru-RU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3048000" y="205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H="1">
            <a:off x="3048000" y="2209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886200" y="1825625"/>
            <a:ext cx="7286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folHlink"/>
                </a:solidFill>
                <a:latin typeface="Arial" charset="0"/>
              </a:rPr>
              <a:t>ES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4724400" y="2133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334000" y="1825625"/>
            <a:ext cx="1416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folHlink"/>
                </a:solidFill>
                <a:latin typeface="Arial" charset="0"/>
              </a:rPr>
              <a:t>P</a:t>
            </a:r>
            <a:r>
              <a:rPr lang="ru-RU" sz="3200" b="1">
                <a:latin typeface="Arial" charset="0"/>
              </a:rPr>
              <a:t>  +  E</a:t>
            </a:r>
            <a:endParaRPr lang="ru-RU" sz="3200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V="1">
            <a:off x="4191000" y="2438400"/>
            <a:ext cx="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828800" y="3635375"/>
            <a:ext cx="4732338" cy="1382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i="1">
                <a:latin typeface="Arial" charset="0"/>
              </a:rPr>
              <a:t>Промежуточный</a:t>
            </a:r>
            <a:r>
              <a:rPr lang="ru-RU" sz="2800" i="1">
                <a:solidFill>
                  <a:schemeClr val="folHlink"/>
                </a:solidFill>
                <a:latin typeface="Arial" charset="0"/>
              </a:rPr>
              <a:t> </a:t>
            </a:r>
          </a:p>
          <a:p>
            <a:pPr algn="ctr"/>
            <a:r>
              <a:rPr lang="ru-RU" sz="2800" b="1" i="1">
                <a:solidFill>
                  <a:schemeClr val="folHlink"/>
                </a:solidFill>
                <a:latin typeface="Arial" charset="0"/>
              </a:rPr>
              <a:t>фермент-субстратный </a:t>
            </a:r>
          </a:p>
          <a:p>
            <a:pPr algn="ctr"/>
            <a:r>
              <a:rPr lang="ru-RU" sz="2800" b="1" i="1">
                <a:solidFill>
                  <a:schemeClr val="folHlink"/>
                </a:solidFill>
                <a:latin typeface="Arial" charset="0"/>
              </a:rPr>
              <a:t>комплекс</a:t>
            </a:r>
            <a:endParaRPr lang="ru-RU" sz="2800" b="1" i="1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3048000" y="1447800"/>
            <a:ext cx="51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latin typeface="Arial" charset="0"/>
              </a:rPr>
              <a:t>k</a:t>
            </a:r>
            <a:r>
              <a:rPr lang="en-US" sz="2800" b="1" baseline="-25000">
                <a:latin typeface="Arial" charset="0"/>
              </a:rPr>
              <a:t>1</a:t>
            </a:r>
            <a:endParaRPr lang="ru-RU" sz="2800" b="1" baseline="-25000">
              <a:latin typeface="Arial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3048000" y="2209800"/>
            <a:ext cx="51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latin typeface="Arial" charset="0"/>
              </a:rPr>
              <a:t>k</a:t>
            </a:r>
            <a:r>
              <a:rPr lang="en-US" sz="2800" b="1" baseline="-25000">
                <a:latin typeface="Arial" charset="0"/>
              </a:rPr>
              <a:t>2</a:t>
            </a:r>
            <a:endParaRPr lang="ru-RU" sz="2800" b="1" baseline="-25000">
              <a:latin typeface="Arial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4648200" y="1600200"/>
            <a:ext cx="51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latin typeface="Arial" charset="0"/>
              </a:rPr>
              <a:t>k</a:t>
            </a:r>
            <a:r>
              <a:rPr lang="en-US" sz="2800" b="1" baseline="-25000">
                <a:latin typeface="Arial" charset="0"/>
              </a:rPr>
              <a:t>3</a:t>
            </a:r>
            <a:endParaRPr lang="ru-RU" sz="2800" b="1" baseline="-25000">
              <a:latin typeface="Arial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4800600" cy="4749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752600" y="381000"/>
            <a:ext cx="6119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Кинетика ферментативных реакций</a:t>
            </a:r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791200" y="1141413"/>
            <a:ext cx="32115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a - начало реакции,</a:t>
            </a: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[S] &gt; [E],</a:t>
            </a:r>
            <a:r>
              <a:rPr lang="en-US">
                <a:latin typeface="Arial" charset="0"/>
              </a:rPr>
              <a:t> </a:t>
            </a:r>
            <a:r>
              <a:rPr lang="ru-RU">
                <a:latin typeface="Arial" charset="0"/>
              </a:rPr>
              <a:t>начальная</a:t>
            </a:r>
          </a:p>
          <a:p>
            <a:r>
              <a:rPr lang="ru-RU">
                <a:latin typeface="Arial" charset="0"/>
              </a:rPr>
              <a:t>скорость прямо </a:t>
            </a:r>
          </a:p>
          <a:p>
            <a:r>
              <a:rPr lang="ru-RU">
                <a:latin typeface="Arial" charset="0"/>
              </a:rPr>
              <a:t>пропорциональна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[S]</a:t>
            </a:r>
            <a:endParaRPr lang="ru-RU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791200" y="3960813"/>
            <a:ext cx="30353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б - при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[E] = const</a:t>
            </a:r>
            <a:r>
              <a:rPr lang="en-US">
                <a:latin typeface="Arial" charset="0"/>
              </a:rPr>
              <a:t>,</a:t>
            </a:r>
          </a:p>
          <a:p>
            <a:r>
              <a:rPr lang="en-US">
                <a:latin typeface="Arial" charset="0"/>
              </a:rPr>
              <a:t>c</a:t>
            </a:r>
            <a:r>
              <a:rPr lang="ru-RU">
                <a:latin typeface="Arial" charset="0"/>
              </a:rPr>
              <a:t>корость реакции</a:t>
            </a:r>
          </a:p>
          <a:p>
            <a:r>
              <a:rPr lang="ru-RU">
                <a:latin typeface="Arial" charset="0"/>
              </a:rPr>
              <a:t>достигает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Vmax,</a:t>
            </a:r>
          </a:p>
          <a:p>
            <a:r>
              <a:rPr lang="ru-RU">
                <a:latin typeface="Arial" charset="0"/>
              </a:rPr>
              <a:t>когда весь фермент</a:t>
            </a:r>
          </a:p>
          <a:p>
            <a:r>
              <a:rPr lang="ru-RU">
                <a:latin typeface="Arial" charset="0"/>
              </a:rPr>
              <a:t>включен в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[ES]</a:t>
            </a:r>
            <a:endParaRPr lang="ru-RU" b="1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119313" y="1639888"/>
            <a:ext cx="108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  <a:latin typeface="Arial" charset="0"/>
              </a:rPr>
              <a:t>V</a:t>
            </a:r>
            <a:r>
              <a:rPr lang="ru-RU" b="1" baseline="-25000">
                <a:solidFill>
                  <a:schemeClr val="accent2"/>
                </a:solidFill>
                <a:latin typeface="Arial" charset="0"/>
              </a:rPr>
              <a:t>0</a:t>
            </a:r>
            <a:r>
              <a:rPr lang="ru-RU" b="1">
                <a:solidFill>
                  <a:schemeClr val="accent2"/>
                </a:solidFill>
                <a:latin typeface="Arial" charset="0"/>
              </a:rPr>
              <a:t>~[E]</a:t>
            </a:r>
            <a:endParaRPr lang="ru-RU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H="1">
            <a:off x="1371600" y="3457575"/>
            <a:ext cx="37338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357313" y="827088"/>
            <a:ext cx="6719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Arial" charset="0"/>
              </a:rPr>
              <a:t>1. Скорость образования</a:t>
            </a:r>
            <a:r>
              <a:rPr lang="ru-RU"/>
              <a:t>   </a:t>
            </a:r>
            <a:r>
              <a:rPr lang="en-US" sz="2800" b="1">
                <a:latin typeface="Arial" charset="0"/>
              </a:rPr>
              <a:t>ES = k</a:t>
            </a:r>
            <a:r>
              <a:rPr lang="en-US" sz="2800" b="1" baseline="-25000">
                <a:latin typeface="Arial" charset="0"/>
              </a:rPr>
              <a:t>1</a:t>
            </a:r>
            <a:r>
              <a:rPr lang="en-US" sz="2800" b="1">
                <a:latin typeface="Arial" charset="0"/>
              </a:rPr>
              <a:t> [E] [S]</a:t>
            </a:r>
            <a:endParaRPr lang="ru-RU" sz="2800" b="1">
              <a:latin typeface="Arial" charset="0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33400" y="1676400"/>
            <a:ext cx="8310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Arial" charset="0"/>
              </a:rPr>
              <a:t>2. Скорость исчезновения</a:t>
            </a:r>
            <a:r>
              <a:rPr lang="ru-RU"/>
              <a:t>  </a:t>
            </a:r>
            <a:r>
              <a:rPr lang="en-US" sz="2800" b="1">
                <a:latin typeface="Arial" charset="0"/>
              </a:rPr>
              <a:t>ES = k</a:t>
            </a:r>
            <a:r>
              <a:rPr lang="en-US" sz="2800" b="1" baseline="-25000">
                <a:latin typeface="Arial" charset="0"/>
              </a:rPr>
              <a:t>3</a:t>
            </a:r>
            <a:r>
              <a:rPr lang="en-US" sz="2800" b="1">
                <a:latin typeface="Arial" charset="0"/>
              </a:rPr>
              <a:t> [ES]  +  k</a:t>
            </a:r>
            <a:r>
              <a:rPr lang="en-US" sz="2800" b="1" baseline="-25000">
                <a:latin typeface="Arial" charset="0"/>
              </a:rPr>
              <a:t>2</a:t>
            </a:r>
            <a:r>
              <a:rPr lang="en-US" sz="2800" b="1">
                <a:latin typeface="Arial" charset="0"/>
              </a:rPr>
              <a:t> [ ES]</a:t>
            </a:r>
            <a:endParaRPr lang="ru-RU" b="1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990600" y="2590800"/>
            <a:ext cx="1865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latin typeface="Arial" charset="0"/>
              </a:rPr>
              <a:t>k</a:t>
            </a:r>
            <a:r>
              <a:rPr lang="en-US" sz="3200" b="1" baseline="-25000">
                <a:latin typeface="Arial" charset="0"/>
              </a:rPr>
              <a:t>1</a:t>
            </a:r>
            <a:r>
              <a:rPr lang="en-US" sz="3200" b="1">
                <a:latin typeface="Arial" charset="0"/>
              </a:rPr>
              <a:t> [E] [S]</a:t>
            </a:r>
            <a:endParaRPr lang="ru-RU" sz="3200">
              <a:latin typeface="Arial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276600" y="2617788"/>
            <a:ext cx="3582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latin typeface="Arial" charset="0"/>
              </a:rPr>
              <a:t>k</a:t>
            </a:r>
            <a:r>
              <a:rPr lang="en-US" sz="3200" b="1" baseline="-25000">
                <a:latin typeface="Arial" charset="0"/>
              </a:rPr>
              <a:t>3</a:t>
            </a:r>
            <a:r>
              <a:rPr lang="en-US" sz="3200" b="1">
                <a:latin typeface="Arial" charset="0"/>
              </a:rPr>
              <a:t> [ES]  +  k</a:t>
            </a:r>
            <a:r>
              <a:rPr lang="en-US" sz="3200" b="1" baseline="-25000">
                <a:latin typeface="Arial" charset="0"/>
              </a:rPr>
              <a:t>2</a:t>
            </a:r>
            <a:r>
              <a:rPr lang="en-US" sz="3200" b="1">
                <a:latin typeface="Arial" charset="0"/>
              </a:rPr>
              <a:t> [ ES]</a:t>
            </a:r>
            <a:endParaRPr lang="ru-RU" sz="2800" b="1">
              <a:latin typeface="Arial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819400" y="2616200"/>
            <a:ext cx="387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=</a:t>
            </a:r>
            <a:endParaRPr lang="ru-RU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2057400" y="2743200"/>
            <a:ext cx="441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20663" y="3581400"/>
            <a:ext cx="8923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Arial" charset="0"/>
              </a:rPr>
              <a:t>3. Общая концентрация фермента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[E</a:t>
            </a:r>
            <a:r>
              <a:rPr lang="ru-RU" b="1">
                <a:latin typeface="Arial" charset="0"/>
              </a:rPr>
              <a:t>общ</a:t>
            </a:r>
            <a:r>
              <a:rPr lang="en-US" b="1">
                <a:latin typeface="Arial" charset="0"/>
              </a:rPr>
              <a:t>] = [ES]  + [E</a:t>
            </a:r>
            <a:r>
              <a:rPr lang="ru-RU" b="1">
                <a:latin typeface="Arial" charset="0"/>
              </a:rPr>
              <a:t>св</a:t>
            </a:r>
            <a:r>
              <a:rPr lang="en-US" b="1">
                <a:latin typeface="Arial" charset="0"/>
              </a:rPr>
              <a:t>]</a:t>
            </a:r>
            <a:endParaRPr lang="ru-RU" b="1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457200" y="4191000"/>
            <a:ext cx="350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chemeClr val="folHlink"/>
                </a:solidFill>
                <a:latin typeface="Arial" charset="0"/>
              </a:rPr>
              <a:t>4. Принимая, что</a:t>
            </a:r>
            <a:r>
              <a:rPr lang="ru-RU"/>
              <a:t>  </a:t>
            </a:r>
            <a:r>
              <a:rPr lang="en-US" b="1">
                <a:latin typeface="Arial" charset="0"/>
              </a:rPr>
              <a:t>ES </a:t>
            </a:r>
            <a:endParaRPr lang="ru-RU" b="1">
              <a:latin typeface="Arial" charset="0"/>
            </a:endParaRP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3886200" y="4419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886200" y="3960813"/>
            <a:ext cx="468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</a:t>
            </a:r>
            <a:r>
              <a:rPr lang="ru-RU" b="1" baseline="-25000">
                <a:latin typeface="Arial" charset="0"/>
              </a:rPr>
              <a:t>3</a:t>
            </a:r>
            <a:endParaRPr lang="ru-RU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4495800" y="4189413"/>
            <a:ext cx="110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P</a:t>
            </a:r>
            <a:r>
              <a:rPr lang="ru-RU">
                <a:latin typeface="Arial" charset="0"/>
              </a:rPr>
              <a:t>  +  </a:t>
            </a:r>
            <a:r>
              <a:rPr lang="ru-RU" b="1">
                <a:latin typeface="Arial" charset="0"/>
              </a:rPr>
              <a:t>E</a:t>
            </a:r>
            <a:endParaRPr lang="ru-RU"/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533400" y="4672013"/>
            <a:ext cx="7761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</a:t>
            </a:r>
            <a:r>
              <a:rPr lang="ru-RU" b="1" i="1">
                <a:solidFill>
                  <a:schemeClr val="folHlink"/>
                </a:solidFill>
                <a:latin typeface="Arial" charset="0"/>
              </a:rPr>
              <a:t>получим для начальной скорости</a:t>
            </a:r>
            <a:r>
              <a:rPr lang="ru-RU"/>
              <a:t>  </a:t>
            </a:r>
            <a:r>
              <a:rPr lang="en-US" sz="2800" b="1">
                <a:latin typeface="Arial" charset="0"/>
              </a:rPr>
              <a:t>V</a:t>
            </a:r>
            <a:r>
              <a:rPr lang="en-US" sz="2800" b="1" baseline="-25000">
                <a:latin typeface="Arial" charset="0"/>
              </a:rPr>
              <a:t>0 </a:t>
            </a:r>
            <a:r>
              <a:rPr lang="en-US" sz="2800" b="1">
                <a:latin typeface="Arial" charset="0"/>
              </a:rPr>
              <a:t> =  k</a:t>
            </a:r>
            <a:r>
              <a:rPr lang="en-US" sz="2800" b="1" baseline="-25000">
                <a:latin typeface="Arial" charset="0"/>
              </a:rPr>
              <a:t>3</a:t>
            </a:r>
            <a:r>
              <a:rPr lang="en-US" sz="2800" b="1">
                <a:latin typeface="Arial" charset="0"/>
              </a:rPr>
              <a:t> [ES]</a:t>
            </a:r>
            <a:endParaRPr lang="ru-RU"/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838200" y="2590800"/>
            <a:ext cx="6248400" cy="762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228600" y="4114800"/>
            <a:ext cx="83820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28600" y="990600"/>
            <a:ext cx="88011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5. Максимальная скорость процесса</a:t>
            </a:r>
            <a:r>
              <a:rPr lang="ru-RU"/>
              <a:t>  </a:t>
            </a:r>
            <a:r>
              <a:rPr lang="en-US" b="1">
                <a:latin typeface="Arial" charset="0"/>
              </a:rPr>
              <a:t>Vmax</a:t>
            </a:r>
            <a:r>
              <a:rPr lang="en-US"/>
              <a:t> </a:t>
            </a:r>
            <a:r>
              <a:rPr lang="ru-RU"/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достигается </a:t>
            </a:r>
          </a:p>
          <a:p>
            <a:endParaRPr lang="ru-RU" i="1">
              <a:solidFill>
                <a:schemeClr val="folHlink"/>
              </a:solidFill>
              <a:latin typeface="Arial" charset="0"/>
            </a:endParaRPr>
          </a:p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при насыщении фермента субстратом, т.е. при</a:t>
            </a:r>
            <a:r>
              <a:rPr lang="ru-RU">
                <a:solidFill>
                  <a:schemeClr val="folHlink"/>
                </a:solidFill>
              </a:rPr>
              <a:t> </a:t>
            </a:r>
            <a:r>
              <a:rPr lang="en-US" b="1">
                <a:latin typeface="Arial" charset="0"/>
              </a:rPr>
              <a:t>[E</a:t>
            </a:r>
            <a:r>
              <a:rPr lang="ru-RU" b="1">
                <a:latin typeface="Arial" charset="0"/>
              </a:rPr>
              <a:t>св</a:t>
            </a:r>
            <a:r>
              <a:rPr lang="en-US" b="1">
                <a:latin typeface="Arial" charset="0"/>
              </a:rPr>
              <a:t>] = 0</a:t>
            </a:r>
            <a:r>
              <a:rPr lang="ru-RU"/>
              <a:t>,</a:t>
            </a:r>
          </a:p>
          <a:p>
            <a:endParaRPr lang="ru-RU"/>
          </a:p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тогда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[ES]max = [E</a:t>
            </a:r>
            <a:r>
              <a:rPr lang="ru-RU" b="1">
                <a:latin typeface="Arial" charset="0"/>
              </a:rPr>
              <a:t>общ</a:t>
            </a:r>
            <a:r>
              <a:rPr lang="en-US" b="1">
                <a:latin typeface="Arial" charset="0"/>
              </a:rPr>
              <a:t>]</a:t>
            </a:r>
            <a:r>
              <a:rPr lang="ru-RU" b="1">
                <a:latin typeface="Arial" charset="0"/>
              </a:rPr>
              <a:t>,</a:t>
            </a:r>
            <a:r>
              <a:rPr lang="ru-RU"/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и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Vmax  = k</a:t>
            </a:r>
            <a:r>
              <a:rPr lang="en-US" b="1" baseline="-25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 [ES]max  = k</a:t>
            </a:r>
            <a:r>
              <a:rPr lang="en-US" b="1" baseline="-25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[E</a:t>
            </a:r>
            <a:r>
              <a:rPr lang="ru-RU" b="1">
                <a:latin typeface="Arial" charset="0"/>
              </a:rPr>
              <a:t>общ</a:t>
            </a:r>
            <a:r>
              <a:rPr lang="en-US" b="1">
                <a:latin typeface="Arial" charset="0"/>
              </a:rPr>
              <a:t>]</a:t>
            </a:r>
            <a:endParaRPr lang="en-US"/>
          </a:p>
          <a:p>
            <a:endParaRPr lang="ru-RU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19113" y="4003675"/>
            <a:ext cx="574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6. Принимая, что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[E] = [E</a:t>
            </a:r>
            <a:r>
              <a:rPr lang="ru-RU" b="1">
                <a:latin typeface="Arial" charset="0"/>
              </a:rPr>
              <a:t>св</a:t>
            </a:r>
            <a:r>
              <a:rPr lang="en-US" b="1">
                <a:latin typeface="Arial" charset="0"/>
              </a:rPr>
              <a:t>],</a:t>
            </a:r>
            <a:r>
              <a:rPr lang="ru-RU"/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получим:</a:t>
            </a:r>
            <a:endParaRPr lang="ru-RU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828800" y="4994275"/>
            <a:ext cx="1217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[ES]  =</a:t>
            </a:r>
            <a:r>
              <a:rPr lang="en-US"/>
              <a:t> </a:t>
            </a:r>
            <a:endParaRPr lang="ru-RU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505200" y="4722813"/>
            <a:ext cx="468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</a:t>
            </a:r>
            <a:r>
              <a:rPr lang="ru-RU" b="1" baseline="-22000">
                <a:latin typeface="Arial" charset="0"/>
              </a:rPr>
              <a:t>1</a:t>
            </a:r>
            <a:endParaRPr lang="ru-RU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3109913" y="5221288"/>
            <a:ext cx="1430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</a:t>
            </a:r>
            <a:r>
              <a:rPr lang="ru-RU" b="1" baseline="-22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   +   k</a:t>
            </a:r>
            <a:r>
              <a:rPr lang="ru-RU" b="1" baseline="-22000">
                <a:latin typeface="Arial" charset="0"/>
              </a:rPr>
              <a:t>3</a:t>
            </a:r>
            <a:endParaRPr lang="ru-RU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2971800" y="52578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557713" y="4992688"/>
            <a:ext cx="1436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[Eсв</a:t>
            </a:r>
            <a:r>
              <a:rPr lang="en-US" b="1">
                <a:latin typeface="Arial" charset="0"/>
              </a:rPr>
              <a:t>] [S]</a:t>
            </a:r>
            <a:endParaRPr lang="ru-RU" b="1">
              <a:latin typeface="Arial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271713" y="1108075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  =</a:t>
            </a:r>
            <a:r>
              <a:rPr lang="ru-RU"/>
              <a:t> </a:t>
            </a: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3352800" y="13716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581400" y="836613"/>
            <a:ext cx="1263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</a:t>
            </a:r>
            <a:r>
              <a:rPr lang="ru-RU" b="1" baseline="-22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  +  k</a:t>
            </a:r>
            <a:r>
              <a:rPr lang="ru-RU" b="1" baseline="-22000">
                <a:latin typeface="Arial" charset="0"/>
              </a:rPr>
              <a:t>3</a:t>
            </a:r>
            <a:endParaRPr lang="ru-RU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038600" y="1446213"/>
            <a:ext cx="468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</a:t>
            </a:r>
            <a:r>
              <a:rPr lang="ru-RU" b="1" baseline="-22000">
                <a:latin typeface="Arial" charset="0"/>
              </a:rPr>
              <a:t>1</a:t>
            </a:r>
            <a:endParaRPr lang="ru-RU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905000" y="685800"/>
            <a:ext cx="3810000" cy="14478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 flipV="1">
            <a:off x="2438400" y="1600200"/>
            <a:ext cx="0" cy="16764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2043113" y="3316288"/>
            <a:ext cx="4876800" cy="4667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Константа Михаэлиса - Ментен</a:t>
            </a:r>
            <a:endParaRPr lang="ru-RU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671513" y="4230688"/>
            <a:ext cx="6216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7. Подставив </a:t>
            </a:r>
            <a:r>
              <a:rPr lang="ru-RU" b="1" i="1">
                <a:latin typeface="Arial" charset="0"/>
              </a:rPr>
              <a:t>К</a:t>
            </a:r>
            <a:r>
              <a:rPr lang="en-US" b="1" i="1">
                <a:latin typeface="Arial" charset="0"/>
              </a:rPr>
              <a:t>m</a:t>
            </a:r>
            <a:r>
              <a:rPr lang="ru-RU" b="1" i="1">
                <a:latin typeface="Arial" charset="0"/>
              </a:rPr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в уравнение 6, получим:</a:t>
            </a:r>
            <a:endParaRPr lang="ru-RU" i="1">
              <a:solidFill>
                <a:srgbClr val="CC3300"/>
              </a:solidFill>
              <a:latin typeface="Arial" charset="0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509713" y="5146675"/>
            <a:ext cx="1130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[ES] =</a:t>
            </a:r>
            <a:r>
              <a:rPr lang="en-US"/>
              <a:t> </a:t>
            </a:r>
            <a:endParaRPr lang="ru-RU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2590800" y="54102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2667000" y="4875213"/>
            <a:ext cx="143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[Eсв</a:t>
            </a:r>
            <a:r>
              <a:rPr lang="en-US" b="1">
                <a:latin typeface="Arial" charset="0"/>
              </a:rPr>
              <a:t>] [S]</a:t>
            </a:r>
            <a:endParaRPr lang="ru-RU"/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033713" y="5373688"/>
            <a:ext cx="67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</a:t>
            </a:r>
            <a:endParaRPr lang="ru-RU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76200" y="457200"/>
            <a:ext cx="90281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8. Т.к. из ур.4:</a:t>
            </a:r>
            <a:r>
              <a:rPr lang="ru-RU" i="1">
                <a:solidFill>
                  <a:srgbClr val="CC3300"/>
                </a:solidFill>
                <a:latin typeface="Arial" charset="0"/>
              </a:rPr>
              <a:t> 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[ES] = 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/k</a:t>
            </a:r>
            <a:r>
              <a:rPr lang="en-US" b="1" baseline="-22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,</a:t>
            </a:r>
            <a:r>
              <a:rPr lang="en-US"/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подставив это выражение в ур.7,</a:t>
            </a:r>
          </a:p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получим: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281113" y="163988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V</a:t>
            </a:r>
            <a:r>
              <a:rPr lang="en-US" b="1" baseline="-22000"/>
              <a:t>0</a:t>
            </a:r>
            <a:endParaRPr lang="ru-RU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1295400" y="2133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357313" y="2173288"/>
            <a:ext cx="465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</a:t>
            </a:r>
            <a:r>
              <a:rPr lang="ru-RU" b="1" baseline="-22000">
                <a:latin typeface="Arial" charset="0"/>
              </a:rPr>
              <a:t>3</a:t>
            </a:r>
            <a:endParaRPr lang="ru-RU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947863" y="1901825"/>
            <a:ext cx="35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=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424113" y="1639888"/>
            <a:ext cx="1436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[Eсв</a:t>
            </a:r>
            <a:r>
              <a:rPr lang="en-US" b="1">
                <a:latin typeface="Arial" charset="0"/>
              </a:rPr>
              <a:t>] [S]</a:t>
            </a:r>
            <a:endParaRPr lang="ru-RU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2362200" y="2133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805113" y="2097088"/>
            <a:ext cx="67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1066800" y="1524000"/>
            <a:ext cx="28956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252913" y="1946275"/>
            <a:ext cx="141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rgbClr val="CC3300"/>
                </a:solidFill>
                <a:latin typeface="Arial" charset="0"/>
              </a:rPr>
              <a:t>       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</a:t>
            </a:r>
            <a:r>
              <a:rPr lang="en-US"/>
              <a:t>=</a:t>
            </a:r>
            <a:endParaRPr lang="ru-RU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5738813" y="2157413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5715000" y="1598613"/>
            <a:ext cx="1804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k</a:t>
            </a:r>
            <a:r>
              <a:rPr lang="en-US" b="1" baseline="-22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 [E</a:t>
            </a:r>
            <a:r>
              <a:rPr lang="ru-RU" b="1">
                <a:latin typeface="Arial" charset="0"/>
              </a:rPr>
              <a:t>св</a:t>
            </a:r>
            <a:r>
              <a:rPr lang="en-US" b="1">
                <a:latin typeface="Arial" charset="0"/>
              </a:rPr>
              <a:t>] [S]</a:t>
            </a:r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6234113" y="2097088"/>
            <a:ext cx="67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</a:t>
            </a:r>
            <a:endParaRPr lang="ru-RU"/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4038600" y="1905000"/>
            <a:ext cx="696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или</a:t>
            </a:r>
            <a:endParaRPr lang="ru-RU"/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4800600" y="1524000"/>
            <a:ext cx="2819400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304800" y="3276600"/>
            <a:ext cx="9012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9. Т.к. из ур. 3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[E</a:t>
            </a:r>
            <a:r>
              <a:rPr lang="ru-RU" b="1">
                <a:latin typeface="Arial" charset="0"/>
              </a:rPr>
              <a:t>св</a:t>
            </a:r>
            <a:r>
              <a:rPr lang="en-US" b="1">
                <a:latin typeface="Arial" charset="0"/>
              </a:rPr>
              <a:t>] = [E</a:t>
            </a:r>
            <a:r>
              <a:rPr lang="ru-RU" b="1">
                <a:latin typeface="Arial" charset="0"/>
              </a:rPr>
              <a:t>общ</a:t>
            </a:r>
            <a:r>
              <a:rPr lang="en-US" b="1">
                <a:latin typeface="Arial" charset="0"/>
              </a:rPr>
              <a:t>]  -  [ES],</a:t>
            </a:r>
            <a:r>
              <a:rPr lang="en-US"/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тогда из ур. 8 получим</a:t>
            </a:r>
            <a:r>
              <a:rPr lang="ru-RU" i="1">
                <a:solidFill>
                  <a:srgbClr val="CC3300"/>
                </a:solidFill>
                <a:latin typeface="Arial" charset="0"/>
              </a:rPr>
              <a:t>:</a:t>
            </a: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1662113" y="4230688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= </a:t>
            </a:r>
            <a:endParaRPr lang="ru-RU" b="1">
              <a:latin typeface="Arial" charset="0"/>
            </a:endParaRPr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2627313" y="4495800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53" name="Text Box 25"/>
          <p:cNvSpPr txBox="1">
            <a:spLocks noChangeArrowheads="1"/>
          </p:cNvSpPr>
          <p:nvPr/>
        </p:nvSpPr>
        <p:spPr bwMode="auto">
          <a:xfrm>
            <a:off x="2652713" y="400208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k</a:t>
            </a:r>
            <a:r>
              <a:rPr lang="en-US" b="1" baseline="-22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 [E</a:t>
            </a:r>
            <a:r>
              <a:rPr lang="ru-RU" b="1">
                <a:latin typeface="Arial" charset="0"/>
              </a:rPr>
              <a:t>общ</a:t>
            </a:r>
            <a:r>
              <a:rPr lang="en-US" b="1">
                <a:latin typeface="Arial" charset="0"/>
              </a:rPr>
              <a:t>] [S] - k</a:t>
            </a:r>
            <a:r>
              <a:rPr lang="en-US" b="1" baseline="-22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 [ES] [S]</a:t>
            </a:r>
            <a:endParaRPr lang="ru-RU"/>
          </a:p>
        </p:txBody>
      </p:sp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4114800" y="4494213"/>
            <a:ext cx="677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823913" y="574675"/>
            <a:ext cx="709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10. Поскольку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k</a:t>
            </a:r>
            <a:r>
              <a:rPr lang="en-US" b="1" baseline="-22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 [E</a:t>
            </a:r>
            <a:r>
              <a:rPr lang="ru-RU" b="1">
                <a:latin typeface="Arial" charset="0"/>
              </a:rPr>
              <a:t>общ</a:t>
            </a:r>
            <a:r>
              <a:rPr lang="en-US" b="1">
                <a:latin typeface="Arial" charset="0"/>
              </a:rPr>
              <a:t>] = Vmax</a:t>
            </a:r>
            <a:r>
              <a:rPr lang="en-US"/>
              <a:t> </a:t>
            </a:r>
            <a:r>
              <a:rPr lang="ru-RU"/>
              <a:t> </a:t>
            </a:r>
            <a:r>
              <a:rPr lang="ru-RU" i="1">
                <a:solidFill>
                  <a:srgbClr val="CC3300"/>
                </a:solidFill>
                <a:latin typeface="Arial" charset="0"/>
              </a:rPr>
              <a:t> 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и</a:t>
            </a:r>
            <a:r>
              <a:rPr lang="ru-RU" i="1">
                <a:solidFill>
                  <a:srgbClr val="CC3300"/>
                </a:solidFill>
                <a:latin typeface="Arial" charset="0"/>
              </a:rPr>
              <a:t> </a:t>
            </a:r>
            <a:r>
              <a:rPr lang="ru-RU"/>
              <a:t> </a:t>
            </a:r>
            <a:r>
              <a:rPr lang="en-US" b="1">
                <a:latin typeface="Arial" charset="0"/>
              </a:rPr>
              <a:t>k</a:t>
            </a:r>
            <a:r>
              <a:rPr lang="en-US" b="1" baseline="-22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 [ES] = 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/>
              <a:t>,</a:t>
            </a:r>
            <a:endParaRPr lang="ru-RU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500313" y="202247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=</a:t>
            </a:r>
            <a:r>
              <a:rPr lang="en-US"/>
              <a:t> </a:t>
            </a:r>
            <a:endParaRPr lang="ru-RU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3352800" y="22860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490913" y="1716088"/>
            <a:ext cx="256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Vmax [S] - V</a:t>
            </a:r>
            <a:r>
              <a:rPr lang="ru-RU" b="1" baseline="-22000">
                <a:latin typeface="Arial" charset="0"/>
              </a:rPr>
              <a:t>0</a:t>
            </a:r>
            <a:r>
              <a:rPr lang="ru-RU" b="1">
                <a:latin typeface="Arial" charset="0"/>
              </a:rPr>
              <a:t> [S]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481513" y="2325688"/>
            <a:ext cx="67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</a:t>
            </a:r>
            <a:endParaRPr lang="ru-RU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052513" y="3087688"/>
            <a:ext cx="618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11. После преобразования ур.10 получим:</a:t>
            </a:r>
            <a:endParaRPr lang="ru-RU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347913" y="4460875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V</a:t>
            </a:r>
            <a:r>
              <a:rPr lang="en-US" b="1" baseline="-25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=</a:t>
            </a:r>
            <a:r>
              <a:rPr lang="en-US"/>
              <a:t> </a:t>
            </a:r>
            <a:endParaRPr lang="ru-RU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3276600" y="4724400"/>
            <a:ext cx="259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719513" y="4230688"/>
            <a:ext cx="1487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Vmax [S]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733800" y="4799013"/>
            <a:ext cx="1598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  +  [S]</a:t>
            </a:r>
            <a:endParaRPr lang="ru-RU"/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2133600" y="4191000"/>
            <a:ext cx="4038600" cy="12954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81000" y="5715000"/>
            <a:ext cx="853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folHlink"/>
                </a:solidFill>
                <a:latin typeface="Arial" charset="0"/>
              </a:rPr>
              <a:t>Кинетическое уравнение Михаэлиса - Ментен</a:t>
            </a:r>
            <a:endParaRPr lang="ru-RU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990600" y="304800"/>
            <a:ext cx="7535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folHlink"/>
                </a:solidFill>
                <a:latin typeface="Arial" charset="0"/>
              </a:rPr>
              <a:t>Анализ уравнения Михаэлиса -Ментен</a:t>
            </a:r>
            <a:endParaRPr lang="ru-RU" sz="3200">
              <a:latin typeface="Arial" charset="0"/>
            </a:endParaRPr>
          </a:p>
        </p:txBody>
      </p:sp>
      <p:pic>
        <p:nvPicPr>
          <p:cNvPr id="24579" name="Picture 3" descr="002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90600"/>
            <a:ext cx="4210050" cy="2305050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81000" y="5637213"/>
            <a:ext cx="4983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3300"/>
                </a:solidFill>
                <a:latin typeface="Arial" charset="0"/>
              </a:rPr>
              <a:t>3</a:t>
            </a:r>
            <a:r>
              <a:rPr lang="ru-RU" b="1">
                <a:latin typeface="Arial" charset="0"/>
              </a:rPr>
              <a:t>. Km = [S], </a:t>
            </a:r>
            <a:r>
              <a:rPr lang="ru-RU" b="1" i="1">
                <a:solidFill>
                  <a:srgbClr val="CC3300"/>
                </a:solidFill>
                <a:latin typeface="Arial" charset="0"/>
              </a:rPr>
              <a:t>тогда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 </a:t>
            </a:r>
            <a:r>
              <a:rPr lang="en-US" b="1">
                <a:latin typeface="Arial" charset="0"/>
              </a:rPr>
              <a:t>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= 1/2 Vmax</a:t>
            </a:r>
            <a:endParaRPr lang="ru-RU" b="1">
              <a:latin typeface="Arial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800600" y="1066800"/>
            <a:ext cx="4038600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6248400" y="1141413"/>
            <a:ext cx="1490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Vmax [S]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248400" y="1827213"/>
            <a:ext cx="1598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Km  +  [S]</a:t>
            </a:r>
            <a:endParaRPr lang="ru-RU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953000" y="15240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V</a:t>
            </a:r>
            <a:r>
              <a:rPr lang="en-US" b="1" baseline="-25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=</a:t>
            </a:r>
            <a:r>
              <a:rPr lang="en-US"/>
              <a:t> </a:t>
            </a:r>
            <a:endParaRPr lang="ru-RU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5791200" y="1752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290513" y="3773488"/>
            <a:ext cx="4527550" cy="4667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CC3300"/>
                </a:solidFill>
                <a:latin typeface="Arial" charset="0"/>
              </a:rPr>
              <a:t>1</a:t>
            </a:r>
            <a:r>
              <a:rPr lang="ru-RU" b="1">
                <a:latin typeface="Arial" charset="0"/>
              </a:rPr>
              <a:t>. </a:t>
            </a:r>
            <a:r>
              <a:rPr lang="en-US" b="1">
                <a:latin typeface="Arial" charset="0"/>
              </a:rPr>
              <a:t>[S] &lt;&lt;  Km, </a:t>
            </a:r>
            <a:r>
              <a:rPr lang="ru-RU" b="1" i="1">
                <a:solidFill>
                  <a:srgbClr val="CC3300"/>
                </a:solidFill>
                <a:latin typeface="Arial" charset="0"/>
              </a:rPr>
              <a:t>тогда</a:t>
            </a:r>
            <a:r>
              <a:rPr lang="ru-RU" b="1">
                <a:latin typeface="Arial" charset="0"/>
              </a:rPr>
              <a:t> </a:t>
            </a:r>
            <a:r>
              <a:rPr lang="en-US" b="1">
                <a:latin typeface="Arial" charset="0"/>
              </a:rPr>
              <a:t>V ~ K [S]</a:t>
            </a:r>
            <a:endParaRPr lang="ru-RU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990600" y="2438400"/>
            <a:ext cx="228600" cy="228600"/>
          </a:xfrm>
          <a:prstGeom prst="star4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914400" y="220980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CC3300"/>
                </a:solidFill>
              </a:rPr>
              <a:t>1</a:t>
            </a:r>
            <a:endParaRPr lang="ru-RU"/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3657600" y="1155700"/>
            <a:ext cx="228600" cy="228600"/>
          </a:xfrm>
          <a:prstGeom prst="star4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>
            <a:off x="1347788" y="1873250"/>
            <a:ext cx="228600" cy="228600"/>
          </a:xfrm>
          <a:prstGeom prst="star4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3733800" y="137160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CC3300"/>
                </a:solidFill>
              </a:rPr>
              <a:t>2</a:t>
            </a:r>
            <a:endParaRPr lang="ru-RU" sz="1800"/>
          </a:p>
        </p:txBody>
      </p:sp>
      <p:sp>
        <p:nvSpPr>
          <p:cNvPr id="24601" name="AutoShape 25"/>
          <p:cNvSpPr>
            <a:spLocks noChangeArrowheads="1"/>
          </p:cNvSpPr>
          <p:nvPr/>
        </p:nvSpPr>
        <p:spPr bwMode="auto">
          <a:xfrm>
            <a:off x="5486400" y="3962400"/>
            <a:ext cx="228600" cy="228600"/>
          </a:xfrm>
          <a:prstGeom prst="star4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5562600" y="3810000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1</a:t>
            </a:r>
          </a:p>
        </p:txBody>
      </p:sp>
      <p:sp>
        <p:nvSpPr>
          <p:cNvPr id="24603" name="Oval 27"/>
          <p:cNvSpPr>
            <a:spLocks noChangeArrowheads="1"/>
          </p:cNvSpPr>
          <p:nvPr/>
        </p:nvSpPr>
        <p:spPr bwMode="auto">
          <a:xfrm>
            <a:off x="5410200" y="3733800"/>
            <a:ext cx="685800" cy="609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290513" y="4687888"/>
            <a:ext cx="4649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C3300"/>
                </a:solidFill>
                <a:latin typeface="Arial" charset="0"/>
              </a:rPr>
              <a:t>2.</a:t>
            </a:r>
            <a:r>
              <a:rPr lang="ru-RU" b="1">
                <a:latin typeface="Arial" charset="0"/>
              </a:rPr>
              <a:t> [S] &gt;&gt; Km, </a:t>
            </a:r>
            <a:r>
              <a:rPr lang="ru-RU" b="1" i="1">
                <a:solidFill>
                  <a:srgbClr val="CC3300"/>
                </a:solidFill>
                <a:latin typeface="Arial" charset="0"/>
              </a:rPr>
              <a:t>тогда</a:t>
            </a:r>
            <a:r>
              <a:rPr lang="ru-RU" b="1">
                <a:latin typeface="Arial" charset="0"/>
              </a:rPr>
              <a:t> </a:t>
            </a:r>
            <a:r>
              <a:rPr lang="en-US" b="1">
                <a:latin typeface="Arial" charset="0"/>
              </a:rPr>
              <a:t>V</a:t>
            </a:r>
            <a:r>
              <a:rPr lang="en-US" b="1" baseline="-22000">
                <a:latin typeface="Arial" charset="0"/>
              </a:rPr>
              <a:t>0</a:t>
            </a:r>
            <a:r>
              <a:rPr lang="en-US" b="1">
                <a:latin typeface="Arial" charset="0"/>
              </a:rPr>
              <a:t> ~ Vmax</a:t>
            </a:r>
            <a:endParaRPr lang="ru-RU"/>
          </a:p>
        </p:txBody>
      </p:sp>
      <p:sp>
        <p:nvSpPr>
          <p:cNvPr id="24605" name="Oval 29"/>
          <p:cNvSpPr>
            <a:spLocks noChangeArrowheads="1"/>
          </p:cNvSpPr>
          <p:nvPr/>
        </p:nvSpPr>
        <p:spPr bwMode="auto">
          <a:xfrm>
            <a:off x="5486400" y="4648200"/>
            <a:ext cx="685800" cy="609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06" name="AutoShape 30"/>
          <p:cNvSpPr>
            <a:spLocks noChangeArrowheads="1"/>
          </p:cNvSpPr>
          <p:nvPr/>
        </p:nvSpPr>
        <p:spPr bwMode="auto">
          <a:xfrm>
            <a:off x="5562600" y="4876800"/>
            <a:ext cx="228600" cy="228600"/>
          </a:xfrm>
          <a:prstGeom prst="star4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5715000" y="47244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304800" y="5638800"/>
            <a:ext cx="5105400" cy="53340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09" name="Oval 33"/>
          <p:cNvSpPr>
            <a:spLocks noChangeArrowheads="1"/>
          </p:cNvSpPr>
          <p:nvPr/>
        </p:nvSpPr>
        <p:spPr bwMode="auto">
          <a:xfrm>
            <a:off x="5562600" y="5562600"/>
            <a:ext cx="685800" cy="609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10" name="AutoShape 34"/>
          <p:cNvSpPr>
            <a:spLocks noChangeArrowheads="1"/>
          </p:cNvSpPr>
          <p:nvPr/>
        </p:nvSpPr>
        <p:spPr bwMode="auto">
          <a:xfrm>
            <a:off x="5638800" y="5791200"/>
            <a:ext cx="228600" cy="228600"/>
          </a:xfrm>
          <a:prstGeom prst="star4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611" name="Text Box 35"/>
          <p:cNvSpPr txBox="1">
            <a:spLocks noChangeArrowheads="1"/>
          </p:cNvSpPr>
          <p:nvPr/>
        </p:nvSpPr>
        <p:spPr bwMode="auto">
          <a:xfrm>
            <a:off x="5715000" y="5638800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 3</a:t>
            </a:r>
          </a:p>
        </p:txBody>
      </p: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1509713" y="186690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rgbClr val="CC3300"/>
                </a:solidFill>
              </a:rPr>
              <a:t>3</a:t>
            </a:r>
            <a:endParaRPr lang="ru-RU"/>
          </a:p>
        </p:txBody>
      </p:sp>
      <p:sp>
        <p:nvSpPr>
          <p:cNvPr id="24613" name="Rectangle 37"/>
          <p:cNvSpPr>
            <a:spLocks noChangeArrowheads="1"/>
          </p:cNvSpPr>
          <p:nvPr/>
        </p:nvSpPr>
        <p:spPr bwMode="auto">
          <a:xfrm>
            <a:off x="304800" y="4648200"/>
            <a:ext cx="4724400" cy="53340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052513" y="396875"/>
            <a:ext cx="4268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solidFill>
                  <a:schemeClr val="folHlink"/>
                </a:solidFill>
                <a:latin typeface="Arial" charset="0"/>
              </a:rPr>
              <a:t>1. </a:t>
            </a:r>
            <a:r>
              <a:rPr lang="ru-RU" sz="3200" b="1">
                <a:solidFill>
                  <a:schemeClr val="folHlink"/>
                </a:solidFill>
                <a:latin typeface="Arial" charset="0"/>
              </a:rPr>
              <a:t>Оксидоредуктазы</a:t>
            </a:r>
            <a:endParaRPr lang="ru-RU"/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595313" y="1258888"/>
            <a:ext cx="7278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1.1. Ферменты, действующие на группу СН-ОН</a:t>
            </a:r>
            <a:endParaRPr lang="ru-RU">
              <a:latin typeface="Arial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609600" y="1979613"/>
            <a:ext cx="827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R-CH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-OH    +    NAD</a:t>
            </a:r>
            <a:r>
              <a:rPr lang="en-US" b="1" baseline="30000">
                <a:solidFill>
                  <a:schemeClr val="folHlink"/>
                </a:solidFill>
                <a:latin typeface="Arial" charset="0"/>
              </a:rPr>
              <a:t>+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             R-CH=O    +   NADH   +   H</a:t>
            </a:r>
            <a:r>
              <a:rPr lang="en-US" b="1" baseline="30000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3886200" y="2209800"/>
            <a:ext cx="9144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381000" y="1905000"/>
            <a:ext cx="8610600" cy="685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685800" y="3276600"/>
            <a:ext cx="7375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1.2. Ферменты, действующие на группу СН-NН</a:t>
            </a:r>
            <a:r>
              <a:rPr lang="ru-RU" b="1" baseline="-25000">
                <a:latin typeface="Arial" charset="0"/>
              </a:rPr>
              <a:t>2</a:t>
            </a:r>
            <a:endParaRPr lang="ru-RU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747713" y="4230688"/>
            <a:ext cx="69103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</a:t>
            </a:r>
            <a:r>
              <a:rPr lang="ru-RU" b="1">
                <a:latin typeface="Arial" charset="0"/>
              </a:rPr>
              <a:t>H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-COOH   +  NAD</a:t>
            </a:r>
            <a:r>
              <a:rPr lang="ru-RU" b="1" baseline="30000">
                <a:solidFill>
                  <a:schemeClr val="folHlink"/>
                </a:solidFill>
                <a:latin typeface="Arial" charset="0"/>
              </a:rPr>
              <a:t>+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  +  </a:t>
            </a:r>
            <a:r>
              <a:rPr lang="ru-RU" b="1">
                <a:latin typeface="Arial" charset="0"/>
              </a:rPr>
              <a:t>H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O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            </a:t>
            </a: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              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-C-COOH   +   NADH  +  H</a:t>
            </a:r>
            <a:r>
              <a:rPr lang="ru-RU" b="1" baseline="30000">
                <a:solidFill>
                  <a:schemeClr val="folHlink"/>
                </a:solidFill>
                <a:latin typeface="Arial" charset="0"/>
              </a:rPr>
              <a:t>+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  +  </a:t>
            </a:r>
            <a:r>
              <a:rPr lang="ru-RU" b="1">
                <a:latin typeface="Arial" charset="0"/>
              </a:rPr>
              <a:t> NH</a:t>
            </a:r>
            <a:r>
              <a:rPr lang="ru-RU" b="1" baseline="-25000">
                <a:latin typeface="Arial" charset="0"/>
              </a:rPr>
              <a:t>3</a:t>
            </a:r>
            <a:endParaRPr lang="ru-RU"/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1573213" y="4600575"/>
            <a:ext cx="0" cy="228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1371600" y="4724400"/>
            <a:ext cx="738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NH</a:t>
            </a:r>
            <a:r>
              <a:rPr lang="ru-RU" b="1" baseline="-25000">
                <a:latin typeface="Arial" charset="0"/>
              </a:rPr>
              <a:t>2</a:t>
            </a: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>
            <a:off x="2762250" y="5676900"/>
            <a:ext cx="0" cy="228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2590800" y="57912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O</a:t>
            </a: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53262" name="Line 14"/>
          <p:cNvSpPr>
            <a:spLocks noChangeShapeType="1"/>
          </p:cNvSpPr>
          <p:nvPr/>
        </p:nvSpPr>
        <p:spPr bwMode="auto">
          <a:xfrm flipV="1">
            <a:off x="2819400" y="5638800"/>
            <a:ext cx="0" cy="3048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214313" y="4687888"/>
            <a:ext cx="811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ALA</a:t>
            </a:r>
            <a:endParaRPr lang="ru-RU"/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3338513" y="5907088"/>
            <a:ext cx="811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PYR</a:t>
            </a:r>
            <a:endParaRPr lang="ru-RU"/>
          </a:p>
        </p:txBody>
      </p:sp>
      <p:sp>
        <p:nvSpPr>
          <p:cNvPr id="53266" name="Line 18"/>
          <p:cNvSpPr>
            <a:spLocks noChangeShapeType="1"/>
          </p:cNvSpPr>
          <p:nvPr/>
        </p:nvSpPr>
        <p:spPr bwMode="auto">
          <a:xfrm>
            <a:off x="868363" y="5572125"/>
            <a:ext cx="9144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67" name="Line 19"/>
          <p:cNvSpPr>
            <a:spLocks noChangeShapeType="1"/>
          </p:cNvSpPr>
          <p:nvPr/>
        </p:nvSpPr>
        <p:spPr bwMode="auto">
          <a:xfrm>
            <a:off x="5715000" y="4419600"/>
            <a:ext cx="11430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228600" y="4114800"/>
            <a:ext cx="7620000" cy="2286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62000" y="152400"/>
            <a:ext cx="60340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График уравнения </a:t>
            </a:r>
            <a:r>
              <a:rPr lang="ru-RU" b="1">
                <a:solidFill>
                  <a:srgbClr val="FF0000"/>
                </a:solidFill>
                <a:latin typeface="Arial" charset="0"/>
              </a:rPr>
              <a:t>Михаэлиса - Ментен</a:t>
            </a:r>
            <a:r>
              <a:rPr lang="ru-RU"/>
              <a:t> </a:t>
            </a:r>
          </a:p>
          <a:p>
            <a:pPr algn="ctr"/>
            <a:r>
              <a:rPr lang="ru-RU">
                <a:latin typeface="Arial" charset="0"/>
              </a:rPr>
              <a:t>в обратных координатах</a:t>
            </a:r>
          </a:p>
          <a:p>
            <a:pPr algn="ctr"/>
            <a:r>
              <a:rPr lang="ru-RU"/>
              <a:t>- </a:t>
            </a:r>
            <a:r>
              <a:rPr lang="ru-RU">
                <a:latin typeface="Arial" charset="0"/>
              </a:rPr>
              <a:t>график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Лайнуивера - Бэрка</a:t>
            </a:r>
            <a:endParaRPr lang="ru-RU">
              <a:latin typeface="Arial" charset="0"/>
            </a:endParaRPr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1447800" y="5486400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V="1">
            <a:off x="3124200" y="1752600"/>
            <a:ext cx="0" cy="3733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V="1">
            <a:off x="1752600" y="2133600"/>
            <a:ext cx="5867400" cy="33528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V="1">
            <a:off x="1752600" y="5562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371600" y="60960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-</a:t>
            </a: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1752600" y="6400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676400" y="6399213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Km</a:t>
            </a:r>
            <a:endParaRPr lang="ru-RU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828800" y="58658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endParaRPr lang="ru-RU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2043113" y="1563688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1/V</a:t>
            </a:r>
            <a:endParaRPr lang="ru-RU"/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7300913" y="5526088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1/S</a:t>
            </a:r>
            <a:endParaRPr lang="ru-RU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 flipH="1">
            <a:off x="3200400" y="4724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4038600" y="41894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auto">
          <a:xfrm>
            <a:off x="3962400" y="4724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3810000" y="4722813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Vmax</a:t>
            </a:r>
            <a:endParaRPr lang="ru-RU"/>
          </a:p>
        </p:txBody>
      </p:sp>
      <p:sp>
        <p:nvSpPr>
          <p:cNvPr id="25619" name="Arc 19"/>
          <p:cNvSpPr>
            <a:spLocks/>
          </p:cNvSpPr>
          <p:nvPr/>
        </p:nvSpPr>
        <p:spPr bwMode="auto">
          <a:xfrm>
            <a:off x="2362200" y="5181600"/>
            <a:ext cx="304800" cy="304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>
            <a:off x="1828800" y="4267200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228600" y="3657600"/>
            <a:ext cx="2747963" cy="4667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tg </a:t>
            </a:r>
            <a:r>
              <a:rPr lang="ru-RU" b="1">
                <a:latin typeface="Arial" charset="0"/>
                <a:sym typeface="Symbol" pitchFamily="18" charset="2"/>
              </a:rPr>
              <a:t></a:t>
            </a:r>
            <a:r>
              <a:rPr lang="ru-RU" b="1">
                <a:latin typeface="Arial" charset="0"/>
              </a:rPr>
              <a:t> =  Km / Vmax</a:t>
            </a:r>
            <a:endParaRPr lang="ru-RU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2185988" y="5045075"/>
            <a:ext cx="37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ym typeface="Symbol" pitchFamily="18" charset="2"/>
              </a:rPr>
              <a:t></a:t>
            </a:r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3581400" y="1447800"/>
            <a:ext cx="5297488" cy="485775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 / V</a:t>
            </a:r>
            <a:r>
              <a:rPr lang="ru-RU" b="1" baseline="-25000">
                <a:latin typeface="Arial" charset="0"/>
              </a:rPr>
              <a:t>0</a:t>
            </a:r>
            <a:r>
              <a:rPr lang="ru-RU" b="1">
                <a:latin typeface="Arial" charset="0"/>
              </a:rPr>
              <a:t>=1 / Vmax + Km / Vmax </a:t>
            </a:r>
            <a:r>
              <a:rPr lang="ru-RU" b="1" baseline="30000">
                <a:latin typeface="Arial" charset="0"/>
              </a:rPr>
              <a:t>. </a:t>
            </a:r>
            <a:r>
              <a:rPr lang="ru-RU" b="1">
                <a:latin typeface="Arial" charset="0"/>
              </a:rPr>
              <a:t>1 / [S]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828800" y="228600"/>
            <a:ext cx="601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Характеристики активности фермента</a:t>
            </a:r>
            <a:endParaRPr lang="ru-RU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066800" y="914400"/>
            <a:ext cx="70024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1.</a:t>
            </a:r>
            <a:r>
              <a:rPr lang="ru-RU"/>
              <a:t>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Молярная активность (число оборотов)</a:t>
            </a:r>
            <a:r>
              <a:rPr lang="ru-RU">
                <a:latin typeface="Arial" charset="0"/>
              </a:rPr>
              <a:t> -</a:t>
            </a:r>
          </a:p>
          <a:p>
            <a:r>
              <a:rPr lang="ru-RU">
                <a:latin typeface="Arial" charset="0"/>
              </a:rPr>
              <a:t>число молей субстрата, реагирующего с 1 моль</a:t>
            </a:r>
          </a:p>
          <a:p>
            <a:r>
              <a:rPr lang="ru-RU">
                <a:latin typeface="Arial" charset="0"/>
              </a:rPr>
              <a:t>фермента за единицу времени (мин или сек)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09800" y="2590800"/>
            <a:ext cx="1916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С</a:t>
            </a:r>
            <a:r>
              <a:rPr lang="en-US" b="1">
                <a:latin typeface="Arial" charset="0"/>
              </a:rPr>
              <a:t>O</a:t>
            </a:r>
            <a:r>
              <a:rPr lang="en-US" b="1" baseline="-22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  +  H</a:t>
            </a:r>
            <a:r>
              <a:rPr lang="en-US" b="1" baseline="-22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O</a:t>
            </a:r>
            <a:r>
              <a:rPr lang="en-US"/>
              <a:t> </a:t>
            </a:r>
            <a:endParaRPr lang="ru-RU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324600" y="2589213"/>
            <a:ext cx="125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  H</a:t>
            </a:r>
            <a:r>
              <a:rPr lang="ru-RU" b="1" baseline="-25000">
                <a:latin typeface="Arial" charset="0"/>
              </a:rPr>
              <a:t>2</a:t>
            </a:r>
            <a:r>
              <a:rPr lang="ru-RU" b="1">
                <a:latin typeface="Arial" charset="0"/>
              </a:rPr>
              <a:t>CO</a:t>
            </a:r>
            <a:r>
              <a:rPr lang="ru-RU" b="1" baseline="-22000">
                <a:latin typeface="Arial" charset="0"/>
              </a:rPr>
              <a:t>3</a:t>
            </a:r>
            <a:endParaRPr lang="ru-RU" b="1">
              <a:latin typeface="Arial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029200" y="22860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533400" y="3276600"/>
            <a:ext cx="3986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r>
              <a:rPr lang="ru-RU"/>
              <a:t> -</a:t>
            </a:r>
            <a:r>
              <a:rPr lang="ru-RU" i="1">
                <a:latin typeface="Arial" charset="0"/>
              </a:rPr>
              <a:t>карбонат-дегидратаза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609600" y="3810000"/>
            <a:ext cx="4329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Молярная активность = 36 </a:t>
            </a:r>
            <a:r>
              <a:rPr lang="ru-RU" b="1" i="1" baseline="30000">
                <a:solidFill>
                  <a:schemeClr val="folHlink"/>
                </a:solidFill>
                <a:latin typeface="Arial" charset="0"/>
              </a:rPr>
              <a:t>.</a:t>
            </a: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4876800" y="3810000"/>
            <a:ext cx="3802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solidFill>
                  <a:schemeClr val="folHlink"/>
                </a:solidFill>
                <a:latin typeface="Arial" charset="0"/>
              </a:rPr>
              <a:t>10</a:t>
            </a:r>
            <a:r>
              <a:rPr lang="ru-RU" i="1" baseline="30000">
                <a:solidFill>
                  <a:schemeClr val="folHlink"/>
                </a:solidFill>
                <a:latin typeface="Arial" charset="0"/>
              </a:rPr>
              <a:t>6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 моль С</a:t>
            </a:r>
            <a:r>
              <a:rPr lang="en-US" i="1">
                <a:solidFill>
                  <a:schemeClr val="folHlink"/>
                </a:solidFill>
                <a:latin typeface="Arial" charset="0"/>
              </a:rPr>
              <a:t>O</a:t>
            </a:r>
            <a:r>
              <a:rPr lang="en-US" i="1" baseline="-22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i="1">
                <a:solidFill>
                  <a:schemeClr val="folHlink"/>
                </a:solidFill>
                <a:latin typeface="Arial" charset="0"/>
              </a:rPr>
              <a:t>/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мин</a:t>
            </a:r>
            <a:r>
              <a:rPr lang="en-US" i="1">
                <a:solidFill>
                  <a:schemeClr val="folHlink"/>
                </a:solidFill>
                <a:latin typeface="Arial" charset="0"/>
              </a:rPr>
              <a:t>/</a:t>
            </a:r>
            <a:r>
              <a:rPr lang="ru-RU" i="1">
                <a:solidFill>
                  <a:schemeClr val="folHlink"/>
                </a:solidFill>
                <a:latin typeface="Arial" charset="0"/>
              </a:rPr>
              <a:t>моль Е</a:t>
            </a:r>
            <a:endParaRPr lang="ru-RU">
              <a:solidFill>
                <a:srgbClr val="CC3300"/>
              </a:solidFill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120650" y="4495800"/>
            <a:ext cx="9059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2.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Km</a:t>
            </a:r>
            <a:r>
              <a:rPr lang="ru-RU">
                <a:latin typeface="Arial" charset="0"/>
              </a:rPr>
              <a:t> характеризует специфичность действия фермента,чем </a:t>
            </a:r>
          </a:p>
          <a:p>
            <a:r>
              <a:rPr lang="ru-RU">
                <a:latin typeface="Arial" charset="0"/>
              </a:rPr>
              <a:t>меньше </a:t>
            </a:r>
            <a:r>
              <a:rPr lang="en-US">
                <a:latin typeface="Arial" charset="0"/>
              </a:rPr>
              <a:t>Km</a:t>
            </a:r>
            <a:r>
              <a:rPr lang="ru-RU">
                <a:latin typeface="Arial" charset="0"/>
              </a:rPr>
              <a:t>, тем больше сродство фермента к субстрату</a:t>
            </a:r>
            <a:endParaRPr lang="ru-RU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905000" y="2362200"/>
            <a:ext cx="5791200" cy="83820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>
            <a:off x="4419600" y="28194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 flipH="1">
            <a:off x="4800600" y="2971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90713" y="827088"/>
            <a:ext cx="4756150" cy="576262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Ингибирование</a:t>
            </a:r>
            <a:r>
              <a:rPr lang="ru-RU"/>
              <a:t> </a:t>
            </a:r>
            <a:r>
              <a:rPr lang="ru-RU" sz="2800">
                <a:latin typeface="Arial" charset="0"/>
              </a:rPr>
              <a:t>ферментов</a:t>
            </a:r>
            <a:endParaRPr lang="ru-RU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28600" y="3276600"/>
            <a:ext cx="4402138" cy="5143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Необратимое ингибирование</a:t>
            </a:r>
            <a:endParaRPr lang="ru-RU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648200" y="2209800"/>
            <a:ext cx="4078288" cy="5143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Обратимое ингибирование</a:t>
            </a:r>
            <a:endParaRPr lang="ru-RU"/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581400" y="4648200"/>
            <a:ext cx="2154238" cy="5143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конкурентное</a:t>
            </a:r>
            <a:endParaRPr lang="ru-RU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477000" y="4648200"/>
            <a:ext cx="2493963" cy="5143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неконкурентное</a:t>
            </a:r>
            <a:endParaRPr lang="ru-RU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2514600" y="1371600"/>
            <a:ext cx="0" cy="19050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5791200" y="1371600"/>
            <a:ext cx="0" cy="8382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7772400" y="2667000"/>
            <a:ext cx="0" cy="19812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5105400" y="2667000"/>
            <a:ext cx="0" cy="198120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ВРЕД!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2239963"/>
          </a:xfrm>
        </p:spPr>
        <p:txBody>
          <a:bodyPr/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При необратимом ингибировании фермент надолго или навсегда теряет свою активность, что может привести к летальному исходу!!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362200" y="609600"/>
            <a:ext cx="5010150" cy="879475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Необратимое ингибирование</a:t>
            </a:r>
            <a:endParaRPr lang="ru-RU">
              <a:latin typeface="Arial" charset="0"/>
            </a:endParaRPr>
          </a:p>
          <a:p>
            <a:pPr algn="ctr"/>
            <a:r>
              <a:rPr lang="ru-RU">
                <a:latin typeface="Arial" charset="0"/>
              </a:rPr>
              <a:t>путем ковалентной модификации</a:t>
            </a:r>
            <a:endParaRPr lang="ru-RU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1195388" cy="4953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Вред!!</a:t>
            </a:r>
            <a:endParaRPr lang="ru-RU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15938" y="5068888"/>
            <a:ext cx="22637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99CC00"/>
                </a:solidFill>
                <a:latin typeface="Arial" charset="0"/>
              </a:rPr>
              <a:t>Фермент -</a:t>
            </a:r>
          </a:p>
          <a:p>
            <a:pPr algn="ctr"/>
            <a:r>
              <a:rPr lang="ru-RU" b="1">
                <a:solidFill>
                  <a:srgbClr val="99CC00"/>
                </a:solidFill>
                <a:latin typeface="Arial" charset="0"/>
              </a:rPr>
              <a:t>ацетилхолин-</a:t>
            </a:r>
          </a:p>
          <a:p>
            <a:pPr algn="ctr"/>
            <a:r>
              <a:rPr lang="ru-RU" b="1">
                <a:solidFill>
                  <a:srgbClr val="99CC00"/>
                </a:solidFill>
                <a:latin typeface="Arial" charset="0"/>
              </a:rPr>
              <a:t>эстераза</a:t>
            </a: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 flipV="1">
            <a:off x="3810000" y="4267200"/>
            <a:ext cx="0" cy="9906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3246438" y="5221288"/>
            <a:ext cx="2311400" cy="11874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Ингибитор -</a:t>
            </a:r>
          </a:p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диизопропил-</a:t>
            </a:r>
          </a:p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фторфосфат</a:t>
            </a:r>
            <a:endParaRPr lang="ru-RU">
              <a:solidFill>
                <a:schemeClr val="bg2"/>
              </a:solidFill>
            </a:endParaRPr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 flipV="1">
            <a:off x="7467600" y="4343400"/>
            <a:ext cx="0" cy="990600"/>
          </a:xfrm>
          <a:prstGeom prst="line">
            <a:avLst/>
          </a:prstGeom>
          <a:noFill/>
          <a:ln w="5715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481763" y="5297488"/>
            <a:ext cx="2136775" cy="822325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Неактивный </a:t>
            </a:r>
          </a:p>
          <a:p>
            <a:pPr algn="ctr"/>
            <a:r>
              <a:rPr lang="ru-RU" b="1">
                <a:solidFill>
                  <a:schemeClr val="bg2"/>
                </a:solidFill>
                <a:latin typeface="Arial" charset="0"/>
              </a:rPr>
              <a:t>фермент</a:t>
            </a:r>
            <a:endParaRPr lang="ru-RU">
              <a:solidFill>
                <a:schemeClr val="bg2"/>
              </a:solidFill>
              <a:latin typeface="Arial" charset="0"/>
            </a:endParaRPr>
          </a:p>
        </p:txBody>
      </p:sp>
      <p:graphicFrame>
        <p:nvGraphicFramePr>
          <p:cNvPr id="31755" name="Object 11"/>
          <p:cNvGraphicFramePr>
            <a:graphicFrameLocks noChangeAspect="1"/>
          </p:cNvGraphicFramePr>
          <p:nvPr/>
        </p:nvGraphicFramePr>
        <p:xfrm>
          <a:off x="917575" y="2057400"/>
          <a:ext cx="7358063" cy="2201863"/>
        </p:xfrm>
        <a:graphic>
          <a:graphicData uri="http://schemas.openxmlformats.org/presentationml/2006/ole">
            <p:oleObj spid="_x0000_s31755" name="CS ChemDraw Drawing" r:id="rId3" imgW="7358400" imgH="2202120" progId="ChemDraw.Document.5.0">
              <p:embed/>
            </p:oleObj>
          </a:graphicData>
        </a:graphic>
      </p:graphicFrame>
      <p:sp>
        <p:nvSpPr>
          <p:cNvPr id="31756" name="Line 12"/>
          <p:cNvSpPr>
            <a:spLocks noChangeShapeType="1"/>
          </p:cNvSpPr>
          <p:nvPr/>
        </p:nvSpPr>
        <p:spPr bwMode="auto">
          <a:xfrm flipV="1">
            <a:off x="1371600" y="3505200"/>
            <a:ext cx="0" cy="1524000"/>
          </a:xfrm>
          <a:prstGeom prst="line">
            <a:avLst/>
          </a:prstGeom>
          <a:noFill/>
          <a:ln w="57150">
            <a:solidFill>
              <a:srgbClr val="66FF33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1027"/>
          <p:cNvSpPr txBox="1">
            <a:spLocks noChangeArrowheads="1"/>
          </p:cNvSpPr>
          <p:nvPr/>
        </p:nvSpPr>
        <p:spPr bwMode="auto">
          <a:xfrm>
            <a:off x="304800" y="608013"/>
            <a:ext cx="1531938" cy="495300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Польза!!</a:t>
            </a:r>
            <a:endParaRPr lang="ru-RU">
              <a:solidFill>
                <a:schemeClr val="folHlink"/>
              </a:solidFill>
            </a:endParaRPr>
          </a:p>
        </p:txBody>
      </p:sp>
      <p:graphicFrame>
        <p:nvGraphicFramePr>
          <p:cNvPr id="34821" name="Object 1029"/>
          <p:cNvGraphicFramePr>
            <a:graphicFrameLocks noChangeAspect="1"/>
          </p:cNvGraphicFramePr>
          <p:nvPr/>
        </p:nvGraphicFramePr>
        <p:xfrm>
          <a:off x="2057400" y="1905000"/>
          <a:ext cx="5168900" cy="3703638"/>
        </p:xfrm>
        <a:graphic>
          <a:graphicData uri="http://schemas.openxmlformats.org/presentationml/2006/ole">
            <p:oleObj spid="_x0000_s34821" name="CS ChemDraw Drawing" r:id="rId3" imgW="6456600" imgH="4625280" progId="ChemDraw.Document.5.0">
              <p:embed/>
            </p:oleObj>
          </a:graphicData>
        </a:graphic>
      </p:graphicFrame>
      <p:sp>
        <p:nvSpPr>
          <p:cNvPr id="34822" name="Rectangle 1030"/>
          <p:cNvSpPr>
            <a:spLocks noChangeArrowheads="1"/>
          </p:cNvSpPr>
          <p:nvPr/>
        </p:nvSpPr>
        <p:spPr bwMode="auto">
          <a:xfrm>
            <a:off x="3962400" y="3581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C3300"/>
                </a:solidFill>
                <a:latin typeface="Arial" charset="0"/>
              </a:rPr>
              <a:t>пенициллин</a:t>
            </a:r>
            <a:endParaRPr lang="ru-RU"/>
          </a:p>
        </p:txBody>
      </p:sp>
      <p:sp>
        <p:nvSpPr>
          <p:cNvPr id="34823" name="Text Box 1031"/>
          <p:cNvSpPr txBox="1">
            <a:spLocks noChangeArrowheads="1"/>
          </p:cNvSpPr>
          <p:nvPr/>
        </p:nvSpPr>
        <p:spPr bwMode="auto">
          <a:xfrm>
            <a:off x="2362200" y="228600"/>
            <a:ext cx="5010150" cy="879475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Необратимое ингибирование</a:t>
            </a:r>
          </a:p>
          <a:p>
            <a:pPr algn="ctr"/>
            <a:r>
              <a:rPr lang="ru-RU">
                <a:latin typeface="Arial" charset="0"/>
              </a:rPr>
              <a:t>путем ковалентной модификации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0"/>
            <a:ext cx="3732213" cy="2333625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  <a:headEnd/>
            <a:tailEnd/>
          </a:ln>
        </p:spPr>
      </p:pic>
      <p:pic>
        <p:nvPicPr>
          <p:cNvPr id="9219" name="Picture 3" descr="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349500"/>
            <a:ext cx="3895725" cy="212090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47800" y="152400"/>
            <a:ext cx="6643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Обратимое ингибирование ферментов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28600" y="762000"/>
            <a:ext cx="436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Конкурентное ингибирование</a:t>
            </a:r>
            <a:endParaRPr lang="ru-RU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343400" y="1828800"/>
            <a:ext cx="4716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33CC"/>
                </a:solidFill>
                <a:latin typeface="Arial" charset="0"/>
              </a:rPr>
              <a:t>Неконкурентное ингибирование</a:t>
            </a:r>
            <a:endParaRPr lang="ru-RU">
              <a:solidFill>
                <a:srgbClr val="FF33CC"/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828800" y="4875213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E</a:t>
            </a:r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1143000" y="5029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1219200" y="5181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33400" y="4875213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33CC"/>
                </a:solidFill>
                <a:latin typeface="Arial" charset="0"/>
              </a:rPr>
              <a:t>EI</a:t>
            </a:r>
            <a:endParaRPr lang="ru-RU" b="1">
              <a:latin typeface="Arial" charset="0"/>
            </a:endParaRP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2209800" y="5029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2209800" y="5181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2957513" y="4841875"/>
            <a:ext cx="66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ES</a:t>
            </a:r>
            <a:r>
              <a:rPr lang="ru-RU"/>
              <a:t> 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3276600" y="5334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805113" y="5907088"/>
            <a:ext cx="110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  + 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P</a:t>
            </a:r>
            <a:endParaRPr lang="ru-RU" b="1">
              <a:latin typeface="Arial" charset="0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357313" y="4535488"/>
            <a:ext cx="26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33CC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105400" y="5027613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endParaRPr lang="ru-RU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5562600" y="5257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248400" y="5027613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ES</a:t>
            </a:r>
            <a:endParaRPr lang="ru-RU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6858000" y="5257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7391400" y="50292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r>
              <a:rPr lang="ru-RU"/>
              <a:t>  </a:t>
            </a:r>
            <a:r>
              <a:rPr lang="ru-RU" b="1">
                <a:latin typeface="Arial" charset="0"/>
              </a:rPr>
              <a:t>+ 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P</a:t>
            </a:r>
            <a:endParaRPr lang="ru-RU" b="1">
              <a:latin typeface="Arial" charset="0"/>
            </a:endParaRP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H="1">
            <a:off x="5562600" y="5410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6477000" y="5562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6248400" y="5942013"/>
            <a:ext cx="67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ES</a:t>
            </a:r>
            <a:r>
              <a:rPr lang="ru-RU" b="1">
                <a:solidFill>
                  <a:srgbClr val="FF33CC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5105400" y="5942013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r>
              <a:rPr lang="ru-RU" b="1">
                <a:solidFill>
                  <a:srgbClr val="FF33CC"/>
                </a:solidFill>
                <a:latin typeface="Arial" charset="0"/>
              </a:rPr>
              <a:t>I</a:t>
            </a:r>
            <a:endParaRPr lang="ru-RU" b="1">
              <a:latin typeface="Arial" charset="0"/>
            </a:endParaRPr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>
            <a:off x="5257800" y="5562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 flipV="1">
            <a:off x="5334000" y="5562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45" name="Line 29"/>
          <p:cNvSpPr>
            <a:spLocks noChangeShapeType="1"/>
          </p:cNvSpPr>
          <p:nvPr/>
        </p:nvSpPr>
        <p:spPr bwMode="auto">
          <a:xfrm flipV="1">
            <a:off x="6629400" y="54864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876800" y="5408613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33CC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6705600" y="5484813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33CC"/>
                </a:solidFill>
                <a:latin typeface="Arial" charset="0"/>
              </a:rPr>
              <a:t>I</a:t>
            </a:r>
            <a:endParaRPr lang="ru-RU">
              <a:solidFill>
                <a:srgbClr val="FF33CC"/>
              </a:solidFill>
              <a:latin typeface="Arial" charset="0"/>
            </a:endParaRP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5638800" y="4799013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S</a:t>
            </a:r>
            <a:endParaRPr lang="ru-RU"/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2286000" y="4570413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S</a:t>
            </a:r>
            <a:endParaRPr lang="ru-RU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>
            <a:off x="5562600" y="6172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51" name="Line 35"/>
          <p:cNvSpPr>
            <a:spLocks noChangeShapeType="1"/>
          </p:cNvSpPr>
          <p:nvPr/>
        </p:nvSpPr>
        <p:spPr bwMode="auto">
          <a:xfrm flipH="1">
            <a:off x="5562600" y="632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52" name="Rectangle 36"/>
          <p:cNvSpPr>
            <a:spLocks noChangeArrowheads="1"/>
          </p:cNvSpPr>
          <p:nvPr/>
        </p:nvSpPr>
        <p:spPr bwMode="auto">
          <a:xfrm>
            <a:off x="457200" y="4572000"/>
            <a:ext cx="3429000" cy="1905000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4724400" y="4800600"/>
            <a:ext cx="3733800" cy="1752600"/>
          </a:xfrm>
          <a:prstGeom prst="rect">
            <a:avLst/>
          </a:prstGeom>
          <a:noFill/>
          <a:ln w="9525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 descr="0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438400"/>
            <a:ext cx="3732213" cy="2333625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514600" y="304800"/>
            <a:ext cx="546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Конкурентное ингибирование</a:t>
            </a:r>
            <a:endParaRPr lang="ru-RU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953000" y="1981200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r>
              <a:rPr lang="ru-RU" b="1">
                <a:solidFill>
                  <a:srgbClr val="FF33CC"/>
                </a:solidFill>
                <a:latin typeface="Arial" charset="0"/>
              </a:rPr>
              <a:t>I</a:t>
            </a:r>
            <a:endParaRPr lang="ru-RU">
              <a:solidFill>
                <a:srgbClr val="FF33CC"/>
              </a:solidFill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6248400" y="19812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E</a:t>
            </a:r>
            <a:endParaRPr lang="ru-RU"/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7391400" y="1981200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r>
              <a:rPr lang="ru-RU" b="1">
                <a:solidFill>
                  <a:srgbClr val="33CCFF"/>
                </a:solidFill>
                <a:latin typeface="Arial" charset="0"/>
              </a:rPr>
              <a:t>S</a:t>
            </a:r>
            <a:endParaRPr lang="ru-RU" b="1">
              <a:latin typeface="Arial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7162800" y="3505200"/>
            <a:ext cx="110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  +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 P</a:t>
            </a:r>
            <a:endParaRPr lang="ru-RU"/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 flipH="1">
            <a:off x="5486400" y="2209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4" name="Line 10"/>
          <p:cNvSpPr>
            <a:spLocks noChangeShapeType="1"/>
          </p:cNvSpPr>
          <p:nvPr/>
        </p:nvSpPr>
        <p:spPr bwMode="auto">
          <a:xfrm>
            <a:off x="5486400" y="2362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5" name="Line 11"/>
          <p:cNvSpPr>
            <a:spLocks noChangeShapeType="1"/>
          </p:cNvSpPr>
          <p:nvPr/>
        </p:nvSpPr>
        <p:spPr bwMode="auto">
          <a:xfrm>
            <a:off x="6629400" y="22098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6" name="Line 12"/>
          <p:cNvSpPr>
            <a:spLocks noChangeShapeType="1"/>
          </p:cNvSpPr>
          <p:nvPr/>
        </p:nvSpPr>
        <p:spPr bwMode="auto">
          <a:xfrm flipH="1">
            <a:off x="6705600" y="2362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7696200" y="25146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5624513" y="1639888"/>
            <a:ext cx="26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66FF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6767513" y="15636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CCFF"/>
                </a:solidFill>
                <a:latin typeface="Arial" charset="0"/>
              </a:rPr>
              <a:t>S</a:t>
            </a:r>
            <a:endParaRPr lang="ru-RU">
              <a:solidFill>
                <a:srgbClr val="33CCFF"/>
              </a:solidFill>
            </a:endParaRPr>
          </a:p>
        </p:txBody>
      </p:sp>
      <p:sp>
        <p:nvSpPr>
          <p:cNvPr id="52240" name="Rectangle 16"/>
          <p:cNvSpPr>
            <a:spLocks noChangeArrowheads="1"/>
          </p:cNvSpPr>
          <p:nvPr/>
        </p:nvSpPr>
        <p:spPr bwMode="auto">
          <a:xfrm>
            <a:off x="4724400" y="1295400"/>
            <a:ext cx="3810000" cy="297180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41" name="Line 17"/>
          <p:cNvSpPr>
            <a:spLocks noChangeShapeType="1"/>
          </p:cNvSpPr>
          <p:nvPr/>
        </p:nvSpPr>
        <p:spPr bwMode="auto">
          <a:xfrm flipV="1">
            <a:off x="914400" y="4343400"/>
            <a:ext cx="83820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42" name="Text Box 18"/>
          <p:cNvSpPr txBox="1">
            <a:spLocks noChangeArrowheads="1"/>
          </p:cNvSpPr>
          <p:nvPr/>
        </p:nvSpPr>
        <p:spPr bwMode="auto">
          <a:xfrm>
            <a:off x="228600" y="6248400"/>
            <a:ext cx="171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ФЕРМЕНТ</a:t>
            </a:r>
            <a:endParaRPr lang="ru-RU"/>
          </a:p>
        </p:txBody>
      </p:sp>
      <p:sp>
        <p:nvSpPr>
          <p:cNvPr id="52243" name="Line 19"/>
          <p:cNvSpPr>
            <a:spLocks noChangeShapeType="1"/>
          </p:cNvSpPr>
          <p:nvPr/>
        </p:nvSpPr>
        <p:spPr bwMode="auto">
          <a:xfrm flipH="1" flipV="1">
            <a:off x="3505200" y="4191000"/>
            <a:ext cx="762000" cy="144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4481513" y="5373688"/>
            <a:ext cx="153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CCFF"/>
                </a:solidFill>
                <a:latin typeface="Arial" charset="0"/>
              </a:rPr>
              <a:t>субстрат</a:t>
            </a:r>
            <a:endParaRPr lang="ru-RU"/>
          </a:p>
        </p:txBody>
      </p:sp>
      <p:sp>
        <p:nvSpPr>
          <p:cNvPr id="52245" name="Line 21"/>
          <p:cNvSpPr>
            <a:spLocks noChangeShapeType="1"/>
          </p:cNvSpPr>
          <p:nvPr/>
        </p:nvSpPr>
        <p:spPr bwMode="auto">
          <a:xfrm>
            <a:off x="1447800" y="1676400"/>
            <a:ext cx="1981200" cy="121920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214313" y="877888"/>
            <a:ext cx="1866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33CC"/>
                </a:solidFill>
                <a:latin typeface="Arial" charset="0"/>
              </a:rPr>
              <a:t>ингибитор-</a:t>
            </a:r>
          </a:p>
          <a:p>
            <a:pPr algn="ctr"/>
            <a:r>
              <a:rPr lang="ru-RU" b="1">
                <a:solidFill>
                  <a:srgbClr val="FF33CC"/>
                </a:solidFill>
                <a:latin typeface="Arial" charset="0"/>
              </a:rPr>
              <a:t>конкурент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52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52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52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" fill="hold"/>
                                        <p:tgtEl>
                                          <p:spTgt spid="52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" fill="hold"/>
                                        <p:tgtEl>
                                          <p:spTgt spid="52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" fill="hold"/>
                                        <p:tgtEl>
                                          <p:spTgt spid="52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" fill="hold"/>
                                        <p:tgtEl>
                                          <p:spTgt spid="52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" fill="hold"/>
                                        <p:tgtEl>
                                          <p:spTgt spid="52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0" grpId="0" animBg="1"/>
      <p:bldP spid="52241" grpId="0" animBg="1"/>
      <p:bldP spid="52242" grpId="0" build="p" autoUpdateAnimBg="0"/>
      <p:bldP spid="52243" grpId="0" animBg="1"/>
      <p:bldP spid="52244" grpId="0" build="p" autoUpdateAnimBg="0"/>
      <p:bldP spid="52245" grpId="0" animBg="1"/>
      <p:bldP spid="52246" grpId="0" build="p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f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905000"/>
            <a:ext cx="6743700" cy="3540125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1295400" y="3810000"/>
            <a:ext cx="4191000" cy="533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solidFill>
                  <a:schemeClr val="bg2"/>
                </a:solidFill>
                <a:latin typeface="Arial" charset="0"/>
              </a:rPr>
              <a:t>Конкурентные ингибиторы</a:t>
            </a:r>
            <a:endParaRPr lang="ru-RU">
              <a:solidFill>
                <a:schemeClr val="bg2"/>
              </a:solidFill>
            </a:endParaRP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38200" y="609600"/>
            <a:ext cx="7300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chemeClr val="folHlink"/>
                </a:solidFill>
                <a:latin typeface="Arial" charset="0"/>
              </a:rPr>
              <a:t>Конкурентными ингибиторами могут быть </a:t>
            </a:r>
          </a:p>
          <a:p>
            <a:pPr algn="ctr"/>
            <a:r>
              <a:rPr lang="ru-RU" b="1" i="1">
                <a:solidFill>
                  <a:schemeClr val="folHlink"/>
                </a:solidFill>
                <a:latin typeface="Arial" charset="0"/>
              </a:rPr>
              <a:t>структурно родственные соединения</a:t>
            </a:r>
            <a:endParaRPr lang="ru-RU" b="1" i="1">
              <a:latin typeface="Arial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81000" y="1447800"/>
            <a:ext cx="843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HOOC-CH</a:t>
            </a:r>
            <a:r>
              <a:rPr lang="en-US" b="1" baseline="-25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-CH</a:t>
            </a:r>
            <a:r>
              <a:rPr lang="en-US" b="1" baseline="-25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-COOH                            HOOC-C=C-COOH</a:t>
            </a:r>
            <a:endParaRPr lang="ru-RU"/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533400" y="3048000"/>
            <a:ext cx="8021638" cy="2657475"/>
          </a:xfrm>
          <a:prstGeom prst="rect">
            <a:avLst/>
          </a:prstGeom>
          <a:noFill/>
          <a:ln w="9525">
            <a:solidFill>
              <a:srgbClr val="66FF33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HOOC-COOH     -    щавелевая кислота</a:t>
            </a: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HOOC-CO-CH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-COOH    -   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оксалилуксусная кислота</a:t>
            </a: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HOOC-CH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-COOH     -    малоновая кислота</a:t>
            </a:r>
          </a:p>
          <a:p>
            <a:endParaRPr lang="ru-RU" b="1">
              <a:solidFill>
                <a:schemeClr val="folHlink"/>
              </a:solidFill>
              <a:latin typeface="Arial" charset="0"/>
            </a:endParaRP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HOOC-(CH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-COOH     - 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глутаровая кислота</a:t>
            </a:r>
            <a:endParaRPr lang="ru-RU" b="1">
              <a:latin typeface="Arial" charset="0"/>
            </a:endParaRP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4267200" y="16764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 rot="-5400000">
            <a:off x="4610100" y="800100"/>
            <a:ext cx="762000" cy="990600"/>
          </a:xfrm>
          <a:prstGeom prst="curvedRightArrow">
            <a:avLst>
              <a:gd name="adj1" fmla="val 26000"/>
              <a:gd name="adj2" fmla="val 52000"/>
              <a:gd name="adj3" fmla="val 2958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5" name="Line 7"/>
          <p:cNvSpPr>
            <a:spLocks noChangeShapeType="1"/>
          </p:cNvSpPr>
          <p:nvPr/>
        </p:nvSpPr>
        <p:spPr bwMode="auto">
          <a:xfrm flipV="1">
            <a:off x="7200900" y="13335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6" name="Line 8"/>
          <p:cNvSpPr>
            <a:spLocks noChangeShapeType="1"/>
          </p:cNvSpPr>
          <p:nvPr/>
        </p:nvSpPr>
        <p:spPr bwMode="auto">
          <a:xfrm>
            <a:off x="7593013" y="18097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7010400" y="990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Н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7391400" y="1905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Н</a:t>
            </a: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4114800" y="4572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FAD</a:t>
            </a:r>
            <a:endParaRPr lang="ru-RU"/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5135563" y="485775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FADH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1662113" y="1868488"/>
            <a:ext cx="827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SUC</a:t>
            </a:r>
            <a:endParaRPr lang="ru-RU"/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6386513" y="1868488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FUM</a:t>
            </a:r>
            <a:endParaRPr lang="ru-RU"/>
          </a:p>
        </p:txBody>
      </p:sp>
      <p:sp>
        <p:nvSpPr>
          <p:cNvPr id="68624" name="Rectangle 16"/>
          <p:cNvSpPr>
            <a:spLocks noChangeArrowheads="1"/>
          </p:cNvSpPr>
          <p:nvPr/>
        </p:nvSpPr>
        <p:spPr bwMode="auto">
          <a:xfrm>
            <a:off x="228600" y="228600"/>
            <a:ext cx="8610600" cy="2209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281113" y="598488"/>
            <a:ext cx="3030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2. Трансферазы</a:t>
            </a:r>
            <a:endParaRPr lang="ru-RU"/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71513" y="1335088"/>
            <a:ext cx="3627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2.1. Ацилтрансферазы</a:t>
            </a:r>
            <a:endParaRPr lang="ru-RU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442913" y="2173288"/>
            <a:ext cx="85439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С</a:t>
            </a:r>
            <a:r>
              <a:rPr lang="en-US" b="1">
                <a:latin typeface="Arial" charset="0"/>
              </a:rPr>
              <a:t>H</a:t>
            </a:r>
            <a:r>
              <a:rPr lang="en-US" b="1" baseline="-25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-CO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-CoA   +   HO-CH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-СН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-N(CH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         </a:t>
            </a:r>
          </a:p>
          <a:p>
            <a:endParaRPr lang="en-US" b="1">
              <a:solidFill>
                <a:schemeClr val="folHlink"/>
              </a:solidFill>
              <a:latin typeface="Arial" charset="0"/>
            </a:endParaRPr>
          </a:p>
          <a:p>
            <a:endParaRPr lang="en-US" b="1">
              <a:solidFill>
                <a:schemeClr val="folHlink"/>
              </a:solidFill>
              <a:latin typeface="Arial" charset="0"/>
            </a:endParaRPr>
          </a:p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                                 </a:t>
            </a:r>
            <a:r>
              <a:rPr lang="en-US" b="1">
                <a:latin typeface="Arial" charset="0"/>
              </a:rPr>
              <a:t>CH</a:t>
            </a:r>
            <a:r>
              <a:rPr lang="en-US" b="1" baseline="-25000">
                <a:latin typeface="Arial" charset="0"/>
              </a:rPr>
              <a:t>3</a:t>
            </a:r>
            <a:r>
              <a:rPr lang="en-US" b="1">
                <a:latin typeface="Arial" charset="0"/>
              </a:rPr>
              <a:t>CO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-O-CH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-СН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-N(CH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  +    CoA</a:t>
            </a:r>
            <a:r>
              <a:rPr lang="en-US" b="1">
                <a:latin typeface="Arial" charset="0"/>
              </a:rPr>
              <a:t>    </a:t>
            </a:r>
            <a:endParaRPr lang="ru-RU" b="1">
              <a:latin typeface="Arial" charset="0"/>
            </a:endParaRP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>
            <a:off x="6324600" y="2438400"/>
            <a:ext cx="13716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78" name="Line 6"/>
          <p:cNvSpPr>
            <a:spLocks noChangeShapeType="1"/>
          </p:cNvSpPr>
          <p:nvPr/>
        </p:nvSpPr>
        <p:spPr bwMode="auto">
          <a:xfrm>
            <a:off x="1752600" y="3581400"/>
            <a:ext cx="13716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0" y="2667000"/>
            <a:ext cx="340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Ацетил-кофермент-А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4876800" y="19050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019800" y="29718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3962400" y="2667000"/>
            <a:ext cx="1138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Холин</a:t>
            </a:r>
            <a:endParaRPr lang="ru-RU"/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871913" y="3849688"/>
            <a:ext cx="221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Ацетилхолин</a:t>
            </a: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6915150" y="3810000"/>
            <a:ext cx="2228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Кофермент-А</a:t>
            </a:r>
            <a:endParaRPr lang="ru-RU"/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2057400"/>
            <a:ext cx="9144000" cy="2514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228600" y="5257800"/>
            <a:ext cx="8669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2.2. Фосфотрансферазы переносят фосфатные группы</a:t>
            </a:r>
            <a:endParaRPr lang="ru-RU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5465763" y="9540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>
              <a:latin typeface="Arial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990600" y="228600"/>
            <a:ext cx="73390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Действие сульфамидных препаратов основано на</a:t>
            </a:r>
          </a:p>
          <a:p>
            <a:pPr algn="ctr"/>
            <a:r>
              <a:rPr lang="ru-RU">
                <a:latin typeface="Arial" charset="0"/>
              </a:rPr>
              <a:t>конкурентном ингибировании</a:t>
            </a:r>
          </a:p>
        </p:txBody>
      </p:sp>
      <p:graphicFrame>
        <p:nvGraphicFramePr>
          <p:cNvPr id="103424" name="Object 1024"/>
          <p:cNvGraphicFramePr>
            <a:graphicFrameLocks noChangeAspect="1"/>
          </p:cNvGraphicFramePr>
          <p:nvPr/>
        </p:nvGraphicFramePr>
        <p:xfrm>
          <a:off x="2895600" y="4400550"/>
          <a:ext cx="3752850" cy="852488"/>
        </p:xfrm>
        <a:graphic>
          <a:graphicData uri="http://schemas.openxmlformats.org/presentationml/2006/ole">
            <p:oleObj spid="_x0000_s103424" name="CS ChemDraw Drawing" r:id="rId3" imgW="2117139" imgH="480455" progId="ChemDraw.Document.6.0">
              <p:embed/>
            </p:oleObj>
          </a:graphicData>
        </a:graphic>
      </p:graphicFrame>
      <p:graphicFrame>
        <p:nvGraphicFramePr>
          <p:cNvPr id="103425" name="Object 1025"/>
          <p:cNvGraphicFramePr>
            <a:graphicFrameLocks noChangeAspect="1"/>
          </p:cNvGraphicFramePr>
          <p:nvPr/>
        </p:nvGraphicFramePr>
        <p:xfrm>
          <a:off x="2881313" y="1765300"/>
          <a:ext cx="3644900" cy="868363"/>
        </p:xfrm>
        <a:graphic>
          <a:graphicData uri="http://schemas.openxmlformats.org/presentationml/2006/ole">
            <p:oleObj spid="_x0000_s103425" name="CS ChemDraw Drawing" r:id="rId4" imgW="2019458" imgH="480455" progId="ChemDraw.Document.6.0">
              <p:embed/>
            </p:oleObj>
          </a:graphicData>
        </a:graphic>
      </p:graphicFrame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3581400" y="3276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>
            <a:off x="4191000" y="3276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5084763" y="3276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5562600" y="3276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5913438" y="2865438"/>
            <a:ext cx="1431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i="1">
                <a:solidFill>
                  <a:schemeClr val="folHlink"/>
                </a:solidFill>
                <a:latin typeface="Arial" charset="0"/>
              </a:rPr>
              <a:t>Фолиевая </a:t>
            </a:r>
          </a:p>
          <a:p>
            <a:pPr algn="ctr"/>
            <a:r>
              <a:rPr lang="ru-RU" sz="2000" i="1">
                <a:solidFill>
                  <a:schemeClr val="folHlink"/>
                </a:solidFill>
                <a:latin typeface="Arial" charset="0"/>
              </a:rPr>
              <a:t>кислота</a:t>
            </a:r>
            <a:endParaRPr lang="ru-RU"/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-76200" y="2971800"/>
            <a:ext cx="2838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i="1">
                <a:solidFill>
                  <a:schemeClr val="folHlink"/>
                </a:solidFill>
                <a:latin typeface="Arial" charset="0"/>
              </a:rPr>
              <a:t>предшественники</a:t>
            </a:r>
            <a:endParaRPr lang="ru-RU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7467600" y="3276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7632700" y="2865438"/>
            <a:ext cx="13795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Тетра-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гидро-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фолиевая</a:t>
            </a:r>
          </a:p>
          <a:p>
            <a:pPr algn="ctr"/>
            <a:r>
              <a:rPr lang="ru-RU" sz="2000">
                <a:solidFill>
                  <a:schemeClr val="folHlink"/>
                </a:solidFill>
                <a:latin typeface="Arial" charset="0"/>
              </a:rPr>
              <a:t>кислота</a:t>
            </a:r>
            <a:endParaRPr lang="ru-RU"/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2286000" y="1293813"/>
            <a:ext cx="4919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>
                <a:latin typeface="Arial" charset="0"/>
              </a:rPr>
              <a:t>п-</a:t>
            </a:r>
            <a:r>
              <a:rPr lang="ru-RU">
                <a:latin typeface="Arial" charset="0"/>
              </a:rPr>
              <a:t>аминобензойная кислота (ПБК)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3200400" y="5410200"/>
            <a:ext cx="248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latin typeface="Arial" charset="0"/>
              </a:rPr>
              <a:t>сульфаниламид</a:t>
            </a:r>
            <a:endParaRPr lang="ru-RU"/>
          </a:p>
        </p:txBody>
      </p:sp>
      <p:sp>
        <p:nvSpPr>
          <p:cNvPr id="44051" name="Line 19"/>
          <p:cNvSpPr>
            <a:spLocks noChangeShapeType="1"/>
          </p:cNvSpPr>
          <p:nvPr/>
        </p:nvSpPr>
        <p:spPr bwMode="auto">
          <a:xfrm flipV="1">
            <a:off x="4419600" y="3567113"/>
            <a:ext cx="0" cy="74771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53" name="Line 21"/>
          <p:cNvSpPr>
            <a:spLocks noChangeShapeType="1"/>
          </p:cNvSpPr>
          <p:nvPr/>
        </p:nvSpPr>
        <p:spPr bwMode="auto">
          <a:xfrm>
            <a:off x="2913063" y="3276600"/>
            <a:ext cx="439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56" name="Line 24"/>
          <p:cNvSpPr>
            <a:spLocks noChangeShapeType="1"/>
          </p:cNvSpPr>
          <p:nvPr/>
        </p:nvSpPr>
        <p:spPr bwMode="auto">
          <a:xfrm flipV="1">
            <a:off x="4419600" y="3124200"/>
            <a:ext cx="0" cy="3048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57" name="Text Box 25"/>
          <p:cNvSpPr txBox="1">
            <a:spLocks noChangeArrowheads="1"/>
          </p:cNvSpPr>
          <p:nvPr/>
        </p:nvSpPr>
        <p:spPr bwMode="auto">
          <a:xfrm>
            <a:off x="4529138" y="3516313"/>
            <a:ext cx="1997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i="1">
                <a:latin typeface="Arial" charset="0"/>
              </a:rPr>
              <a:t>Конкурентное</a:t>
            </a:r>
          </a:p>
          <a:p>
            <a:pPr algn="ctr"/>
            <a:r>
              <a:rPr lang="ru-RU" sz="2000" i="1">
                <a:latin typeface="Arial" charset="0"/>
              </a:rPr>
              <a:t>ингибирование</a:t>
            </a:r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Устранение</a:t>
            </a:r>
            <a:r>
              <a:rPr lang="ru-RU">
                <a:latin typeface="Arial" charset="0"/>
              </a:rPr>
              <a:t> </a:t>
            </a:r>
            <a:r>
              <a:rPr lang="ru-RU">
                <a:solidFill>
                  <a:schemeClr val="folHlink"/>
                </a:solidFill>
                <a:latin typeface="Arial" charset="0"/>
              </a:rPr>
              <a:t>ингибирования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924175"/>
            <a:ext cx="7772400" cy="1879600"/>
          </a:xfrm>
          <a:ln w="76200">
            <a:solidFill>
              <a:schemeClr val="folHlink"/>
            </a:solidFill>
          </a:ln>
        </p:spPr>
        <p:txBody>
          <a:bodyPr/>
          <a:lstStyle/>
          <a:p>
            <a:r>
              <a:rPr lang="ru-RU" sz="2800">
                <a:latin typeface="Arial" charset="0"/>
              </a:rPr>
              <a:t>Конкурентное ингибирование может быть ослаблено или устранено повышением концентрации субстрата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3894138" cy="212090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  <a:headEnd/>
            <a:tailEnd/>
          </a:ln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2133600" y="558800"/>
            <a:ext cx="5881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33CC"/>
                </a:solidFill>
                <a:latin typeface="Arial" charset="0"/>
              </a:rPr>
              <a:t>Неконкурентное ингибирование</a:t>
            </a:r>
            <a:endParaRPr lang="ru-RU">
              <a:solidFill>
                <a:srgbClr val="FF33CC"/>
              </a:solidFill>
            </a:endParaRPr>
          </a:p>
        </p:txBody>
      </p:sp>
      <p:sp>
        <p:nvSpPr>
          <p:cNvPr id="69636" name="Line 4"/>
          <p:cNvSpPr>
            <a:spLocks noChangeShapeType="1"/>
          </p:cNvSpPr>
          <p:nvPr/>
        </p:nvSpPr>
        <p:spPr bwMode="auto">
          <a:xfrm flipH="1" flipV="1">
            <a:off x="2667000" y="3429000"/>
            <a:ext cx="304800" cy="2514600"/>
          </a:xfrm>
          <a:prstGeom prst="line">
            <a:avLst/>
          </a:prstGeom>
          <a:noFill/>
          <a:ln w="38100">
            <a:solidFill>
              <a:srgbClr val="FF66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362200" y="6019800"/>
            <a:ext cx="1766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66FF"/>
                </a:solidFill>
                <a:latin typeface="Arial" charset="0"/>
              </a:rPr>
              <a:t>ингибитор</a:t>
            </a:r>
            <a:endParaRPr lang="ru-RU" b="1"/>
          </a:p>
        </p:txBody>
      </p:sp>
      <p:sp>
        <p:nvSpPr>
          <p:cNvPr id="69638" name="Line 6"/>
          <p:cNvSpPr>
            <a:spLocks noChangeShapeType="1"/>
          </p:cNvSpPr>
          <p:nvPr/>
        </p:nvSpPr>
        <p:spPr bwMode="auto">
          <a:xfrm>
            <a:off x="1143000" y="1600200"/>
            <a:ext cx="533400" cy="1295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747713" y="1106488"/>
            <a:ext cx="1533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фермент</a:t>
            </a:r>
            <a:endParaRPr lang="ru-RU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flipV="1">
            <a:off x="609600" y="3276600"/>
            <a:ext cx="838200" cy="1828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190500" y="5027613"/>
            <a:ext cx="21209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центр</a:t>
            </a:r>
          </a:p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 связывания</a:t>
            </a:r>
          </a:p>
          <a:p>
            <a:pPr algn="ctr"/>
            <a:r>
              <a:rPr lang="ru-RU" b="1">
                <a:solidFill>
                  <a:schemeClr val="folHlink"/>
                </a:solidFill>
                <a:latin typeface="Arial" charset="0"/>
              </a:rPr>
              <a:t>субстрата</a:t>
            </a:r>
            <a:endParaRPr lang="ru-RU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5181600" y="2133600"/>
            <a:ext cx="3649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E          ES          E   +  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P</a:t>
            </a:r>
            <a:endParaRPr lang="ru-RU" b="1">
              <a:latin typeface="Arial" charset="0"/>
            </a:endParaRPr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auto">
          <a:xfrm>
            <a:off x="5562600" y="2362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auto">
          <a:xfrm flipH="1">
            <a:off x="5638800" y="2514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858000" y="2362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46" name="Line 14"/>
          <p:cNvSpPr>
            <a:spLocks noChangeShapeType="1"/>
          </p:cNvSpPr>
          <p:nvPr/>
        </p:nvSpPr>
        <p:spPr bwMode="auto">
          <a:xfrm>
            <a:off x="6553200" y="2667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47" name="Line 15"/>
          <p:cNvSpPr>
            <a:spLocks noChangeShapeType="1"/>
          </p:cNvSpPr>
          <p:nvPr/>
        </p:nvSpPr>
        <p:spPr bwMode="auto">
          <a:xfrm>
            <a:off x="5410200" y="26670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48" name="Text Box 16"/>
          <p:cNvSpPr txBox="1">
            <a:spLocks noChangeArrowheads="1"/>
          </p:cNvSpPr>
          <p:nvPr/>
        </p:nvSpPr>
        <p:spPr bwMode="auto">
          <a:xfrm>
            <a:off x="5167313" y="3165475"/>
            <a:ext cx="1798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E</a:t>
            </a:r>
            <a:r>
              <a:rPr lang="ru-RU" b="1">
                <a:solidFill>
                  <a:srgbClr val="FF66FF"/>
                </a:solidFill>
                <a:latin typeface="Arial" charset="0"/>
              </a:rPr>
              <a:t>I</a:t>
            </a:r>
            <a:r>
              <a:rPr lang="ru-RU"/>
              <a:t>           </a:t>
            </a:r>
            <a:r>
              <a:rPr lang="ru-RU" b="1">
                <a:latin typeface="Arial" charset="0"/>
              </a:rPr>
              <a:t>ES</a:t>
            </a:r>
            <a:r>
              <a:rPr lang="ru-RU" b="1">
                <a:solidFill>
                  <a:srgbClr val="FF66FF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69649" name="Line 17"/>
          <p:cNvSpPr>
            <a:spLocks noChangeShapeType="1"/>
          </p:cNvSpPr>
          <p:nvPr/>
        </p:nvSpPr>
        <p:spPr bwMode="auto">
          <a:xfrm>
            <a:off x="5638800" y="3352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50" name="Line 18"/>
          <p:cNvSpPr>
            <a:spLocks noChangeShapeType="1"/>
          </p:cNvSpPr>
          <p:nvPr/>
        </p:nvSpPr>
        <p:spPr bwMode="auto">
          <a:xfrm flipH="1">
            <a:off x="5715000" y="3505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51" name="Line 19"/>
          <p:cNvSpPr>
            <a:spLocks noChangeShapeType="1"/>
          </p:cNvSpPr>
          <p:nvPr/>
        </p:nvSpPr>
        <p:spPr bwMode="auto">
          <a:xfrm flipV="1">
            <a:off x="5562600" y="2667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52" name="Line 20"/>
          <p:cNvSpPr>
            <a:spLocks noChangeShapeType="1"/>
          </p:cNvSpPr>
          <p:nvPr/>
        </p:nvSpPr>
        <p:spPr bwMode="auto">
          <a:xfrm flipV="1">
            <a:off x="6705600" y="2667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53" name="Text Box 21"/>
          <p:cNvSpPr txBox="1">
            <a:spLocks noChangeArrowheads="1"/>
          </p:cNvSpPr>
          <p:nvPr/>
        </p:nvSpPr>
        <p:spPr bwMode="auto">
          <a:xfrm>
            <a:off x="6248400" y="2667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66FF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69655" name="Text Box 23"/>
          <p:cNvSpPr txBox="1">
            <a:spLocks noChangeArrowheads="1"/>
          </p:cNvSpPr>
          <p:nvPr/>
        </p:nvSpPr>
        <p:spPr bwMode="auto">
          <a:xfrm>
            <a:off x="5029200" y="2667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66FF"/>
                </a:solidFill>
                <a:latin typeface="Arial" charset="0"/>
              </a:rPr>
              <a:t>I</a:t>
            </a:r>
            <a:endParaRPr lang="ru-RU"/>
          </a:p>
        </p:txBody>
      </p:sp>
      <p:sp>
        <p:nvSpPr>
          <p:cNvPr id="69656" name="Rectangle 24"/>
          <p:cNvSpPr>
            <a:spLocks noChangeArrowheads="1"/>
          </p:cNvSpPr>
          <p:nvPr/>
        </p:nvSpPr>
        <p:spPr bwMode="auto">
          <a:xfrm>
            <a:off x="4953000" y="1752600"/>
            <a:ext cx="3886200" cy="22098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9657" name="Text Box 25"/>
          <p:cNvSpPr txBox="1">
            <a:spLocks noChangeArrowheads="1"/>
          </p:cNvSpPr>
          <p:nvPr/>
        </p:nvSpPr>
        <p:spPr bwMode="auto">
          <a:xfrm>
            <a:off x="5853113" y="2859088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S</a:t>
            </a:r>
            <a:endParaRPr lang="ru-RU"/>
          </a:p>
        </p:txBody>
      </p:sp>
      <p:sp>
        <p:nvSpPr>
          <p:cNvPr id="69658" name="Text Box 26"/>
          <p:cNvSpPr txBox="1">
            <a:spLocks noChangeArrowheads="1"/>
          </p:cNvSpPr>
          <p:nvPr/>
        </p:nvSpPr>
        <p:spPr bwMode="auto">
          <a:xfrm>
            <a:off x="5715000" y="18288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S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chemeClr val="folHlink"/>
                </a:solidFill>
                <a:latin typeface="Arial" charset="0"/>
              </a:rPr>
              <a:t>Неконкурентное ингибирование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752850"/>
          </a:xfrm>
          <a:ln>
            <a:solidFill>
              <a:schemeClr val="folHlink"/>
            </a:solidFill>
          </a:ln>
        </p:spPr>
        <p:txBody>
          <a:bodyPr/>
          <a:lstStyle/>
          <a:p>
            <a:r>
              <a:rPr lang="ru-RU">
                <a:latin typeface="Arial" charset="0"/>
              </a:rPr>
              <a:t>Неконкурентное ингибирование происходит в результате присоединения ингибитора к 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аллостерическому центру</a:t>
            </a:r>
            <a:r>
              <a:rPr lang="ru-RU">
                <a:latin typeface="Arial" charset="0"/>
              </a:rPr>
              <a:t>, что меняет третичную структуру фермента, снижая его родство к субстрату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569913" y="304800"/>
            <a:ext cx="8115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Arial" charset="0"/>
              </a:rPr>
              <a:t>Зависимость1/</a:t>
            </a:r>
            <a:r>
              <a:rPr lang="en-US" sz="3200">
                <a:latin typeface="Arial" charset="0"/>
              </a:rPr>
              <a:t>V</a:t>
            </a:r>
            <a:r>
              <a:rPr lang="ru-RU" sz="3200">
                <a:latin typeface="Arial" charset="0"/>
              </a:rPr>
              <a:t> от 1/S без ингибитора (1)</a:t>
            </a:r>
          </a:p>
          <a:p>
            <a:pPr algn="ctr"/>
            <a:r>
              <a:rPr lang="ru-RU" sz="3200">
                <a:latin typeface="Arial" charset="0"/>
              </a:rPr>
              <a:t>и в </a:t>
            </a:r>
            <a:r>
              <a:rPr lang="ru-RU" sz="3200">
                <a:solidFill>
                  <a:schemeClr val="folHlink"/>
                </a:solidFill>
                <a:latin typeface="Arial" charset="0"/>
              </a:rPr>
              <a:t>присутствии ингибитора (2)</a:t>
            </a: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533400" y="4267200"/>
            <a:ext cx="3581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V="1">
            <a:off x="2057400" y="1752600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V="1">
            <a:off x="533400" y="2971800"/>
            <a:ext cx="3505200" cy="1295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V="1">
            <a:off x="1600200" y="1981200"/>
            <a:ext cx="1905000" cy="22860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1143000" y="1751013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r>
              <a:rPr lang="en-US" b="1">
                <a:latin typeface="Arial" charset="0"/>
              </a:rPr>
              <a:t>/V</a:t>
            </a:r>
            <a:endParaRPr lang="ru-RU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581400" y="4265613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1/S</a:t>
            </a:r>
            <a:endParaRPr lang="ru-RU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228600" y="1600200"/>
            <a:ext cx="42672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4724400" y="1600200"/>
            <a:ext cx="42672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>
            <a:off x="5105400" y="4267200"/>
            <a:ext cx="3505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 flipV="1">
            <a:off x="6400800" y="1752600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 flipV="1">
            <a:off x="5105400" y="3429000"/>
            <a:ext cx="350520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 flipV="1">
            <a:off x="5105400" y="2133600"/>
            <a:ext cx="3124200" cy="21336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5486400" y="1827213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r>
              <a:rPr lang="en-US" b="1">
                <a:latin typeface="Arial" charset="0"/>
              </a:rPr>
              <a:t>/V</a:t>
            </a:r>
            <a:endParaRPr lang="ru-RU" b="1">
              <a:latin typeface="Arial" charset="0"/>
            </a:endParaRP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7924800" y="4265613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1/S</a:t>
            </a:r>
            <a:endParaRPr lang="ru-RU"/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3505200" y="16748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3962400" y="24368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endParaRPr lang="ru-RU"/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8229600" y="18272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8520113" y="293528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endParaRPr lang="ru-RU"/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868363" y="4978400"/>
            <a:ext cx="29337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а - конкурентное</a:t>
            </a:r>
            <a:endParaRPr lang="ru-RU" sz="2800"/>
          </a:p>
          <a:p>
            <a:pPr algn="ctr"/>
            <a:r>
              <a:rPr lang="ru-RU" sz="2800">
                <a:latin typeface="Arial" charset="0"/>
              </a:rPr>
              <a:t>ингибирование</a:t>
            </a:r>
            <a:endParaRPr lang="ru-RU"/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5183188" y="4978400"/>
            <a:ext cx="3333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>
                <a:latin typeface="Arial" charset="0"/>
              </a:rPr>
              <a:t>б - неконкурентное</a:t>
            </a:r>
          </a:p>
          <a:p>
            <a:pPr algn="ctr"/>
            <a:r>
              <a:rPr lang="ru-RU" sz="2800">
                <a:latin typeface="Arial" charset="0"/>
              </a:rPr>
              <a:t>ингибирование</a:t>
            </a:r>
            <a:endParaRPr lang="ru-RU">
              <a:latin typeface="Arial" charset="0"/>
            </a:endParaRP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2133600" y="3773488"/>
            <a:ext cx="1252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1/Vmax</a:t>
            </a:r>
            <a:endParaRPr lang="ru-RU"/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442913" y="3433763"/>
            <a:ext cx="1030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-1/Km</a:t>
            </a:r>
            <a:endParaRPr lang="ru-RU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>
                <a:solidFill>
                  <a:schemeClr val="folHlink"/>
                </a:solidFill>
                <a:latin typeface="Arial" charset="0"/>
              </a:rPr>
              <a:t>Необратимое ингибирование</a:t>
            </a:r>
          </a:p>
        </p:txBody>
      </p:sp>
      <p:sp>
        <p:nvSpPr>
          <p:cNvPr id="72708" name="Line 4"/>
          <p:cNvSpPr>
            <a:spLocks noChangeShapeType="1"/>
          </p:cNvSpPr>
          <p:nvPr/>
        </p:nvSpPr>
        <p:spPr bwMode="auto">
          <a:xfrm>
            <a:off x="2268538" y="5516563"/>
            <a:ext cx="55435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09" name="Line 5"/>
          <p:cNvSpPr>
            <a:spLocks noChangeShapeType="1"/>
          </p:cNvSpPr>
          <p:nvPr/>
        </p:nvSpPr>
        <p:spPr bwMode="auto">
          <a:xfrm flipV="1">
            <a:off x="4068763" y="2349500"/>
            <a:ext cx="0" cy="338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0" name="Line 6"/>
          <p:cNvSpPr>
            <a:spLocks noChangeShapeType="1"/>
          </p:cNvSpPr>
          <p:nvPr/>
        </p:nvSpPr>
        <p:spPr bwMode="auto">
          <a:xfrm flipV="1">
            <a:off x="2557463" y="2924175"/>
            <a:ext cx="3886200" cy="25923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1" name="Line 7"/>
          <p:cNvSpPr>
            <a:spLocks noChangeShapeType="1"/>
          </p:cNvSpPr>
          <p:nvPr/>
        </p:nvSpPr>
        <p:spPr bwMode="auto">
          <a:xfrm flipV="1">
            <a:off x="3348038" y="2420938"/>
            <a:ext cx="1368425" cy="3095625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6208713" y="3087688"/>
            <a:ext cx="55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(1)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4840288" y="2224088"/>
            <a:ext cx="557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(2)</a:t>
            </a:r>
          </a:p>
        </p:txBody>
      </p:sp>
      <p:sp>
        <p:nvSpPr>
          <p:cNvPr id="72716" name="Rectangle 12"/>
          <p:cNvSpPr>
            <a:spLocks noChangeArrowheads="1"/>
          </p:cNvSpPr>
          <p:nvPr/>
        </p:nvSpPr>
        <p:spPr bwMode="auto">
          <a:xfrm>
            <a:off x="3205163" y="2349500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</a:t>
            </a:r>
            <a:r>
              <a:rPr lang="en-US" b="1">
                <a:latin typeface="Arial" charset="0"/>
              </a:rPr>
              <a:t>/V</a:t>
            </a:r>
            <a:endParaRPr lang="ru-RU" b="1">
              <a:latin typeface="Arial" charset="0"/>
            </a:endParaRP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7510463" y="5786438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1/S</a:t>
            </a:r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6711950" y="3135313"/>
            <a:ext cx="2290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i="1">
                <a:latin typeface="Arial" charset="0"/>
              </a:rPr>
              <a:t>(без ингибитора)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5364163" y="2276475"/>
            <a:ext cx="2190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i="1">
                <a:solidFill>
                  <a:schemeClr val="folHlink"/>
                </a:solidFill>
                <a:latin typeface="Arial" charset="0"/>
              </a:rPr>
              <a:t>(с ингибитором)</a:t>
            </a:r>
          </a:p>
        </p:txBody>
      </p:sp>
      <p:sp>
        <p:nvSpPr>
          <p:cNvPr id="72721" name="Oval 17"/>
          <p:cNvSpPr>
            <a:spLocks noChangeArrowheads="1"/>
          </p:cNvSpPr>
          <p:nvPr/>
        </p:nvSpPr>
        <p:spPr bwMode="auto">
          <a:xfrm>
            <a:off x="3924300" y="3716338"/>
            <a:ext cx="290513" cy="28733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22" name="Oval 18"/>
          <p:cNvSpPr>
            <a:spLocks noChangeArrowheads="1"/>
          </p:cNvSpPr>
          <p:nvPr/>
        </p:nvSpPr>
        <p:spPr bwMode="auto">
          <a:xfrm>
            <a:off x="3205163" y="5373688"/>
            <a:ext cx="287337" cy="28733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23" name="Rectangle 19"/>
          <p:cNvSpPr txBox="1">
            <a:spLocks noChangeArrowheads="1"/>
          </p:cNvSpPr>
          <p:nvPr>
            <p:ph type="body" idx="1"/>
          </p:nvPr>
        </p:nvSpPr>
        <p:spPr>
          <a:xfrm>
            <a:off x="684213" y="2205038"/>
            <a:ext cx="7772400" cy="4114800"/>
          </a:xfrm>
          <a:ln>
            <a:solidFill>
              <a:srgbClr val="FF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endParaRPr lang="ru-RU" sz="2800" b="1">
              <a:latin typeface="Arial" charset="0"/>
            </a:endParaRPr>
          </a:p>
        </p:txBody>
      </p:sp>
      <p:sp>
        <p:nvSpPr>
          <p:cNvPr id="72724" name="Rectangle 20"/>
          <p:cNvSpPr>
            <a:spLocks noChangeArrowheads="1"/>
          </p:cNvSpPr>
          <p:nvPr/>
        </p:nvSpPr>
        <p:spPr bwMode="auto">
          <a:xfrm>
            <a:off x="1970088" y="5813425"/>
            <a:ext cx="93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1/Km</a:t>
            </a:r>
          </a:p>
        </p:txBody>
      </p:sp>
      <p:sp>
        <p:nvSpPr>
          <p:cNvPr id="72726" name="Text Box 22"/>
          <p:cNvSpPr txBox="1">
            <a:spLocks noChangeArrowheads="1"/>
          </p:cNvSpPr>
          <p:nvPr/>
        </p:nvSpPr>
        <p:spPr bwMode="auto">
          <a:xfrm>
            <a:off x="2557463" y="3573463"/>
            <a:ext cx="125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1/Vmax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057400" y="533400"/>
            <a:ext cx="4764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latin typeface="Arial" charset="0"/>
              </a:rPr>
              <a:t>Ферменты в биотехнологии</a:t>
            </a:r>
            <a:endParaRPr lang="ru-RU"/>
          </a:p>
        </p:txBody>
      </p:sp>
      <p:pic>
        <p:nvPicPr>
          <p:cNvPr id="32771" name="Picture 3" descr="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533400"/>
            <a:ext cx="1620838" cy="1428750"/>
          </a:xfrm>
          <a:prstGeom prst="rect">
            <a:avLst/>
          </a:prstGeom>
          <a:noFill/>
        </p:spPr>
      </p:pic>
      <p:pic>
        <p:nvPicPr>
          <p:cNvPr id="32772" name="Picture 4" descr="0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600200"/>
            <a:ext cx="3370263" cy="2870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105400" y="2895600"/>
            <a:ext cx="2925763" cy="15906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Ферменты широко </a:t>
            </a:r>
          </a:p>
          <a:p>
            <a:pPr algn="ctr"/>
            <a:r>
              <a:rPr lang="ru-RU">
                <a:latin typeface="Arial" charset="0"/>
              </a:rPr>
              <a:t>используются в</a:t>
            </a:r>
          </a:p>
          <a:p>
            <a:pPr algn="ctr"/>
            <a:r>
              <a:rPr lang="ru-RU">
                <a:latin typeface="Arial" charset="0"/>
              </a:rPr>
              <a:t>пищевой </a:t>
            </a:r>
          </a:p>
          <a:p>
            <a:pPr algn="ctr"/>
            <a:r>
              <a:rPr lang="ru-RU">
                <a:latin typeface="Arial" charset="0"/>
              </a:rPr>
              <a:t>промышленности</a:t>
            </a:r>
            <a:endParaRPr lang="ru-RU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977900" y="5068888"/>
            <a:ext cx="68945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Ферменты находят применение более чем</a:t>
            </a:r>
          </a:p>
          <a:p>
            <a:pPr algn="ctr"/>
            <a:r>
              <a:rPr lang="ru-RU">
                <a:latin typeface="Arial" charset="0"/>
              </a:rPr>
              <a:t>в 25 отраслях:  сельском хозяйстве, медицине,</a:t>
            </a:r>
          </a:p>
          <a:p>
            <a:pPr algn="ctr"/>
            <a:r>
              <a:rPr lang="ru-RU">
                <a:latin typeface="Arial" charset="0"/>
              </a:rPr>
              <a:t> промышленности: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016000" y="228600"/>
            <a:ext cx="7397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chemeClr val="folHlink"/>
                </a:solidFill>
                <a:latin typeface="Arial" charset="0"/>
              </a:rPr>
              <a:t>Иммобилизация</a:t>
            </a:r>
            <a:r>
              <a:rPr lang="ru-RU" sz="2800">
                <a:latin typeface="Arial" charset="0"/>
              </a:rPr>
              <a:t> фермента - закрепление </a:t>
            </a:r>
          </a:p>
          <a:p>
            <a:pPr algn="ctr"/>
            <a:r>
              <a:rPr lang="ru-RU" sz="2800">
                <a:latin typeface="Arial" charset="0"/>
              </a:rPr>
              <a:t>на полимерном носителе (полистироле)</a:t>
            </a:r>
            <a:endParaRPr lang="ru-RU"/>
          </a:p>
        </p:txBody>
      </p:sp>
      <p:pic>
        <p:nvPicPr>
          <p:cNvPr id="33795" name="Picture 3" descr="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209800"/>
            <a:ext cx="5240338" cy="2214563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322388" y="4764088"/>
            <a:ext cx="68246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Arial" charset="0"/>
              </a:rPr>
              <a:t>Иммобилизованный фермент не смешивается</a:t>
            </a:r>
          </a:p>
          <a:p>
            <a:pPr algn="ctr"/>
            <a:r>
              <a:rPr lang="ru-RU">
                <a:latin typeface="Arial" charset="0"/>
              </a:rPr>
              <a:t>с продуктами реакции, более устойчив к </a:t>
            </a:r>
          </a:p>
          <a:p>
            <a:pPr algn="ctr"/>
            <a:r>
              <a:rPr lang="ru-RU">
                <a:latin typeface="Arial" charset="0"/>
              </a:rPr>
              <a:t>денатурации</a:t>
            </a:r>
          </a:p>
          <a:p>
            <a:pPr algn="ctr"/>
            <a:endParaRPr lang="ru-RU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1585913" y="725488"/>
            <a:ext cx="6921500" cy="5213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Рекомендуемая литература:</a:t>
            </a:r>
          </a:p>
          <a:p>
            <a:endParaRPr lang="ru-RU" b="1">
              <a:latin typeface="Arial" charset="0"/>
            </a:endParaRPr>
          </a:p>
          <a:p>
            <a:r>
              <a:rPr lang="en-US">
                <a:latin typeface="Arial" charset="0"/>
              </a:rPr>
              <a:t>1. </a:t>
            </a:r>
            <a:r>
              <a:rPr lang="ru-RU">
                <a:latin typeface="Arial" charset="0"/>
              </a:rPr>
              <a:t>Ю. Б. Филиппович. Основы биохимии,</a:t>
            </a:r>
          </a:p>
          <a:p>
            <a:r>
              <a:rPr lang="ru-RU">
                <a:latin typeface="Arial" charset="0"/>
              </a:rPr>
              <a:t>  </a:t>
            </a:r>
            <a:r>
              <a:rPr lang="en-US">
                <a:latin typeface="Arial" charset="0"/>
              </a:rPr>
              <a:t> </a:t>
            </a:r>
            <a:r>
              <a:rPr lang="ru-RU">
                <a:latin typeface="Arial" charset="0"/>
              </a:rPr>
              <a:t>1999, с. 95 - 146;</a:t>
            </a:r>
          </a:p>
          <a:p>
            <a:endParaRPr lang="ru-RU">
              <a:latin typeface="Arial" charset="0"/>
            </a:endParaRPr>
          </a:p>
          <a:p>
            <a:r>
              <a:rPr lang="en-US">
                <a:latin typeface="Arial" charset="0"/>
              </a:rPr>
              <a:t>2. </a:t>
            </a:r>
            <a:r>
              <a:rPr lang="ru-RU">
                <a:latin typeface="Arial" charset="0"/>
              </a:rPr>
              <a:t>В.П. Комов, В.Н. Шведова. Биохимия,</a:t>
            </a:r>
          </a:p>
          <a:p>
            <a:r>
              <a:rPr lang="en-US">
                <a:latin typeface="Arial" charset="0"/>
              </a:rPr>
              <a:t>    </a:t>
            </a:r>
            <a:r>
              <a:rPr lang="ru-RU">
                <a:latin typeface="Arial" charset="0"/>
              </a:rPr>
              <a:t>2004, с. 59 - 91.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3. </a:t>
            </a:r>
            <a:r>
              <a:rPr lang="ru-RU">
                <a:latin typeface="Arial" charset="0"/>
              </a:rPr>
              <a:t>Ю. Б. Филиппович.  Основы жизнедеятель-</a:t>
            </a:r>
          </a:p>
          <a:p>
            <a:r>
              <a:rPr lang="ru-RU">
                <a:latin typeface="Arial" charset="0"/>
              </a:rPr>
              <a:t>    ности человека, 2004, гл. 3.</a:t>
            </a: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4. Е. В. Румянцев, Е. В. Антина,Ю. В. Чистяков.</a:t>
            </a:r>
          </a:p>
          <a:p>
            <a:r>
              <a:rPr lang="ru-RU">
                <a:latin typeface="Arial" charset="0"/>
              </a:rPr>
              <a:t>    Химические основы жизни, 2007, гл. 2.</a:t>
            </a:r>
          </a:p>
          <a:p>
            <a:endParaRPr lang="ru-RU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folHlink"/>
                </a:solidFill>
                <a:latin typeface="Arial" charset="0"/>
              </a:rPr>
              <a:t>Коферменты и витамины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187450" y="1773238"/>
            <a:ext cx="692150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Рекомендуемая литература:</a:t>
            </a:r>
          </a:p>
          <a:p>
            <a:endParaRPr lang="ru-RU" b="1">
              <a:latin typeface="Arial" charset="0"/>
            </a:endParaRP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1</a:t>
            </a:r>
            <a:r>
              <a:rPr lang="en-US">
                <a:latin typeface="Arial" charset="0"/>
              </a:rPr>
              <a:t>. </a:t>
            </a:r>
            <a:r>
              <a:rPr lang="ru-RU">
                <a:latin typeface="Arial" charset="0"/>
              </a:rPr>
              <a:t>В.П. Комов, В.Н. Шведова. Биохимия,</a:t>
            </a:r>
          </a:p>
          <a:p>
            <a:r>
              <a:rPr lang="en-US">
                <a:latin typeface="Arial" charset="0"/>
              </a:rPr>
              <a:t>    </a:t>
            </a:r>
            <a:r>
              <a:rPr lang="ru-RU">
                <a:latin typeface="Arial" charset="0"/>
              </a:rPr>
              <a:t>2004, с. 92- 94, 107-132.</a:t>
            </a:r>
          </a:p>
          <a:p>
            <a:endParaRPr lang="en-US">
              <a:latin typeface="Arial" charset="0"/>
            </a:endParaRPr>
          </a:p>
          <a:p>
            <a:r>
              <a:rPr lang="ru-RU">
                <a:latin typeface="Arial" charset="0"/>
              </a:rPr>
              <a:t>2</a:t>
            </a:r>
            <a:r>
              <a:rPr lang="en-US">
                <a:latin typeface="Arial" charset="0"/>
              </a:rPr>
              <a:t>. </a:t>
            </a:r>
            <a:r>
              <a:rPr lang="ru-RU">
                <a:latin typeface="Arial" charset="0"/>
              </a:rPr>
              <a:t>Ю. Б. Филиппович.  Основы жизнедеятель-</a:t>
            </a:r>
          </a:p>
          <a:p>
            <a:r>
              <a:rPr lang="ru-RU">
                <a:latin typeface="Arial" charset="0"/>
              </a:rPr>
              <a:t>    ности человека, 2004, с. 136-150.</a:t>
            </a:r>
          </a:p>
          <a:p>
            <a:endParaRPr lang="ru-RU">
              <a:latin typeface="Arial" charset="0"/>
            </a:endParaRPr>
          </a:p>
          <a:p>
            <a:r>
              <a:rPr lang="ru-RU">
                <a:latin typeface="Arial" charset="0"/>
              </a:rPr>
              <a:t>3. Е. В. Румянцев, Е. В. Антина,Ю. В. Чистяков.</a:t>
            </a:r>
          </a:p>
          <a:p>
            <a:r>
              <a:rPr lang="ru-RU">
                <a:latin typeface="Arial" charset="0"/>
              </a:rPr>
              <a:t>    Химические основы жизни, 2007, гл. 3.</a:t>
            </a:r>
          </a:p>
          <a:p>
            <a:endParaRPr lang="ru-RU">
              <a:latin typeface="Arial" charset="0"/>
            </a:endParaRPr>
          </a:p>
          <a:p>
            <a:endParaRPr lang="ru-RU">
              <a:latin typeface="Arial" charset="0"/>
            </a:endParaRP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1026"/>
          <p:cNvSpPr txBox="1">
            <a:spLocks noChangeArrowheads="1"/>
          </p:cNvSpPr>
          <p:nvPr/>
        </p:nvSpPr>
        <p:spPr bwMode="auto">
          <a:xfrm>
            <a:off x="1281113" y="674688"/>
            <a:ext cx="2563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3. Гидролазы</a:t>
            </a:r>
            <a:endParaRPr lang="ru-RU"/>
          </a:p>
        </p:txBody>
      </p:sp>
      <p:sp>
        <p:nvSpPr>
          <p:cNvPr id="55299" name="Text Box 1027"/>
          <p:cNvSpPr txBox="1">
            <a:spLocks noChangeArrowheads="1"/>
          </p:cNvSpPr>
          <p:nvPr/>
        </p:nvSpPr>
        <p:spPr bwMode="auto">
          <a:xfrm>
            <a:off x="228600" y="1371600"/>
            <a:ext cx="8874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3.1. Ферменты, действующие на сложноэфирные связи -</a:t>
            </a:r>
          </a:p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       э с т е р а з ы</a:t>
            </a:r>
            <a:endParaRPr lang="ru-RU"/>
          </a:p>
        </p:txBody>
      </p:sp>
      <p:sp>
        <p:nvSpPr>
          <p:cNvPr id="55300" name="Rectangle 1028"/>
          <p:cNvSpPr>
            <a:spLocks noChangeArrowheads="1"/>
          </p:cNvSpPr>
          <p:nvPr/>
        </p:nvSpPr>
        <p:spPr bwMode="auto">
          <a:xfrm>
            <a:off x="762000" y="2667000"/>
            <a:ext cx="4667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CO-O-CH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-N(CH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     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+   </a:t>
            </a:r>
            <a:r>
              <a:rPr lang="en-US" b="1">
                <a:latin typeface="Arial" charset="0"/>
              </a:rPr>
              <a:t>Н</a:t>
            </a:r>
            <a:r>
              <a:rPr lang="en-US" b="1" baseline="-25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О</a:t>
            </a:r>
            <a:endParaRPr lang="ru-RU" b="1" baseline="-25000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5301" name="Rectangle 1029"/>
          <p:cNvSpPr>
            <a:spLocks noChangeArrowheads="1"/>
          </p:cNvSpPr>
          <p:nvPr/>
        </p:nvSpPr>
        <p:spPr bwMode="auto">
          <a:xfrm>
            <a:off x="2209800" y="3886200"/>
            <a:ext cx="4910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CO-</a:t>
            </a:r>
            <a:r>
              <a:rPr lang="en-US" b="1">
                <a:latin typeface="Arial" charset="0"/>
              </a:rPr>
              <a:t>OН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   +   </a:t>
            </a:r>
            <a:r>
              <a:rPr lang="en-US" b="1">
                <a:latin typeface="Arial" charset="0"/>
              </a:rPr>
              <a:t>Н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O-CH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-N(CH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)</a:t>
            </a:r>
            <a:r>
              <a:rPr lang="en-US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en-US" b="1">
                <a:solidFill>
                  <a:schemeClr val="folHlink"/>
                </a:solidFill>
                <a:latin typeface="Arial" charset="0"/>
              </a:rPr>
              <a:t> </a:t>
            </a:r>
            <a:endParaRPr lang="ru-RU" b="1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55302" name="Text Box 1030"/>
          <p:cNvSpPr txBox="1">
            <a:spLocks noChangeArrowheads="1"/>
          </p:cNvSpPr>
          <p:nvPr/>
        </p:nvSpPr>
        <p:spPr bwMode="auto">
          <a:xfrm>
            <a:off x="2895600" y="23622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55303" name="Text Box 1031"/>
          <p:cNvSpPr txBox="1">
            <a:spLocks noChangeArrowheads="1"/>
          </p:cNvSpPr>
          <p:nvPr/>
        </p:nvSpPr>
        <p:spPr bwMode="auto">
          <a:xfrm>
            <a:off x="5791200" y="35814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+</a:t>
            </a:r>
            <a:endParaRPr lang="ru-RU"/>
          </a:p>
        </p:txBody>
      </p:sp>
      <p:sp>
        <p:nvSpPr>
          <p:cNvPr id="55304" name="Rectangle 1032"/>
          <p:cNvSpPr>
            <a:spLocks noChangeArrowheads="1"/>
          </p:cNvSpPr>
          <p:nvPr/>
        </p:nvSpPr>
        <p:spPr bwMode="auto">
          <a:xfrm>
            <a:off x="1219200" y="3124200"/>
            <a:ext cx="221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Ацетилхолин</a:t>
            </a:r>
          </a:p>
        </p:txBody>
      </p:sp>
      <p:sp>
        <p:nvSpPr>
          <p:cNvPr id="55305" name="Text Box 1033"/>
          <p:cNvSpPr txBox="1">
            <a:spLocks noChangeArrowheads="1"/>
          </p:cNvSpPr>
          <p:nvPr/>
        </p:nvSpPr>
        <p:spPr bwMode="auto">
          <a:xfrm>
            <a:off x="5181600" y="4419600"/>
            <a:ext cx="1138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Холин</a:t>
            </a:r>
            <a:endParaRPr lang="ru-RU"/>
          </a:p>
        </p:txBody>
      </p:sp>
      <p:sp>
        <p:nvSpPr>
          <p:cNvPr id="55306" name="Text Box 1034"/>
          <p:cNvSpPr txBox="1">
            <a:spLocks noChangeArrowheads="1"/>
          </p:cNvSpPr>
          <p:nvPr/>
        </p:nvSpPr>
        <p:spPr bwMode="auto">
          <a:xfrm>
            <a:off x="2195513" y="4306888"/>
            <a:ext cx="1712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Уксусная </a:t>
            </a:r>
          </a:p>
          <a:p>
            <a:r>
              <a:rPr lang="ru-RU" b="1">
                <a:latin typeface="Arial" charset="0"/>
              </a:rPr>
              <a:t>  кислота</a:t>
            </a:r>
            <a:r>
              <a:rPr lang="ru-RU"/>
              <a:t>  </a:t>
            </a:r>
          </a:p>
        </p:txBody>
      </p:sp>
      <p:sp>
        <p:nvSpPr>
          <p:cNvPr id="55307" name="Line 1035"/>
          <p:cNvSpPr>
            <a:spLocks noChangeShapeType="1"/>
          </p:cNvSpPr>
          <p:nvPr/>
        </p:nvSpPr>
        <p:spPr bwMode="auto">
          <a:xfrm>
            <a:off x="5562600" y="2895600"/>
            <a:ext cx="12192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308" name="Line 1036"/>
          <p:cNvSpPr>
            <a:spLocks noChangeShapeType="1"/>
          </p:cNvSpPr>
          <p:nvPr/>
        </p:nvSpPr>
        <p:spPr bwMode="auto">
          <a:xfrm>
            <a:off x="990600" y="4191000"/>
            <a:ext cx="11430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310" name="Rectangle 1038"/>
          <p:cNvSpPr>
            <a:spLocks noChangeArrowheads="1"/>
          </p:cNvSpPr>
          <p:nvPr/>
        </p:nvSpPr>
        <p:spPr bwMode="auto">
          <a:xfrm>
            <a:off x="457200" y="2514600"/>
            <a:ext cx="7315200" cy="27432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311" name="Text Box 1039"/>
          <p:cNvSpPr txBox="1">
            <a:spLocks noChangeArrowheads="1"/>
          </p:cNvSpPr>
          <p:nvPr/>
        </p:nvSpPr>
        <p:spPr bwMode="auto">
          <a:xfrm>
            <a:off x="1066800" y="5484813"/>
            <a:ext cx="7900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3.2. Пептидазы  расщепляют пептидные связи;</a:t>
            </a:r>
          </a:p>
          <a:p>
            <a:r>
              <a:rPr lang="ru-RU" b="1">
                <a:latin typeface="Arial" charset="0"/>
              </a:rPr>
              <a:t>3.3. Гликозидазы  расщепляют гликозидные связи</a:t>
            </a:r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357313" y="522288"/>
            <a:ext cx="6678612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4. Лиазы - ферменты, отщепляющие</a:t>
            </a:r>
          </a:p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группы от субстратов по </a:t>
            </a:r>
          </a:p>
          <a:p>
            <a:r>
              <a:rPr lang="ru-RU" sz="2800" b="1">
                <a:latin typeface="Arial" charset="0"/>
              </a:rPr>
              <a:t>негидролитическому </a:t>
            </a:r>
            <a:r>
              <a:rPr lang="ru-RU" sz="2800" b="1">
                <a:solidFill>
                  <a:schemeClr val="folHlink"/>
                </a:solidFill>
                <a:latin typeface="Arial" charset="0"/>
              </a:rPr>
              <a:t>механизму</a:t>
            </a:r>
            <a:endParaRPr lang="ru-RU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252413" y="3141663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HOOC-CH-CH-COOH                 HOOC-C=C-COOH   +   </a:t>
            </a:r>
            <a:r>
              <a:rPr lang="en-US" b="1">
                <a:latin typeface="Arial" charset="0"/>
              </a:rPr>
              <a:t>H</a:t>
            </a:r>
            <a:r>
              <a:rPr lang="en-US" b="1" baseline="-25000">
                <a:latin typeface="Arial" charset="0"/>
              </a:rPr>
              <a:t>2</a:t>
            </a:r>
            <a:r>
              <a:rPr lang="en-US" b="1">
                <a:latin typeface="Arial" charset="0"/>
              </a:rPr>
              <a:t>O</a:t>
            </a:r>
            <a:endParaRPr lang="ru-RU"/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>
            <a:off x="1447800" y="3276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7" name="Line 7"/>
          <p:cNvSpPr>
            <a:spLocks noChangeShapeType="1"/>
          </p:cNvSpPr>
          <p:nvPr/>
        </p:nvSpPr>
        <p:spPr bwMode="auto">
          <a:xfrm>
            <a:off x="1447800" y="3505200"/>
            <a:ext cx="0" cy="1524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1219200" y="3562350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OH</a:t>
            </a:r>
            <a:endParaRPr lang="ru-RU"/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>
            <a:off x="3497263" y="3352800"/>
            <a:ext cx="11430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31" name="Line 11"/>
          <p:cNvSpPr>
            <a:spLocks noChangeShapeType="1"/>
          </p:cNvSpPr>
          <p:nvPr/>
        </p:nvSpPr>
        <p:spPr bwMode="auto">
          <a:xfrm flipV="1">
            <a:off x="5867400" y="2997200"/>
            <a:ext cx="0" cy="2286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32" name="Line 12"/>
          <p:cNvSpPr>
            <a:spLocks noChangeShapeType="1"/>
          </p:cNvSpPr>
          <p:nvPr/>
        </p:nvSpPr>
        <p:spPr bwMode="auto">
          <a:xfrm>
            <a:off x="6300788" y="3500438"/>
            <a:ext cx="0" cy="2286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5651500" y="2636838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H</a:t>
            </a:r>
            <a:endParaRPr lang="ru-RU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6084888" y="364490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H</a:t>
            </a:r>
            <a:endParaRPr lang="ru-RU"/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1052513" y="4078288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latin typeface="Arial" charset="0"/>
              </a:rPr>
              <a:t>MAL</a:t>
            </a:r>
            <a:endParaRPr lang="ru-RU" b="1">
              <a:latin typeface="Arial" charset="0"/>
            </a:endParaRP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5943600" y="4038600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FUM</a:t>
            </a:r>
          </a:p>
        </p:txBody>
      </p:sp>
      <p:sp>
        <p:nvSpPr>
          <p:cNvPr id="56340" name="Rectangle 20"/>
          <p:cNvSpPr>
            <a:spLocks noChangeArrowheads="1"/>
          </p:cNvSpPr>
          <p:nvPr/>
        </p:nvSpPr>
        <p:spPr bwMode="auto">
          <a:xfrm>
            <a:off x="228600" y="2590800"/>
            <a:ext cx="8686800" cy="20574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1790700" y="35528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Н</a:t>
            </a:r>
            <a:endParaRPr lang="ru-RU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>
            <a:off x="1973263" y="3467100"/>
            <a:ext cx="0" cy="1524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026"/>
          <p:cNvSpPr txBox="1">
            <a:spLocks noChangeArrowheads="1"/>
          </p:cNvSpPr>
          <p:nvPr/>
        </p:nvSpPr>
        <p:spPr bwMode="auto">
          <a:xfrm>
            <a:off x="1281113" y="750888"/>
            <a:ext cx="25860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folHlink"/>
                </a:solidFill>
                <a:latin typeface="Arial" charset="0"/>
              </a:rPr>
              <a:t>5. Изомеразы</a:t>
            </a:r>
            <a:endParaRPr lang="ru-RU"/>
          </a:p>
        </p:txBody>
      </p:sp>
      <p:sp>
        <p:nvSpPr>
          <p:cNvPr id="57347" name="Text Box 1027"/>
          <p:cNvSpPr txBox="1">
            <a:spLocks noChangeArrowheads="1"/>
          </p:cNvSpPr>
          <p:nvPr/>
        </p:nvSpPr>
        <p:spPr bwMode="auto">
          <a:xfrm>
            <a:off x="1585913" y="2249488"/>
            <a:ext cx="1039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folHlink"/>
                </a:solidFill>
                <a:latin typeface="Arial" charset="0"/>
              </a:rPr>
              <a:t>CH=O</a:t>
            </a:r>
            <a:endParaRPr lang="ru-RU"/>
          </a:p>
        </p:txBody>
      </p:sp>
      <p:sp>
        <p:nvSpPr>
          <p:cNvPr id="57348" name="Line 1028"/>
          <p:cNvSpPr>
            <a:spLocks noChangeShapeType="1"/>
          </p:cNvSpPr>
          <p:nvPr/>
        </p:nvSpPr>
        <p:spPr bwMode="auto">
          <a:xfrm>
            <a:off x="1752600" y="2590800"/>
            <a:ext cx="0" cy="16002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49" name="Line 1029"/>
          <p:cNvSpPr>
            <a:spLocks noChangeShapeType="1"/>
          </p:cNvSpPr>
          <p:nvPr/>
        </p:nvSpPr>
        <p:spPr bwMode="auto">
          <a:xfrm>
            <a:off x="1295400" y="3276600"/>
            <a:ext cx="9144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0" name="Text Box 1030"/>
          <p:cNvSpPr txBox="1">
            <a:spLocks noChangeArrowheads="1"/>
          </p:cNvSpPr>
          <p:nvPr/>
        </p:nvSpPr>
        <p:spPr bwMode="auto">
          <a:xfrm>
            <a:off x="2119313" y="3011488"/>
            <a:ext cx="64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OH</a:t>
            </a:r>
            <a:endParaRPr lang="ru-RU"/>
          </a:p>
        </p:txBody>
      </p:sp>
      <p:sp>
        <p:nvSpPr>
          <p:cNvPr id="57351" name="Text Box 1031"/>
          <p:cNvSpPr txBox="1">
            <a:spLocks noChangeArrowheads="1"/>
          </p:cNvSpPr>
          <p:nvPr/>
        </p:nvSpPr>
        <p:spPr bwMode="auto">
          <a:xfrm>
            <a:off x="1554163" y="4086225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-O-PO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57353" name="Text Box 1033"/>
          <p:cNvSpPr txBox="1">
            <a:spLocks noChangeArrowheads="1"/>
          </p:cNvSpPr>
          <p:nvPr/>
        </p:nvSpPr>
        <p:spPr bwMode="auto">
          <a:xfrm>
            <a:off x="6089650" y="2239963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-OH</a:t>
            </a:r>
          </a:p>
        </p:txBody>
      </p:sp>
      <p:sp>
        <p:nvSpPr>
          <p:cNvPr id="57354" name="Text Box 1034"/>
          <p:cNvSpPr txBox="1">
            <a:spLocks noChangeArrowheads="1"/>
          </p:cNvSpPr>
          <p:nvPr/>
        </p:nvSpPr>
        <p:spPr bwMode="auto">
          <a:xfrm>
            <a:off x="6096000" y="41910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CH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-O-PO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3</a:t>
            </a:r>
            <a:r>
              <a:rPr lang="ru-RU" b="1">
                <a:solidFill>
                  <a:schemeClr val="folHlink"/>
                </a:solidFill>
                <a:latin typeface="Arial" charset="0"/>
              </a:rPr>
              <a:t>H</a:t>
            </a:r>
            <a:r>
              <a:rPr lang="ru-RU" b="1" baseline="-25000">
                <a:solidFill>
                  <a:schemeClr val="folHlink"/>
                </a:solidFill>
                <a:latin typeface="Arial" charset="0"/>
              </a:rPr>
              <a:t>2</a:t>
            </a:r>
            <a:endParaRPr lang="ru-RU"/>
          </a:p>
        </p:txBody>
      </p:sp>
      <p:sp>
        <p:nvSpPr>
          <p:cNvPr id="57356" name="Text Box 1036"/>
          <p:cNvSpPr txBox="1">
            <a:spLocks noChangeArrowheads="1"/>
          </p:cNvSpPr>
          <p:nvPr/>
        </p:nvSpPr>
        <p:spPr bwMode="auto">
          <a:xfrm>
            <a:off x="6096000" y="3200400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folHlink"/>
                </a:solidFill>
                <a:latin typeface="Arial" charset="0"/>
              </a:rPr>
              <a:t>C=O</a:t>
            </a:r>
          </a:p>
        </p:txBody>
      </p:sp>
      <p:sp>
        <p:nvSpPr>
          <p:cNvPr id="57357" name="Line 1037"/>
          <p:cNvSpPr>
            <a:spLocks noChangeShapeType="1"/>
          </p:cNvSpPr>
          <p:nvPr/>
        </p:nvSpPr>
        <p:spPr bwMode="auto">
          <a:xfrm>
            <a:off x="6286500" y="3533775"/>
            <a:ext cx="0" cy="762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8" name="Line 1038"/>
          <p:cNvSpPr>
            <a:spLocks noChangeShapeType="1"/>
          </p:cNvSpPr>
          <p:nvPr/>
        </p:nvSpPr>
        <p:spPr bwMode="auto">
          <a:xfrm>
            <a:off x="6286500" y="2562225"/>
            <a:ext cx="0" cy="762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9" name="Line 1039"/>
          <p:cNvSpPr>
            <a:spLocks noChangeShapeType="1"/>
          </p:cNvSpPr>
          <p:nvPr/>
        </p:nvSpPr>
        <p:spPr bwMode="auto">
          <a:xfrm>
            <a:off x="3962400" y="3276600"/>
            <a:ext cx="13716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60" name="Line 1040"/>
          <p:cNvSpPr>
            <a:spLocks noChangeShapeType="1"/>
          </p:cNvSpPr>
          <p:nvPr/>
        </p:nvSpPr>
        <p:spPr bwMode="auto">
          <a:xfrm flipH="1">
            <a:off x="4114800" y="3581400"/>
            <a:ext cx="990600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61" name="Text Box 1041"/>
          <p:cNvSpPr txBox="1">
            <a:spLocks noChangeArrowheads="1"/>
          </p:cNvSpPr>
          <p:nvPr/>
        </p:nvSpPr>
        <p:spPr bwMode="auto">
          <a:xfrm>
            <a:off x="366713" y="4992688"/>
            <a:ext cx="30813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D-глицеральдегид-</a:t>
            </a:r>
          </a:p>
          <a:p>
            <a:r>
              <a:rPr lang="ru-RU" b="1">
                <a:latin typeface="Arial" charset="0"/>
              </a:rPr>
              <a:t>        -3-фосфат</a:t>
            </a:r>
            <a:endParaRPr lang="ru-RU"/>
          </a:p>
        </p:txBody>
      </p:sp>
      <p:sp>
        <p:nvSpPr>
          <p:cNvPr id="57362" name="Text Box 1042"/>
          <p:cNvSpPr txBox="1">
            <a:spLocks noChangeArrowheads="1"/>
          </p:cNvSpPr>
          <p:nvPr/>
        </p:nvSpPr>
        <p:spPr bwMode="auto">
          <a:xfrm>
            <a:off x="5105400" y="4876800"/>
            <a:ext cx="31257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latin typeface="Arial" charset="0"/>
              </a:rPr>
              <a:t>Дигидроксиацетон-</a:t>
            </a:r>
          </a:p>
          <a:p>
            <a:r>
              <a:rPr lang="ru-RU" b="1">
                <a:latin typeface="Arial" charset="0"/>
              </a:rPr>
              <a:t>          фосфат</a:t>
            </a:r>
            <a:endParaRPr lang="ru-RU"/>
          </a:p>
        </p:txBody>
      </p:sp>
      <p:sp>
        <p:nvSpPr>
          <p:cNvPr id="57363" name="Rectangle 1043"/>
          <p:cNvSpPr>
            <a:spLocks noChangeArrowheads="1"/>
          </p:cNvSpPr>
          <p:nvPr/>
        </p:nvSpPr>
        <p:spPr bwMode="auto">
          <a:xfrm>
            <a:off x="609600" y="1981200"/>
            <a:ext cx="8153400" cy="27432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ульс">
  <a:themeElements>
    <a:clrScheme name="Пульс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Пульс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ульс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ульс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ульс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ульс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ульс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ульс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</TotalTime>
  <Words>2214</Words>
  <Application>Microsoft PowerPoint</Application>
  <PresentationFormat>Экран (4:3)</PresentationFormat>
  <Paragraphs>715</Paragraphs>
  <Slides>69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4" baseType="lpstr">
      <vt:lpstr>Times New Roman</vt:lpstr>
      <vt:lpstr>Arial</vt:lpstr>
      <vt:lpstr>Symbol</vt:lpstr>
      <vt:lpstr>Пульс</vt:lpstr>
      <vt:lpstr>CS ChemDraw Drawing</vt:lpstr>
      <vt:lpstr>Ферменты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ВРЕД!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Устранение ингибирования</vt:lpstr>
      <vt:lpstr>Слайд 62</vt:lpstr>
      <vt:lpstr>Неконкурентное ингибирование</vt:lpstr>
      <vt:lpstr>Слайд 64</vt:lpstr>
      <vt:lpstr>Необратимое ингибирование</vt:lpstr>
      <vt:lpstr>Слайд 66</vt:lpstr>
      <vt:lpstr>Слайд 67</vt:lpstr>
      <vt:lpstr>Слайд 68</vt:lpstr>
      <vt:lpstr>Коферменты и витамины</vt:lpstr>
    </vt:vector>
  </TitlesOfParts>
  <Company>Правительство РФ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Сюк</dc:creator>
  <cp:lastModifiedBy>User</cp:lastModifiedBy>
  <cp:revision>87</cp:revision>
  <cp:lastPrinted>2005-03-03T10:25:59Z</cp:lastPrinted>
  <dcterms:created xsi:type="dcterms:W3CDTF">2005-02-28T13:25:05Z</dcterms:created>
  <dcterms:modified xsi:type="dcterms:W3CDTF">2014-06-28T14:31:28Z</dcterms:modified>
</cp:coreProperties>
</file>