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8"/>
  </p:notesMasterIdLst>
  <p:sldIdLst>
    <p:sldId id="311" r:id="rId2"/>
    <p:sldId id="349" r:id="rId3"/>
    <p:sldId id="344" r:id="rId4"/>
    <p:sldId id="348" r:id="rId5"/>
    <p:sldId id="350" r:id="rId6"/>
    <p:sldId id="315" r:id="rId7"/>
    <p:sldId id="352" r:id="rId8"/>
    <p:sldId id="341" r:id="rId9"/>
    <p:sldId id="342" r:id="rId10"/>
    <p:sldId id="362" r:id="rId11"/>
    <p:sldId id="363" r:id="rId12"/>
    <p:sldId id="333" r:id="rId13"/>
    <p:sldId id="337" r:id="rId14"/>
    <p:sldId id="339" r:id="rId15"/>
    <p:sldId id="347" r:id="rId16"/>
    <p:sldId id="351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1" r:id="rId25"/>
    <p:sldId id="360" r:id="rId26"/>
    <p:sldId id="346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6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B592AC4-A489-4416-8375-468A7E1EDD08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F97C6FA-797E-4EAA-84C7-8CA5DA0A0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1BDBB-0BDF-460C-9AB7-716D9CA8D334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08DFA-12A0-4907-924F-B11828FBA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7E6CB-61BA-4102-9481-44FD019B4625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9E4DB-A64C-494B-BC65-73E62F8E2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7349-E4E7-4843-BFAD-8D4143A85512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42511-3D3E-44C4-AD68-CD753A60E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67026-FC5B-411A-B3A2-3F1822FD8308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AA0C-F8C2-4102-B080-65192E485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C4FFC-9DA2-448C-BB92-FA3FC7A7AD05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570C9-BCB6-40C3-982D-7F250492C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3B01E-2A42-41BB-96FC-CAB2F1049817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37A32-5E15-4A66-9353-982714636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C4A95-CE52-488F-92EB-256A839B833C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5B1DF-B530-4D19-9601-83B49E78A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2A5AE-86AA-48D4-9410-9B003834CCE6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6C18B-1101-4836-9253-C424DD78B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789AC-0FCA-402A-A3D8-0FA0C9CB6ED5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2CA75-407F-4D5D-BBA9-D91A20BE3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F2F05-AFEE-4A1E-812E-AF2091AF24E0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EB7A-93F8-4802-8F40-00576AA07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F88D0-54CD-4704-88A5-34F828D97285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29780-EBC5-4F77-A8A2-2238768CB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0045F-BCBB-4C47-B95E-CDAD1566DDCB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B31F1-AD23-4046-BD96-4F83D09F3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2F1275-7249-4C03-B6D9-61DC11C95F71}" type="datetimeFigureOut">
              <a:rPr lang="ru-RU"/>
              <a:pPr>
                <a:defRPr/>
              </a:pPr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32E0CF-7F1B-4BBE-A990-E61E339B8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114300" y="338138"/>
            <a:ext cx="8856663" cy="1169987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uk-UA" sz="3200" b="1" u="sng" smtClean="0"/>
              <a:t>Вікові морфофункціональні особливості активної частини опорно-рухового апарату дитини</a:t>
            </a:r>
            <a:endParaRPr lang="ru-RU" sz="3200" b="1" u="sng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5073650" y="1670050"/>
            <a:ext cx="4070350" cy="5029200"/>
          </a:xfrm>
        </p:spPr>
        <p:txBody>
          <a:bodyPr/>
          <a:lstStyle/>
          <a:p>
            <a:pPr marL="533400" indent="-533400" algn="ctr"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r>
              <a:rPr lang="ru-RU" b="1" smtClean="0"/>
              <a:t>План</a:t>
            </a:r>
          </a:p>
          <a:p>
            <a:pPr marL="533400" indent="-533400" algn="ctr">
              <a:lnSpc>
                <a:spcPct val="75000"/>
              </a:lnSpc>
              <a:spcBef>
                <a:spcPct val="0"/>
              </a:spcBef>
              <a:buFont typeface="Arial" charset="0"/>
              <a:buNone/>
            </a:pPr>
            <a:endParaRPr lang="ru-RU" sz="1000" b="1" smtClean="0"/>
          </a:p>
          <a:p>
            <a:pPr marL="533400" indent="-533400">
              <a:lnSpc>
                <a:spcPct val="75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b="1" smtClean="0"/>
              <a:t>Функції скелетних м’язів.</a:t>
            </a:r>
          </a:p>
          <a:p>
            <a:pPr marL="533400" indent="-533400">
              <a:lnSpc>
                <a:spcPct val="75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uk-UA" b="1" smtClean="0"/>
              <a:t>Будова скелетного м’язу.</a:t>
            </a:r>
          </a:p>
          <a:p>
            <a:pPr marL="533400" indent="-533400">
              <a:lnSpc>
                <a:spcPct val="75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b="1" smtClean="0"/>
              <a:t>Класифікація м’язів.</a:t>
            </a:r>
          </a:p>
          <a:p>
            <a:pPr marL="533400" indent="-533400">
              <a:lnSpc>
                <a:spcPct val="75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ru-RU" b="1" smtClean="0"/>
              <a:t>Анатомічні особливості розвитку м’язової системи дитини.</a:t>
            </a:r>
          </a:p>
          <a:p>
            <a:pPr marL="533400" indent="-533400">
              <a:lnSpc>
                <a:spcPct val="75000"/>
              </a:lnSpc>
              <a:spcBef>
                <a:spcPct val="0"/>
              </a:spcBef>
              <a:buFont typeface="Arial" charset="0"/>
              <a:buAutoNum type="arabicPeriod"/>
            </a:pPr>
            <a:r>
              <a:rPr lang="uk-UA" b="1" smtClean="0"/>
              <a:t>Фізіологічні особливості </a:t>
            </a:r>
            <a:r>
              <a:rPr lang="ru-RU" b="1" smtClean="0"/>
              <a:t>м’язової системи дитини.</a:t>
            </a:r>
          </a:p>
        </p:txBody>
      </p:sp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41463"/>
            <a:ext cx="5116513" cy="531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904875"/>
            <a:ext cx="7740650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52488"/>
            <a:ext cx="83153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1"/>
          </p:nvPr>
        </p:nvSpPr>
        <p:spPr>
          <a:xfrm>
            <a:off x="0" y="434975"/>
            <a:ext cx="3840163" cy="6423025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ct val="5000"/>
              </a:spcBef>
            </a:pPr>
            <a:r>
              <a:rPr lang="ru-RU" sz="2400" smtClean="0"/>
              <a:t>Одиницею будови скелетних м’язів є </a:t>
            </a:r>
            <a:r>
              <a:rPr lang="ru-RU" sz="2400" i="1" smtClean="0">
                <a:solidFill>
                  <a:srgbClr val="CC0000"/>
                </a:solidFill>
              </a:rPr>
              <a:t>м’язове волокно – </a:t>
            </a:r>
            <a:r>
              <a:rPr lang="ru-RU" sz="2400" i="1" u="sng" smtClean="0">
                <a:solidFill>
                  <a:srgbClr val="CC0000"/>
                </a:solidFill>
              </a:rPr>
              <a:t>симпласт</a:t>
            </a:r>
            <a:r>
              <a:rPr lang="ru-RU" sz="2400" i="1" smtClean="0"/>
              <a:t>.</a:t>
            </a:r>
            <a:r>
              <a:rPr lang="ru-RU" sz="2400" b="1" smtClean="0"/>
              <a:t> </a:t>
            </a:r>
          </a:p>
          <a:p>
            <a:pPr>
              <a:lnSpc>
                <a:spcPct val="70000"/>
              </a:lnSpc>
              <a:spcBef>
                <a:spcPct val="5000"/>
              </a:spcBef>
            </a:pPr>
            <a:r>
              <a:rPr lang="ru-RU" sz="2400" smtClean="0"/>
              <a:t>М’яз складається з </a:t>
            </a:r>
            <a:r>
              <a:rPr lang="ru-RU" sz="2400" i="1" u="sng" smtClean="0"/>
              <a:t>м’язових волокон</a:t>
            </a:r>
            <a:r>
              <a:rPr lang="ru-RU" sz="2400" i="1" smtClean="0"/>
              <a:t>, </a:t>
            </a:r>
            <a:r>
              <a:rPr lang="ru-RU" sz="2400" smtClean="0"/>
              <a:t>кожне з яких зовні від сарколеми вкрите тонкою сполучнотканинною </a:t>
            </a:r>
            <a:r>
              <a:rPr lang="ru-RU" sz="2400" u="sng" smtClean="0"/>
              <a:t>оболонкою – </a:t>
            </a:r>
            <a:r>
              <a:rPr lang="ru-RU" sz="2400" i="1" u="sng" smtClean="0">
                <a:solidFill>
                  <a:srgbClr val="CC0000"/>
                </a:solidFill>
              </a:rPr>
              <a:t>ендомізієм</a:t>
            </a:r>
            <a:r>
              <a:rPr lang="ru-RU" sz="2400" i="1" smtClean="0"/>
              <a:t>.</a:t>
            </a:r>
            <a:r>
              <a:rPr lang="ru-RU" sz="2400" smtClean="0"/>
              <a:t> </a:t>
            </a:r>
          </a:p>
          <a:p>
            <a:pPr>
              <a:lnSpc>
                <a:spcPct val="70000"/>
              </a:lnSpc>
              <a:spcBef>
                <a:spcPct val="5000"/>
              </a:spcBef>
            </a:pPr>
            <a:r>
              <a:rPr lang="ru-RU" sz="2400" smtClean="0"/>
              <a:t>М’язові волокна формують </a:t>
            </a:r>
            <a:r>
              <a:rPr lang="ru-RU" sz="2400" u="sng" smtClean="0"/>
              <a:t>пучки</a:t>
            </a:r>
            <a:r>
              <a:rPr lang="ru-RU" sz="2400" smtClean="0"/>
              <a:t>, які також </a:t>
            </a:r>
            <a:r>
              <a:rPr lang="ru-RU" sz="2400" u="sng" smtClean="0"/>
              <a:t>оточені тонкими прошарками</a:t>
            </a:r>
            <a:r>
              <a:rPr lang="ru-RU" sz="2400" smtClean="0"/>
              <a:t> сполучної тканини – </a:t>
            </a:r>
            <a:r>
              <a:rPr lang="ru-RU" sz="2400" i="1" u="sng" smtClean="0"/>
              <a:t>внутрішнім </a:t>
            </a:r>
            <a:r>
              <a:rPr lang="ru-RU" sz="2400" i="1" u="sng" smtClean="0">
                <a:solidFill>
                  <a:srgbClr val="CC0000"/>
                </a:solidFill>
              </a:rPr>
              <a:t>перимізієм</a:t>
            </a:r>
            <a:r>
              <a:rPr lang="ru-RU" sz="2400" i="1" smtClean="0"/>
              <a:t>. </a:t>
            </a:r>
          </a:p>
          <a:p>
            <a:pPr>
              <a:lnSpc>
                <a:spcPct val="70000"/>
              </a:lnSpc>
              <a:spcBef>
                <a:spcPct val="5000"/>
              </a:spcBef>
            </a:pPr>
            <a:r>
              <a:rPr lang="ru-RU" sz="2400" smtClean="0"/>
              <a:t>Весь м’яз </a:t>
            </a:r>
            <a:r>
              <a:rPr lang="ru-RU" sz="2400" u="sng" smtClean="0"/>
              <a:t>покритий </a:t>
            </a:r>
            <a:r>
              <a:rPr lang="ru-RU" sz="2400" i="1" u="sng" smtClean="0"/>
              <a:t>зовнішнім перимізієм</a:t>
            </a:r>
            <a:r>
              <a:rPr lang="ru-RU" sz="2400" smtClean="0"/>
              <a:t> (</a:t>
            </a:r>
            <a:r>
              <a:rPr lang="ru-RU" sz="2400" i="1" smtClean="0">
                <a:solidFill>
                  <a:srgbClr val="CC0000"/>
                </a:solidFill>
              </a:rPr>
              <a:t>епімізієм)</a:t>
            </a:r>
            <a:r>
              <a:rPr lang="ru-RU" sz="2400" i="1" smtClean="0"/>
              <a:t>, </a:t>
            </a:r>
            <a:r>
              <a:rPr lang="ru-RU" sz="2400" smtClean="0"/>
              <a:t>що разом із сполучнотканинними структурами ендомізія і внутрішнього перимізія переходить у </a:t>
            </a:r>
            <a:r>
              <a:rPr lang="ru-RU" sz="2400" i="1" u="sng" smtClean="0">
                <a:solidFill>
                  <a:srgbClr val="CC0000"/>
                </a:solidFill>
              </a:rPr>
              <a:t>сухожилок</a:t>
            </a:r>
            <a:r>
              <a:rPr lang="ru-RU" sz="2400" i="1" smtClean="0"/>
              <a:t>. </a:t>
            </a:r>
            <a:endParaRPr lang="ru-RU" sz="2400" smtClean="0"/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6025" y="360363"/>
            <a:ext cx="5387975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Особливості будови людини. Практичне заняття з анатомії люди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323850"/>
            <a:ext cx="8604250" cy="612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344488"/>
            <a:ext cx="4025900" cy="671512"/>
          </a:xfrm>
        </p:spPr>
        <p:txBody>
          <a:bodyPr anchor="b"/>
          <a:lstStyle/>
          <a:p>
            <a:r>
              <a:rPr lang="uk-UA" sz="4000" b="1" i="1" smtClean="0">
                <a:solidFill>
                  <a:srgbClr val="C00000"/>
                </a:solidFill>
                <a:latin typeface="Comic Sans MS" pitchFamily="66" charset="0"/>
              </a:rPr>
              <a:t>Будова м'яза</a:t>
            </a:r>
            <a:endParaRPr lang="ru-RU" sz="4000" b="1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42875" y="1246188"/>
            <a:ext cx="4587875" cy="561181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 — м’яз;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2 — пучки;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 — перимізій;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4 — капіляр;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5 — м’язові волокна;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6 — міофібрила;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7 — смуга Z;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8 — саркомер;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9 — тонкий міофіламент;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10 — тропоміозин;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11 — актин;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12 — товстий міофіламент;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13 — хвіст молекули міозину;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14 — голова молекули міозину.</a:t>
            </a:r>
            <a:r>
              <a:rPr lang="ru-RU" sz="20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endParaRPr lang="ru-RU" sz="1800" smtClean="0"/>
          </a:p>
        </p:txBody>
      </p:sp>
      <p:pic>
        <p:nvPicPr>
          <p:cNvPr id="26627" name="Picture 2" descr="E:\СУХОМЛИН\Таня\Лекції\Лекції\Рисунок1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29150" y="338138"/>
            <a:ext cx="4371975" cy="65198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242888"/>
            <a:ext cx="8982075" cy="566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219075" y="5942013"/>
            <a:ext cx="892492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uk-UA">
                <a:solidFill>
                  <a:schemeClr val="tx1"/>
                </a:solidFill>
              </a:rPr>
              <a:t>Опорні</a:t>
            </a:r>
            <a:r>
              <a:rPr lang="uk-UA" b="0">
                <a:solidFill>
                  <a:schemeClr val="tx1"/>
                </a:solidFill>
              </a:rPr>
              <a:t> структури міофібрили:</a:t>
            </a:r>
          </a:p>
          <a:p>
            <a:pPr>
              <a:lnSpc>
                <a:spcPct val="75000"/>
              </a:lnSpc>
            </a:pPr>
            <a:r>
              <a:rPr lang="uk-UA" b="0">
                <a:solidFill>
                  <a:schemeClr val="tx1"/>
                </a:solidFill>
              </a:rPr>
              <a:t>А. </a:t>
            </a:r>
            <a:r>
              <a:rPr lang="en-US">
                <a:solidFill>
                  <a:schemeClr val="tx1"/>
                </a:solidFill>
              </a:rPr>
              <a:t>Z</a:t>
            </a:r>
            <a:r>
              <a:rPr lang="uk-UA">
                <a:solidFill>
                  <a:schemeClr val="tx1"/>
                </a:solidFill>
              </a:rPr>
              <a:t>-лінія (телофрагма</a:t>
            </a:r>
            <a:r>
              <a:rPr lang="uk-UA" b="0">
                <a:solidFill>
                  <a:schemeClr val="tx1"/>
                </a:solidFill>
              </a:rPr>
              <a:t>)-з</a:t>
            </a:r>
            <a:r>
              <a:rPr lang="en-US" b="0">
                <a:solidFill>
                  <a:schemeClr val="tx1"/>
                </a:solidFill>
              </a:rPr>
              <a:t>'</a:t>
            </a:r>
            <a:r>
              <a:rPr lang="uk-UA" b="0">
                <a:solidFill>
                  <a:schemeClr val="tx1"/>
                </a:solidFill>
              </a:rPr>
              <a:t>єднує актинові філаменти</a:t>
            </a:r>
          </a:p>
          <a:p>
            <a:pPr>
              <a:lnSpc>
                <a:spcPct val="75000"/>
              </a:lnSpc>
            </a:pPr>
            <a:r>
              <a:rPr lang="uk-UA" b="0">
                <a:solidFill>
                  <a:schemeClr val="tx1"/>
                </a:solidFill>
              </a:rPr>
              <a:t>Б. </a:t>
            </a:r>
            <a:r>
              <a:rPr lang="uk-UA">
                <a:solidFill>
                  <a:schemeClr val="tx1"/>
                </a:solidFill>
              </a:rPr>
              <a:t>М-лінія (мезофрагма</a:t>
            </a:r>
            <a:r>
              <a:rPr lang="uk-UA" b="0">
                <a:solidFill>
                  <a:schemeClr val="tx1"/>
                </a:solidFill>
              </a:rPr>
              <a:t>) – з</a:t>
            </a:r>
            <a:r>
              <a:rPr lang="en-US" b="0">
                <a:solidFill>
                  <a:schemeClr val="tx1"/>
                </a:solidFill>
              </a:rPr>
              <a:t>‘</a:t>
            </a:r>
            <a:r>
              <a:rPr lang="uk-UA" b="0">
                <a:solidFill>
                  <a:schemeClr val="tx1"/>
                </a:solidFill>
              </a:rPr>
              <a:t>єднує міозинові філаменти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01613" y="547688"/>
            <a:ext cx="8796337" cy="503237"/>
          </a:xfrm>
        </p:spPr>
        <p:txBody>
          <a:bodyPr>
            <a:normAutofit/>
          </a:bodyPr>
          <a:lstStyle/>
          <a:p>
            <a:pPr>
              <a:lnSpc>
                <a:spcPct val="75000"/>
              </a:lnSpc>
              <a:defRPr/>
            </a:pPr>
            <a:r>
              <a:rPr lang="uk-UA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Міофібріли</a:t>
            </a:r>
            <a:r>
              <a:rPr lang="uk-UA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скорочувальний апарат скелетних м’язів</a:t>
            </a:r>
            <a:endParaRPr lang="ru-RU" sz="24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8674" name="Picture 4" descr="http://poradumo.pp.ua/uploads/posts/2015-12/funkcyi-gladkoyi-myazovoyi-tkanini-gladka-myazova-tkanina-budova_85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071563"/>
            <a:ext cx="3082925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17"/>
          <p:cNvSpPr>
            <a:spLocks noChangeArrowheads="1"/>
          </p:cNvSpPr>
          <p:nvPr/>
        </p:nvSpPr>
        <p:spPr bwMode="auto">
          <a:xfrm>
            <a:off x="3276600" y="949325"/>
            <a:ext cx="58674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75000"/>
              </a:lnSpc>
            </a:pPr>
            <a:r>
              <a:rPr lang="uk-UA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Міофібріли – 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складні білкові «нитки», що забезпечують функцію скорочення м’язу за рахунок взаємодії міозину і актину.</a:t>
            </a:r>
          </a:p>
          <a:p>
            <a:pPr algn="just">
              <a:lnSpc>
                <a:spcPct val="75000"/>
              </a:lnSpc>
            </a:pP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Міофібріли вміщують:</a:t>
            </a:r>
          </a:p>
          <a:p>
            <a:pPr algn="just">
              <a:lnSpc>
                <a:spcPct val="75000"/>
              </a:lnSpc>
            </a:pPr>
            <a:r>
              <a:rPr lang="uk-UA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міозин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важкий білок, що за рахунок енергії АТФ забезпечує скорочення;</a:t>
            </a:r>
          </a:p>
          <a:p>
            <a:pPr algn="just">
              <a:lnSpc>
                <a:spcPct val="75000"/>
              </a:lnSpc>
            </a:pPr>
            <a:r>
              <a:rPr lang="uk-UA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актин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легкий глобулярний білок, який приймає участь у скороченні;</a:t>
            </a:r>
          </a:p>
          <a:p>
            <a:pPr algn="just">
              <a:lnSpc>
                <a:spcPct val="75000"/>
              </a:lnSpc>
            </a:pPr>
            <a:r>
              <a:rPr lang="uk-UA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тропонін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білок, якій при наявності іонів Са</a:t>
            </a:r>
            <a:r>
              <a:rPr lang="uk-UA" altLang="ru-RU" sz="2400" b="0" baseline="30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створює умови для скорочення м’язів;</a:t>
            </a:r>
          </a:p>
          <a:p>
            <a:pPr algn="just">
              <a:lnSpc>
                <a:spcPct val="75000"/>
              </a:lnSpc>
            </a:pPr>
            <a:r>
              <a:rPr lang="uk-UA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тропоміозин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білок, що блокує можливість взаємодії актину і міозину у стані спокою;</a:t>
            </a:r>
          </a:p>
          <a:p>
            <a:pPr algn="just">
              <a:lnSpc>
                <a:spcPct val="75000"/>
              </a:lnSpc>
            </a:pPr>
            <a:r>
              <a:rPr lang="uk-UA" alt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тітін, небулін та ін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– опорні білки.</a:t>
            </a:r>
          </a:p>
          <a:p>
            <a:pPr algn="just">
              <a:lnSpc>
                <a:spcPct val="75000"/>
              </a:lnSpc>
            </a:pP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Взаємодія указаних білків на молекулярному рівні, при участі АТФ і іонів Са</a:t>
            </a:r>
            <a:r>
              <a:rPr lang="uk-UA" altLang="ru-RU" sz="2400" b="0" baseline="30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uk-UA" alt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забезпечує скорочення скелетного м’язу і розвиток напруги (сили).</a:t>
            </a:r>
          </a:p>
        </p:txBody>
      </p:sp>
      <p:pic>
        <p:nvPicPr>
          <p:cNvPr id="28676" name="Picture 6" descr="http://nksport.ru/wp-content/uploads/2015/08/Muscle1x-480x2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" y="3097213"/>
            <a:ext cx="3086100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xfrm>
            <a:off x="180975" y="365125"/>
            <a:ext cx="8810625" cy="96837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2800" b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ОСОБЛИВОСТІ РОЗВИТКУ М'ЯЗОВОЇ СИСТЕМИ ДИТИНИ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198438" y="1203325"/>
            <a:ext cx="8801100" cy="546735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700"/>
              </a:spcBef>
              <a:buFont typeface="Arial" charset="0"/>
              <a:buNone/>
            </a:pPr>
            <a:r>
              <a:rPr lang="uk-UA" i="1" u="sng" smtClean="0">
                <a:latin typeface="Times New Roman" pitchFamily="18" charset="0"/>
                <a:cs typeface="Times New Roman" pitchFamily="18" charset="0"/>
              </a:rPr>
              <a:t>Пренатальний цикл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У ембріона м'язи починають закладатися на 6-7-му тижні вагітності.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До 8-го тижня у зародка анатомічно розрізняються майже усі м'язи. 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До 10-го тижня вже розвинені сухожильні закінчення м'язів.</a:t>
            </a:r>
            <a:endParaRPr lang="ru-RU" b="1" smtClean="0"/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ru-RU" smtClean="0"/>
              <a:t>М’язові волокна у плоду формуються гетерохронно. У першу чергу - у язику, губах, діафрагмі, міжреберних м'язах і м'язах спини. У кінцівках - пізніше, спочатку у м'язах рук, потім ніг, розвиток йде від проксимальних відділів до дистальних. До народження найтовстішими є волокна у діафрагмі, найтоншими - у м'язах гомілки.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/>
          </p:cNvSpPr>
          <p:nvPr>
            <p:ph type="body" idx="1"/>
          </p:nvPr>
        </p:nvSpPr>
        <p:spPr>
          <a:xfrm>
            <a:off x="236538" y="736600"/>
            <a:ext cx="8755062" cy="596106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i="1" u="sng" smtClean="0">
                <a:latin typeface="Times New Roman" pitchFamily="18" charset="0"/>
                <a:cs typeface="Times New Roman" pitchFamily="18" charset="0"/>
              </a:rPr>
              <a:t>Постнатальний цикл</a:t>
            </a:r>
            <a:r>
              <a:rPr lang="ru-RU" smtClean="0"/>
              <a:t> </a:t>
            </a:r>
          </a:p>
          <a:p>
            <a:pPr>
              <a:lnSpc>
                <a:spcPct val="80000"/>
              </a:lnSpc>
            </a:pPr>
            <a:r>
              <a:rPr lang="ru-RU" smtClean="0"/>
              <a:t>Новонароджений має усі скелетні м'язи, але їх вага в 37 разів менша, ніж у дорослого.</a:t>
            </a:r>
          </a:p>
          <a:p>
            <a:pPr>
              <a:lnSpc>
                <a:spcPct val="80000"/>
              </a:lnSpc>
            </a:pPr>
            <a:r>
              <a:rPr lang="ru-RU" smtClean="0"/>
              <a:t>Маса м'язів у новонароджених становить 23% від маси тіла, причому основна маса належить м'язам тулуба, а у більш старших дітей (</a:t>
            </a:r>
            <a:r>
              <a:rPr lang="ru-RU" i="1" smtClean="0"/>
              <a:t>коли дитина починає ходити</a:t>
            </a:r>
            <a:r>
              <a:rPr lang="ru-RU" smtClean="0"/>
              <a:t>) - м'язам кінцівок. З 8-9 років наростає об</a:t>
            </a:r>
            <a:r>
              <a:rPr lang="uk-UA" smtClean="0"/>
              <a:t>’єм</a:t>
            </a:r>
            <a:r>
              <a:rPr lang="ru-RU" smtClean="0"/>
              <a:t> м'язів рук, ніг, шиї, плечового пояса. </a:t>
            </a:r>
            <a:r>
              <a:rPr lang="ru-RU" u="sng" smtClean="0"/>
              <a:t>За період дитинства загальна маса м'язової тканини збільшується у 37 разів!</a:t>
            </a:r>
            <a:r>
              <a:rPr lang="ru-RU" smtClean="0"/>
              <a:t> Жодна інша тканина не дає такого приросту після народження.</a:t>
            </a:r>
          </a:p>
          <a:p>
            <a:pPr>
              <a:lnSpc>
                <a:spcPct val="80000"/>
              </a:lnSpc>
            </a:pPr>
            <a:r>
              <a:rPr lang="ru-RU" smtClean="0"/>
              <a:t>У момент народження посмугованість скелетних м'язів не виражена. </a:t>
            </a:r>
          </a:p>
          <a:p>
            <a:pPr>
              <a:lnSpc>
                <a:spcPct val="80000"/>
              </a:lnSpc>
            </a:pPr>
            <a:r>
              <a:rPr lang="ru-RU" smtClean="0"/>
              <a:t>Рецепторний апарат м'язів у новонародженого сформований.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/>
          </p:cNvSpPr>
          <p:nvPr>
            <p:ph type="body" idx="1"/>
          </p:nvPr>
        </p:nvSpPr>
        <p:spPr>
          <a:xfrm>
            <a:off x="261938" y="817563"/>
            <a:ext cx="8535987" cy="5734050"/>
          </a:xfrm>
        </p:spPr>
        <p:txBody>
          <a:bodyPr/>
          <a:lstStyle/>
          <a:p>
            <a:r>
              <a:rPr lang="ru-RU" smtClean="0"/>
              <a:t>Після народження дитини м'язова маса нарощується не за рахунок збільшення кількості м'язових волокон, а за рахунок їх стовщення. Під час збільшення діаметра м'язового волокна кількість ядер на одиницю площі зменшується.</a:t>
            </a:r>
          </a:p>
          <a:p>
            <a:r>
              <a:rPr lang="ru-RU" smtClean="0"/>
              <a:t>Ріст м'язів у довжину відбувається у місці переходу м'язових волокон в сухожилля. Воно триває до 23</a:t>
            </a:r>
            <a:r>
              <a:rPr lang="uk-UA" smtClean="0"/>
              <a:t>-</a:t>
            </a:r>
            <a:r>
              <a:rPr lang="ru-RU" smtClean="0"/>
              <a:t>25 років. А робоча частина м'язів (черевце) особливо швидко зростає з 13 до 15 років. </a:t>
            </a:r>
          </a:p>
          <a:p>
            <a:r>
              <a:rPr lang="ru-RU" smtClean="0"/>
              <a:t>Діаметр м'язових волокон потовщується до 1 року </a:t>
            </a:r>
            <a:r>
              <a:rPr lang="uk-UA" smtClean="0"/>
              <a:t>у</a:t>
            </a:r>
            <a:r>
              <a:rPr lang="ru-RU" smtClean="0"/>
              <a:t> 2 рази, до 5 років – </a:t>
            </a:r>
            <a:r>
              <a:rPr lang="uk-UA" smtClean="0"/>
              <a:t>у</a:t>
            </a:r>
            <a:r>
              <a:rPr lang="ru-RU" smtClean="0"/>
              <a:t> 5 разів, до 17 років – у 8 разів, а </a:t>
            </a:r>
            <a:r>
              <a:rPr lang="uk-UA" smtClean="0"/>
              <a:t>до</a:t>
            </a:r>
            <a:r>
              <a:rPr lang="ru-RU" smtClean="0"/>
              <a:t> 20 років – </a:t>
            </a:r>
            <a:r>
              <a:rPr lang="uk-UA" smtClean="0"/>
              <a:t>у</a:t>
            </a:r>
            <a:r>
              <a:rPr lang="ru-RU" smtClean="0"/>
              <a:t> 17 разів (найінтенсивніше).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19088"/>
            <a:ext cx="8191500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65100" y="5080000"/>
            <a:ext cx="89789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uk-UA" altLang="ru-RU" sz="2400">
                <a:solidFill>
                  <a:schemeClr val="tx1"/>
                </a:solidFill>
              </a:rPr>
              <a:t>Скелет – «</a:t>
            </a:r>
            <a:r>
              <a:rPr lang="uk-UA" altLang="ru-RU" sz="2400" b="0">
                <a:solidFill>
                  <a:schemeClr val="tx1"/>
                </a:solidFill>
              </a:rPr>
              <a:t>пасивна» частина, що забезпечує опору та передачу зусилля у якості важелів</a:t>
            </a:r>
            <a:r>
              <a:rPr lang="uk-UA" altLang="ru-RU" sz="2400">
                <a:solidFill>
                  <a:schemeClr val="tx1"/>
                </a:solidFill>
              </a:rPr>
              <a:t>. </a:t>
            </a:r>
          </a:p>
          <a:p>
            <a:pPr>
              <a:lnSpc>
                <a:spcPct val="80000"/>
              </a:lnSpc>
            </a:pPr>
            <a:r>
              <a:rPr lang="uk-UA" altLang="ru-RU" sz="2400">
                <a:solidFill>
                  <a:schemeClr val="tx1"/>
                </a:solidFill>
              </a:rPr>
              <a:t>М'язова система – «</a:t>
            </a:r>
            <a:r>
              <a:rPr lang="uk-UA" altLang="ru-RU" sz="2400" b="0">
                <a:solidFill>
                  <a:schemeClr val="tx1"/>
                </a:solidFill>
              </a:rPr>
              <a:t>активна» частина, що викону</a:t>
            </a:r>
            <a:r>
              <a:rPr lang="ru-RU" altLang="ru-RU" sz="2400" b="0">
                <a:solidFill>
                  <a:schemeClr val="tx1"/>
                </a:solidFill>
              </a:rPr>
              <a:t>є</a:t>
            </a:r>
            <a:r>
              <a:rPr lang="uk-UA" altLang="ru-RU" sz="2400" b="0">
                <a:solidFill>
                  <a:schemeClr val="tx1"/>
                </a:solidFill>
              </a:rPr>
              <a:t> рухову діяльність за рахунок перетворення хімічної енергії АТФ у механічну енергію руху.</a:t>
            </a:r>
            <a:endParaRPr lang="ru-RU" sz="2400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1"/>
          </p:nvPr>
        </p:nvSpPr>
        <p:spPr>
          <a:xfrm>
            <a:off x="225425" y="681038"/>
            <a:ext cx="8702675" cy="598170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b="1" i="1" u="sng" smtClean="0">
                <a:solidFill>
                  <a:srgbClr val="CC0000"/>
                </a:solidFill>
              </a:rPr>
              <a:t>У  перші  роки  життя у будові  м’язової  тканини спостерігаються такі особливості</a:t>
            </a:r>
            <a:r>
              <a:rPr lang="uk-UA" u="sng" smtClean="0">
                <a:solidFill>
                  <a:srgbClr val="CC0000"/>
                </a:solidFill>
              </a:rPr>
              <a:t>:</a:t>
            </a:r>
            <a:endParaRPr lang="uk-UA" smtClean="0">
              <a:solidFill>
                <a:srgbClr val="CC0000"/>
              </a:solidFill>
            </a:endParaRPr>
          </a:p>
          <a:p>
            <a:pPr>
              <a:lnSpc>
                <a:spcPct val="80000"/>
              </a:lnSpc>
            </a:pPr>
            <a:r>
              <a:rPr lang="uk-UA" smtClean="0"/>
              <a:t>-  м’язові волокна багаті на саркоплазму, містять менше м’язових білків;</a:t>
            </a:r>
          </a:p>
          <a:p>
            <a:pPr>
              <a:lnSpc>
                <a:spcPct val="80000"/>
              </a:lnSpc>
            </a:pPr>
            <a:r>
              <a:rPr lang="uk-UA" smtClean="0"/>
              <a:t>-  у  м’язах більша  кількість сполучної тканини,  колагенових і еластичних волокон;</a:t>
            </a:r>
          </a:p>
          <a:p>
            <a:pPr>
              <a:lnSpc>
                <a:spcPct val="80000"/>
              </a:lnSpc>
            </a:pPr>
            <a:r>
              <a:rPr lang="uk-UA" smtClean="0"/>
              <a:t>-  нервові закінчення примітивні.</a:t>
            </a:r>
            <a:endParaRPr lang="uk-UA" u="sng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b="1" i="1" u="sng" smtClean="0">
                <a:solidFill>
                  <a:srgbClr val="CC0000"/>
                </a:solidFill>
              </a:rPr>
              <a:t>З віком у будові м’язової тканини спостерігаються наступні зміни:</a:t>
            </a:r>
            <a:endParaRPr lang="uk-UA" b="1" i="1" smtClean="0">
              <a:solidFill>
                <a:srgbClr val="CC0000"/>
              </a:solidFill>
            </a:endParaRPr>
          </a:p>
          <a:p>
            <a:pPr>
              <a:lnSpc>
                <a:spcPct val="80000"/>
              </a:lnSpc>
            </a:pPr>
            <a:r>
              <a:rPr lang="uk-UA" smtClean="0"/>
              <a:t>-  потовщуються м’язові волокна;</a:t>
            </a:r>
          </a:p>
          <a:p>
            <a:pPr>
              <a:lnSpc>
                <a:spcPct val="80000"/>
              </a:lnSpc>
            </a:pPr>
            <a:r>
              <a:rPr lang="uk-UA" smtClean="0"/>
              <a:t>-  в них збільшується кількість міофібрил і зменшується відносний вміст саркоплазми;</a:t>
            </a:r>
          </a:p>
          <a:p>
            <a:pPr>
              <a:lnSpc>
                <a:spcPct val="80000"/>
              </a:lnSpc>
            </a:pPr>
            <a:r>
              <a:rPr lang="uk-UA" smtClean="0"/>
              <a:t>-  вдосконалюється форма рухових нервових закінчень.</a:t>
            </a:r>
            <a:endParaRPr lang="ru-RU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354013" y="365125"/>
            <a:ext cx="8161337" cy="649288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600" b="1" i="1" u="sng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Етапи розвитку м’язів</a:t>
            </a:r>
            <a:r>
              <a:rPr lang="ru-RU" smtClean="0"/>
              <a:t> 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>
          <a:xfrm>
            <a:off x="139700" y="995363"/>
            <a:ext cx="9004300" cy="5862637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300"/>
              </a:spcBef>
            </a:pPr>
            <a:r>
              <a:rPr lang="ru-RU" i="1" u="sng" smtClean="0"/>
              <a:t>У немовлят</a:t>
            </a:r>
            <a:r>
              <a:rPr lang="ru-RU" smtClean="0"/>
              <a:t>, у першу чергу, розвиваються м’язи живота. </a:t>
            </a:r>
          </a:p>
          <a:p>
            <a:pPr>
              <a:lnSpc>
                <a:spcPct val="70000"/>
              </a:lnSpc>
              <a:spcBef>
                <a:spcPts val="300"/>
              </a:spcBef>
            </a:pPr>
            <a:r>
              <a:rPr lang="ru-RU" i="1" u="sng" smtClean="0"/>
              <a:t>З початком повзання і ходьби</a:t>
            </a:r>
            <a:r>
              <a:rPr lang="ru-RU" smtClean="0"/>
              <a:t> розвиваються м’язи кінцівок і спини.</a:t>
            </a:r>
            <a:r>
              <a:rPr lang="uk-UA" smtClean="0"/>
              <a:t> </a:t>
            </a:r>
          </a:p>
          <a:p>
            <a:pPr>
              <a:lnSpc>
                <a:spcPct val="70000"/>
              </a:lnSpc>
              <a:spcBef>
                <a:spcPts val="300"/>
              </a:spcBef>
              <a:buFont typeface="Arial" charset="0"/>
              <a:buNone/>
            </a:pPr>
            <a:r>
              <a:rPr lang="uk-UA" i="1" u="sng" smtClean="0"/>
              <a:t>У </a:t>
            </a:r>
            <a:r>
              <a:rPr lang="ru-RU" i="1" u="sng" smtClean="0"/>
              <a:t>перші роки життя</a:t>
            </a:r>
            <a:r>
              <a:rPr lang="ru-RU" smtClean="0"/>
              <a:t> </a:t>
            </a:r>
            <a:r>
              <a:rPr lang="uk-UA" smtClean="0"/>
              <a:t>-</a:t>
            </a:r>
            <a:r>
              <a:rPr lang="ru-RU" smtClean="0"/>
              <a:t> великі м'язи плечей і передпліч.</a:t>
            </a:r>
            <a:endParaRPr lang="uk-UA" i="1" smtClean="0"/>
          </a:p>
          <a:p>
            <a:pPr>
              <a:lnSpc>
                <a:spcPct val="70000"/>
              </a:lnSpc>
              <a:spcBef>
                <a:spcPts val="300"/>
              </a:spcBef>
              <a:buFont typeface="Arial" charset="0"/>
              <a:buNone/>
            </a:pPr>
            <a:r>
              <a:rPr lang="uk-UA" i="1" u="sng" smtClean="0"/>
              <a:t>У</a:t>
            </a:r>
            <a:r>
              <a:rPr lang="ru-RU" i="1" u="sng" smtClean="0"/>
              <a:t> ранньому дитинстві</a:t>
            </a:r>
            <a:r>
              <a:rPr lang="ru-RU" i="1" smtClean="0"/>
              <a:t> </a:t>
            </a:r>
            <a:r>
              <a:rPr lang="ru-RU" smtClean="0"/>
              <a:t>переважає розвиток м’язів тулуба. </a:t>
            </a:r>
            <a:endParaRPr lang="uk-UA" smtClean="0"/>
          </a:p>
          <a:p>
            <a:pPr>
              <a:lnSpc>
                <a:spcPct val="70000"/>
              </a:lnSpc>
              <a:spcBef>
                <a:spcPts val="300"/>
              </a:spcBef>
              <a:buFont typeface="Arial" charset="0"/>
              <a:buNone/>
            </a:pPr>
            <a:r>
              <a:rPr lang="uk-UA" i="1" u="sng" smtClean="0"/>
              <a:t>У</a:t>
            </a:r>
            <a:r>
              <a:rPr lang="ru-RU" i="1" u="sng" smtClean="0"/>
              <a:t> період з 2 до 4 років</a:t>
            </a:r>
            <a:r>
              <a:rPr lang="ru-RU" i="1" smtClean="0"/>
              <a:t>  </a:t>
            </a:r>
            <a:r>
              <a:rPr lang="ru-RU" smtClean="0"/>
              <a:t>відзначається  посилений  ріст  довгих м</a:t>
            </a:r>
            <a:r>
              <a:rPr lang="uk-UA" smtClean="0"/>
              <a:t>’</a:t>
            </a:r>
            <a:r>
              <a:rPr lang="ru-RU" smtClean="0"/>
              <a:t>язів спини і великого сідничного м</a:t>
            </a:r>
            <a:r>
              <a:rPr lang="uk-UA" smtClean="0"/>
              <a:t>’</a:t>
            </a:r>
            <a:r>
              <a:rPr lang="ru-RU" smtClean="0"/>
              <a:t>яза.  </a:t>
            </a:r>
          </a:p>
          <a:p>
            <a:pPr>
              <a:lnSpc>
                <a:spcPct val="70000"/>
              </a:lnSpc>
              <a:spcBef>
                <a:spcPts val="300"/>
              </a:spcBef>
            </a:pPr>
            <a:r>
              <a:rPr lang="ru-RU" i="1" u="sng" smtClean="0"/>
              <a:t>У 6-7 років</a:t>
            </a:r>
            <a:r>
              <a:rPr lang="ru-RU" i="1" smtClean="0"/>
              <a:t> </a:t>
            </a:r>
            <a:r>
              <a:rPr lang="ru-RU" smtClean="0"/>
              <a:t>прискорюється розвиток кисті</a:t>
            </a:r>
            <a:r>
              <a:rPr lang="uk-UA" i="1" smtClean="0"/>
              <a:t>. </a:t>
            </a:r>
          </a:p>
          <a:p>
            <a:pPr>
              <a:lnSpc>
                <a:spcPct val="70000"/>
              </a:lnSpc>
              <a:spcBef>
                <a:spcPts val="300"/>
              </a:spcBef>
            </a:pPr>
            <a:r>
              <a:rPr lang="ru-RU" smtClean="0"/>
              <a:t>М</a:t>
            </a:r>
            <a:r>
              <a:rPr lang="uk-UA" smtClean="0"/>
              <a:t>’</a:t>
            </a:r>
            <a:r>
              <a:rPr lang="ru-RU" smtClean="0"/>
              <a:t>язи,  що  підтримують  вертикальне  положення  тіла інтенсивно  ростуть</a:t>
            </a:r>
            <a:r>
              <a:rPr lang="ru-RU" i="1" smtClean="0"/>
              <a:t>  </a:t>
            </a:r>
            <a:r>
              <a:rPr lang="ru-RU" i="1" u="sng" smtClean="0"/>
              <a:t>після  7  років,  і  особливо,  у  підлітків.  </a:t>
            </a:r>
          </a:p>
          <a:p>
            <a:pPr>
              <a:lnSpc>
                <a:spcPct val="70000"/>
              </a:lnSpc>
              <a:spcBef>
                <a:spcPts val="300"/>
              </a:spcBef>
            </a:pPr>
            <a:r>
              <a:rPr lang="ru-RU" i="1" u="sng" smtClean="0"/>
              <a:t>З 8-9 років</a:t>
            </a:r>
            <a:r>
              <a:rPr lang="ru-RU" smtClean="0"/>
              <a:t> наростає об</a:t>
            </a:r>
            <a:r>
              <a:rPr lang="uk-UA" smtClean="0"/>
              <a:t>’єм</a:t>
            </a:r>
            <a:r>
              <a:rPr lang="ru-RU" smtClean="0"/>
              <a:t> м'язів рук, ніг, шиї, плечового поясу.</a:t>
            </a:r>
          </a:p>
          <a:p>
            <a:pPr>
              <a:lnSpc>
                <a:spcPct val="70000"/>
              </a:lnSpc>
              <a:spcBef>
                <a:spcPts val="300"/>
              </a:spcBef>
            </a:pPr>
            <a:r>
              <a:rPr lang="ru-RU" smtClean="0"/>
              <a:t>Поряд із формуванням м'язових волокон формується сполучнотканинний каркас м'язів, його будова закінчується </a:t>
            </a:r>
            <a:r>
              <a:rPr lang="ru-RU" i="1" u="sng" smtClean="0"/>
              <a:t>у віці 10 років</a:t>
            </a:r>
            <a:r>
              <a:rPr lang="ru-RU" smtClean="0"/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/>
          </p:cNvSpPr>
          <p:nvPr>
            <p:ph type="body" idx="1"/>
          </p:nvPr>
        </p:nvSpPr>
        <p:spPr>
          <a:xfrm>
            <a:off x="134938" y="555625"/>
            <a:ext cx="9009062" cy="6122988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uk-UA" sz="3200" i="1" smtClean="0"/>
              <a:t>1. </a:t>
            </a:r>
            <a:r>
              <a:rPr lang="uk-UA" sz="3200" b="1" i="1" smtClean="0">
                <a:solidFill>
                  <a:srgbClr val="CC0000"/>
                </a:solidFill>
              </a:rPr>
              <a:t>М’язи дитини до 5-7 років розвинуті недостатньо:</a:t>
            </a:r>
            <a:r>
              <a:rPr lang="uk-UA" sz="3200" i="1" smtClean="0"/>
              <a:t>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uk-UA" sz="3200" smtClean="0"/>
              <a:t>М’язові пучки короткі, тонкі, ніжні;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uk-UA" sz="3200" smtClean="0"/>
              <a:t>Важко пропальповуються у щільній підшкірній основі;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uk-UA" sz="3200" smtClean="0"/>
              <a:t>Прикріплюються короткими, широкими с</a:t>
            </a:r>
            <a:r>
              <a:rPr lang="ru-RU" sz="3200" smtClean="0"/>
              <a:t>ухожиллями, дещо дал</a:t>
            </a:r>
            <a:r>
              <a:rPr lang="uk-UA" sz="3200" smtClean="0"/>
              <a:t>і</a:t>
            </a:r>
            <a:r>
              <a:rPr lang="ru-RU" sz="3200" smtClean="0"/>
              <a:t> осі повороту, і це сприяє обмеженню рухів;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3200" smtClean="0"/>
              <a:t>Менша товщина окремих міофібрил; 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3200" smtClean="0"/>
              <a:t>Наявність великої кількості продовгувастих ядер.</a:t>
            </a:r>
          </a:p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ru-RU" sz="3200" i="1" smtClean="0"/>
              <a:t>2. </a:t>
            </a:r>
            <a:r>
              <a:rPr lang="ru-RU" sz="3200" b="1" i="1" smtClean="0">
                <a:solidFill>
                  <a:srgbClr val="CC0000"/>
                </a:solidFill>
              </a:rPr>
              <a:t>М’язи бідні скоротливими білками</a:t>
            </a:r>
            <a:r>
              <a:rPr lang="ru-RU" sz="3200" i="1" smtClean="0"/>
              <a:t> ( міозином і актином), жирами і неорганічними речовинами; багаті водою - краще розтягуються - рідше розриваються</a:t>
            </a:r>
            <a:r>
              <a:rPr lang="uk-UA" sz="3200" i="1" smtClean="0"/>
              <a:t>. </a:t>
            </a:r>
          </a:p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uk-UA" sz="3200" i="1" smtClean="0"/>
              <a:t>3</a:t>
            </a:r>
            <a:r>
              <a:rPr lang="ru-RU" sz="3200" i="1" smtClean="0"/>
              <a:t>. </a:t>
            </a:r>
            <a:r>
              <a:rPr lang="ru-RU" sz="3200" b="1" i="1" smtClean="0">
                <a:solidFill>
                  <a:srgbClr val="CC0000"/>
                </a:solidFill>
              </a:rPr>
              <a:t>Еластичність м’язів у дітей в 2 рази більша</a:t>
            </a:r>
            <a:r>
              <a:rPr lang="ru-RU" sz="3200" i="1" smtClean="0"/>
              <a:t>, ніж у дорослих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/>
          </p:cNvSpPr>
          <p:nvPr>
            <p:ph type="body" idx="1"/>
          </p:nvPr>
        </p:nvSpPr>
        <p:spPr>
          <a:xfrm>
            <a:off x="180975" y="674688"/>
            <a:ext cx="8755063" cy="618331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i="1" smtClean="0"/>
              <a:t>4. </a:t>
            </a:r>
            <a:r>
              <a:rPr lang="uk-UA" b="1" i="1" smtClean="0">
                <a:solidFill>
                  <a:srgbClr val="CC0000"/>
                </a:solidFill>
              </a:rPr>
              <a:t>М’язова маса наростає</a:t>
            </a:r>
            <a:r>
              <a:rPr lang="uk-UA" i="1" smtClean="0"/>
              <a:t> до періоду статевого дозрівання </a:t>
            </a:r>
            <a:r>
              <a:rPr lang="uk-UA" smtClean="0">
                <a:solidFill>
                  <a:srgbClr val="CC0000"/>
                </a:solidFill>
              </a:rPr>
              <a:t>за рахунок зміни розміру кожної міофібрили</a:t>
            </a:r>
            <a:r>
              <a:rPr lang="uk-UA" i="1" smtClean="0"/>
              <a:t> - 1 рік – 23% маси тіла - 8 років – 27 % маси тіла - 15 років – 32-44% маси тіла.</a:t>
            </a:r>
            <a:r>
              <a:rPr lang="uk-UA" smtClean="0"/>
              <a:t>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i="1" smtClean="0"/>
              <a:t>5. </a:t>
            </a:r>
            <a:r>
              <a:rPr lang="uk-UA" b="1" smtClean="0">
                <a:solidFill>
                  <a:srgbClr val="CC0000"/>
                </a:solidFill>
              </a:rPr>
              <a:t>Масивне кровопостачання та інтенсивний обмін речовин</a:t>
            </a:r>
            <a:r>
              <a:rPr lang="uk-UA" smtClean="0"/>
              <a:t> у м'язах сприяють швидкому вимиванню молочної кислоти, тому діти мають </a:t>
            </a:r>
            <a:r>
              <a:rPr lang="uk-UA" b="1" smtClean="0">
                <a:solidFill>
                  <a:srgbClr val="CC0000"/>
                </a:solidFill>
              </a:rPr>
              <a:t>високу фізіологічну (функціональну) активність</a:t>
            </a:r>
            <a:r>
              <a:rPr lang="uk-UA" smtClean="0"/>
              <a:t>, </a:t>
            </a:r>
            <a:r>
              <a:rPr lang="uk-UA" i="1" smtClean="0"/>
              <a:t>дуже рухливі, </a:t>
            </a:r>
            <a:r>
              <a:rPr lang="uk-UA" smtClean="0"/>
              <a:t>втомлюються менше, ніж дорослі.</a:t>
            </a:r>
            <a:endParaRPr lang="ru-RU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mtClean="0"/>
              <a:t>Удавана нестомлюваність дитини до 6</a:t>
            </a:r>
            <a:r>
              <a:rPr lang="uk-UA" smtClean="0"/>
              <a:t>-</a:t>
            </a:r>
            <a:r>
              <a:rPr lang="ru-RU" smtClean="0"/>
              <a:t>7 років залежить від того, що вона не виконує рухів, які вимагають точності і подолання опору.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206375" y="365125"/>
            <a:ext cx="8937625" cy="1116013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3600" b="1" smtClean="0">
                <a:solidFill>
                  <a:srgbClr val="CC0000"/>
                </a:solidFill>
              </a:rPr>
              <a:t>Фізіологічні особливості м’язової системи</a:t>
            </a:r>
            <a:r>
              <a:rPr lang="uk-UA" sz="3600" smtClean="0"/>
              <a:t> </a:t>
            </a:r>
            <a:endParaRPr lang="ru-RU" sz="3600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>
          <a:xfrm>
            <a:off x="309563" y="1385888"/>
            <a:ext cx="8553450" cy="5265737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ru-RU" smtClean="0"/>
              <a:t>У здорових дітей у перші 2-3 міс</a:t>
            </a:r>
            <a:r>
              <a:rPr lang="uk-UA" smtClean="0"/>
              <a:t>. </a:t>
            </a:r>
            <a:r>
              <a:rPr lang="ru-RU" smtClean="0"/>
              <a:t>життя </a:t>
            </a:r>
            <a:r>
              <a:rPr lang="ru-RU" u="sng" smtClean="0"/>
              <a:t>спостерігається підвищений тонус</a:t>
            </a:r>
            <a:r>
              <a:rPr lang="ru-RU" smtClean="0"/>
              <a:t> </a:t>
            </a:r>
            <a:r>
              <a:rPr lang="ru-RU" i="1" smtClean="0"/>
              <a:t>(</a:t>
            </a:r>
            <a:r>
              <a:rPr lang="ru-RU" sz="2400" i="1" smtClean="0"/>
              <a:t>потрібний дитині, щоб пологи пройшли нормально</a:t>
            </a:r>
            <a:r>
              <a:rPr lang="ru-RU" i="1" smtClean="0"/>
              <a:t>)</a:t>
            </a:r>
            <a:r>
              <a:rPr lang="ru-RU" smtClean="0"/>
              <a:t> (гіпертонус), що пов'язано з особливістю ЦНС. </a:t>
            </a:r>
          </a:p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uk-UA" smtClean="0"/>
              <a:t>У новонародженої дитини </a:t>
            </a:r>
            <a:r>
              <a:rPr lang="uk-UA" u="sng" smtClean="0"/>
              <a:t>тонус м'язів-згиначів значно перевищує тонус м'язів-розгиначів</a:t>
            </a:r>
            <a:r>
              <a:rPr lang="uk-UA" smtClean="0"/>
              <a:t> </a:t>
            </a:r>
            <a:r>
              <a:rPr lang="uk-UA" smtClean="0">
                <a:cs typeface="Calibri" pitchFamily="34" charset="0"/>
              </a:rPr>
              <a:t>→</a:t>
            </a:r>
            <a:r>
              <a:rPr lang="uk-UA" smtClean="0"/>
              <a:t> специфічна поза із приведеними до тулуба і зігнутими ручками та ніжками. </a:t>
            </a:r>
            <a:endParaRPr lang="ru-RU" smtClean="0"/>
          </a:p>
          <a:p>
            <a:pPr>
              <a:lnSpc>
                <a:spcPct val="70000"/>
              </a:lnSpc>
              <a:spcBef>
                <a:spcPts val="500"/>
              </a:spcBef>
            </a:pPr>
            <a:r>
              <a:rPr lang="ru-RU" smtClean="0"/>
              <a:t>Гіпертонус м'язів-згиначів на верхніх кінцівках утримується до 2-3-місячного віку, а на нижніх – до 3-4-місячного. У нормі </a:t>
            </a:r>
            <a:r>
              <a:rPr lang="ru-RU" u="sng" smtClean="0"/>
              <a:t>підвищений тонус зникає протягом першого року життя</a:t>
            </a:r>
            <a:r>
              <a:rPr lang="ru-RU" smtClean="0"/>
              <a:t> з набуттям м’язами здатності розслаблюватися, готуючись до ходьби.</a:t>
            </a:r>
            <a:endParaRPr lang="uk-UA" smtClean="0"/>
          </a:p>
          <a:p>
            <a:pPr>
              <a:lnSpc>
                <a:spcPct val="80000"/>
              </a:lnSpc>
            </a:pPr>
            <a:r>
              <a:rPr lang="uk-UA" u="sng" smtClean="0"/>
              <a:t>Здатність м'язів розслаблюватися з віком збільшується</a:t>
            </a:r>
            <a:r>
              <a:rPr lang="uk-UA" smtClean="0"/>
              <a:t>, тому скутість рухів зменшується у хлопчиків до 12-13 років, у дівчаток до 14-15 років.</a:t>
            </a:r>
            <a:r>
              <a:rPr lang="ru-RU" sz="2400" smtClean="0"/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115888" y="365125"/>
            <a:ext cx="9028112" cy="539750"/>
          </a:xfrm>
        </p:spPr>
        <p:txBody>
          <a:bodyPr/>
          <a:lstStyle/>
          <a:p>
            <a:r>
              <a:rPr lang="uk-UA" sz="3600" b="1" smtClean="0">
                <a:solidFill>
                  <a:srgbClr val="CC0000"/>
                </a:solidFill>
              </a:rPr>
              <a:t>Особливості прояву рухових якостей</a:t>
            </a:r>
            <a:endParaRPr lang="ru-RU" sz="3600" b="1" smtClean="0">
              <a:solidFill>
                <a:srgbClr val="CC0000"/>
              </a:solidFill>
            </a:endParaRP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>
          <a:xfrm>
            <a:off x="134938" y="866775"/>
            <a:ext cx="8883650" cy="59912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Після народження рухи не координовані, безладні і виникають майже безперервно (навіть уві сні повна нерухомість немовляти спостерігається не більше 5 хв).</a:t>
            </a:r>
            <a:endParaRPr lang="uk-UA" sz="2400" smtClean="0"/>
          </a:p>
          <a:p>
            <a:pPr>
              <a:lnSpc>
                <a:spcPct val="80000"/>
              </a:lnSpc>
            </a:pPr>
            <a:r>
              <a:rPr lang="uk-UA" sz="2400" smtClean="0"/>
              <a:t>Точна координація рухів за участю дрібних м'язів розвивається поступово, в зв'язку з чим дітям до 7-8 років важко робити дрібні і разом з тим точні рухи. </a:t>
            </a:r>
          </a:p>
          <a:p>
            <a:pPr>
              <a:lnSpc>
                <a:spcPct val="80000"/>
              </a:lnSpc>
            </a:pPr>
            <a:r>
              <a:rPr lang="uk-UA" sz="2400" smtClean="0"/>
              <a:t>Діти до 6 років погано виконують роботу, яка потребує координованих рухів пальців рук. </a:t>
            </a:r>
            <a:r>
              <a:rPr lang="ru-RU" sz="2400" smtClean="0"/>
              <a:t>Координація точності рухів спостерігається після 10 років.</a:t>
            </a:r>
            <a:endParaRPr lang="uk-UA" sz="2400" smtClean="0"/>
          </a:p>
          <a:p>
            <a:pPr>
              <a:lnSpc>
                <a:spcPct val="80000"/>
              </a:lnSpc>
            </a:pPr>
            <a:r>
              <a:rPr lang="uk-UA" sz="2400" smtClean="0"/>
              <a:t>М’язи у дітей 7-11 років ще відносно слабкі, витримують лише короткочасне динамічне навантаження. </a:t>
            </a:r>
            <a:r>
              <a:rPr lang="ru-RU" sz="2400" smtClean="0"/>
              <a:t>Але вже у віці 14-15 років м’язи хлопців можуть витримувати тривале статичне напруження. Збільшення м’язової маси з віком призводить до збільшення м’язової сили.</a:t>
            </a:r>
            <a:endParaRPr lang="uk-UA" sz="2400" smtClean="0"/>
          </a:p>
          <a:p>
            <a:pPr>
              <a:lnSpc>
                <a:spcPct val="80000"/>
              </a:lnSpc>
            </a:pPr>
            <a:r>
              <a:rPr lang="uk-UA" sz="2400" smtClean="0"/>
              <a:t>У цьому ж віці починає проявлятися відмінність у м’язовій силі у дівчаток та хлопчиків.</a:t>
            </a:r>
            <a:endParaRPr lang="ru-RU" sz="2400" smtClean="0"/>
          </a:p>
          <a:p>
            <a:pPr>
              <a:lnSpc>
                <a:spcPct val="80000"/>
              </a:lnSpc>
            </a:pPr>
            <a:r>
              <a:rPr lang="ru-RU" sz="2400" smtClean="0"/>
              <a:t>У періоді статевого дозрівання через наростання маси м'язів з'являються незграбність, ніяковість, різкість рухів.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398463"/>
            <a:ext cx="8564563" cy="61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452438"/>
            <a:ext cx="87344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49225" y="5626100"/>
            <a:ext cx="8994775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i="1" u="sng">
                <a:solidFill>
                  <a:srgbClr val="CC0000"/>
                </a:solidFill>
              </a:rPr>
              <a:t>Міологія</a:t>
            </a:r>
            <a:r>
              <a:rPr lang="ru-RU" sz="2800">
                <a:solidFill>
                  <a:schemeClr val="tx1"/>
                </a:solidFill>
              </a:rPr>
              <a:t> (від грецького </a:t>
            </a:r>
            <a:r>
              <a:rPr lang="ru-RU" sz="2800" i="1">
                <a:solidFill>
                  <a:schemeClr val="tx1"/>
                </a:solidFill>
              </a:rPr>
              <a:t>myos</a:t>
            </a:r>
            <a:r>
              <a:rPr lang="ru-RU" sz="2800">
                <a:solidFill>
                  <a:schemeClr val="tx1"/>
                </a:solidFill>
              </a:rPr>
              <a:t> – м’яз)</a:t>
            </a:r>
            <a:r>
              <a:rPr lang="ru-RU" sz="2800" b="0">
                <a:solidFill>
                  <a:schemeClr val="tx1"/>
                </a:solidFill>
              </a:rPr>
              <a:t> </a:t>
            </a:r>
            <a:r>
              <a:rPr lang="ru-RU" sz="2800">
                <a:solidFill>
                  <a:schemeClr val="tx1"/>
                </a:solidFill>
              </a:rPr>
              <a:t>– вчення про м’язи, розділ морфології, що вивчає будову і функцію м’язів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7467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4000" b="1" smtClean="0">
                <a:solidFill>
                  <a:srgbClr val="CC0000"/>
                </a:solidFill>
              </a:rPr>
              <a:t>Функції скелетних м’язів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0" y="911225"/>
            <a:ext cx="8999538" cy="5767388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400" b="1" i="1" smtClean="0">
                <a:solidFill>
                  <a:srgbClr val="CC0000"/>
                </a:solidFill>
              </a:rPr>
              <a:t>локомоторна</a:t>
            </a:r>
            <a:r>
              <a:rPr lang="ru-RU" sz="2400" smtClean="0"/>
              <a:t> (скорочуючись, скелетні  м’язи впливають на важелі, тобто на кістки та їх з’єднання, і відбувається переміщення тіла або його частин у просторі);</a:t>
            </a:r>
          </a:p>
          <a:p>
            <a:pPr>
              <a:lnSpc>
                <a:spcPct val="70000"/>
              </a:lnSpc>
            </a:pPr>
            <a:r>
              <a:rPr lang="ru-RU" sz="2400" b="1" smtClean="0">
                <a:solidFill>
                  <a:srgbClr val="CC0000"/>
                </a:solidFill>
              </a:rPr>
              <a:t>статична</a:t>
            </a:r>
            <a:r>
              <a:rPr lang="ru-RU" sz="2400" smtClean="0"/>
              <a:t> (завдяки функції скелетних м’язів тіло людини знаходиться в стані рівноваги);</a:t>
            </a:r>
          </a:p>
          <a:p>
            <a:pPr>
              <a:lnSpc>
                <a:spcPct val="70000"/>
              </a:lnSpc>
            </a:pPr>
            <a:r>
              <a:rPr lang="ru-RU" sz="2400" b="1" i="1" smtClean="0">
                <a:solidFill>
                  <a:srgbClr val="CC0000"/>
                </a:solidFill>
              </a:rPr>
              <a:t>формоутворююча</a:t>
            </a:r>
            <a:r>
              <a:rPr lang="ru-RU" sz="2400" smtClean="0"/>
              <a:t> (скелетні м’язи приймають участь у формуванні стінок порожнин тіла, наприклад, черевної порожнини);</a:t>
            </a:r>
          </a:p>
          <a:p>
            <a:pPr>
              <a:lnSpc>
                <a:spcPct val="70000"/>
              </a:lnSpc>
            </a:pPr>
            <a:r>
              <a:rPr lang="ru-RU" sz="2400" smtClean="0"/>
              <a:t>скелетні м’язи входять до складу багатьох внутрішніх органів і, скрочуючись, </a:t>
            </a:r>
            <a:r>
              <a:rPr lang="ru-RU" sz="2400" b="1" i="1" smtClean="0">
                <a:solidFill>
                  <a:srgbClr val="CC0000"/>
                </a:solidFill>
              </a:rPr>
              <a:t>забезпечують виконання функцій органів</a:t>
            </a:r>
            <a:r>
              <a:rPr lang="ru-RU" sz="2400" smtClean="0"/>
              <a:t>, н-д, м’язи гортані, м’язи язика, м’язи м’якого піднебіння, м’язи глотки;</a:t>
            </a:r>
          </a:p>
          <a:p>
            <a:pPr>
              <a:lnSpc>
                <a:spcPct val="70000"/>
              </a:lnSpc>
            </a:pPr>
            <a:r>
              <a:rPr lang="ru-RU" sz="2400" b="1" i="1" smtClean="0">
                <a:solidFill>
                  <a:srgbClr val="CC0000"/>
                </a:solidFill>
              </a:rPr>
              <a:t>теплообмінна</a:t>
            </a:r>
            <a:r>
              <a:rPr lang="ru-RU" sz="2400" smtClean="0"/>
              <a:t> (скелетні м’язи скорочуючись, виділяють теплову енергію, яка призводить до підвищення температури тіла людини);</a:t>
            </a:r>
          </a:p>
          <a:p>
            <a:pPr>
              <a:lnSpc>
                <a:spcPct val="70000"/>
              </a:lnSpc>
            </a:pPr>
            <a:r>
              <a:rPr lang="ru-RU" sz="2400" b="1" i="1" smtClean="0">
                <a:solidFill>
                  <a:srgbClr val="CC0000"/>
                </a:solidFill>
              </a:rPr>
              <a:t>дихальна</a:t>
            </a:r>
            <a:r>
              <a:rPr lang="ru-RU" sz="2400" smtClean="0"/>
              <a:t> (скелетні м’язи, скорочуючись, впливають на ребра і забезпечують процеси вдиху та видиху);</a:t>
            </a:r>
          </a:p>
          <a:p>
            <a:pPr>
              <a:lnSpc>
                <a:spcPct val="70000"/>
              </a:lnSpc>
            </a:pPr>
            <a:r>
              <a:rPr lang="ru-RU" sz="2400" smtClean="0"/>
              <a:t>скелетні м’язи, особливо, м’язи лиця, відображають психоемоційний стан людини, тобто </a:t>
            </a:r>
            <a:r>
              <a:rPr lang="ru-RU" sz="2400" b="1" i="1" smtClean="0">
                <a:solidFill>
                  <a:srgbClr val="CC0000"/>
                </a:solidFill>
              </a:rPr>
              <a:t>формують міміку</a:t>
            </a:r>
            <a:r>
              <a:rPr lang="ru-RU" sz="2400" smtClean="0"/>
              <a:t> обличчя.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4294967295"/>
          </p:nvPr>
        </p:nvSpPr>
        <p:spPr>
          <a:xfrm>
            <a:off x="217488" y="628650"/>
            <a:ext cx="8728075" cy="2255838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700"/>
              </a:spcBef>
            </a:pPr>
            <a:r>
              <a:rPr lang="ru-RU" sz="3200" b="1" i="1" u="sng" smtClean="0"/>
              <a:t>М’яз</a:t>
            </a:r>
            <a:r>
              <a:rPr lang="ru-RU" sz="3200" b="1" smtClean="0"/>
              <a:t> </a:t>
            </a:r>
            <a:r>
              <a:rPr lang="ru-RU" sz="3200" i="1" smtClean="0"/>
              <a:t>(musculus)</a:t>
            </a:r>
            <a:r>
              <a:rPr lang="ru-RU" sz="3200" smtClean="0"/>
              <a:t> – </a:t>
            </a:r>
            <a:r>
              <a:rPr lang="ru-RU" sz="3200" b="1" smtClean="0"/>
              <a:t>це орган, який побудований з пучків поперечнопосмугованих м’язових волокон, зв’язаних між собою пухкою сполучною тканиною, в якій проходять кровоносні судини і нерви. </a:t>
            </a:r>
          </a:p>
        </p:txBody>
      </p:sp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2633663"/>
            <a:ext cx="8831263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214313"/>
            <a:ext cx="8710612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628650" y="447675"/>
            <a:ext cx="7886700" cy="676275"/>
          </a:xfrm>
        </p:spPr>
        <p:txBody>
          <a:bodyPr/>
          <a:lstStyle/>
          <a:p>
            <a:pPr algn="ctr"/>
            <a:r>
              <a:rPr lang="uk-UA" sz="3600" b="1" smtClean="0">
                <a:solidFill>
                  <a:srgbClr val="CC0000"/>
                </a:solidFill>
              </a:rPr>
              <a:t>Класифікація м’язів</a:t>
            </a:r>
            <a:endParaRPr lang="ru-RU" sz="3600" b="1" smtClean="0">
              <a:solidFill>
                <a:srgbClr val="CC0000"/>
              </a:solidFill>
            </a:endParaRP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134938" y="919163"/>
            <a:ext cx="9009062" cy="5751512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500"/>
              </a:spcBef>
            </a:pPr>
            <a:r>
              <a:rPr lang="ru-RU" sz="2400" b="1" u="sng" smtClean="0"/>
              <a:t>За формою</a:t>
            </a:r>
            <a:r>
              <a:rPr lang="ru-RU" sz="2400" smtClean="0"/>
              <a:t> - найчастіше  </a:t>
            </a:r>
            <a:r>
              <a:rPr lang="ru-RU" sz="2400" i="1" smtClean="0">
                <a:solidFill>
                  <a:srgbClr val="CC0000"/>
                </a:solidFill>
              </a:rPr>
              <a:t>веретеноподібну </a:t>
            </a:r>
            <a:r>
              <a:rPr lang="ru-RU" sz="2400" smtClean="0">
                <a:solidFill>
                  <a:srgbClr val="CC0000"/>
                </a:solidFill>
              </a:rPr>
              <a:t>і</a:t>
            </a:r>
            <a:r>
              <a:rPr lang="ru-RU" sz="2400" i="1" smtClean="0">
                <a:solidFill>
                  <a:srgbClr val="CC0000"/>
                </a:solidFill>
              </a:rPr>
              <a:t> стрічкоподібну</a:t>
            </a:r>
            <a:r>
              <a:rPr lang="ru-RU" sz="2400" smtClean="0"/>
              <a:t> форми, переважно розташовані на кінцівках, і прикріплюються до кісток, які є довгими і короткими важелями (н-д, двоголовий м’яз плеча тощо). </a:t>
            </a:r>
            <a:r>
              <a:rPr lang="ru-RU" sz="2400" i="1" smtClean="0">
                <a:solidFill>
                  <a:srgbClr val="CC0000"/>
                </a:solidFill>
              </a:rPr>
              <a:t>Пласкі</a:t>
            </a:r>
            <a:r>
              <a:rPr lang="ru-RU" sz="2400" smtClean="0"/>
              <a:t> м’язи мають вигляд широких тонких м’язових пластин (</a:t>
            </a:r>
            <a:r>
              <a:rPr lang="ru-RU" sz="2000" i="1" smtClean="0"/>
              <a:t>н-д, найширший м’яз спини</a:t>
            </a:r>
            <a:r>
              <a:rPr lang="ru-RU" sz="2400" smtClean="0"/>
              <a:t>),беруть участь в утворенні стінок черевної і грудної порожнин (</a:t>
            </a:r>
            <a:r>
              <a:rPr lang="ru-RU" sz="2000" i="1" smtClean="0"/>
              <a:t>н-д, косі і поперечний м’язи живота</a:t>
            </a:r>
            <a:r>
              <a:rPr lang="ru-RU" sz="2400" smtClean="0"/>
              <a:t>).</a:t>
            </a:r>
          </a:p>
          <a:p>
            <a:pPr>
              <a:lnSpc>
                <a:spcPct val="75000"/>
              </a:lnSpc>
              <a:spcBef>
                <a:spcPts val="500"/>
              </a:spcBef>
            </a:pPr>
            <a:r>
              <a:rPr lang="ru-RU" sz="2400" b="1" u="sng" smtClean="0"/>
              <a:t>За будовою(розташуванням м’язових пучків</a:t>
            </a:r>
            <a:r>
              <a:rPr lang="ru-RU" sz="2400" smtClean="0"/>
              <a:t>):</a:t>
            </a:r>
          </a:p>
          <a:p>
            <a:pPr>
              <a:lnSpc>
                <a:spcPct val="75000"/>
              </a:lnSpc>
              <a:spcBef>
                <a:spcPts val="500"/>
              </a:spcBef>
              <a:buFont typeface="Arial" charset="0"/>
              <a:buNone/>
            </a:pPr>
            <a:r>
              <a:rPr lang="ru-RU" sz="2400" i="1" smtClean="0"/>
              <a:t>*</a:t>
            </a:r>
            <a:r>
              <a:rPr lang="ru-RU" sz="2400" i="1" smtClean="0">
                <a:solidFill>
                  <a:srgbClr val="CC0000"/>
                </a:solidFill>
              </a:rPr>
              <a:t>одноперисті</a:t>
            </a:r>
            <a:r>
              <a:rPr lang="ru-RU" sz="2400" i="1" smtClean="0"/>
              <a:t> </a:t>
            </a:r>
            <a:r>
              <a:rPr lang="ru-RU" sz="2400" smtClean="0"/>
              <a:t>(м’язові пучки розташовані з одного боку від сухожилка під гострим кутом</a:t>
            </a:r>
            <a:r>
              <a:rPr lang="ru-RU" sz="2400" i="1" smtClean="0"/>
              <a:t>, </a:t>
            </a:r>
            <a:r>
              <a:rPr lang="ru-RU" sz="2000" i="1" smtClean="0"/>
              <a:t>н-д, присередній широкий м’яз стегна</a:t>
            </a:r>
            <a:r>
              <a:rPr lang="ru-RU" sz="2000" smtClean="0"/>
              <a:t>);</a:t>
            </a:r>
          </a:p>
          <a:p>
            <a:pPr>
              <a:lnSpc>
                <a:spcPct val="75000"/>
              </a:lnSpc>
              <a:spcBef>
                <a:spcPts val="500"/>
              </a:spcBef>
              <a:buFont typeface="Arial" charset="0"/>
              <a:buNone/>
            </a:pPr>
            <a:r>
              <a:rPr lang="ru-RU" sz="2400" i="1" smtClean="0"/>
              <a:t>*</a:t>
            </a:r>
            <a:r>
              <a:rPr lang="ru-RU" sz="2400" i="1" smtClean="0">
                <a:solidFill>
                  <a:srgbClr val="CC0000"/>
                </a:solidFill>
              </a:rPr>
              <a:t>двоперисті</a:t>
            </a:r>
            <a:r>
              <a:rPr lang="ru-RU" sz="2400" smtClean="0"/>
              <a:t> (м’язові пучки прикріплюються до сухожилка з обох боків під гострим кутом, </a:t>
            </a:r>
            <a:r>
              <a:rPr lang="ru-RU" sz="2000" i="1" smtClean="0"/>
              <a:t>н-д, прямий м’яз стегна</a:t>
            </a:r>
            <a:r>
              <a:rPr lang="ru-RU" sz="2400" smtClean="0"/>
              <a:t>);</a:t>
            </a:r>
          </a:p>
          <a:p>
            <a:pPr>
              <a:lnSpc>
                <a:spcPct val="75000"/>
              </a:lnSpc>
              <a:spcBef>
                <a:spcPts val="500"/>
              </a:spcBef>
              <a:buFont typeface="Arial" charset="0"/>
              <a:buNone/>
            </a:pPr>
            <a:r>
              <a:rPr lang="ru-RU" sz="2400" i="1" smtClean="0"/>
              <a:t>*</a:t>
            </a:r>
            <a:r>
              <a:rPr lang="ru-RU" sz="2400" i="1" smtClean="0">
                <a:solidFill>
                  <a:srgbClr val="CC0000"/>
                </a:solidFill>
              </a:rPr>
              <a:t>багатоперисті</a:t>
            </a:r>
            <a:r>
              <a:rPr lang="ru-RU" sz="2400" i="1" smtClean="0"/>
              <a:t> (</a:t>
            </a:r>
            <a:r>
              <a:rPr lang="ru-RU" sz="2400" smtClean="0"/>
              <a:t>м’язові                                                                                пучки переплітаються і                                                              прикріплюються до                                                                                     сухожилка з різних боків,                                                                                 </a:t>
            </a:r>
            <a:r>
              <a:rPr lang="ru-RU" sz="2000" i="1" smtClean="0"/>
              <a:t>н-д, дельтоподібний м’яз</a:t>
            </a:r>
            <a:r>
              <a:rPr lang="ru-RU" sz="2400" smtClean="0"/>
              <a:t>).</a:t>
            </a:r>
          </a:p>
        </p:txBody>
      </p:sp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0" y="4425950"/>
            <a:ext cx="536575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69863"/>
            <a:ext cx="8629650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242888"/>
            <a:ext cx="8682038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2762</TotalTime>
  <Words>1334</Words>
  <Application>Microsoft Office PowerPoint</Application>
  <PresentationFormat>Экран (4:3)</PresentationFormat>
  <Paragraphs>112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 Light</vt:lpstr>
      <vt:lpstr>Calibri</vt:lpstr>
      <vt:lpstr>Comic Sans MS</vt:lpstr>
      <vt:lpstr>Times New Roman</vt:lpstr>
      <vt:lpstr>Тема Office</vt:lpstr>
      <vt:lpstr>Вікові морфофункціональні особливості активної частини опорно-рухового апарату дитини</vt:lpstr>
      <vt:lpstr>Слайд 2</vt:lpstr>
      <vt:lpstr>Слайд 3</vt:lpstr>
      <vt:lpstr>Функції скелетних м’язів</vt:lpstr>
      <vt:lpstr>Слайд 5</vt:lpstr>
      <vt:lpstr>Слайд 6</vt:lpstr>
      <vt:lpstr>Класифікація м’язів</vt:lpstr>
      <vt:lpstr>Слайд 8</vt:lpstr>
      <vt:lpstr>Слайд 9</vt:lpstr>
      <vt:lpstr>Слайд 10</vt:lpstr>
      <vt:lpstr>Слайд 11</vt:lpstr>
      <vt:lpstr>Слайд 12</vt:lpstr>
      <vt:lpstr>Слайд 13</vt:lpstr>
      <vt:lpstr>Будова м'яза</vt:lpstr>
      <vt:lpstr>Слайд 15</vt:lpstr>
      <vt:lpstr>Міофібріли – скорочувальний апарат скелетних м’язів</vt:lpstr>
      <vt:lpstr>ОСОБЛИВОСТІ РОЗВИТКУ М'ЯЗОВОЇ СИСТЕМИ ДИТИНИ</vt:lpstr>
      <vt:lpstr>Слайд 18</vt:lpstr>
      <vt:lpstr>Слайд 19</vt:lpstr>
      <vt:lpstr>Слайд 20</vt:lpstr>
      <vt:lpstr>Етапи розвитку м’язів </vt:lpstr>
      <vt:lpstr>Слайд 22</vt:lpstr>
      <vt:lpstr>Слайд 23</vt:lpstr>
      <vt:lpstr>Фізіологічні особливості м’язової системи </vt:lpstr>
      <vt:lpstr>Особливості прояву рухових якостей</vt:lpstr>
      <vt:lpstr>Слайд 26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38</cp:revision>
  <dcterms:created xsi:type="dcterms:W3CDTF">2016-11-12T15:02:45Z</dcterms:created>
  <dcterms:modified xsi:type="dcterms:W3CDTF">2021-03-08T22:07:14Z</dcterms:modified>
</cp:coreProperties>
</file>