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57" r:id="rId5"/>
    <p:sldId id="260" r:id="rId6"/>
    <p:sldId id="261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Формування попиту на ринку окремого товару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Переваги засобів формування попиту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3"/>
          <a:ext cx="8229600" cy="2974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9676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Товари</a:t>
                      </a:r>
                      <a:r>
                        <a:rPr lang="ru-RU" dirty="0" smtClean="0"/>
                        <a:t> широкого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вжитку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Товари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промислового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використання</a:t>
                      </a:r>
                      <a:endParaRPr lang="ru-RU" dirty="0"/>
                    </a:p>
                  </a:txBody>
                  <a:tcPr/>
                </a:tc>
              </a:tr>
              <a:tr h="51955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1 Реклама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Особистий</a:t>
                      </a:r>
                      <a:r>
                        <a:rPr lang="ru-RU" dirty="0" smtClean="0"/>
                        <a:t> продаж</a:t>
                      </a:r>
                      <a:endParaRPr lang="ru-RU" dirty="0"/>
                    </a:p>
                  </a:txBody>
                  <a:tcPr/>
                </a:tc>
              </a:tr>
              <a:tr h="51955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Стимулювання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збуту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 Стимулювання збуту</a:t>
                      </a:r>
                      <a:endParaRPr lang="ru-RU" dirty="0"/>
                    </a:p>
                  </a:txBody>
                  <a:tcPr/>
                </a:tc>
              </a:tr>
              <a:tr h="51955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Особистий</a:t>
                      </a:r>
                      <a:r>
                        <a:rPr lang="ru-RU" dirty="0" smtClean="0"/>
                        <a:t> продаж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 Реклама</a:t>
                      </a:r>
                      <a:endParaRPr lang="ru-RU" dirty="0"/>
                    </a:p>
                  </a:txBody>
                  <a:tcPr/>
                </a:tc>
              </a:tr>
              <a:tr h="519555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dirty="0" smtClean="0"/>
                        <a:t>4 Пропаганда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 Пропаганда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algn="ctr"/>
            <a:r>
              <a:rPr lang="uk-UA" dirty="0" smtClean="0"/>
              <a:t>Цінові методи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низьких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(</a:t>
            </a:r>
            <a:r>
              <a:rPr lang="ru-RU" dirty="0" err="1" smtClean="0"/>
              <a:t>проникнення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) </a:t>
            </a:r>
            <a:r>
              <a:rPr lang="ru-RU" dirty="0" err="1" smtClean="0"/>
              <a:t>передбачає</a:t>
            </a:r>
            <a:r>
              <a:rPr lang="ru-RU" dirty="0" smtClean="0"/>
              <a:t> продаж </a:t>
            </a:r>
            <a:r>
              <a:rPr lang="ru-RU" dirty="0" err="1" smtClean="0"/>
              <a:t>товарів</a:t>
            </a:r>
            <a:r>
              <a:rPr lang="ru-RU" dirty="0" smtClean="0"/>
              <a:t> за </a:t>
            </a:r>
            <a:r>
              <a:rPr lang="ru-RU" dirty="0" err="1" smtClean="0"/>
              <a:t>низькими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значно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</a:t>
            </a:r>
            <a:r>
              <a:rPr lang="ru-RU" dirty="0" err="1" smtClean="0"/>
              <a:t>аналогів</a:t>
            </a:r>
            <a:r>
              <a:rPr lang="ru-RU" dirty="0" smtClean="0"/>
              <a:t> (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на ринку). Мета - </a:t>
            </a:r>
            <a:r>
              <a:rPr lang="ru-RU" dirty="0" err="1" smtClean="0"/>
              <a:t>стимулювати</a:t>
            </a:r>
            <a:r>
              <a:rPr lang="ru-RU" dirty="0" smtClean="0"/>
              <a:t> попит для </a:t>
            </a:r>
            <a:r>
              <a:rPr lang="ru-RU" dirty="0" err="1" smtClean="0"/>
              <a:t>завоювання</a:t>
            </a:r>
            <a:r>
              <a:rPr lang="ru-RU" dirty="0" smtClean="0"/>
              <a:t> </a:t>
            </a:r>
            <a:r>
              <a:rPr lang="ru-RU" dirty="0" err="1" smtClean="0"/>
              <a:t>значної</a:t>
            </a:r>
            <a:r>
              <a:rPr lang="ru-RU" dirty="0" smtClean="0"/>
              <a:t> </a:t>
            </a:r>
            <a:r>
              <a:rPr lang="ru-RU" dirty="0" err="1" smtClean="0"/>
              <a:t>частки</a:t>
            </a:r>
            <a:r>
              <a:rPr lang="ru-RU" dirty="0" smtClean="0"/>
              <a:t> ринку.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сигарети</a:t>
            </a:r>
            <a:r>
              <a:rPr lang="ru-RU" dirty="0" smtClean="0"/>
              <a:t> "Прима люкс", коли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виводили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продавали за </a:t>
            </a:r>
            <a:r>
              <a:rPr lang="ru-RU" dirty="0" err="1" smtClean="0"/>
              <a:t>ціною</a:t>
            </a:r>
            <a:r>
              <a:rPr lang="ru-RU" dirty="0" smtClean="0"/>
              <a:t> </a:t>
            </a:r>
            <a:r>
              <a:rPr lang="ru-RU" dirty="0" err="1" smtClean="0"/>
              <a:t>майже</a:t>
            </a:r>
            <a:r>
              <a:rPr lang="ru-RU" dirty="0" smtClean="0"/>
              <a:t> у два рази </a:t>
            </a:r>
            <a:r>
              <a:rPr lang="ru-RU" dirty="0" err="1" smtClean="0"/>
              <a:t>меншою</a:t>
            </a:r>
            <a:r>
              <a:rPr lang="ru-RU" dirty="0" smtClean="0"/>
              <a:t>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 smtClean="0"/>
              <a:t>ціна</a:t>
            </a:r>
            <a:r>
              <a:rPr lang="ru-RU" dirty="0" smtClean="0"/>
              <a:t> </a:t>
            </a:r>
            <a:r>
              <a:rPr lang="ru-RU" dirty="0" err="1" smtClean="0"/>
              <a:t>імпортних</a:t>
            </a:r>
            <a:r>
              <a:rPr lang="ru-RU" dirty="0" smtClean="0"/>
              <a:t> </a:t>
            </a:r>
            <a:r>
              <a:rPr lang="ru-RU" dirty="0" err="1" smtClean="0"/>
              <a:t>аналогів</a:t>
            </a:r>
            <a:r>
              <a:rPr lang="ru-RU" dirty="0" smtClean="0"/>
              <a:t> того ж </a:t>
            </a:r>
            <a:r>
              <a:rPr lang="ru-RU" dirty="0" err="1" smtClean="0"/>
              <a:t>класу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договірних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знижок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пільг</a:t>
            </a:r>
            <a:r>
              <a:rPr lang="ru-RU" dirty="0" smtClean="0"/>
              <a:t> при </a:t>
            </a:r>
            <a:r>
              <a:rPr lang="ru-RU" dirty="0" err="1" smtClean="0"/>
              <a:t>дотриманні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умов </a:t>
            </a:r>
            <a:r>
              <a:rPr lang="ru-RU" dirty="0" err="1" smtClean="0"/>
              <a:t>купівлі</a:t>
            </a:r>
            <a:r>
              <a:rPr lang="ru-RU" dirty="0" smtClean="0"/>
              <a:t> товару: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при </a:t>
            </a:r>
            <a:r>
              <a:rPr lang="ru-RU" dirty="0" err="1" smtClean="0"/>
              <a:t>закупці</a:t>
            </a:r>
            <a:r>
              <a:rPr lang="ru-RU" dirty="0" smtClean="0"/>
              <a:t>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товару </a:t>
            </a:r>
            <a:r>
              <a:rPr lang="ru-RU" dirty="0" err="1" smtClean="0"/>
              <a:t>чи</a:t>
            </a:r>
            <a:r>
              <a:rPr lang="ru-RU" dirty="0" smtClean="0"/>
              <a:t> у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терміни</a:t>
            </a:r>
            <a:r>
              <a:rPr lang="ru-RU" dirty="0" smtClean="0"/>
              <a:t>,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товару </a:t>
            </a:r>
            <a:r>
              <a:rPr lang="ru-RU" dirty="0" err="1" smtClean="0"/>
              <a:t>безплатно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четвертої</a:t>
            </a:r>
            <a:r>
              <a:rPr lang="ru-RU" dirty="0" smtClean="0"/>
              <a:t> </a:t>
            </a:r>
            <a:r>
              <a:rPr lang="ru-RU" dirty="0" err="1" smtClean="0"/>
              <a:t>відеокасети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купити</a:t>
            </a:r>
            <a:r>
              <a:rPr lang="ru-RU" dirty="0" smtClean="0"/>
              <a:t> </a:t>
            </a:r>
            <a:r>
              <a:rPr lang="ru-RU" dirty="0" err="1" smtClean="0"/>
              <a:t>відразу</a:t>
            </a:r>
            <a:r>
              <a:rPr lang="ru-RU" dirty="0" smtClean="0"/>
              <a:t> три </a:t>
            </a:r>
            <a:r>
              <a:rPr lang="ru-RU" dirty="0" err="1" smtClean="0"/>
              <a:t>і</a:t>
            </a:r>
            <a:r>
              <a:rPr lang="ru-RU" dirty="0" smtClean="0"/>
              <a:t> т. д.</a:t>
            </a:r>
          </a:p>
          <a:p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низької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на один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взаємодоповнюючих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(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окремо</a:t>
            </a:r>
            <a:r>
              <a:rPr lang="ru-RU" dirty="0" smtClean="0"/>
              <a:t> не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)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при продажу другого за </a:t>
            </a:r>
            <a:r>
              <a:rPr lang="ru-RU" dirty="0" err="1" smtClean="0"/>
              <a:t>звичайними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завищеними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. Так, </a:t>
            </a:r>
            <a:r>
              <a:rPr lang="ru-RU" dirty="0" err="1" smtClean="0"/>
              <a:t>виробники</a:t>
            </a:r>
            <a:r>
              <a:rPr lang="ru-RU" dirty="0" smtClean="0"/>
              <a:t> </a:t>
            </a:r>
            <a:r>
              <a:rPr lang="ru-RU" dirty="0" err="1" smtClean="0"/>
              <a:t>верстатів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знижувати</a:t>
            </a:r>
            <a:r>
              <a:rPr lang="ru-RU" dirty="0" smtClean="0"/>
              <a:t> </a:t>
            </a:r>
            <a:r>
              <a:rPr lang="ru-RU" dirty="0" err="1" smtClean="0"/>
              <a:t>ціну</a:t>
            </a:r>
            <a:r>
              <a:rPr lang="ru-RU" dirty="0" smtClean="0"/>
              <a:t> на них, а </a:t>
            </a:r>
            <a:r>
              <a:rPr lang="ru-RU" dirty="0" err="1" smtClean="0"/>
              <a:t>інструментальне</a:t>
            </a:r>
            <a:r>
              <a:rPr lang="ru-RU" dirty="0" smtClean="0"/>
              <a:t> </a:t>
            </a:r>
            <a:r>
              <a:rPr lang="ru-RU" dirty="0" err="1" smtClean="0"/>
              <a:t>оснащення</a:t>
            </a:r>
            <a:r>
              <a:rPr lang="ru-RU" dirty="0" smtClean="0"/>
              <a:t> </a:t>
            </a:r>
            <a:r>
              <a:rPr lang="ru-RU" dirty="0" err="1" smtClean="0"/>
              <a:t>продавати</a:t>
            </a:r>
            <a:r>
              <a:rPr lang="ru-RU" dirty="0" smtClean="0"/>
              <a:t> по </a:t>
            </a:r>
            <a:r>
              <a:rPr lang="ru-RU" dirty="0" err="1" smtClean="0"/>
              <a:t>завищених</a:t>
            </a:r>
            <a:r>
              <a:rPr lang="ru-RU" dirty="0" smtClean="0"/>
              <a:t> </a:t>
            </a:r>
            <a:r>
              <a:rPr lang="ru-RU" dirty="0" err="1" smtClean="0"/>
              <a:t>цінах</a:t>
            </a:r>
            <a:r>
              <a:rPr lang="ru-RU" dirty="0" smtClean="0"/>
              <a:t>. </a:t>
            </a:r>
            <a:r>
              <a:rPr lang="ru-RU" dirty="0" err="1" smtClean="0"/>
              <a:t>Цим</a:t>
            </a:r>
            <a:r>
              <a:rPr lang="ru-RU" dirty="0" smtClean="0"/>
              <a:t> самим </a:t>
            </a:r>
            <a:r>
              <a:rPr lang="ru-RU" dirty="0" err="1" smtClean="0"/>
              <a:t>стимулюється</a:t>
            </a:r>
            <a:r>
              <a:rPr lang="ru-RU" dirty="0" smtClean="0"/>
              <a:t> попит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одночасно</a:t>
            </a:r>
            <a:r>
              <a:rPr lang="ru-RU" dirty="0" smtClean="0"/>
              <a:t> </a:t>
            </a:r>
            <a:r>
              <a:rPr lang="ru-RU" dirty="0" err="1" smtClean="0"/>
              <a:t>зберігається</a:t>
            </a:r>
            <a:r>
              <a:rPr lang="ru-RU" dirty="0" smtClean="0"/>
              <a:t> </a:t>
            </a:r>
            <a:r>
              <a:rPr lang="ru-RU" dirty="0" err="1" smtClean="0"/>
              <a:t>достатній</a:t>
            </a:r>
            <a:r>
              <a:rPr lang="ru-RU" dirty="0" smtClean="0"/>
              <a:t> </a:t>
            </a:r>
            <a:r>
              <a:rPr lang="ru-RU" dirty="0" err="1" smtClean="0"/>
              <a:t>прибуток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одиниці</a:t>
            </a:r>
            <a:r>
              <a:rPr lang="ru-RU" dirty="0" smtClean="0"/>
              <a:t> товару (комплекту), </a:t>
            </a:r>
            <a:r>
              <a:rPr lang="ru-RU" dirty="0" err="1" smtClean="0"/>
              <a:t>загальний</a:t>
            </a:r>
            <a:r>
              <a:rPr lang="ru-RU" dirty="0" smtClean="0"/>
              <a:t> же </a:t>
            </a:r>
            <a:r>
              <a:rPr lang="ru-RU" dirty="0" err="1" smtClean="0"/>
              <a:t>прибуток</a:t>
            </a:r>
            <a:r>
              <a:rPr lang="ru-RU" dirty="0" smtClean="0"/>
              <a:t> </a:t>
            </a:r>
            <a:r>
              <a:rPr lang="ru-RU" dirty="0" err="1" smtClean="0"/>
              <a:t>збільшується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 </a:t>
            </a:r>
            <a:r>
              <a:rPr lang="ru-RU" dirty="0" err="1" smtClean="0"/>
              <a:t>нецінових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 </a:t>
            </a:r>
            <a:r>
              <a:rPr lang="ru-RU" dirty="0" err="1" smtClean="0"/>
              <a:t>ринкового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належать: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 err="1" smtClean="0"/>
              <a:t>споживацьких</a:t>
            </a:r>
            <a:r>
              <a:rPr lang="ru-RU" dirty="0" smtClean="0"/>
              <a:t> </a:t>
            </a:r>
            <a:r>
              <a:rPr lang="ru-RU" dirty="0" err="1" smtClean="0"/>
              <a:t>переваг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впливом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потреб </a:t>
            </a:r>
            <a:r>
              <a:rPr lang="ru-RU" dirty="0" err="1" smtClean="0"/>
              <a:t>споживача</a:t>
            </a:r>
            <a:r>
              <a:rPr lang="ru-RU" dirty="0" smtClean="0"/>
              <a:t>, </a:t>
            </a:r>
            <a:r>
              <a:rPr lang="ru-RU" dirty="0" err="1" smtClean="0"/>
              <a:t>моди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на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 </a:t>
            </a:r>
            <a:r>
              <a:rPr lang="ru-RU" dirty="0" err="1" smtClean="0"/>
              <a:t>товари-субститути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товари-комплементи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виходять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товару;</a:t>
            </a:r>
          </a:p>
          <a:p>
            <a:r>
              <a:rPr lang="ru-RU" dirty="0" err="1" smtClean="0"/>
              <a:t>цінові</a:t>
            </a:r>
            <a:r>
              <a:rPr lang="ru-RU" dirty="0" smtClean="0"/>
              <a:t> </a:t>
            </a:r>
            <a:r>
              <a:rPr lang="ru-RU" dirty="0" err="1" smtClean="0"/>
              <a:t>очікування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доходи </a:t>
            </a:r>
            <a:r>
              <a:rPr lang="ru-RU" dirty="0" err="1" smtClean="0"/>
              <a:t>споживачів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 (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знижок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пільг</a:t>
            </a:r>
            <a:r>
              <a:rPr lang="ru-RU" dirty="0" smtClean="0"/>
              <a:t>, </a:t>
            </a:r>
            <a:r>
              <a:rPr lang="ru-RU" dirty="0" err="1" smtClean="0"/>
              <a:t>кредитування</a:t>
            </a:r>
            <a:r>
              <a:rPr lang="ru-RU" dirty="0" smtClean="0"/>
              <a:t>, </a:t>
            </a:r>
            <a:r>
              <a:rPr lang="ru-RU" dirty="0" err="1" smtClean="0"/>
              <a:t>лізинг</a:t>
            </a:r>
            <a:r>
              <a:rPr lang="ru-RU" dirty="0" smtClean="0"/>
              <a:t> дорогих </a:t>
            </a:r>
            <a:r>
              <a:rPr lang="ru-RU" dirty="0" err="1" smtClean="0"/>
              <a:t>виробів</a:t>
            </a:r>
            <a:r>
              <a:rPr lang="ru-RU" dirty="0" smtClean="0"/>
              <a:t>,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безоплатних</a:t>
            </a:r>
            <a:r>
              <a:rPr lang="ru-RU" dirty="0" smtClean="0"/>
              <a:t> </a:t>
            </a:r>
            <a:r>
              <a:rPr lang="ru-RU" dirty="0" err="1" smtClean="0"/>
              <a:t>зразків</a:t>
            </a:r>
            <a:r>
              <a:rPr lang="ru-RU" dirty="0" smtClean="0"/>
              <a:t> </a:t>
            </a:r>
            <a:r>
              <a:rPr lang="ru-RU" dirty="0" err="1" smtClean="0"/>
              <a:t>виробів</a:t>
            </a:r>
            <a:r>
              <a:rPr lang="ru-RU" dirty="0" smtClean="0"/>
              <a:t>, </a:t>
            </a:r>
            <a:r>
              <a:rPr lang="ru-RU" dirty="0" err="1" smtClean="0"/>
              <a:t>купони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дають</a:t>
            </a:r>
            <a:r>
              <a:rPr lang="ru-RU" dirty="0" smtClean="0"/>
              <a:t> право на </a:t>
            </a:r>
            <a:r>
              <a:rPr lang="ru-RU" dirty="0" err="1" smtClean="0"/>
              <a:t>придбання</a:t>
            </a:r>
            <a:r>
              <a:rPr lang="ru-RU" dirty="0" smtClean="0"/>
              <a:t> товару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знижкою</a:t>
            </a:r>
            <a:r>
              <a:rPr lang="ru-RU" dirty="0" smtClean="0"/>
              <a:t>, </a:t>
            </a:r>
            <a:r>
              <a:rPr lang="ru-RU" dirty="0" err="1" smtClean="0"/>
              <a:t>набори-комплекти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за </a:t>
            </a:r>
            <a:r>
              <a:rPr lang="ru-RU" dirty="0" err="1" smtClean="0"/>
              <a:t>пільговими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, </a:t>
            </a:r>
            <a:r>
              <a:rPr lang="ru-RU" dirty="0" err="1" smtClean="0"/>
              <a:t>лотереї</a:t>
            </a:r>
            <a:r>
              <a:rPr lang="ru-RU" dirty="0" smtClean="0"/>
              <a:t>, </a:t>
            </a:r>
            <a:r>
              <a:rPr lang="ru-RU" dirty="0" err="1" smtClean="0"/>
              <a:t>конкурси</a:t>
            </a:r>
            <a:r>
              <a:rPr lang="ru-RU" dirty="0" smtClean="0"/>
              <a:t>,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повернення</a:t>
            </a:r>
            <a:r>
              <a:rPr lang="ru-RU" dirty="0" smtClean="0"/>
              <a:t> грошей, </a:t>
            </a:r>
            <a:r>
              <a:rPr lang="ru-RU" dirty="0" err="1" smtClean="0"/>
              <a:t>якщо</a:t>
            </a:r>
            <a:r>
              <a:rPr lang="ru-RU" dirty="0" smtClean="0"/>
              <a:t> товар не </a:t>
            </a:r>
            <a:r>
              <a:rPr lang="ru-RU" dirty="0" err="1" smtClean="0"/>
              <a:t>сподобається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 п.),</a:t>
            </a:r>
          </a:p>
          <a:p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працівників</a:t>
            </a:r>
            <a:r>
              <a:rPr lang="ru-RU" dirty="0" smtClean="0"/>
              <a:t> </a:t>
            </a:r>
            <a:r>
              <a:rPr lang="ru-RU" dirty="0" err="1" smtClean="0"/>
              <a:t>служби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(</a:t>
            </a:r>
            <a:r>
              <a:rPr lang="ru-RU" dirty="0" err="1" smtClean="0"/>
              <a:t>преміальні</a:t>
            </a:r>
            <a:r>
              <a:rPr lang="ru-RU" dirty="0" smtClean="0"/>
              <a:t> </a:t>
            </a:r>
            <a:r>
              <a:rPr lang="ru-RU" dirty="0" err="1" smtClean="0"/>
              <a:t>виплати</a:t>
            </a:r>
            <a:r>
              <a:rPr lang="ru-RU" dirty="0" smtClean="0"/>
              <a:t>, </a:t>
            </a:r>
            <a:r>
              <a:rPr lang="ru-RU" dirty="0" err="1" smtClean="0"/>
              <a:t>цінні</a:t>
            </a:r>
            <a:r>
              <a:rPr lang="ru-RU" dirty="0" smtClean="0"/>
              <a:t> </a:t>
            </a:r>
            <a:r>
              <a:rPr lang="ru-RU" dirty="0" err="1" smtClean="0"/>
              <a:t>подарунки</a:t>
            </a:r>
            <a:r>
              <a:rPr lang="ru-RU" dirty="0" smtClean="0"/>
              <a:t>, </a:t>
            </a:r>
            <a:r>
              <a:rPr lang="ru-RU" dirty="0" err="1" smtClean="0"/>
              <a:t>комісійні</a:t>
            </a:r>
            <a:r>
              <a:rPr lang="ru-RU" dirty="0" smtClean="0"/>
              <a:t>, участь у </a:t>
            </a:r>
            <a:r>
              <a:rPr lang="ru-RU" dirty="0" err="1" smtClean="0"/>
              <a:t>прибутку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 д.),</a:t>
            </a:r>
          </a:p>
          <a:p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посередників</a:t>
            </a:r>
            <a:r>
              <a:rPr lang="ru-RU" dirty="0" smtClean="0"/>
              <a:t> (</a:t>
            </a:r>
            <a:r>
              <a:rPr lang="ru-RU" dirty="0" err="1" smtClean="0"/>
              <a:t>знижки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обсягу</a:t>
            </a:r>
            <a:r>
              <a:rPr lang="ru-RU" dirty="0" smtClean="0"/>
              <a:t> закупок, </a:t>
            </a:r>
            <a:r>
              <a:rPr lang="ru-RU" dirty="0" err="1" smtClean="0"/>
              <a:t>премії</a:t>
            </a:r>
            <a:r>
              <a:rPr lang="ru-RU" dirty="0" smtClean="0"/>
              <a:t> за </a:t>
            </a:r>
            <a:r>
              <a:rPr lang="ru-RU" dirty="0" err="1" smtClean="0"/>
              <a:t>прискорений</a:t>
            </a:r>
            <a:r>
              <a:rPr lang="ru-RU" dirty="0" smtClean="0"/>
              <a:t> </a:t>
            </a:r>
            <a:r>
              <a:rPr lang="ru-RU" dirty="0" err="1" smtClean="0"/>
              <a:t>збут</a:t>
            </a:r>
            <a:r>
              <a:rPr lang="ru-RU" dirty="0" smtClean="0"/>
              <a:t>, </a:t>
            </a:r>
            <a:r>
              <a:rPr lang="ru-RU" dirty="0" err="1" smtClean="0"/>
              <a:t>комісійні</a:t>
            </a:r>
            <a:r>
              <a:rPr lang="ru-RU" dirty="0" smtClean="0"/>
              <a:t>, </a:t>
            </a:r>
            <a:r>
              <a:rPr lang="ru-RU" dirty="0" err="1" smtClean="0"/>
              <a:t>преміальні</a:t>
            </a:r>
            <a:r>
              <a:rPr lang="ru-RU" dirty="0" smtClean="0"/>
              <a:t> </a:t>
            </a:r>
            <a:r>
              <a:rPr lang="ru-RU" dirty="0" err="1" smtClean="0"/>
              <a:t>виплати</a:t>
            </a:r>
            <a:r>
              <a:rPr lang="ru-RU" dirty="0" smtClean="0"/>
              <a:t>, </a:t>
            </a:r>
            <a:r>
              <a:rPr lang="ru-RU" dirty="0" err="1" smtClean="0"/>
              <a:t>конкурси</a:t>
            </a:r>
            <a:r>
              <a:rPr lang="ru-RU" dirty="0" smtClean="0"/>
              <a:t>, </a:t>
            </a:r>
            <a:r>
              <a:rPr lang="ru-RU" dirty="0" err="1" smtClean="0"/>
              <a:t>подарунки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Особистий</a:t>
            </a:r>
            <a:r>
              <a:rPr lang="ru-RU" dirty="0" smtClean="0"/>
              <a:t> продаж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84048">
              <a:buNone/>
            </a:pP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особистих</a:t>
            </a:r>
            <a:r>
              <a:rPr lang="ru-RU" dirty="0" smtClean="0"/>
              <a:t> </a:t>
            </a:r>
            <a:r>
              <a:rPr lang="ru-RU" dirty="0" err="1" smtClean="0"/>
              <a:t>контактів</a:t>
            </a:r>
            <a:r>
              <a:rPr lang="ru-RU" dirty="0" smtClean="0"/>
              <a:t> </a:t>
            </a:r>
            <a:r>
              <a:rPr lang="ru-RU" dirty="0" err="1" smtClean="0"/>
              <a:t>продавця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детально </a:t>
            </a:r>
            <a:r>
              <a:rPr lang="ru-RU" dirty="0" err="1" smtClean="0"/>
              <a:t>пояснити</a:t>
            </a:r>
            <a:r>
              <a:rPr lang="ru-RU" dirty="0" smtClean="0"/>
              <a:t> </a:t>
            </a:r>
            <a:r>
              <a:rPr lang="ru-RU" dirty="0" err="1" smtClean="0"/>
              <a:t>відмінності</a:t>
            </a:r>
            <a:r>
              <a:rPr lang="ru-RU" dirty="0" smtClean="0"/>
              <a:t> </a:t>
            </a:r>
            <a:r>
              <a:rPr lang="ru-RU" dirty="0" err="1" smtClean="0"/>
              <a:t>нової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, </a:t>
            </a:r>
            <a:r>
              <a:rPr lang="ru-RU" dirty="0" err="1" smtClean="0"/>
              <a:t>розвіяти</a:t>
            </a:r>
            <a:r>
              <a:rPr lang="ru-RU" dirty="0" smtClean="0"/>
              <a:t> </a:t>
            </a:r>
            <a:r>
              <a:rPr lang="ru-RU" dirty="0" err="1" smtClean="0"/>
              <a:t>сумніви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, </a:t>
            </a:r>
            <a:r>
              <a:rPr lang="ru-RU" dirty="0" err="1" smtClean="0"/>
              <a:t>врахувати</a:t>
            </a:r>
            <a:r>
              <a:rPr lang="ru-RU" dirty="0" smtClean="0"/>
              <a:t>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особистість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обрати </a:t>
            </a:r>
            <a:r>
              <a:rPr lang="ru-RU" dirty="0" err="1" smtClean="0"/>
              <a:t>відповідний</a:t>
            </a:r>
            <a:r>
              <a:rPr lang="ru-RU" dirty="0" smtClean="0"/>
              <a:t> стиль </a:t>
            </a:r>
            <a:r>
              <a:rPr lang="ru-RU" dirty="0" err="1" smtClean="0"/>
              <a:t>спілкування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дієвий</a:t>
            </a:r>
            <a:r>
              <a:rPr lang="ru-RU" dirty="0" smtClean="0"/>
              <a:t> </a:t>
            </a:r>
            <a:r>
              <a:rPr lang="ru-RU" dirty="0" err="1" smtClean="0"/>
              <a:t>захід</a:t>
            </a:r>
            <a:r>
              <a:rPr lang="ru-RU" dirty="0" smtClean="0"/>
              <a:t> для </a:t>
            </a:r>
            <a:r>
              <a:rPr lang="ru-RU" dirty="0" err="1" smtClean="0"/>
              <a:t>просування</a:t>
            </a:r>
            <a:r>
              <a:rPr lang="ru-RU" dirty="0" smtClean="0"/>
              <a:t> </a:t>
            </a:r>
            <a:r>
              <a:rPr lang="ru-RU" dirty="0" err="1" smtClean="0"/>
              <a:t>технічно</a:t>
            </a:r>
            <a:r>
              <a:rPr lang="ru-RU" dirty="0" smtClean="0"/>
              <a:t>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високовартісних</a:t>
            </a:r>
            <a:r>
              <a:rPr lang="ru-RU" dirty="0" smtClean="0"/>
              <a:t> новинок.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384048">
              <a:buNone/>
            </a:pPr>
            <a:r>
              <a:rPr lang="ru-RU" dirty="0" smtClean="0"/>
              <a:t>До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відносять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платні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</a:t>
            </a:r>
            <a:r>
              <a:rPr lang="ru-RU" dirty="0" err="1" smtClean="0"/>
              <a:t>неособистого</a:t>
            </a:r>
            <a:r>
              <a:rPr lang="ru-RU" dirty="0" smtClean="0"/>
              <a:t> </a:t>
            </a:r>
            <a:r>
              <a:rPr lang="ru-RU" dirty="0" err="1" smtClean="0"/>
              <a:t>представлення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просування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на ринку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 </a:t>
            </a:r>
            <a:r>
              <a:rPr lang="ru-RU" dirty="0" err="1" smtClean="0"/>
              <a:t>відомого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На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виведення</a:t>
            </a:r>
            <a:r>
              <a:rPr lang="ru-RU" dirty="0" smtClean="0"/>
              <a:t> товару на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завданням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інформування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 про новинку, </a:t>
            </a:r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пробних</a:t>
            </a:r>
            <a:r>
              <a:rPr lang="ru-RU" dirty="0" smtClean="0"/>
              <a:t> продаж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початкового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, на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зростання</a:t>
            </a:r>
            <a:r>
              <a:rPr lang="ru-RU" dirty="0" smtClean="0"/>
              <a:t> </a:t>
            </a:r>
            <a:r>
              <a:rPr lang="ru-RU" dirty="0" err="1" smtClean="0"/>
              <a:t>обсягів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 - </a:t>
            </a:r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вибіркового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інновацію</a:t>
            </a:r>
            <a:r>
              <a:rPr lang="ru-RU" dirty="0" smtClean="0"/>
              <a:t>, </a:t>
            </a:r>
            <a:r>
              <a:rPr lang="ru-RU" dirty="0" err="1" smtClean="0"/>
              <a:t>позиціювання</a:t>
            </a:r>
            <a:r>
              <a:rPr lang="ru-RU" dirty="0" smtClean="0"/>
              <a:t> новинки у </a:t>
            </a:r>
            <a:r>
              <a:rPr lang="ru-RU" dirty="0" err="1" smtClean="0"/>
              <a:t>свідомості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Пропаганда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143536"/>
          </a:xfrm>
        </p:spPr>
        <p:txBody>
          <a:bodyPr>
            <a:normAutofit fontScale="92500" lnSpcReduction="20000"/>
          </a:bodyPr>
          <a:lstStyle/>
          <a:p>
            <a:pPr indent="384048">
              <a:buNone/>
            </a:pPr>
            <a:r>
              <a:rPr lang="uk-UA" dirty="0" smtClean="0"/>
              <a:t>Вона </a:t>
            </a:r>
            <a:r>
              <a:rPr lang="ru-RU" dirty="0" err="1" smtClean="0"/>
              <a:t>спрямована</a:t>
            </a:r>
            <a:r>
              <a:rPr lang="ru-RU" dirty="0" smtClean="0"/>
              <a:t> на прямо не </a:t>
            </a:r>
            <a:r>
              <a:rPr lang="ru-RU" dirty="0" err="1" smtClean="0"/>
              <a:t>оплачуване</a:t>
            </a:r>
            <a:r>
              <a:rPr lang="ru-RU" dirty="0" smtClean="0"/>
              <a:t> </a:t>
            </a:r>
            <a:r>
              <a:rPr lang="ru-RU" dirty="0" err="1" smtClean="0"/>
              <a:t>розповсюдження</a:t>
            </a:r>
            <a:r>
              <a:rPr lang="ru-RU" dirty="0" smtClean="0"/>
              <a:t> </a:t>
            </a:r>
            <a:r>
              <a:rPr lang="ru-RU" dirty="0" err="1" smtClean="0"/>
              <a:t>позитивної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про </a:t>
            </a:r>
            <a:r>
              <a:rPr lang="ru-RU" dirty="0" err="1" smtClean="0"/>
              <a:t>товари</a:t>
            </a:r>
            <a:r>
              <a:rPr lang="ru-RU" dirty="0" smtClean="0"/>
              <a:t>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виробників</a:t>
            </a:r>
            <a:r>
              <a:rPr lang="ru-RU" dirty="0" smtClean="0"/>
              <a:t> (</a:t>
            </a:r>
            <a:r>
              <a:rPr lang="ru-RU" dirty="0" err="1" smtClean="0"/>
              <a:t>продавців</a:t>
            </a:r>
            <a:r>
              <a:rPr lang="ru-RU" dirty="0" smtClean="0"/>
              <a:t>), </a:t>
            </a:r>
            <a:r>
              <a:rPr lang="ru-RU" dirty="0" err="1" smtClean="0"/>
              <a:t>зокрема</a:t>
            </a:r>
            <a:r>
              <a:rPr lang="ru-RU" dirty="0" smtClean="0"/>
              <a:t>: участь </a:t>
            </a:r>
            <a:r>
              <a:rPr lang="ru-RU" dirty="0" err="1" smtClean="0"/>
              <a:t>товаровиробника</a:t>
            </a:r>
            <a:r>
              <a:rPr lang="ru-RU" dirty="0" smtClean="0"/>
              <a:t> у </a:t>
            </a:r>
            <a:r>
              <a:rPr lang="ru-RU" dirty="0" err="1" smtClean="0"/>
              <a:t>соціальних</a:t>
            </a:r>
            <a:r>
              <a:rPr lang="ru-RU" dirty="0" smtClean="0"/>
              <a:t> </a:t>
            </a:r>
            <a:r>
              <a:rPr lang="ru-RU" dirty="0" err="1" smtClean="0"/>
              <a:t>програмах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акціях</a:t>
            </a:r>
            <a:r>
              <a:rPr lang="ru-RU" dirty="0" smtClean="0"/>
              <a:t> </a:t>
            </a:r>
            <a:r>
              <a:rPr lang="ru-RU" dirty="0" err="1" smtClean="0"/>
              <a:t>місцевого</a:t>
            </a:r>
            <a:r>
              <a:rPr lang="ru-RU" dirty="0" smtClean="0"/>
              <a:t>, </a:t>
            </a:r>
            <a:r>
              <a:rPr lang="ru-RU" dirty="0" err="1" smtClean="0"/>
              <a:t>регіонального</a:t>
            </a:r>
            <a:r>
              <a:rPr lang="ru-RU" dirty="0" smtClean="0"/>
              <a:t>, державного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міжнародного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; </a:t>
            </a:r>
            <a:r>
              <a:rPr lang="ru-RU" dirty="0" err="1" smtClean="0"/>
              <a:t>дотримання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180 9000; </a:t>
            </a:r>
            <a:r>
              <a:rPr lang="ru-RU" dirty="0" err="1" smtClean="0"/>
              <a:t>екологічність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у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стандартами КО 14000 </a:t>
            </a:r>
            <a:r>
              <a:rPr lang="ru-RU" dirty="0" err="1" smtClean="0"/>
              <a:t>і</a:t>
            </a:r>
            <a:r>
              <a:rPr lang="ru-RU" dirty="0" smtClean="0"/>
              <a:t> т. д.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інформація</a:t>
            </a:r>
            <a:r>
              <a:rPr lang="ru-RU" dirty="0" smtClean="0"/>
              <a:t>, особливо </a:t>
            </a:r>
            <a:r>
              <a:rPr lang="ru-RU" dirty="0" err="1" smtClean="0"/>
              <a:t>якщо</a:t>
            </a:r>
            <a:r>
              <a:rPr lang="ru-RU" dirty="0" smtClean="0"/>
              <a:t> вона </a:t>
            </a:r>
            <a:r>
              <a:rPr lang="ru-RU" dirty="0" err="1" smtClean="0"/>
              <a:t>подається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незалежних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 </a:t>
            </a:r>
            <a:r>
              <a:rPr lang="ru-RU" dirty="0" err="1" smtClean="0"/>
              <a:t>оглядових</a:t>
            </a:r>
            <a:r>
              <a:rPr lang="ru-RU" dirty="0" smtClean="0"/>
              <a:t> статей </a:t>
            </a:r>
            <a:r>
              <a:rPr lang="ru-RU" dirty="0" err="1" smtClean="0"/>
              <a:t>відомих</a:t>
            </a:r>
            <a:r>
              <a:rPr lang="ru-RU" dirty="0" smtClean="0"/>
              <a:t> </a:t>
            </a:r>
            <a:r>
              <a:rPr lang="ru-RU" dirty="0" err="1" smtClean="0"/>
              <a:t>фахівців</a:t>
            </a:r>
            <a:r>
              <a:rPr lang="ru-RU" dirty="0" smtClean="0"/>
              <a:t>, </a:t>
            </a:r>
            <a:r>
              <a:rPr lang="ru-RU" dirty="0" err="1" smtClean="0"/>
              <a:t>політиків</a:t>
            </a:r>
            <a:r>
              <a:rPr lang="ru-RU" dirty="0" smtClean="0"/>
              <a:t>, </a:t>
            </a:r>
            <a:r>
              <a:rPr lang="ru-RU" dirty="0" err="1" smtClean="0"/>
              <a:t>артистів</a:t>
            </a:r>
            <a:r>
              <a:rPr lang="ru-RU" dirty="0" smtClean="0"/>
              <a:t>, </a:t>
            </a:r>
            <a:r>
              <a:rPr lang="ru-RU" dirty="0" err="1" smtClean="0"/>
              <a:t>спортсменів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, </a:t>
            </a:r>
            <a:r>
              <a:rPr lang="ru-RU" dirty="0" err="1" smtClean="0"/>
              <a:t>сприймається</a:t>
            </a:r>
            <a:r>
              <a:rPr lang="ru-RU" dirty="0" smtClean="0"/>
              <a:t> як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достовірна</a:t>
            </a:r>
            <a:r>
              <a:rPr lang="ru-RU" dirty="0" smtClean="0"/>
              <a:t> </a:t>
            </a:r>
            <a:r>
              <a:rPr lang="ru-RU" dirty="0" err="1" smtClean="0"/>
              <a:t>ніж</a:t>
            </a:r>
            <a:r>
              <a:rPr lang="ru-RU" dirty="0" smtClean="0"/>
              <a:t> пряма реклама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викликає</a:t>
            </a:r>
            <a:r>
              <a:rPr lang="ru-RU" dirty="0" smtClean="0"/>
              <a:t> </a:t>
            </a:r>
            <a:r>
              <a:rPr lang="ru-RU" dirty="0" err="1" smtClean="0"/>
              <a:t>більшу</a:t>
            </a:r>
            <a:r>
              <a:rPr lang="ru-RU" dirty="0" smtClean="0"/>
              <a:t> </a:t>
            </a:r>
            <a:r>
              <a:rPr lang="ru-RU" dirty="0" err="1" smtClean="0"/>
              <a:t>довіру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572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Тема 7</vt:lpstr>
      <vt:lpstr>Переваги засобів формування попиту</vt:lpstr>
      <vt:lpstr>Цінові методи</vt:lpstr>
      <vt:lpstr>До нецінових факторів ринкового попиту належать:</vt:lpstr>
      <vt:lpstr>Стимулювання збуту</vt:lpstr>
      <vt:lpstr>Особистий продаж</vt:lpstr>
      <vt:lpstr>Реклама</vt:lpstr>
      <vt:lpstr>Пропаганда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7</dc:title>
  <dc:creator>User</dc:creator>
  <cp:lastModifiedBy>RePack by Diakov</cp:lastModifiedBy>
  <cp:revision>5</cp:revision>
  <dcterms:created xsi:type="dcterms:W3CDTF">2021-10-12T10:37:23Z</dcterms:created>
  <dcterms:modified xsi:type="dcterms:W3CDTF">2021-10-17T08:20:01Z</dcterms:modified>
</cp:coreProperties>
</file>