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83" r:id="rId5"/>
    <p:sldId id="286" r:id="rId6"/>
    <p:sldId id="271" r:id="rId7"/>
    <p:sldId id="272" r:id="rId8"/>
    <p:sldId id="289" r:id="rId9"/>
    <p:sldId id="290" r:id="rId10"/>
    <p:sldId id="291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904179-3195-4925-8FAB-77DCF3D8E31B}" type="datetimeFigureOut">
              <a:rPr lang="ru-RU" smtClean="0"/>
              <a:pPr/>
              <a:t>05.11.2019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65FA99-0064-4042-A655-EAD30D9B63E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9790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AE395D-0830-4924-BE03-7673B412390A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260684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1975F-40AE-4A23-AB93-53314A4A8B33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7127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BDF092-0AE3-4B25-8DC0-05F3A8EF9060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59425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03C40-F4E9-40A7-84E3-0BDE3D79786C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07182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276-6774-489E-A0FF-7B0C7505ADB6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2051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CD195-0F90-4ECA-8B2C-E7B1DB0C878A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08894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020EE6-C1C3-46CF-967A-4237220F65FB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22193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AFCA8-18DE-4113-98BD-B7A0C6C6FE25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15967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70060-6E5A-445F-8A50-94695A51DDB4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2946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674F5-D411-4857-B1E9-017891C950F3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6154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37B701-49DC-467E-A47B-A4BA61FF6853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33301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81A52E-1D87-4D0A-A8F7-C227638232A0}" type="datetime1">
              <a:rPr lang="ru-RU" smtClean="0"/>
              <a:pPr/>
              <a:t>05.11.2019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CC738E-082E-47D5-90A6-1A808B1ED9F7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2719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1052736"/>
            <a:ext cx="8280920" cy="4032448"/>
          </a:xfrm>
        </p:spPr>
        <p:txBody>
          <a:bodyPr>
            <a:normAutofit fontScale="90000"/>
          </a:bodyPr>
          <a:lstStyle/>
          <a:p>
            <a:r>
              <a:rPr lang="ru-RU" dirty="0"/>
              <a:t/>
            </a:r>
            <a:br>
              <a:rPr lang="ru-RU" dirty="0"/>
            </a:br>
            <a:r>
              <a:rPr lang="ru-RU" sz="3200" b="1" dirty="0" smtClean="0">
                <a:solidFill>
                  <a:schemeClr val="accent3"/>
                </a:solidFill>
              </a:rPr>
              <a:t>Лекция </a:t>
            </a:r>
            <a:r>
              <a:rPr lang="ru-RU" sz="3200" b="1" dirty="0" smtClean="0">
                <a:solidFill>
                  <a:schemeClr val="accent3"/>
                </a:solidFill>
              </a:rPr>
              <a:t>3-4</a:t>
            </a: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>
                <a:solidFill>
                  <a:schemeClr val="accent1"/>
                </a:solidFill>
              </a:rPr>
              <a:t>Система международного </a:t>
            </a:r>
            <a:r>
              <a:rPr lang="ru-RU" b="1" dirty="0" smtClean="0">
                <a:solidFill>
                  <a:schemeClr val="accent1"/>
                </a:solidFill>
              </a:rPr>
              <a:t>маркетинга. </a:t>
            </a:r>
            <a:r>
              <a:rPr lang="ru-RU" b="1" dirty="0">
                <a:solidFill>
                  <a:schemeClr val="accent1"/>
                </a:solidFill>
              </a:rPr>
              <a:t>Эффективности </a:t>
            </a:r>
            <a:r>
              <a:rPr lang="ru-RU" b="1" dirty="0">
                <a:solidFill>
                  <a:schemeClr val="accent1"/>
                </a:solidFill>
              </a:rPr>
              <a:t>международной маркетинговой деятельности</a:t>
            </a: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7718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10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fontScale="70000" lnSpcReduction="20000"/>
          </a:bodyPr>
          <a:lstStyle/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mtClean="0">
                <a:solidFill>
                  <a:srgbClr val="000000"/>
                </a:solidFill>
                <a:latin typeface="Times New Roman"/>
                <a:ea typeface="Arial Unicode MS"/>
              </a:rPr>
              <a:t>Затраты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(</a:t>
            </a:r>
            <a:r>
              <a:rPr lang="ru-RU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) на собственное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производство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(приобретение) импортируемых товаров или их отечественного аналога определяется по следующей формуле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:</a:t>
            </a: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 = (С</a:t>
            </a:r>
            <a:r>
              <a:rPr lang="ru-RU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и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+ </a:t>
            </a:r>
            <a:r>
              <a:rPr lang="ru-RU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н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 * К</a:t>
            </a:r>
            <a:r>
              <a:rPr lang="ru-RU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) * </a:t>
            </a:r>
            <a:r>
              <a:rPr lang="ru-RU" dirty="0" err="1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кит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 , 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endParaRPr lang="ru-RU" dirty="0" smtClean="0">
              <a:solidFill>
                <a:srgbClr val="000000"/>
              </a:solidFill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где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С</a:t>
            </a:r>
            <a:r>
              <a:rPr lang="ru-RU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и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- себестоимость собственного производства единицы импортируемого товара или его отечественного аналога,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и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- капиталоемкость единицы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продукции,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 err="1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кит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 - коэффициент качества импортируемого товара.</a:t>
            </a:r>
            <a:endParaRPr lang="ru-RU" dirty="0">
              <a:latin typeface="Times New Roman"/>
              <a:ea typeface="Arial Unicode MS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642416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Вопросы:</a:t>
            </a:r>
            <a:endParaRPr lang="ru-RU"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800" dirty="0" smtClean="0"/>
              <a:t>1. Сущность </a:t>
            </a:r>
            <a:r>
              <a:rPr lang="ru-RU" sz="2800" dirty="0"/>
              <a:t>международного маркетинга и виды международной деятельности.</a:t>
            </a:r>
          </a:p>
          <a:p>
            <a:pPr marL="0" indent="0">
              <a:buNone/>
            </a:pPr>
            <a:r>
              <a:rPr lang="ru-RU" sz="2800" dirty="0"/>
              <a:t>2. Экономическая целесообразность выхода на внешний рынок</a:t>
            </a:r>
          </a:p>
          <a:p>
            <a:pPr marL="0" indent="0">
              <a:buNone/>
            </a:pPr>
            <a:r>
              <a:rPr lang="ru-RU" sz="2800" dirty="0"/>
              <a:t>3. Основные проблемы в сфере международного маркетинга в условиях глобализации экономики</a:t>
            </a:r>
          </a:p>
          <a:p>
            <a:pPr marL="0" indent="0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2308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1052736"/>
            <a:ext cx="8424936" cy="5544616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ru-RU" sz="2400" dirty="0"/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Проблемы </a:t>
            </a:r>
            <a:r>
              <a:rPr lang="ru-RU" b="1" dirty="0">
                <a:solidFill>
                  <a:srgbClr val="000000"/>
                </a:solidFill>
                <a:latin typeface="Times New Roman"/>
                <a:ea typeface="Arial Unicode MS"/>
              </a:rPr>
              <a:t>международного маркетинга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: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а) производимые товары не находят спрос на внутреннем рынке;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б) рентабельность продаж ниже, чем за рубежом;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в) производственные и трудовые ресурсы за рубежом значительно по стоимости ниже, чем в стране функционирования головного предприятия;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г) условия предпринимательской деятельности более предпочтительны за рубежом и другие.</a:t>
            </a:r>
            <a:endParaRPr lang="ru-RU" dirty="0">
              <a:latin typeface="Times New Roman"/>
              <a:ea typeface="Arial Unicode MS"/>
            </a:endParaRP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3</a:t>
            </a:fld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827584" y="260648"/>
            <a:ext cx="640871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ru-RU" sz="2400" b="1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b="1" dirty="0">
                <a:solidFill>
                  <a:srgbClr val="000000"/>
                </a:solidFill>
                <a:latin typeface="Times New Roman"/>
                <a:ea typeface="Arial Unicode MS"/>
              </a:rPr>
              <a:t>Сущность международного маркетинга и виды международной деятельности.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1247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332656"/>
            <a:ext cx="8291264" cy="5793507"/>
          </a:xfrm>
        </p:spPr>
        <p:txBody>
          <a:bodyPr>
            <a:normAutofit fontScale="70000" lnSpcReduction="20000"/>
          </a:bodyPr>
          <a:lstStyle/>
          <a:p>
            <a:pPr marL="180340" indent="431800" algn="just">
              <a:lnSpc>
                <a:spcPct val="150000"/>
              </a:lnSpc>
              <a:spcAft>
                <a:spcPts val="0"/>
              </a:spcAft>
            </a:pPr>
            <a:r>
              <a:rPr lang="ru-RU" i="1" dirty="0">
                <a:solidFill>
                  <a:srgbClr val="000000"/>
                </a:solidFill>
                <a:latin typeface="Times New Roman"/>
                <a:ea typeface="Arial Unicode MS"/>
              </a:rPr>
              <a:t>Международный маркетинг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– вид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человеческой деятельности по удовлетворению потребностей в зарубежных странах в продукции фирмы на основе приведения в соответствии производства и потребления для достижения поставленных целей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.</a:t>
            </a: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b="1" dirty="0" smtClean="0">
                <a:solidFill>
                  <a:srgbClr val="000000"/>
                </a:solidFill>
                <a:latin typeface="Times New Roman"/>
                <a:ea typeface="Arial Unicode MS"/>
              </a:rPr>
              <a:t>Формы </a:t>
            </a:r>
            <a:r>
              <a:rPr lang="ru-RU" b="1" dirty="0">
                <a:solidFill>
                  <a:srgbClr val="000000"/>
                </a:solidFill>
                <a:latin typeface="Times New Roman"/>
                <a:ea typeface="Arial Unicode MS"/>
              </a:rPr>
              <a:t>международных экономических отношений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: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1. Международная </a:t>
            </a:r>
            <a:r>
              <a:rPr lang="ru-RU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валютно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– </a:t>
            </a: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расчетная система;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2. Международное движение капитала;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3. Международная торговля товарами и услугами;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4. Международная информационная система;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5. Международный научно-технический обмен;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dirty="0">
                <a:solidFill>
                  <a:srgbClr val="000000"/>
                </a:solidFill>
                <a:latin typeface="Times New Roman"/>
                <a:ea typeface="Arial Unicode MS"/>
              </a:rPr>
              <a:t>6.Международная миграция трудовых </a:t>
            </a:r>
            <a:r>
              <a:rPr lang="ru-RU" dirty="0" smtClean="0">
                <a:solidFill>
                  <a:srgbClr val="000000"/>
                </a:solidFill>
                <a:latin typeface="Times New Roman"/>
                <a:ea typeface="Arial Unicode MS"/>
              </a:rPr>
              <a:t>ресурсов.</a:t>
            </a:r>
            <a:endParaRPr lang="ru-RU" dirty="0">
              <a:latin typeface="Times New Roman"/>
              <a:ea typeface="Arial Unicode MS"/>
            </a:endParaRPr>
          </a:p>
          <a:p>
            <a:pPr marL="180340" indent="431800" algn="just">
              <a:lnSpc>
                <a:spcPct val="150000"/>
              </a:lnSpc>
              <a:spcAft>
                <a:spcPts val="0"/>
              </a:spcAft>
            </a:pPr>
            <a:endParaRPr lang="ru-RU" dirty="0">
              <a:effectLst/>
              <a:latin typeface="Times New Roman"/>
              <a:ea typeface="Arial Unicode MS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40572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379676"/>
            <a:ext cx="8229600" cy="4425587"/>
          </a:xfrm>
        </p:spPr>
        <p:txBody>
          <a:bodyPr>
            <a:noAutofit/>
          </a:bodyPr>
          <a:lstStyle/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Цель международного маркетинга - обеспечение намеченного уровня прибыльности компании посредством активного контроля над ценами продукции, производимой фирмой для международной торговли.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endParaRPr lang="ru-RU" sz="2000" dirty="0" smtClean="0">
              <a:solidFill>
                <a:srgbClr val="000000"/>
              </a:solidFill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В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сфере международного 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маркетинга принимаются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следующие основные решения: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1. Изучение среды международного маркетинга;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2. Решение о выходе на внешний рынок;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3. Решение о том, на какие рынки выйти;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4. Решение о методах выхода на рынок;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5. Решение о структуре комплекса маркетинга;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6. Решение о структуре службы маркетинга;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7. Решение о системе товародвижения;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8. Решение о ценообразовании и </a:t>
            </a:r>
            <a:r>
              <a:rPr lang="ru-RU" sz="2000" dirty="0" err="1">
                <a:solidFill>
                  <a:srgbClr val="000000"/>
                </a:solidFill>
                <a:latin typeface="Times New Roman"/>
                <a:ea typeface="Arial Unicode MS"/>
              </a:rPr>
              <a:t>д.р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.</a:t>
            </a:r>
            <a:endParaRPr lang="ru-RU" sz="2000" dirty="0">
              <a:effectLst/>
              <a:latin typeface="Times New Roman"/>
              <a:ea typeface="Arial Unicode MS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5</a:t>
            </a:fld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683568" y="548680"/>
            <a:ext cx="756084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>
                <a:solidFill>
                  <a:srgbClr val="000000"/>
                </a:solidFill>
                <a:latin typeface="Times New Roman"/>
                <a:ea typeface="Arial Unicode MS"/>
              </a:rPr>
              <a:t>2. Экономическая целесообразность выхода </a:t>
            </a:r>
            <a:endParaRPr lang="ru-RU" sz="2400" b="1" dirty="0" smtClean="0">
              <a:solidFill>
                <a:srgbClr val="000000"/>
              </a:solidFill>
              <a:latin typeface="Times New Roman"/>
              <a:ea typeface="Arial Unicode MS"/>
            </a:endParaRPr>
          </a:p>
          <a:p>
            <a:r>
              <a:rPr lang="ru-RU" sz="2400" b="1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на </a:t>
            </a:r>
            <a:r>
              <a:rPr lang="ru-RU" sz="2400" b="1" dirty="0">
                <a:solidFill>
                  <a:srgbClr val="000000"/>
                </a:solidFill>
                <a:latin typeface="Times New Roman"/>
                <a:ea typeface="Arial Unicode MS"/>
              </a:rPr>
              <a:t>внешний рынок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8840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548680"/>
            <a:ext cx="8229600" cy="5400600"/>
          </a:xfrm>
        </p:spPr>
        <p:txBody>
          <a:bodyPr>
            <a:normAutofit/>
          </a:bodyPr>
          <a:lstStyle/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Экономический эффект в общем виде определяется по следующей зависимости: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 </a:t>
            </a:r>
            <a:r>
              <a:rPr lang="ru-RU" sz="2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000" baseline="-25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вт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= </a:t>
            </a:r>
            <a:r>
              <a:rPr lang="ru-RU" sz="20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0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 - З</a:t>
            </a:r>
            <a:r>
              <a:rPr lang="ru-RU" sz="20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, 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где </a:t>
            </a:r>
            <a:r>
              <a:rPr lang="ru-RU" sz="2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000" baseline="-25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общие затраты на производство импортируемого товара,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0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 - общие затраты на производство экспортируемого товара для обеспечения импорта.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endParaRPr lang="ru-RU" sz="2000" dirty="0" smtClean="0">
              <a:solidFill>
                <a:srgbClr val="000000"/>
              </a:solidFill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Экономическая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эффективность как относительная величина определяется по следующей зависимости:</a:t>
            </a:r>
          </a:p>
          <a:p>
            <a:pPr marL="180340" indent="0" algn="just">
              <a:lnSpc>
                <a:spcPct val="150000"/>
              </a:lnSpc>
              <a:spcBef>
                <a:spcPts val="0"/>
              </a:spcBef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 </a:t>
            </a:r>
          </a:p>
          <a:p>
            <a:pPr marL="0" indent="0">
              <a:spcBef>
                <a:spcPts val="0"/>
              </a:spcBef>
              <a:buNone/>
            </a:pP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  </a:t>
            </a:r>
            <a:r>
              <a:rPr lang="ru-RU" sz="2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Х</a:t>
            </a:r>
            <a:r>
              <a:rPr lang="ru-RU" sz="2000" baseline="-25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вт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=</a:t>
            </a:r>
            <a:r>
              <a:rPr lang="ru-RU" sz="2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000" baseline="-25000" dirty="0" err="1" smtClean="0">
                <a:solidFill>
                  <a:srgbClr val="000000"/>
                </a:solidFill>
                <a:latin typeface="Times New Roman"/>
                <a:ea typeface="Arial Unicode MS"/>
              </a:rPr>
              <a:t>и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/ З</a:t>
            </a:r>
            <a:r>
              <a:rPr lang="ru-RU" sz="20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 &gt; 1 .</a:t>
            </a:r>
            <a:endParaRPr lang="ru-RU" sz="2000" dirty="0">
              <a:effectLst/>
              <a:latin typeface="Times New Roman"/>
              <a:ea typeface="Arial Unicode MS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0500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7</a:t>
            </a:fld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41742" y="548680"/>
            <a:ext cx="8229600" cy="5400599"/>
          </a:xfrm>
        </p:spPr>
        <p:txBody>
          <a:bodyPr>
            <a:normAutofit fontScale="70000" lnSpcReduction="20000"/>
          </a:bodyPr>
          <a:lstStyle/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Общие затраты производителей продукции, реализуемой на внешних рынках для получения валютной выручки (В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) состоит из следующих составных частей: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 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= ( (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С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+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н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*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) +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тр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) </a:t>
            </a:r>
            <a:r>
              <a:rPr lang="ru-RU" sz="24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– НДС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+ ЭП,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endParaRPr lang="ru-RU" sz="2400" dirty="0" smtClean="0">
              <a:solidFill>
                <a:srgbClr val="000000"/>
              </a:solidFill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где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С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- текущая себестоимость экспортной продукции 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н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- нормативный коэффициент рентабельности капиталовложений (0,15), в настоящее время целесообразно принять – 0,2,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э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- капиталоемкость единицы экспортной продукции,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тр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- затраты на транспортировку,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НДС- налог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надобавленнуюстоимость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,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ЭП- экспортная пошлина в % от стоимости экспортируемой продукции (за единицу).</a:t>
            </a:r>
            <a:endParaRPr lang="ru-RU" sz="2400" dirty="0">
              <a:effectLst/>
              <a:latin typeface="Times New Roman"/>
              <a:ea typeface="Arial Unicode MS"/>
            </a:endParaRPr>
          </a:p>
        </p:txBody>
      </p:sp>
    </p:spTree>
    <p:extLst>
      <p:ext uri="{BB962C8B-B14F-4D97-AF65-F5344CB8AC3E}">
        <p14:creationId xmlns:p14="http://schemas.microsoft.com/office/powerpoint/2010/main" val="4237666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76672"/>
            <a:ext cx="8229600" cy="4525963"/>
          </a:xfrm>
        </p:spPr>
        <p:txBody>
          <a:bodyPr>
            <a:normAutofit lnSpcReduction="10000"/>
          </a:bodyPr>
          <a:lstStyle/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Для оценки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эффективности </a:t>
            </a:r>
            <a:r>
              <a:rPr lang="ru-RU" sz="24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международной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маркетинговой деятельности используется ряд следующих зависимостей: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1. Соотношение прибыли (Пр.) к затратам на международный маркетинг (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мм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) К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1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=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П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/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мм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* 100% .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2. Соотношение прибыли к реальному объему продаж: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2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=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П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/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N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* 100% .</a:t>
            </a:r>
            <a:endParaRPr lang="ru-RU" sz="24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3. Соотношение прямых торговых расходов (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R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т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) к реальному объему продаж: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К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з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 =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R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т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/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Arial Unicode MS"/>
              </a:rPr>
              <a:t>N</a:t>
            </a:r>
            <a:r>
              <a:rPr lang="ru-RU" sz="2400" baseline="-25000" dirty="0" err="1">
                <a:solidFill>
                  <a:srgbClr val="000000"/>
                </a:solidFill>
                <a:latin typeface="Times New Roman"/>
                <a:ea typeface="Arial Unicode MS"/>
              </a:rPr>
              <a:t>р</a:t>
            </a:r>
            <a:r>
              <a:rPr lang="ru-RU" sz="2400" baseline="-25000" dirty="0">
                <a:solidFill>
                  <a:srgbClr val="000000"/>
                </a:solidFill>
                <a:latin typeface="Times New Roman"/>
                <a:ea typeface="Arial Unicode MS"/>
              </a:rPr>
              <a:t> 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Arial Unicode MS"/>
              </a:rPr>
              <a:t>* 100% и другие.</a:t>
            </a:r>
            <a:endParaRPr lang="ru-RU" sz="2400" dirty="0">
              <a:latin typeface="Times New Roman"/>
              <a:ea typeface="Arial Unicode MS"/>
            </a:endParaRPr>
          </a:p>
          <a:p>
            <a:pPr marL="0" indent="0" algn="just">
              <a:spcBef>
                <a:spcPts val="0"/>
              </a:spcBef>
              <a:buNone/>
            </a:pPr>
            <a:endParaRPr lang="ru-RU" sz="2400" dirty="0">
              <a:ea typeface="Times New Roman"/>
              <a:cs typeface="Times New Roman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477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412777"/>
            <a:ext cx="8229600" cy="4968552"/>
          </a:xfrm>
        </p:spPr>
        <p:txBody>
          <a:bodyPr>
            <a:noAutofit/>
          </a:bodyPr>
          <a:lstStyle/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Основные проблемы: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оценка и выбор зарубежных стран для выхода на внешний рынок в условиях глобализации экономики,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международная сегментация рынка,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выбор стратегии маркетинга, соответствующих конкретной ситуации с учетом стратегических целей компании,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повышение конкурентоспособности товара и фирмы,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оптимизация товарного ассортимента,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проведение гибкой ценовой политики,</a:t>
            </a:r>
            <a:endParaRPr lang="ru-RU" sz="2000" dirty="0">
              <a:latin typeface="Times New Roman"/>
              <a:ea typeface="Arial Unicode MS"/>
            </a:endParaRPr>
          </a:p>
          <a:p>
            <a:pPr marL="18034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/>
                <a:ea typeface="Arial Unicode MS"/>
              </a:rPr>
              <a:t>- организация эффективного сервисного обслуживания и </a:t>
            </a:r>
            <a:r>
              <a:rPr lang="ru-RU" sz="2000" dirty="0" smtClean="0">
                <a:solidFill>
                  <a:srgbClr val="000000"/>
                </a:solidFill>
                <a:latin typeface="Times New Roman"/>
                <a:ea typeface="Arial Unicode MS"/>
              </a:rPr>
              <a:t>другие.</a:t>
            </a:r>
            <a:endParaRPr lang="ru-RU" sz="2000" dirty="0">
              <a:effectLst/>
              <a:latin typeface="Times New Roman"/>
              <a:ea typeface="Arial Unicode MS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CC738E-082E-47D5-90A6-1A808B1ED9F7}" type="slidenum">
              <a:rPr lang="ru-RU" smtClean="0"/>
              <a:pPr/>
              <a:t>9</a:t>
            </a:fld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827584" y="548680"/>
            <a:ext cx="792088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>
                <a:solidFill>
                  <a:srgbClr val="000000"/>
                </a:solidFill>
                <a:latin typeface="Times New Roman"/>
                <a:ea typeface="Arial Unicode MS"/>
              </a:rPr>
              <a:t>3. Основные проблемы в сфере международного маркетинга в условиях глобализации экономики.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91372896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638</TotalTime>
  <Words>535</Words>
  <Application>Microsoft Office PowerPoint</Application>
  <PresentationFormat>Экран (4:3)</PresentationFormat>
  <Paragraphs>83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 Лекция 3-4  Система международного маркетинга. Эффективности международной маркетинговой деятельности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Лекция 1 Маркетинг основные понятия и методология управления современного предприятия</dc:title>
  <dc:creator>Пользователь Windows</dc:creator>
  <cp:lastModifiedBy>Пользователь Windows</cp:lastModifiedBy>
  <cp:revision>94</cp:revision>
  <dcterms:created xsi:type="dcterms:W3CDTF">2018-09-06T23:59:10Z</dcterms:created>
  <dcterms:modified xsi:type="dcterms:W3CDTF">2019-11-05T12:17:45Z</dcterms:modified>
</cp:coreProperties>
</file>

<file path=docProps/thumbnail.jpeg>
</file>