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</a:t>
            </a:r>
            <a:r>
              <a:rPr lang="uk-UA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Маркетингова товарна політика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”</a:t>
            </a:r>
            <a:b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714356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Рішення щодо використання марочних назв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1010" name="Picture 2" descr="http://pidruchniki.com/imag/market/tur_mark/image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452391" cy="5477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1"/>
          <p:cNvSpPr>
            <a:spLocks noChangeArrowheads="1"/>
          </p:cNvSpPr>
          <p:nvPr/>
        </p:nvSpPr>
        <p:spPr bwMode="auto">
          <a:xfrm>
            <a:off x="214282" y="500042"/>
            <a:ext cx="864399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сновні рішення щодо торгових марок:</a:t>
            </a:r>
          </a:p>
          <a:p>
            <a:pPr lvl="0"/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вибір назви торгової марки; </a:t>
            </a:r>
          </a:p>
          <a:p>
            <a:pPr lvl="0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 ідеалі назва торгової марки повинна мати такі якості: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вона повинна злегка натякати на переваги та якості товару  (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Садочок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Соковита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– сік 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вона повинна легко вимовлятися, добре розпізнаватися та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запам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ятовуватися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(краще короткі назви 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вона повинна бути індивідуальною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Samsung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Kodak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вона повинна легко ( і зі збереженням змісту ) перекладатися на іноземні мови. Щоб не вийшло, що іншою мовою назва означала щось непристойне або протилежне властивостям товару.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вона повинна бути такою, щоб її можна було б зареєструвати та забезпечити юридичний захист.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2000" b="1" i="1" u="sng" dirty="0" smtClean="0">
                <a:latin typeface="Times New Roman" pitchFamily="18" charset="0"/>
                <a:cs typeface="Times New Roman" pitchFamily="18" charset="0"/>
              </a:rPr>
              <a:t>2) власник торгової марки.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Довгий час у магазинах домінували марки виробників, однак останнім часом все більше супермаркетів, торгових секцій, як і оптових продавців побутової техніки створюють свої власні приватні торгові марки (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“Колос”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, мережа магазинів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“Фокстрот”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“Майдан”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“Фламінго”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“Ельдорадо”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тощо ).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1"/>
          <p:cNvSpPr>
            <a:spLocks noChangeArrowheads="1"/>
          </p:cNvSpPr>
          <p:nvPr/>
        </p:nvSpPr>
        <p:spPr bwMode="auto">
          <a:xfrm>
            <a:off x="428596" y="1142984"/>
            <a:ext cx="8001056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</a:t>
            </a:r>
            <a:r>
              <a:rPr kumimoji="0" 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ій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 рішень – 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марочна стратегія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Існує 4 марочних стратегії: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існуючі торгові марки в межах існуючих категорій товарів розширюються за рахунок нових форм, розмірів або смакових якостей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існуючі назви марок розповсюджуються на нові категорії товарів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відомі категорії товарів представляються під новими марками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нові торгові марки для нових категорій товару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1"/>
          <p:cNvSpPr>
            <a:spLocks noChangeArrowheads="1"/>
          </p:cNvSpPr>
          <p:nvPr/>
        </p:nvSpPr>
        <p:spPr bwMode="auto">
          <a:xfrm>
            <a:off x="142844" y="0"/>
            <a:ext cx="8786874" cy="41549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те рішення 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маркування товару.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Етикетки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виконують кілька функцій: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визначає товар або торгову марку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класифікує товар, тобто описує його окремі характеристики: хто виготовив, де, коли, склад продукту, рекомендації з використання та техніки безпеки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повинна сприяти просуванню товару на ринок своїм привабливим графічним оформленням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сучасній етикетці відображена ціна за одиницю товару, відкрити датування ( вказується строк зберігання товару ) та споживчі дані про продукт ( поживна цінність продукту ).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214282" y="4643446"/>
            <a:ext cx="8715436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– те рішення 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супутні послуги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це елемент стратегії товару, що передбачає після продажну підтримку товарів ( надання послуг, необхідних для споживачів товарів з відповідною вартістю – це вигідно і покупцю, і компанії ).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Rectangle 1"/>
          <p:cNvSpPr>
            <a:spLocks noChangeArrowheads="1"/>
          </p:cNvSpPr>
          <p:nvPr/>
        </p:nvSpPr>
        <p:spPr bwMode="auto">
          <a:xfrm>
            <a:off x="0" y="357166"/>
            <a:ext cx="9221627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uk-UA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 Рішення про товарний асортимент та номенклатуру товару</a:t>
            </a:r>
            <a:endParaRPr kumimoji="0" lang="uk-UA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428596" y="928670"/>
            <a:ext cx="8001024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Товарний асортимент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це група товарів, тісно пов’язаних між собою схожістю принципів функціонування, продажем одним і тим самим групам покупців, реалізацією через аналогічні канали збуту або належністю до одного й того самого діапазону цін.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357158" y="3071810"/>
            <a:ext cx="8501090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Насичення асортименту товарів відбувається шляхом додавання до нього нових виробів.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Причинами насичення товарного асортименту можуть бути: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прагнення до додаткових прибутків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спроба задовольнити дилерів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бажання задіяти надлишкові виробничі потужності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прагнення ліквідувати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дірку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асортименті, щоб стримати натиск конкурентів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 descr="https://encrypted-tbn1.gstatic.com/images?q=tbn:ANd9GcQ3MrE41NHTtci9dut6uAc9hKgs8OckkbubI2VR81efrKNdEoc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8072494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Rectangle 1"/>
          <p:cNvSpPr>
            <a:spLocks noChangeArrowheads="1"/>
          </p:cNvSpPr>
          <p:nvPr/>
        </p:nvSpPr>
        <p:spPr bwMode="auto">
          <a:xfrm>
            <a:off x="357158" y="357166"/>
            <a:ext cx="8358214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Рішення щодо товарної номенклатури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Деякі компанії можуть пропонувати не одну, а декілька асортиментних груп товарів, які створюють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товарну номенклатуру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642910" y="1928802"/>
            <a:ext cx="7929586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Товарній номенклатурі компанії притаманні 4 важливі характеристики: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Широта;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асиченість товарного;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либина товарної номенклатури;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армонійність товарної номенклатури 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8180" name="Picture 4" descr="http://uchebnikionline.com/image/image054-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256"/>
            <a:ext cx="8501122" cy="2571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Rectangle 1"/>
          <p:cNvSpPr>
            <a:spLocks noChangeArrowheads="1"/>
          </p:cNvSpPr>
          <p:nvPr/>
        </p:nvSpPr>
        <p:spPr bwMode="auto">
          <a:xfrm>
            <a:off x="285720" y="0"/>
            <a:ext cx="8429652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uk-UA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Маркетинг послуг</a:t>
            </a:r>
            <a:endParaRPr kumimoji="0" lang="uk-UA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285720" y="714356"/>
            <a:ext cx="8858280" cy="59093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При створенні маркетингової програми компанія повинна враховувати 4 характеристики послуг: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Невідчутність ( або нематеріальність)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послуги не можна побачити, спробувати на смак, почути, понюхати перед тим, як придбати. Щоб хоч якось уявити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кота в мішку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якого покупці купують, вони шукають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сигнали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якості послуги ( місце, персонал, ціна, спосіб надання послуги тощо ). Таким чином, метою виробника послуги є підвищення ступеню відчутності послуги тим чи іншим чином. На відміну від товарів фізичних ( матеріальних), послуги спочатку продають і лише потім виробляють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Неподільність послуг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означає, що послуги не можна відокремити від їхнього джерела, незалежно від того, надається ця послуга людиною або машиною. Взаємодія постачальника та покупця послуги є особливим аспектом маркетингових послуг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Мінливість якості послуги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Якість залежить від того, хто, коли, де і як її надає. Важко піддається контролю.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Недовговічність послуги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означає, що послугу не можна зберігати для наступного продажу або використання. Недовговічність послуги не є проблемою, якщо попит на неї доволі стійкий. Якщо ж попит спадає в певні години чи сезони, то організатори використовують різні стратегії усунення невідповідності попиту і пропозиції. Наприклад, встановлення низьких цін на проживання в готелях в курортних містечках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мертвий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сезон, залучити додаткові машини в час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http://pidruchniki.com/imag/market/gar_mark/image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9033"/>
            <a:ext cx="7715304" cy="6412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Rectangle 1"/>
          <p:cNvSpPr>
            <a:spLocks noChangeArrowheads="1"/>
          </p:cNvSpPr>
          <p:nvPr/>
        </p:nvSpPr>
        <p:spPr bwMode="auto">
          <a:xfrm>
            <a:off x="214282" y="285728"/>
            <a:ext cx="8786842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VI</a:t>
            </a:r>
            <a:r>
              <a:rPr kumimoji="0" lang="uk-UA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Маркетингові стратегії для організації сфери послуг</a:t>
            </a:r>
            <a:endParaRPr kumimoji="0" lang="uk-UA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428596" y="1214422"/>
            <a:ext cx="8001056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</a:tabLst>
            </a:pPr>
            <a:r>
              <a:rPr kumimoji="0" lang="uk-UA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Ланцюг послуга-прибуток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Складається з 5 ланок: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0482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внутрішня якість обслуговування.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0482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задоволеність та висока продуктивність праці обслуговування.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0482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збільшення цінності послуги.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0482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задоволених та вірних покупців, які ще приводять інших клієнтів.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04825" algn="l"/>
              </a:tabLs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розумний прибуток від послуг, які надаються, та його зростання.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1"/>
          <p:cNvSpPr>
            <a:spLocks noChangeArrowheads="1"/>
          </p:cNvSpPr>
          <p:nvPr/>
        </p:nvSpPr>
        <p:spPr bwMode="auto">
          <a:xfrm>
            <a:off x="785786" y="571480"/>
            <a:ext cx="7444667" cy="58785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lang="uk-UA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1. Товар і послуги. Рівні товару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2. Класифікація товарів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2.1.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Товари широкого споживання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2.2.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Товари виробничого призначення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2.3. Організації, особи, місця та ідеї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3. Рішення про окремі товари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3.1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Властивості товару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3.2.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Марочна назва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3.3.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Упаковка, маркування, супутні послуги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4. Рішення про асортимент і  номенклатуру товарів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5. Маркетинг послуг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6. Маркетингові стратегії для організації сфери послуг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6.1.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Ланцюг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послуга - прибуток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”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6.2.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Маркетинг задачі в організації сфери послуг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1"/>
          <p:cNvSpPr>
            <a:spLocks noChangeArrowheads="1"/>
          </p:cNvSpPr>
          <p:nvPr/>
        </p:nvSpPr>
        <p:spPr bwMode="auto">
          <a:xfrm>
            <a:off x="357158" y="500042"/>
            <a:ext cx="84296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Маркетингові задачі в організації сфери послуг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сучасних умовах високої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конкурентності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організації сфери послуг постають перед 3-ма маркетинговими задачами – їм потрібно підвищити свою конкурентну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диференціацію, якість обслуговування та продуктивність.</a:t>
            </a:r>
            <a:endParaRPr kumimoji="0" lang="uk-UA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298" name="Rectangle 2"/>
          <p:cNvSpPr>
            <a:spLocks noChangeArrowheads="1"/>
          </p:cNvSpPr>
          <p:nvPr/>
        </p:nvSpPr>
        <p:spPr bwMode="auto">
          <a:xfrm>
            <a:off x="571472" y="2571744"/>
            <a:ext cx="8072494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3425" algn="l"/>
              </a:tabLst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 продуктивності</a:t>
            </a:r>
            <a:r>
              <a:rPr kumimoji="0" lang="uk-UA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33425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Продуктивність можна підвищити декількома способами: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3425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підвищити рівень кваліфікації теперішніх співробітників, або найняти нових, які будуть працювати краще за ту ж платню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3425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збільшити кількість послуг за рахунок зниження їх якості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3425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індустріалізація послуги як у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McDonald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конвеєрний спосіб роздачі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3425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технологічні нововведення ( електронний словник для перекладів ).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642918"/>
            <a:ext cx="564360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Управління диференціацією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142984"/>
            <a:ext cx="7786742" cy="40626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Альтернативою цінової конкуренції може бути розробка диференційованих пропозицій, способів надання та іміджу. </a:t>
            </a:r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Пропозиція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може включати в себе новаторські риси, які відрізняють її від пропозиції конкурентів.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Організації сфери послуг можуть диференціювати </a:t>
            </a:r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своїх послуг, використовуючи більш здібних та надійних службовців, які контактують з клієнтами. 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Організація сфери послуг можуть виділити свою послугу, створивши унікальний </a:t>
            </a:r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імідж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зробивши акцент на символіці та торговій марці.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429264"/>
            <a:ext cx="792961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Контроль якості обслуговування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складний процес. Найкращий показник якості – прихильність покупця.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chebnikionline.com/image/image033-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684" y="500043"/>
            <a:ext cx="8047844" cy="589371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1"/>
          <p:cNvSpPr>
            <a:spLocks noChangeArrowheads="1"/>
          </p:cNvSpPr>
          <p:nvPr/>
        </p:nvSpPr>
        <p:spPr bwMode="auto">
          <a:xfrm>
            <a:off x="571472" y="214290"/>
            <a:ext cx="8023044" cy="455509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l"/>
              </a:tabLst>
            </a:pPr>
            <a:endParaRPr lang="uk-UA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>
                <a:tab pos="228600" algn="l"/>
              </a:tabLst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ознайомитися із цілями та структурою маркетингової товарної політики;</a:t>
            </a:r>
          </a:p>
          <a:p>
            <a:pPr marL="800100" marR="0" lvl="1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знати класифікацію товару та його властивості ;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ознайомитися з маркетингом послуг ;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вміти оцінити конкурентоспроможність товару, визначати стратегії маркетингу .</a:t>
            </a:r>
            <a:endParaRPr kumimoji="0" lang="uk-UA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85852" y="571480"/>
            <a:ext cx="621510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uk-UA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lang="uk-UA" sz="24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І. Товар і послуги. Рівні товару</a:t>
            </a:r>
            <a:endParaRPr lang="ru-RU" sz="2400" dirty="0" smtClean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4865" name="Rectangle 1"/>
          <p:cNvSpPr>
            <a:spLocks noChangeArrowheads="1"/>
          </p:cNvSpPr>
          <p:nvPr/>
        </p:nvSpPr>
        <p:spPr bwMode="auto">
          <a:xfrm>
            <a:off x="500034" y="1428736"/>
            <a:ext cx="792958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Товаром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називають все, що може задовольнити потребу і пропонується на ринку для привернення уваги, придбання, використання або споживання.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Послуги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це дії, переваги або засоби задоволення потреби, які пропонуються до продажу. Послуги – нематеріальні та не приводять до виникнення майнових прав.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500042"/>
            <a:ext cx="5000660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Arial Black" pitchFamily="34" charset="0"/>
              </a:rPr>
              <a:t>Рівні товару </a:t>
            </a:r>
            <a:endParaRPr lang="ru-RU" sz="2800" b="1" dirty="0">
              <a:latin typeface="Arial Black" pitchFamily="34" charset="0"/>
            </a:endParaRPr>
          </a:p>
        </p:txBody>
      </p:sp>
      <p:pic>
        <p:nvPicPr>
          <p:cNvPr id="165892" name="Picture 4" descr="http://buklib.net/image/87/produc-6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540172" cy="509534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1"/>
          <p:cNvSpPr>
            <a:spLocks noChangeArrowheads="1"/>
          </p:cNvSpPr>
          <p:nvPr/>
        </p:nvSpPr>
        <p:spPr bwMode="auto">
          <a:xfrm>
            <a:off x="1142976" y="428604"/>
            <a:ext cx="6357982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Класифікація товарів</a:t>
            </a:r>
            <a:endParaRPr kumimoji="0" lang="uk-UA" sz="2800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0430" y="1357298"/>
            <a:ext cx="228601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ТОВАРИ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428860" y="2143116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15008" y="2143116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571472" y="2714620"/>
            <a:ext cx="242889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товари широкого споживання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57884" y="2786058"/>
            <a:ext cx="264320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товари виробничого призначення</a:t>
            </a:r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http://uchebnikionline.com/image/image035-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110" y="120725"/>
            <a:ext cx="8565170" cy="6594423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1"/>
          <p:cNvSpPr>
            <a:spLocks noChangeArrowheads="1"/>
          </p:cNvSpPr>
          <p:nvPr/>
        </p:nvSpPr>
        <p:spPr bwMode="auto">
          <a:xfrm>
            <a:off x="571472" y="0"/>
            <a:ext cx="7929586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Останнім часом маркетологи виділяють 3-тю групу товарів, куди входять об’єкти, які мають ринкову вартість, а саме: організації, особи, місця та ідеї.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962" name="Rectangle 2"/>
          <p:cNvSpPr>
            <a:spLocks noChangeArrowheads="1"/>
          </p:cNvSpPr>
          <p:nvPr/>
        </p:nvSpPr>
        <p:spPr bwMode="auto">
          <a:xfrm>
            <a:off x="357158" y="1142984"/>
            <a:ext cx="8358246" cy="261610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маркетинг організацій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складається з діяльності, спрямованої на створення, управління або зміну ставлення та поведінки цільових споживачів по відношенню до організації. Компанія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продає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себе, рекламує себе, створює імідж.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маркетинг окремих осіб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це діяльність, спрямована на створення, підтримку або зміну ставлення поведінки споживача відносно конкретних осіб. Підприємства, спортивні команди, музичні колективи, релігійні групи та інші організації все активніше використовують маркетинг окремих осіб.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500438"/>
            <a:ext cx="8358246" cy="15388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маркетинг місць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це діяльність, направлена на створення, підтримку або зміну поведінки певних місць, наприклад зон господарчої забудови або місць відпочинку. Різновидом маркетингових місць є </a:t>
            </a:r>
            <a:r>
              <a:rPr lang="uk-UA" b="1" u="sng" dirty="0" smtClean="0">
                <a:latin typeface="Times New Roman" pitchFamily="18" charset="0"/>
                <a:cs typeface="Times New Roman" pitchFamily="18" charset="0"/>
              </a:rPr>
              <a:t>туристичний маркетинг.</a:t>
            </a:r>
          </a:p>
          <a:p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357694"/>
            <a:ext cx="8358246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ідеї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– з одного боку весь маркетинг – це маркетинг ідей. Але тут мова йде про маркетинг соціальних ідей: громадські компанії на підтримку здорового способу життя, компанії на захист навколишнього природного середовища, боротьби з алкоголізмом, наркоманією, палінням,компанії з планування сім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ї. Цей вид маркетингу назвали соціальним маркетингом, він включає у себе створення та впровадження програм, метою яких є підвищення сприйнятливості ідей серед цільових груп.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0"/>
            <a:ext cx="650085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Black" pitchFamily="34" charset="0"/>
              </a:rPr>
              <a:t>III</a:t>
            </a:r>
            <a:r>
              <a:rPr lang="uk-UA" sz="2400" b="1" dirty="0" smtClean="0">
                <a:latin typeface="Arial Black" pitchFamily="34" charset="0"/>
              </a:rPr>
              <a:t>. Рішення про окремі товари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69985" name="Rectangle 1"/>
          <p:cNvSpPr>
            <a:spLocks noChangeArrowheads="1"/>
          </p:cNvSpPr>
          <p:nvPr/>
        </p:nvSpPr>
        <p:spPr bwMode="auto">
          <a:xfrm>
            <a:off x="285720" y="571480"/>
            <a:ext cx="8643998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На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етапі, тобто під час розробки товару чи послуги, маркетолог повинен визначити ті вигоди, які забезпечить цей товар. Такі вигоди передаються з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матеріальними властивостями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товару, такими як якість,характеристики та зовнішнє оформлення (дизайн).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143116"/>
            <a:ext cx="83582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	Якість – один з найпотужніших інструментів, за допомогою якого маркетологи позиціонують товар на ринку. Якість має 2 складові – </a:t>
            </a:r>
            <a:r>
              <a:rPr lang="uk-UA" sz="2000" b="1" u="sng" dirty="0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2000" b="1" u="sng" dirty="0" smtClean="0">
                <a:latin typeface="Times New Roman" pitchFamily="18" charset="0"/>
                <a:cs typeface="Times New Roman" pitchFamily="18" charset="0"/>
              </a:rPr>
              <a:t>сталість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. Рівень якості виявляється тотожним здібності товару виконувати свої функції.</a:t>
            </a:r>
          </a:p>
          <a:p>
            <a:endParaRPr lang="ru-RU" dirty="0"/>
          </a:p>
        </p:txBody>
      </p:sp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428596" y="3357562"/>
            <a:ext cx="792958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Важливо першими запропонувати товар з новими, потрібними споживачеві властивостями.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Серед таких властивостей є дизайн товару. На відміну від стиля, дизайн – це дещо більше, ніж зовнішня оболонка – він визначає саму сутність товару. Гарний дизайн повинен привернути увагу, покращувати характеристику товару, зменшувати собівартість та надавати товару значну перевагу перед конкурентами.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137</TotalTime>
  <Words>1058</Words>
  <Application>Microsoft Office PowerPoint</Application>
  <PresentationFormat>Экран (4:3)</PresentationFormat>
  <Paragraphs>113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 “Маркетингова товарна політика”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Товарна політика компанії або “Маркетингова товарна політика”</dc:title>
  <dc:creator>Аля</dc:creator>
  <cp:lastModifiedBy>RePack by Diakov</cp:lastModifiedBy>
  <cp:revision>19</cp:revision>
  <dcterms:created xsi:type="dcterms:W3CDTF">2015-06-04T18:21:52Z</dcterms:created>
  <dcterms:modified xsi:type="dcterms:W3CDTF">2021-10-10T13:24:58Z</dcterms:modified>
</cp:coreProperties>
</file>