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7"/>
  </p:notesMasterIdLst>
  <p:sldIdLst>
    <p:sldId id="256" r:id="rId2"/>
    <p:sldId id="291" r:id="rId3"/>
    <p:sldId id="317" r:id="rId4"/>
    <p:sldId id="306" r:id="rId5"/>
    <p:sldId id="307" r:id="rId6"/>
    <p:sldId id="369" r:id="rId7"/>
    <p:sldId id="368" r:id="rId8"/>
    <p:sldId id="370" r:id="rId9"/>
    <p:sldId id="315" r:id="rId10"/>
    <p:sldId id="372" r:id="rId11"/>
    <p:sldId id="371" r:id="rId12"/>
    <p:sldId id="338" r:id="rId13"/>
    <p:sldId id="339" r:id="rId14"/>
    <p:sldId id="340" r:id="rId15"/>
    <p:sldId id="359" r:id="rId16"/>
    <p:sldId id="362" r:id="rId17"/>
    <p:sldId id="361" r:id="rId18"/>
    <p:sldId id="329" r:id="rId19"/>
    <p:sldId id="330" r:id="rId20"/>
    <p:sldId id="310" r:id="rId21"/>
    <p:sldId id="311" r:id="rId22"/>
    <p:sldId id="312" r:id="rId23"/>
    <p:sldId id="313" r:id="rId24"/>
    <p:sldId id="314" r:id="rId25"/>
    <p:sldId id="358" r:id="rId26"/>
    <p:sldId id="341" r:id="rId27"/>
    <p:sldId id="356" r:id="rId28"/>
    <p:sldId id="366" r:id="rId29"/>
    <p:sldId id="365" r:id="rId30"/>
    <p:sldId id="367" r:id="rId31"/>
    <p:sldId id="357" r:id="rId32"/>
    <p:sldId id="364" r:id="rId33"/>
    <p:sldId id="363" r:id="rId34"/>
    <p:sldId id="360" r:id="rId35"/>
    <p:sldId id="335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-11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A69373-96AC-4D03-8B71-5D2EAB68A9D7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14340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8E556F2-10DC-4743-AEA1-2FEFD0708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6220C7A-AFF0-4B64-809A-F12FAF7B9F5D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/>
              <a:t>5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DD05C-7799-49C1-80A1-4CB2F47ABEFF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1F8CA-BA75-46F7-9AAA-D33A30885D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8EAC4-7E3E-4C6D-8BBC-B7B7A9B10E68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A1DFA-F1CB-4EE6-88F9-4CBA178F6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108D4-F62A-4B00-BDC7-F20F4AC323B8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D6EFE-1395-4114-A356-69E2256B1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D74B0-C5DE-434E-9540-E4AED5BE005C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D65A5-8612-4846-8A64-4882EE00C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E9CDB-0DF2-4B03-81CC-F380F135557F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4F1B8-4356-4285-BCE8-9A63E5A12B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7DAED-89DC-4C7D-B7B4-B8E4CBD82388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75BD7-8281-48E2-84C1-93E13C837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15E8E-CEF1-47FB-9C11-983137238813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32EB8-593A-4A91-9123-06C1050281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71757-9D95-406A-AB00-C9FF3A61357F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C063B-DA3E-479E-A119-0F7094AFD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5C25E-51F4-431F-BEFD-B0CAB142B5E5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54EE3-B1D2-4453-B5FA-9BCCE1B141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6BD6B-AF14-4044-93BB-6C38EE669E8F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EEECB-C48C-492C-808C-0225C0431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91ACA-99F9-4696-9DCF-B7BE662B123B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29A44-1240-4727-B0B8-813C43CC1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D374F-9907-472D-B928-AD66206EA07B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DD727-F91A-4E69-B26B-A8EA6A6A02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CADFB2-54BC-4BB9-881C-05ED509C6CA6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7D1455-F7AD-405F-9868-E9E28EA55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24.jpeg"/><Relationship Id="rId7" Type="http://schemas.openxmlformats.org/officeDocument/2006/relationships/image" Target="../media/image28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gif"/><Relationship Id="rId5" Type="http://schemas.openxmlformats.org/officeDocument/2006/relationships/image" Target="../media/image26.jpeg"/><Relationship Id="rId10" Type="http://schemas.openxmlformats.org/officeDocument/2006/relationships/image" Target="../media/image31.gif"/><Relationship Id="rId4" Type="http://schemas.openxmlformats.org/officeDocument/2006/relationships/image" Target="../media/image25.png"/><Relationship Id="rId9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64;&#1050;&#1054;&#1051;&#1040;%20&#1048;&#1056;&#1040;\9%20%20%20-12-&#1088;&#1110;&#1095;&#1082;&#1072;\&#1075;&#1086;&#1083;&#1086;&#1074;&#1085;&#1086;&#1081;%20&#1084;&#1086;&#1079;&#1075;\24.02.2010%2022-01-20.avi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35.xml"/><Relationship Id="rId7" Type="http://schemas.openxmlformats.org/officeDocument/2006/relationships/slide" Target="slide2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9" Type="http://schemas.openxmlformats.org/officeDocument/2006/relationships/slide" Target="slide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74638"/>
            <a:ext cx="9144000" cy="1346200"/>
          </a:xfrm>
        </p:spPr>
        <p:txBody>
          <a:bodyPr anchor="b"/>
          <a:lstStyle/>
          <a:p>
            <a:pPr algn="ctr" eaLnBrk="1" hangingPunct="1">
              <a:lnSpc>
                <a:spcPct val="70000"/>
              </a:lnSpc>
            </a:pPr>
            <a:r>
              <a:rPr lang="uk-UA" sz="3600" b="1" smtClean="0"/>
              <a:t>Вікові морфофункціональні особливості центральної та периферичної нервової системи дітей</a:t>
            </a:r>
            <a:r>
              <a:rPr lang="ru-RU" sz="4000" smtClean="0"/>
              <a:t> </a:t>
            </a:r>
          </a:p>
        </p:txBody>
      </p:sp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5016500" y="1749425"/>
            <a:ext cx="4127500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>
              <a:lnSpc>
                <a:spcPct val="95000"/>
              </a:lnSpc>
            </a:pPr>
            <a:r>
              <a:rPr lang="uk-UA" sz="2800">
                <a:solidFill>
                  <a:schemeClr val="tx1"/>
                </a:solidFill>
              </a:rPr>
              <a:t>План</a:t>
            </a:r>
          </a:p>
          <a:p>
            <a:pPr indent="449263" algn="ctr">
              <a:lnSpc>
                <a:spcPct val="95000"/>
              </a:lnSpc>
            </a:pPr>
            <a:endParaRPr lang="uk-UA" sz="1400">
              <a:solidFill>
                <a:schemeClr val="tx1"/>
              </a:solidFill>
            </a:endParaRPr>
          </a:p>
          <a:p>
            <a:pPr indent="449263">
              <a:lnSpc>
                <a:spcPct val="95000"/>
              </a:lnSpc>
              <a:buFontTx/>
              <a:buAutoNum type="arabicPeriod"/>
            </a:pPr>
            <a:r>
              <a:rPr lang="uk-UA" sz="2800">
                <a:solidFill>
                  <a:schemeClr val="tx1"/>
                </a:solidFill>
              </a:rPr>
              <a:t>Загальна будова спинного мозку. Вікові морфофункціональні особливості.</a:t>
            </a:r>
          </a:p>
          <a:p>
            <a:pPr indent="449263">
              <a:lnSpc>
                <a:spcPct val="95000"/>
              </a:lnSpc>
              <a:buFontTx/>
              <a:buAutoNum type="arabicPeriod"/>
            </a:pPr>
            <a:r>
              <a:rPr lang="uk-UA" sz="2800">
                <a:solidFill>
                  <a:schemeClr val="tx1"/>
                </a:solidFill>
              </a:rPr>
              <a:t>Загальна будова головного мозку. Вікові морфофункціональні особливості.</a:t>
            </a:r>
          </a:p>
        </p:txBody>
      </p:sp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47813"/>
            <a:ext cx="5019675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388" y="292100"/>
            <a:ext cx="8032750" cy="636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31800"/>
            <a:ext cx="3770313" cy="555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6"/>
          <p:cNvSpPr>
            <a:spLocks noChangeArrowheads="1"/>
          </p:cNvSpPr>
          <p:nvPr/>
        </p:nvSpPr>
        <p:spPr bwMode="auto">
          <a:xfrm>
            <a:off x="4176713" y="3194050"/>
            <a:ext cx="4967287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58700" rIns="0" bIns="158700" anchor="ctr">
            <a:spAutoFit/>
          </a:bodyPr>
          <a:lstStyle/>
          <a:p>
            <a:pPr>
              <a:lnSpc>
                <a:spcPct val="75000"/>
              </a:lnSpc>
            </a:pPr>
            <a:r>
              <a:rPr lang="ru-RU" i="1" u="sng">
                <a:solidFill>
                  <a:schemeClr val="tx1"/>
                </a:solidFill>
              </a:rPr>
              <a:t>Мозолисте тіло</a:t>
            </a:r>
            <a:r>
              <a:rPr lang="ru-RU" b="0">
                <a:solidFill>
                  <a:schemeClr val="tx1"/>
                </a:solidFill>
              </a:rPr>
              <a:t> - плаский пучок нервових волокон, розташований у глибині мозку вздовж поздовжньої щілини, що сполучає праву та ліву пікулі великого мозку. МТ є найбільшим скупченням білої речовини в мозку, забезпечує з’єднання півкуль мозку.</a:t>
            </a:r>
          </a:p>
          <a:p>
            <a:pPr>
              <a:lnSpc>
                <a:spcPct val="75000"/>
              </a:lnSpc>
            </a:pPr>
            <a:r>
              <a:rPr lang="ru-RU" b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75000"/>
              </a:lnSpc>
            </a:pPr>
            <a:r>
              <a:rPr lang="ru-RU" b="0">
                <a:solidFill>
                  <a:schemeClr val="tx1"/>
                </a:solidFill>
              </a:rPr>
              <a:t>Анатомічно МТ поділяють на передній відділ - ​коліно, найбільша передня частина якого називається дзьоб, або кіль, середній відділ - ​тіло (truncus) та задній відділ - ​валик, який продовжується в кінцеву пластинку. У тілі МТ виділяють також ростральне тіло, передньосереднє тіло, задньосереднє тіло та перешийок.</a:t>
            </a:r>
          </a:p>
        </p:txBody>
      </p:sp>
      <p:pic>
        <p:nvPicPr>
          <p:cNvPr id="2662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4338" y="376238"/>
            <a:ext cx="46640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1150"/>
            <a:ext cx="9144000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"/>
            <a:ext cx="91440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1288"/>
            <a:ext cx="9144000" cy="671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body" idx="1"/>
          </p:nvPr>
        </p:nvSpPr>
        <p:spPr>
          <a:xfrm>
            <a:off x="109538" y="327025"/>
            <a:ext cx="7280275" cy="6530975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sz="2000" smtClean="0"/>
              <a:t>На рівні </a:t>
            </a:r>
            <a:r>
              <a:rPr lang="ru-RU" sz="2000" b="1" i="1" smtClean="0"/>
              <a:t>довгастого мозку і мосту</a:t>
            </a:r>
            <a:r>
              <a:rPr lang="ru-RU" sz="2000" smtClean="0"/>
              <a:t> розташовані найголовніші центри вегетативної і, частково, соматичної регуляції, а саме: центри іннервації м'язів язика і шиї (під'язиковий нерв, XII пара черепно-мозкових нервів); центри іннервації м'язів шиї та плечового пояса, м'язів горла і гортані (додатковий нерв, XI пара). </a:t>
            </a:r>
          </a:p>
          <a:p>
            <a:pPr>
              <a:lnSpc>
                <a:spcPct val="70000"/>
              </a:lnSpc>
            </a:pPr>
            <a:r>
              <a:rPr lang="ru-RU" sz="2000" b="1" i="1" smtClean="0"/>
              <a:t>Більшість ядер довгастого мозку</a:t>
            </a:r>
            <a:r>
              <a:rPr lang="ru-RU" sz="2000" smtClean="0"/>
              <a:t> дозрівають у дітей до 7-8 років.  </a:t>
            </a:r>
          </a:p>
          <a:p>
            <a:pPr>
              <a:lnSpc>
                <a:spcPct val="70000"/>
              </a:lnSpc>
            </a:pPr>
            <a:r>
              <a:rPr lang="ru-RU" sz="2000" b="1" i="1" smtClean="0"/>
              <a:t>Мозочок</a:t>
            </a:r>
            <a:r>
              <a:rPr lang="ru-RU" sz="2000" smtClean="0"/>
              <a:t> є важливим адаптаційно-трофічним центром організму, приймає участь у регуляції серцево-судинної діяльності, дихання, травлення, терморегуляції, іннервує гладенькі м'язи внутрішніх органів, а також відповідає за координацію рухів, підтримку пози, тонус м'язів тулуба.</a:t>
            </a:r>
          </a:p>
          <a:p>
            <a:pPr>
              <a:lnSpc>
                <a:spcPct val="70000"/>
              </a:lnSpc>
            </a:pPr>
            <a:r>
              <a:rPr lang="ru-RU" sz="2000" smtClean="0"/>
              <a:t>Після народження дитини мозочок інтенсивно розвивається, і вже у віці 1,5-2 роки його маса та розміри досягають розмірів дорослої людини. </a:t>
            </a:r>
          </a:p>
          <a:p>
            <a:pPr>
              <a:lnSpc>
                <a:spcPct val="70000"/>
              </a:lnSpc>
            </a:pPr>
            <a:r>
              <a:rPr lang="ru-RU" sz="2000" smtClean="0"/>
              <a:t>Остаточна диференціація клітинних структур мозочка завершується у 14-15 років: з'являється здатність до довільних тонко координованих рухів, закріплюється почерк письма та ін.</a:t>
            </a:r>
          </a:p>
          <a:p>
            <a:pPr>
              <a:lnSpc>
                <a:spcPct val="70000"/>
              </a:lnSpc>
            </a:pPr>
            <a:r>
              <a:rPr lang="ru-RU" sz="2000" smtClean="0"/>
              <a:t>Різні коркові зони мозку у дітей дозрівають нерівномірно, а саме: сенсорні та моторні зони завершують дозрівання у 3-4 роки, тоді як асоціативні зони лише з 7 років починають інтенсивно розвиватись і цей процес триває до 14-15 років. Найбільш пізно дозрівають лобні долі кори, відповідальні за процеси мислення.  </a:t>
            </a:r>
          </a:p>
        </p:txBody>
      </p:sp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1700" y="642938"/>
            <a:ext cx="1892300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/>
          </p:cNvSpPr>
          <p:nvPr>
            <p:ph type="body" idx="1"/>
          </p:nvPr>
        </p:nvSpPr>
        <p:spPr>
          <a:xfrm>
            <a:off x="0" y="334963"/>
            <a:ext cx="9144000" cy="6407150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u="sng" smtClean="0"/>
              <a:t>У розвитку кори виділяють 2 процеси - зростання кори і диференціювання її нейронних елементів</a:t>
            </a:r>
            <a:r>
              <a:rPr lang="ru-RU" sz="2400" smtClean="0"/>
              <a:t>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Найбільше збільшення товщини кори відбувається на першому році життя, а потім поступово сповільнюється.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Проекційні поля припиняють рости до 3 років, а асоціативні - у 7 років.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Кора зростає за рахунок розрідження нейронів, тобто збільшення міжнейронального простору, зростання дендритів і аксонів і розвитку нейроглії.</a:t>
            </a:r>
          </a:p>
          <a:p>
            <a:pPr>
              <a:lnSpc>
                <a:spcPct val="70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smtClean="0"/>
              <a:t>У </a:t>
            </a:r>
            <a:r>
              <a:rPr lang="ru-RU" sz="2400" b="1" i="1" u="sng" smtClean="0"/>
              <a:t>розвитку кори в онтогенезі виділяють наступні етапи</a:t>
            </a:r>
            <a:r>
              <a:rPr lang="ru-RU" sz="2400" smtClean="0"/>
              <a:t>: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u="sng" smtClean="0"/>
              <a:t>Перший рік</a:t>
            </a:r>
            <a:r>
              <a:rPr lang="ru-RU" sz="2400" smtClean="0"/>
              <a:t> характеризується збільшенням розмірів нервових клітин, дифференцировкой вставних нейронів, збільшенням аксонів і дендритів.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u="sng" smtClean="0"/>
              <a:t>До 3 років</a:t>
            </a:r>
            <a:r>
              <a:rPr lang="ru-RU" sz="2400" smtClean="0"/>
              <a:t> утворюються нейронні угруповання, що включають різні типи нейронів.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u="sng" smtClean="0"/>
              <a:t>У 5-6 років</a:t>
            </a:r>
            <a:r>
              <a:rPr lang="ru-RU" sz="2400" smtClean="0"/>
              <a:t> триває диференціювання і спеціалізація нервових клітин і посилюється міжнейрональні інтеграція в певних ділянках кори.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u="sng" smtClean="0"/>
              <a:t>До 9-10 років</a:t>
            </a:r>
            <a:r>
              <a:rPr lang="ru-RU" sz="2400" smtClean="0"/>
              <a:t> ускладнюється структура інтернейронів і пірамід, формуються горизонтальні угруповання, що об'єднують вертикальні колонки.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u="sng" smtClean="0"/>
              <a:t>У 12-14 років</a:t>
            </a:r>
            <a:r>
              <a:rPr lang="ru-RU" sz="2400" smtClean="0"/>
              <a:t> високого ступеня спеціалізації досягають пірамідні нейрони і високого ступеня диференціації - інтернейрони.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Питома вага волокон стає більше обсягу клітинних елементів. До 18 років організація кори досягає рівня дорослої людини.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/>
          </p:cNvSpPr>
          <p:nvPr>
            <p:ph type="body" idx="1"/>
          </p:nvPr>
        </p:nvSpPr>
        <p:spPr>
          <a:xfrm>
            <a:off x="628650" y="727075"/>
            <a:ext cx="7886700" cy="5449888"/>
          </a:xfrm>
        </p:spPr>
        <p:txBody>
          <a:bodyPr/>
          <a:lstStyle/>
          <a:p>
            <a:r>
              <a:rPr lang="ru-RU" smtClean="0"/>
              <a:t>- кровопостачання головного мозку значно краще, ніж у дорослих; </a:t>
            </a:r>
          </a:p>
          <a:p>
            <a:r>
              <a:rPr lang="ru-RU" smtClean="0"/>
              <a:t>- відтік крові від головного мозку гірше, тому що не розвинені диплоїчні вени (безклапанні, ними кров відтікає від кісток черепа, вони утворюються тільки після закриття джерельця); </a:t>
            </a:r>
          </a:p>
          <a:p>
            <a:r>
              <a:rPr lang="ru-RU" smtClean="0"/>
              <a:t>- велика проникність гематоенцефалічний бар'єр; </a:t>
            </a:r>
          </a:p>
          <a:p>
            <a:r>
              <a:rPr lang="ru-RU" smtClean="0"/>
              <a:t>- тверда мозкова оболонка у новонародженого відносно тонка, зрощена з кістками основи черепа;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675" y="217488"/>
            <a:ext cx="8521700" cy="649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" y="336550"/>
            <a:ext cx="8502650" cy="625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888" y="173038"/>
            <a:ext cx="8847137" cy="657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Содержимое 3" descr="img5.gif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851275" y="476250"/>
            <a:ext cx="5157788" cy="5545138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196684" y="2303333"/>
            <a:ext cx="4085507" cy="2670738"/>
          </a:xfrm>
          <a:prstGeom prst="roundRect">
            <a:avLst>
              <a:gd name="adj" fmla="val 30889"/>
            </a:avLst>
          </a:prstGeom>
          <a:solidFill>
            <a:schemeClr val="bg2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>
                <a:solidFill>
                  <a:schemeClr val="tx1"/>
                </a:solidFill>
                <a:cs typeface="Arial" charset="0"/>
              </a:rPr>
              <a:t>Спинний мозок оточений</a:t>
            </a:r>
          </a:p>
          <a:p>
            <a:pPr>
              <a:defRPr/>
            </a:pPr>
            <a:r>
              <a:rPr lang="ru-RU" sz="2400">
                <a:solidFill>
                  <a:schemeClr val="tx1"/>
                </a:solidFill>
                <a:cs typeface="Arial" charset="0"/>
              </a:rPr>
              <a:t>трьома оболонками: </a:t>
            </a:r>
          </a:p>
          <a:p>
            <a:pPr>
              <a:defRPr/>
            </a:pPr>
            <a:r>
              <a:rPr lang="ru-RU" sz="2400">
                <a:solidFill>
                  <a:schemeClr val="tx1"/>
                </a:solidFill>
                <a:cs typeface="Arial" charset="0"/>
              </a:rPr>
              <a:t>- твердою,</a:t>
            </a:r>
          </a:p>
          <a:p>
            <a:pPr>
              <a:buFontTx/>
              <a:buChar char="-"/>
              <a:defRPr/>
            </a:pPr>
            <a:r>
              <a:rPr lang="ru-RU" sz="2400">
                <a:solidFill>
                  <a:schemeClr val="tx1"/>
                </a:solidFill>
                <a:cs typeface="Arial" charset="0"/>
              </a:rPr>
              <a:t>павутинною,</a:t>
            </a:r>
          </a:p>
          <a:p>
            <a:pPr>
              <a:buFontTx/>
              <a:buChar char="-"/>
              <a:defRPr/>
            </a:pPr>
            <a:r>
              <a:rPr lang="ru-RU" sz="2400">
                <a:solidFill>
                  <a:schemeClr val="tx1"/>
                </a:solidFill>
                <a:cs typeface="Arial" charset="0"/>
              </a:rPr>
              <a:t>м'якою</a:t>
            </a:r>
            <a:r>
              <a:rPr lang="ru-RU">
                <a:solidFill>
                  <a:schemeClr val="tx1"/>
                </a:solidFill>
                <a:cs typeface="Arial" charset="0"/>
              </a:rPr>
              <a:t>.</a:t>
            </a: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1ECF487-DA6D-41F5-8B10-A16D56DF8A32}" type="slidenum">
              <a:rPr lang="ru-RU"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ru-RU" sz="1200" b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247378" y="224814"/>
            <a:ext cx="8681131" cy="860701"/>
          </a:xfrm>
          <a:prstGeom prst="roundRect">
            <a:avLst>
              <a:gd name="adj" fmla="val 30889"/>
            </a:avLst>
          </a:prstGeom>
          <a:solidFill>
            <a:schemeClr val="bg2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200">
                <a:solidFill>
                  <a:schemeClr val="tx1"/>
                </a:solidFill>
                <a:cs typeface="Arial" charset="0"/>
              </a:rPr>
              <a:t>Всередині спинний мозок складається із сірої речовини - скупчення тіл нейронів - і білої речовини, утвореного відростками нейронів</a:t>
            </a:r>
            <a:r>
              <a:rPr lang="ru-RU">
                <a:solidFill>
                  <a:schemeClr val="tx1"/>
                </a:solidFill>
                <a:cs typeface="Arial" charset="0"/>
              </a:rPr>
              <a:t>.</a:t>
            </a:r>
          </a:p>
        </p:txBody>
      </p:sp>
      <p:pic>
        <p:nvPicPr>
          <p:cNvPr id="36868" name="Рисунок 8" descr="334135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363" y="1192213"/>
            <a:ext cx="7686675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013C6B4-7177-4229-B548-03E8455D54A8}" type="slidenum">
              <a:rPr lang="ru-RU"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ru-RU" sz="1200" b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744538" y="265113"/>
            <a:ext cx="8066087" cy="59055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Внутрішня будова спинного мозку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48263" y="1479550"/>
            <a:ext cx="38782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uk-UA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Центральний канал (ліквор)</a:t>
            </a:r>
          </a:p>
          <a:p>
            <a:pPr marL="342900" indent="-342900">
              <a:buFontTx/>
              <a:buAutoNum type="arabicPeriod"/>
            </a:pPr>
            <a:r>
              <a:rPr lang="uk-UA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Сіра речовина</a:t>
            </a:r>
          </a:p>
          <a:p>
            <a:pPr marL="342900" indent="-342900">
              <a:buFontTx/>
              <a:buAutoNum type="arabicPeriod"/>
            </a:pPr>
            <a:r>
              <a:rPr lang="uk-UA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Біла речовина</a:t>
            </a:r>
          </a:p>
          <a:p>
            <a:pPr marL="342900" indent="-342900">
              <a:buFontTx/>
              <a:buAutoNum type="arabicPeriod"/>
            </a:pPr>
            <a:r>
              <a:rPr lang="uk-UA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Задній корінець </a:t>
            </a:r>
          </a:p>
          <a:p>
            <a:pPr marL="342900" indent="-342900">
              <a:buFontTx/>
              <a:buAutoNum type="arabicPeriod"/>
            </a:pPr>
            <a:r>
              <a:rPr lang="uk-UA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Передній корінець </a:t>
            </a:r>
          </a:p>
          <a:p>
            <a:pPr marL="342900" indent="-342900">
              <a:buFontTx/>
              <a:buAutoNum type="arabicPeriod"/>
            </a:pPr>
            <a:r>
              <a:rPr lang="uk-UA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Ганглій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4863" y="1168400"/>
            <a:ext cx="4254500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3125788" y="1093788"/>
            <a:ext cx="360362" cy="35877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332038" y="1052513"/>
            <a:ext cx="358775" cy="35877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4529138" y="1966913"/>
            <a:ext cx="360362" cy="36036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108450" y="1606550"/>
            <a:ext cx="360363" cy="36036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341813" y="4283075"/>
            <a:ext cx="360362" cy="35877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279525" y="1446213"/>
            <a:ext cx="360363" cy="36036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433638" y="4800600"/>
            <a:ext cx="6107112" cy="7778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uk-UA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Сіра речовина складається з 3% тіл рухових нейронів та 97% вставних нейронів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Содержимое 3" descr="21.02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214313"/>
            <a:ext cx="3286125" cy="6400800"/>
          </a:xfrm>
        </p:spPr>
      </p:pic>
      <p:sp>
        <p:nvSpPr>
          <p:cNvPr id="9" name="Скругленный прямоугольник 8"/>
          <p:cNvSpPr/>
          <p:nvPr/>
        </p:nvSpPr>
        <p:spPr>
          <a:xfrm>
            <a:off x="3857620" y="214290"/>
            <a:ext cx="4857784" cy="1857388"/>
          </a:xfrm>
          <a:prstGeom prst="roundRect">
            <a:avLst>
              <a:gd name="adj" fmla="val 30889"/>
            </a:avLst>
          </a:prstGeom>
          <a:solidFill>
            <a:schemeClr val="bg2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0">
                <a:solidFill>
                  <a:schemeClr val="tx1"/>
                </a:solidFill>
                <a:cs typeface="Arial" charset="0"/>
              </a:rPr>
              <a:t>Виходячи через міжхребетні отвори, передній і задній корінці з’єднуються — так</a:t>
            </a:r>
            <a:r>
              <a:rPr lang="en-US" b="0">
                <a:solidFill>
                  <a:schemeClr val="tx1"/>
                </a:solidFill>
                <a:cs typeface="Arial" charset="0"/>
              </a:rPr>
              <a:t> </a:t>
            </a:r>
            <a:r>
              <a:rPr lang="ru-RU" b="0">
                <a:solidFill>
                  <a:schemeClr val="tx1"/>
                </a:solidFill>
                <a:cs typeface="Arial" charset="0"/>
              </a:rPr>
              <a:t>утворюється змішаний спинномозковий нерв. Від кожного сегмента відходить пара</a:t>
            </a:r>
          </a:p>
          <a:p>
            <a:pPr>
              <a:defRPr/>
            </a:pPr>
            <a:r>
              <a:rPr lang="ru-RU" b="0">
                <a:solidFill>
                  <a:schemeClr val="tx1"/>
                </a:solidFill>
                <a:cs typeface="Arial" charset="0"/>
              </a:rPr>
              <a:t>таких нервів.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4810" y="2214554"/>
            <a:ext cx="4143404" cy="2071702"/>
          </a:xfrm>
          <a:prstGeom prst="roundRect">
            <a:avLst>
              <a:gd name="adj" fmla="val 30889"/>
            </a:avLst>
          </a:prstGeom>
          <a:solidFill>
            <a:schemeClr val="bg2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0">
                <a:solidFill>
                  <a:schemeClr val="tx1"/>
                </a:solidFill>
                <a:cs typeface="Arial" charset="0"/>
              </a:rPr>
              <a:t>Від спинного мозку відходить 31 пара спинномозкових нервів, які залишають хребетний канал через відповідні міжхребетні отвори і симетрично розгалужуються в правій і лівій половинах тіла.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43438" y="4500570"/>
            <a:ext cx="3286148" cy="2071702"/>
          </a:xfrm>
          <a:prstGeom prst="roundRect">
            <a:avLst>
              <a:gd name="adj" fmla="val 30889"/>
            </a:avLst>
          </a:prstGeom>
          <a:solidFill>
            <a:schemeClr val="bg2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0">
                <a:solidFill>
                  <a:schemeClr val="tx1"/>
                </a:solidFill>
                <a:cs typeface="Arial" charset="0"/>
              </a:rPr>
              <a:t>Сегменти спинного</a:t>
            </a:r>
          </a:p>
          <a:p>
            <a:pPr>
              <a:defRPr/>
            </a:pPr>
            <a:r>
              <a:rPr lang="ru-RU" b="0">
                <a:solidFill>
                  <a:schemeClr val="tx1"/>
                </a:solidFill>
                <a:cs typeface="Arial" charset="0"/>
              </a:rPr>
              <a:t>мозку: </a:t>
            </a:r>
          </a:p>
          <a:p>
            <a:pPr>
              <a:defRPr/>
            </a:pPr>
            <a:r>
              <a:rPr lang="ru-RU" b="0" i="1">
                <a:solidFill>
                  <a:schemeClr val="tx1"/>
                </a:solidFill>
                <a:cs typeface="Arial" charset="0"/>
              </a:rPr>
              <a:t>1 — шийні (С1–С8);</a:t>
            </a:r>
          </a:p>
          <a:p>
            <a:pPr>
              <a:defRPr/>
            </a:pPr>
            <a:r>
              <a:rPr lang="ru-RU" b="0" i="1">
                <a:solidFill>
                  <a:schemeClr val="tx1"/>
                </a:solidFill>
                <a:cs typeface="Arial" charset="0"/>
              </a:rPr>
              <a:t>2 — грудні (Т1–Т12);</a:t>
            </a:r>
          </a:p>
          <a:p>
            <a:pPr>
              <a:defRPr/>
            </a:pPr>
            <a:r>
              <a:rPr lang="ru-RU" b="0" i="1">
                <a:solidFill>
                  <a:schemeClr val="tx1"/>
                </a:solidFill>
                <a:cs typeface="Arial" charset="0"/>
              </a:rPr>
              <a:t>3 — поперекові (</a:t>
            </a:r>
            <a:r>
              <a:rPr lang="en-US" b="0" i="1">
                <a:solidFill>
                  <a:schemeClr val="tx1"/>
                </a:solidFill>
                <a:cs typeface="Arial" charset="0"/>
              </a:rPr>
              <a:t>L1–L5);</a:t>
            </a:r>
          </a:p>
          <a:p>
            <a:pPr>
              <a:defRPr/>
            </a:pPr>
            <a:r>
              <a:rPr lang="ru-RU" b="0" i="1">
                <a:solidFill>
                  <a:schemeClr val="tx1"/>
                </a:solidFill>
                <a:cs typeface="Arial" charset="0"/>
              </a:rPr>
              <a:t>4 — крижові (</a:t>
            </a:r>
            <a:r>
              <a:rPr lang="en-US" b="0" i="1">
                <a:solidFill>
                  <a:schemeClr val="tx1"/>
                </a:solidFill>
                <a:cs typeface="Arial" charset="0"/>
              </a:rPr>
              <a:t>S1–S5);</a:t>
            </a:r>
          </a:p>
          <a:p>
            <a:pPr>
              <a:defRPr/>
            </a:pPr>
            <a:r>
              <a:rPr lang="ru-RU" b="0" i="1">
                <a:solidFill>
                  <a:schemeClr val="tx1"/>
                </a:solidFill>
                <a:cs typeface="Arial" charset="0"/>
              </a:rPr>
              <a:t>5 — куприковий (Со)</a:t>
            </a:r>
            <a:endParaRPr lang="ru-RU" b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858A51B-5A97-4F44-940A-ED257246E644}" type="slidenum">
              <a:rPr lang="ru-RU"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ru-RU" sz="1200" b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822450" y="188913"/>
            <a:ext cx="6107113" cy="57785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Функції спинного мозку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981075"/>
            <a:ext cx="2095500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2916238" y="1844675"/>
            <a:ext cx="1117600" cy="3746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шийний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16238" y="3254375"/>
            <a:ext cx="1117600" cy="3746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грудний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05125" y="4710113"/>
            <a:ext cx="1439863" cy="3746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поперековий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05125" y="5502275"/>
            <a:ext cx="1439863" cy="3746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крижовий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16238" y="5949950"/>
            <a:ext cx="1439862" cy="3746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куприковий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Рисунок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98757">
            <a:off x="7769225" y="536575"/>
            <a:ext cx="7715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Копия 1003040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73538" y="1155700"/>
            <a:ext cx="104616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Рисунок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1158875"/>
            <a:ext cx="1079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Копия atlas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02113" y="3003550"/>
            <a:ext cx="8255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12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53338" y="3098800"/>
            <a:ext cx="1274762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8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48438" y="3038475"/>
            <a:ext cx="9525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176602_image_large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19700" y="3006725"/>
            <a:ext cx="1276350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513.gif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91075" y="4633913"/>
            <a:ext cx="1035050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а.gif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548438" y="4425950"/>
            <a:ext cx="1347787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/>
          </p:cNvSpPr>
          <p:nvPr>
            <p:ph type="body" idx="1"/>
          </p:nvPr>
        </p:nvSpPr>
        <p:spPr>
          <a:xfrm>
            <a:off x="309563" y="536575"/>
            <a:ext cx="8534400" cy="59705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smtClean="0"/>
              <a:t>У перші місяці розвитку зародка людини довжина спинного мозку співпадає з довжиною хребта, але пізніше спинний мозок відстає у рості від хребта і у новонародженого нижній кінець спинного мозку знаходиться на рівні </a:t>
            </a:r>
            <a:r>
              <a:rPr lang="uk-UA" sz="2400" smtClean="0"/>
              <a:t>ІІІ</a:t>
            </a:r>
            <a:r>
              <a:rPr lang="ru-RU" sz="2400" smtClean="0"/>
              <a:t>, до 4-5 років між 1 і 2 поперековим, а у дорослих - на рівні 1 поперекового хребця. 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спинний мозок відносно довше, ніж у дорослого, доходить до третього поперекового хребця проєкція сегментів у цьому періоді не відповідає хребцям, остаточно ріст закінчується до 5-6 років. 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Спинний мозок у дитини розвивається раніше головного, але його ріст та диференціація продовжуються до юнацького віку. 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Найбільш інтенсивно спинний мозок росте у дітей у період перших 10 років життя. 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Моторні (еферентні) нейрони розвиваються раніше, ніж аферентні (чутливі), впродовж всього періоду онтогенезу. Саме з цієї причини дітям значно легше копіювати рухи інших, ніж виробляти власні рухові акти.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3825"/>
            <a:ext cx="914400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5" descr="Периферична нервова система.Соматична та автономна нервова систем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57163"/>
            <a:ext cx="8604250" cy="653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63538"/>
            <a:ext cx="8634413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838" y="609600"/>
            <a:ext cx="8432800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/>
          </p:cNvSpPr>
          <p:nvPr>
            <p:ph type="body" idx="1"/>
          </p:nvPr>
        </p:nvSpPr>
        <p:spPr>
          <a:xfrm>
            <a:off x="254000" y="500063"/>
            <a:ext cx="8718550" cy="61801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b="1" smtClean="0"/>
              <a:t>Головний мозок (encephalon) знаходиться у порожнині черепа. </a:t>
            </a:r>
          </a:p>
          <a:p>
            <a:pPr>
              <a:buFont typeface="Arial" charset="0"/>
              <a:buNone/>
            </a:pPr>
            <a:r>
              <a:rPr lang="ru-RU" sz="3600" b="1" smtClean="0"/>
              <a:t>Він складається із двох  півкуль  (найновіша  частина  в  еволюційному  розвитку)  і  стовбура (довгастий  мозок,  міст,  ніжки  мозку). </a:t>
            </a:r>
          </a:p>
          <a:p>
            <a:pPr>
              <a:buFont typeface="Arial" charset="0"/>
              <a:buNone/>
            </a:pPr>
            <a:r>
              <a:rPr lang="ru-RU" sz="3600" b="1" smtClean="0"/>
              <a:t> Верхньобокова поверхня головного  мозку  опукла,  а  нижня  (основа)  -  нерівна,  тут  від  головного  мозку відходить 12 пар черепномозгових нервів.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455613"/>
            <a:ext cx="8632825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5" descr="Нервова регуляція вегетативних функцій | Тест з біології – «На Урок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138" y="265113"/>
            <a:ext cx="8582025" cy="625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25" y="877888"/>
            <a:ext cx="8393113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3"/>
          <p:cNvSpPr>
            <a:spLocks noGrp="1"/>
          </p:cNvSpPr>
          <p:nvPr>
            <p:ph type="body" idx="1"/>
          </p:nvPr>
        </p:nvSpPr>
        <p:spPr>
          <a:xfrm>
            <a:off x="207963" y="352425"/>
            <a:ext cx="8793162" cy="6235700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smtClean="0"/>
              <a:t>У онтогенезі </a:t>
            </a:r>
            <a:r>
              <a:rPr lang="ru-RU" sz="2400" b="1" i="1" u="sng" smtClean="0"/>
              <a:t>вегетативна нервова система (ВНС</a:t>
            </a:r>
            <a:r>
              <a:rPr lang="ru-RU" sz="2400" smtClean="0"/>
              <a:t>) зазнає суттєвих змін, змінюється частка участі її відділів в регуляції функцій організму.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smtClean="0"/>
              <a:t>ВНС новонароджених відрізняється незрілістю. Характерною її особливістю у перші роки життя дитини є підвищена збудливість, мінливість вегетативних реакцій, значна їх вираженість. У дітей, особливо грудного віку, спостерігається нестійкість показників вегетативних функцій, н-д частоти дихання і пульсу. Стійкість їх починає розвиватися на другому році життя дитини.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smtClean="0"/>
              <a:t>У перші роки життя </a:t>
            </a:r>
            <a:r>
              <a:rPr lang="ru-RU" sz="2400" u="sng" smtClean="0"/>
              <a:t>головну роль</a:t>
            </a:r>
            <a:r>
              <a:rPr lang="ru-RU" sz="2400" smtClean="0"/>
              <a:t> в регуляції функцій внутрішніх органів грає </a:t>
            </a:r>
            <a:r>
              <a:rPr lang="ru-RU" sz="2400" u="sng" smtClean="0"/>
              <a:t>симпатичний відділ ВНС.</a:t>
            </a:r>
            <a:r>
              <a:rPr lang="ru-RU" sz="2400" smtClean="0"/>
              <a:t>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u="sng" smtClean="0"/>
              <a:t>Парасимпатический відділ</a:t>
            </a:r>
            <a:r>
              <a:rPr lang="ru-RU" sz="2400" smtClean="0"/>
              <a:t> включається у рефлекторні реакції </a:t>
            </a:r>
            <a:r>
              <a:rPr lang="ru-RU" sz="2400" u="sng" smtClean="0"/>
              <a:t>з</a:t>
            </a:r>
            <a:r>
              <a:rPr lang="ru-RU" sz="2400" smtClean="0"/>
              <a:t> </a:t>
            </a:r>
            <a:r>
              <a:rPr lang="ru-RU" sz="2400" u="sng" smtClean="0"/>
              <a:t>3-го місяця життя</a:t>
            </a:r>
            <a:r>
              <a:rPr lang="ru-RU" sz="2400" smtClean="0"/>
              <a:t>. До 3 років тонус парасимпатичних нервів стає більш вираженим.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u="sng" smtClean="0"/>
              <a:t>Відділи ВНС починають функціонувати по відношенню до різних систем організму у різній послідовності</a:t>
            </a:r>
            <a:r>
              <a:rPr lang="ru-RU" sz="2400" smtClean="0"/>
              <a:t>. Так, у регуляцію функцій шлунково-кишкового тракту спочатку включається парасимпатична нервова система, симпатична ж регуляція починає діяти у період відучування від грудей.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2400" smtClean="0"/>
              <a:t>У регуляції діяльності серця парасимпатичну нервову систему випереджає симпатична.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3"/>
          <p:cNvSpPr>
            <a:spLocks noGrp="1"/>
          </p:cNvSpPr>
          <p:nvPr>
            <p:ph type="body" idx="1"/>
          </p:nvPr>
        </p:nvSpPr>
        <p:spPr>
          <a:xfrm>
            <a:off x="628650" y="517525"/>
            <a:ext cx="7886700" cy="5659438"/>
          </a:xfrm>
        </p:spPr>
        <p:txBody>
          <a:bodyPr/>
          <a:lstStyle/>
          <a:p>
            <a:r>
              <a:rPr lang="ru-RU" smtClean="0"/>
              <a:t>У перші періоди життя (до 7 років) у дитини перебільшує активність симпатичної частини ВНС, що обумовлює дихальні та серцеві аритмії, підвищену пітливість та ін. </a:t>
            </a:r>
          </a:p>
          <a:p>
            <a:r>
              <a:rPr lang="ru-RU" smtClean="0"/>
              <a:t>Переважання симпатичної регуляції у дитячому віці обумовлено особливостями дитячого організму, що розвивається і потребує підвищеної активності усіх процесів життєдіяльності. </a:t>
            </a:r>
          </a:p>
          <a:p>
            <a:r>
              <a:rPr lang="ru-RU" smtClean="0"/>
              <a:t>Остаточний розвиток вегетативної нервової системи та встановлення балансу активності обох відділів цієї системи завершується у 15-16 років. 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8"/>
            <a:ext cx="9144000" cy="610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4.02.2010 22-01-2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500438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Рисунок 5" descr="07020803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2000250"/>
            <a:ext cx="4429125" cy="376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4282" y="4572008"/>
            <a:ext cx="4572000" cy="923330"/>
          </a:xfrm>
          <a:prstGeom prst="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Мозочок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розміщений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в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потиличної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частини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голови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під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переднім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мозком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Він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регулює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координацію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і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баланс.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714357"/>
            <a:ext cx="5286412" cy="1200329"/>
          </a:xfrm>
          <a:prstGeom prst="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Передній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мозок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-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заповнює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більшу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частину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черепної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коробки. З ним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пов'язана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пам'ять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,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вирішення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проблем,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мислення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і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почуття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.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Він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також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регулює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рух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5857892"/>
            <a:ext cx="8072494" cy="923330"/>
          </a:xfrm>
          <a:prstGeom prst="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Стовбур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мозку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розташований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внизу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під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півкулями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і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попереду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мозочка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.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Він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з'єднує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мозок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з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хребтом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і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регулює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автоматичні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функції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-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дихання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,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травлення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,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серцебиття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і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кров'яний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r>
              <a:rPr lang="ru-RU" b="0" dirty="0" err="1">
                <a:solidFill>
                  <a:schemeClr val="tx1"/>
                </a:solidFill>
                <a:latin typeface="+mn-lt"/>
                <a:cs typeface="+mn-cs"/>
              </a:rPr>
              <a:t>тиск</a:t>
            </a:r>
            <a:r>
              <a:rPr lang="ru-RU" b="0" dirty="0">
                <a:solidFill>
                  <a:schemeClr val="tx1"/>
                </a:solidFill>
                <a:latin typeface="+mn-lt"/>
                <a:cs typeface="+mn-cs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0"/>
            <a:ext cx="3080843" cy="584775"/>
          </a:xfrm>
          <a:prstGeom prst="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0" dirty="0">
                <a:solidFill>
                  <a:schemeClr val="tx1"/>
                </a:solidFill>
                <a:latin typeface="+mn-lt"/>
                <a:cs typeface="+mn-cs"/>
              </a:rPr>
              <a:t>БУДОВА МОЗКУ.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429124" y="1285860"/>
            <a:ext cx="2071702" cy="1071570"/>
          </a:xfrm>
          <a:prstGeom prst="round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Передній мозок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72330" y="1285860"/>
            <a:ext cx="1857388" cy="10001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Мозочок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28992" y="2571744"/>
            <a:ext cx="2000264" cy="785818"/>
          </a:xfrm>
          <a:prstGeom prst="roundRect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Проміжний мозок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5786" y="1214422"/>
            <a:ext cx="2071702" cy="10001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Стовбур головного мозку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00100" y="5000636"/>
            <a:ext cx="1785950" cy="85725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Середній мозок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3929066"/>
            <a:ext cx="1857388" cy="78581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Міст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00" y="2714620"/>
            <a:ext cx="1785950" cy="85725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Довгастий мозок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861326" y="5214950"/>
            <a:ext cx="1694810" cy="64294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Гіпоталамус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29058" y="4429132"/>
            <a:ext cx="1571636" cy="64294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Епіфіз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29058" y="3714752"/>
            <a:ext cx="1500198" cy="5715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Таламус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73277" y="214290"/>
            <a:ext cx="3949891" cy="42862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</a:rPr>
              <a:t>  Головний мозок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7620" y="6000768"/>
            <a:ext cx="1500198" cy="64294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Гіпофіз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21" name="Управляющая кнопка: далее 20">
            <a:hlinkClick r:id="rId3" action="ppaction://hlinksldjump" highlightClick="1"/>
          </p:cNvPr>
          <p:cNvSpPr/>
          <p:nvPr/>
        </p:nvSpPr>
        <p:spPr>
          <a:xfrm>
            <a:off x="2735263" y="1714500"/>
            <a:ext cx="571500" cy="5715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2" name="Управляющая кнопка: далее 21">
            <a:hlinkClick r:id="rId4" action="ppaction://hlinksldjump" highlightClick="1"/>
          </p:cNvPr>
          <p:cNvSpPr/>
          <p:nvPr/>
        </p:nvSpPr>
        <p:spPr>
          <a:xfrm>
            <a:off x="2428875" y="3143250"/>
            <a:ext cx="571500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3" name="Управляющая кнопка: далее 22">
            <a:hlinkClick r:id="rId5" action="ppaction://hlinksldjump" highlightClick="1"/>
          </p:cNvPr>
          <p:cNvSpPr/>
          <p:nvPr/>
        </p:nvSpPr>
        <p:spPr>
          <a:xfrm>
            <a:off x="2500313" y="4286250"/>
            <a:ext cx="571500" cy="5715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" name="Управляющая кнопка: далее 23">
            <a:hlinkClick r:id="rId6" action="ppaction://hlinksldjump" highlightClick="1"/>
          </p:cNvPr>
          <p:cNvSpPr/>
          <p:nvPr/>
        </p:nvSpPr>
        <p:spPr>
          <a:xfrm>
            <a:off x="2500313" y="5500688"/>
            <a:ext cx="571500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7" name="Управляющая кнопка: далее 26">
            <a:hlinkClick r:id="rId7" action="ppaction://hlinksldjump" highlightClick="1"/>
          </p:cNvPr>
          <p:cNvSpPr/>
          <p:nvPr/>
        </p:nvSpPr>
        <p:spPr>
          <a:xfrm>
            <a:off x="5286375" y="3929063"/>
            <a:ext cx="571500" cy="4714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8" name="Управляющая кнопка: далее 27">
            <a:hlinkClick r:id="rId8" action="ppaction://hlinksldjump" highlightClick="1"/>
          </p:cNvPr>
          <p:cNvSpPr/>
          <p:nvPr/>
        </p:nvSpPr>
        <p:spPr>
          <a:xfrm>
            <a:off x="5214938" y="3214688"/>
            <a:ext cx="500062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9" name="Управляющая кнопка: далее 28">
            <a:hlinkClick r:id="" action="ppaction://noaction" highlightClick="1"/>
          </p:cNvPr>
          <p:cNvSpPr/>
          <p:nvPr/>
        </p:nvSpPr>
        <p:spPr>
          <a:xfrm>
            <a:off x="5286375" y="4714875"/>
            <a:ext cx="571500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30" name="Управляющая кнопка: далее 29">
            <a:hlinkClick r:id="" action="ppaction://noaction" highlightClick="1"/>
          </p:cNvPr>
          <p:cNvSpPr/>
          <p:nvPr/>
        </p:nvSpPr>
        <p:spPr>
          <a:xfrm>
            <a:off x="5453063" y="5581650"/>
            <a:ext cx="500062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31" name="Управляющая кнопка: далее 30">
            <a:hlinkClick r:id="" action="ppaction://noaction" highlightClick="1"/>
          </p:cNvPr>
          <p:cNvSpPr/>
          <p:nvPr/>
        </p:nvSpPr>
        <p:spPr>
          <a:xfrm>
            <a:off x="5143500" y="6215063"/>
            <a:ext cx="500063" cy="4000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32" name="Управляющая кнопка: далее 31">
            <a:hlinkClick r:id="rId9" action="ppaction://hlinksldjump" highlightClick="1"/>
          </p:cNvPr>
          <p:cNvSpPr/>
          <p:nvPr/>
        </p:nvSpPr>
        <p:spPr>
          <a:xfrm>
            <a:off x="8143875" y="2071688"/>
            <a:ext cx="71437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929322" y="2571744"/>
            <a:ext cx="1571636" cy="1143008"/>
          </a:xfrm>
          <a:prstGeom prst="roundRect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Великі півкулі головного мозку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36" name="Управляющая кнопка: далее 35">
            <a:hlinkClick r:id="" action="ppaction://noaction" highlightClick="1"/>
          </p:cNvPr>
          <p:cNvSpPr/>
          <p:nvPr/>
        </p:nvSpPr>
        <p:spPr>
          <a:xfrm>
            <a:off x="7358063" y="3571875"/>
            <a:ext cx="785812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44" name="Фигура, имеющая форму буквы L 43"/>
          <p:cNvSpPr/>
          <p:nvPr/>
        </p:nvSpPr>
        <p:spPr>
          <a:xfrm>
            <a:off x="714375" y="2000250"/>
            <a:ext cx="428625" cy="914400"/>
          </a:xfrm>
          <a:prstGeom prst="corner">
            <a:avLst>
              <a:gd name="adj1" fmla="val 13333"/>
              <a:gd name="adj2" fmla="val 11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45" name="Фигура, имеющая форму буквы L 44"/>
          <p:cNvSpPr/>
          <p:nvPr/>
        </p:nvSpPr>
        <p:spPr>
          <a:xfrm>
            <a:off x="3571875" y="3571875"/>
            <a:ext cx="428625" cy="1285875"/>
          </a:xfrm>
          <a:prstGeom prst="corner">
            <a:avLst>
              <a:gd name="adj1" fmla="val 13333"/>
              <a:gd name="adj2" fmla="val 11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46" name="Фигура, имеющая форму буквы L 45"/>
          <p:cNvSpPr/>
          <p:nvPr/>
        </p:nvSpPr>
        <p:spPr>
          <a:xfrm>
            <a:off x="714375" y="3071813"/>
            <a:ext cx="428625" cy="2414587"/>
          </a:xfrm>
          <a:prstGeom prst="corner">
            <a:avLst>
              <a:gd name="adj1" fmla="val 13333"/>
              <a:gd name="adj2" fmla="val 11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47" name="Фигура, имеющая форму буквы L 46"/>
          <p:cNvSpPr/>
          <p:nvPr/>
        </p:nvSpPr>
        <p:spPr>
          <a:xfrm>
            <a:off x="3571875" y="3214688"/>
            <a:ext cx="428625" cy="914400"/>
          </a:xfrm>
          <a:prstGeom prst="corner">
            <a:avLst>
              <a:gd name="adj1" fmla="val 13333"/>
              <a:gd name="adj2" fmla="val 11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48" name="Фигура, имеющая форму буквы L 47"/>
          <p:cNvSpPr/>
          <p:nvPr/>
        </p:nvSpPr>
        <p:spPr>
          <a:xfrm>
            <a:off x="3571875" y="4429125"/>
            <a:ext cx="428625" cy="1285875"/>
          </a:xfrm>
          <a:prstGeom prst="corner">
            <a:avLst>
              <a:gd name="adj1" fmla="val 13333"/>
              <a:gd name="adj2" fmla="val 11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49" name="Фигура, имеющая форму буквы L 48"/>
          <p:cNvSpPr/>
          <p:nvPr/>
        </p:nvSpPr>
        <p:spPr>
          <a:xfrm>
            <a:off x="3571875" y="5072063"/>
            <a:ext cx="428625" cy="1285875"/>
          </a:xfrm>
          <a:prstGeom prst="corner">
            <a:avLst>
              <a:gd name="adj1" fmla="val 13333"/>
              <a:gd name="adj2" fmla="val 11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50" name="Фигура, имеющая форму буквы L 49"/>
          <p:cNvSpPr/>
          <p:nvPr/>
        </p:nvSpPr>
        <p:spPr>
          <a:xfrm>
            <a:off x="714375" y="2857500"/>
            <a:ext cx="428625" cy="1285875"/>
          </a:xfrm>
          <a:prstGeom prst="corner">
            <a:avLst>
              <a:gd name="adj1" fmla="val 13333"/>
              <a:gd name="adj2" fmla="val 11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52" name="Стрелка вниз 51"/>
          <p:cNvSpPr/>
          <p:nvPr/>
        </p:nvSpPr>
        <p:spPr>
          <a:xfrm rot="3573499">
            <a:off x="2579688" y="525463"/>
            <a:ext cx="355600" cy="806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54" name="Стрелка вниз 53"/>
          <p:cNvSpPr>
            <a:spLocks noChangeArrowheads="1"/>
          </p:cNvSpPr>
          <p:nvPr/>
        </p:nvSpPr>
        <p:spPr bwMode="auto">
          <a:xfrm rot="-3233096">
            <a:off x="6274594" y="415131"/>
            <a:ext cx="357188" cy="1393825"/>
          </a:xfrm>
          <a:prstGeom prst="downArrow">
            <a:avLst>
              <a:gd name="adj1" fmla="val 50000"/>
              <a:gd name="adj2" fmla="val 50024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5" name="Стрелка вниз 54"/>
          <p:cNvSpPr/>
          <p:nvPr/>
        </p:nvSpPr>
        <p:spPr>
          <a:xfrm>
            <a:off x="4730750" y="650875"/>
            <a:ext cx="341313" cy="706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56" name="Стрелка вниз 55"/>
          <p:cNvSpPr/>
          <p:nvPr/>
        </p:nvSpPr>
        <p:spPr>
          <a:xfrm rot="1590337">
            <a:off x="4122738" y="2092325"/>
            <a:ext cx="250825" cy="5143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57" name="Стрелка вниз 56"/>
          <p:cNvSpPr/>
          <p:nvPr/>
        </p:nvSpPr>
        <p:spPr>
          <a:xfrm rot="20413651">
            <a:off x="6470650" y="2084388"/>
            <a:ext cx="215900" cy="5429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357158" y="6149589"/>
            <a:ext cx="2500330" cy="5177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0" dirty="0">
                <a:solidFill>
                  <a:schemeClr val="tx1"/>
                </a:solidFill>
              </a:rPr>
              <a:t>Ретикулярна формація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59" name="Управляющая кнопка: далее 58">
            <a:hlinkClick r:id="rId5" action="ppaction://hlinksldjump" highlightClick="1"/>
          </p:cNvPr>
          <p:cNvSpPr/>
          <p:nvPr/>
        </p:nvSpPr>
        <p:spPr>
          <a:xfrm>
            <a:off x="2786063" y="6286500"/>
            <a:ext cx="571500" cy="3571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6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6675" y="0"/>
            <a:ext cx="9210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481013"/>
            <a:ext cx="8302625" cy="507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4578" name="Рисунок 40158" descr="C:\Documents and Settings\Мирослава\Рабочий стол\image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9125"/>
            <a:ext cx="8731250" cy="607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8"/>
          <p:cNvSpPr>
            <a:spLocks noChangeArrowheads="1"/>
          </p:cNvSpPr>
          <p:nvPr/>
        </p:nvSpPr>
        <p:spPr bwMode="auto">
          <a:xfrm>
            <a:off x="730250" y="196850"/>
            <a:ext cx="7716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Представництво різних функцій в корі головного мозку</a:t>
            </a:r>
            <a:endParaRPr lang="ru-RU" sz="2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1992</TotalTime>
  <Words>1069</Words>
  <Application>Microsoft Office PowerPoint</Application>
  <PresentationFormat>Экран (4:3)</PresentationFormat>
  <Paragraphs>105</Paragraphs>
  <Slides>35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 Light</vt:lpstr>
      <vt:lpstr>Calibri</vt:lpstr>
      <vt:lpstr>Times New Roman</vt:lpstr>
      <vt:lpstr>Тема Office</vt:lpstr>
      <vt:lpstr>Вікові морфофункціональні особливості центральної та периферичної нервової системи дітей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1</cp:lastModifiedBy>
  <cp:revision>43</cp:revision>
  <dcterms:created xsi:type="dcterms:W3CDTF">2016-11-12T15:02:45Z</dcterms:created>
  <dcterms:modified xsi:type="dcterms:W3CDTF">2021-04-06T11:27:34Z</dcterms:modified>
</cp:coreProperties>
</file>