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0" r:id="rId4"/>
    <p:sldId id="257" r:id="rId5"/>
    <p:sldId id="258" r:id="rId6"/>
    <p:sldId id="260" r:id="rId7"/>
    <p:sldId id="261" r:id="rId8"/>
    <p:sldId id="265" r:id="rId9"/>
    <p:sldId id="266" r:id="rId10"/>
    <p:sldId id="268" r:id="rId11"/>
    <p:sldId id="264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09C935-8E28-4FD9-A428-019A067E7147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3D4FC2B-12C9-4BF6-81AC-22FCE88B4949}">
      <dgm:prSet/>
      <dgm:spPr/>
      <dgm:t>
        <a:bodyPr/>
        <a:lstStyle/>
        <a:p>
          <a:pPr rtl="0"/>
          <a:r>
            <a:rPr lang="en-US" dirty="0" smtClean="0"/>
            <a:t>are formed on the basis of words and morphemes that already exist in the language</a:t>
          </a:r>
          <a:endParaRPr lang="ru-RU" dirty="0"/>
        </a:p>
      </dgm:t>
    </dgm:pt>
    <dgm:pt modelId="{6ACD96FE-2FDC-465B-8668-56357536611C}" type="parTrans" cxnId="{181D6BF5-8D03-487D-B691-2EDBA2616906}">
      <dgm:prSet/>
      <dgm:spPr/>
      <dgm:t>
        <a:bodyPr/>
        <a:lstStyle/>
        <a:p>
          <a:endParaRPr lang="ru-RU"/>
        </a:p>
      </dgm:t>
    </dgm:pt>
    <dgm:pt modelId="{565EC065-6E0B-4FB5-86ED-6409890F5836}" type="sibTrans" cxnId="{181D6BF5-8D03-487D-B691-2EDBA2616906}">
      <dgm:prSet/>
      <dgm:spPr/>
      <dgm:t>
        <a:bodyPr/>
        <a:lstStyle/>
        <a:p>
          <a:endParaRPr lang="ru-RU"/>
        </a:p>
      </dgm:t>
    </dgm:pt>
    <dgm:pt modelId="{FF5E4E7C-AB73-4A95-BCA1-BBA224F36CDB}">
      <dgm:prSet/>
      <dgm:spPr/>
      <dgm:t>
        <a:bodyPr/>
        <a:lstStyle/>
        <a:p>
          <a:pPr rtl="0"/>
          <a:r>
            <a:rPr lang="en-US" smtClean="0"/>
            <a:t>The analysis of these words and morphemes is an additional helpful tool in finding out the meaning of the neologism</a:t>
          </a:r>
          <a:endParaRPr lang="ru-RU"/>
        </a:p>
      </dgm:t>
    </dgm:pt>
    <dgm:pt modelId="{BB6AB0D6-E660-4EDE-B846-1EE90AF846C6}" type="parTrans" cxnId="{19AAF516-D24F-4EB9-B603-6FF6948D6DC6}">
      <dgm:prSet/>
      <dgm:spPr/>
      <dgm:t>
        <a:bodyPr/>
        <a:lstStyle/>
        <a:p>
          <a:endParaRPr lang="ru-RU"/>
        </a:p>
      </dgm:t>
    </dgm:pt>
    <dgm:pt modelId="{4D251AA6-3F28-4CF7-A6A7-0EB9F8EE9B6F}" type="sibTrans" cxnId="{19AAF516-D24F-4EB9-B603-6FF6948D6DC6}">
      <dgm:prSet/>
      <dgm:spPr/>
      <dgm:t>
        <a:bodyPr/>
        <a:lstStyle/>
        <a:p>
          <a:endParaRPr lang="ru-RU"/>
        </a:p>
      </dgm:t>
    </dgm:pt>
    <dgm:pt modelId="{0F235AE0-3459-4DEA-BB58-935AC72C0431}" type="pres">
      <dgm:prSet presAssocID="{D109C935-8E28-4FD9-A428-019A067E71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C45A2D-D87E-4396-873F-468BB9EBB912}" type="pres">
      <dgm:prSet presAssocID="{FF5E4E7C-AB73-4A95-BCA1-BBA224F36CDB}" presName="boxAndChildren" presStyleCnt="0"/>
      <dgm:spPr/>
    </dgm:pt>
    <dgm:pt modelId="{DDBE0D06-FE6F-4BBC-A92B-5DF7468B7220}" type="pres">
      <dgm:prSet presAssocID="{FF5E4E7C-AB73-4A95-BCA1-BBA224F36CDB}" presName="parentTextBox" presStyleLbl="node1" presStyleIdx="0" presStyleCnt="2"/>
      <dgm:spPr/>
      <dgm:t>
        <a:bodyPr/>
        <a:lstStyle/>
        <a:p>
          <a:endParaRPr lang="ru-RU"/>
        </a:p>
      </dgm:t>
    </dgm:pt>
    <dgm:pt modelId="{AD71E760-4707-4A8F-A450-F5B534C1D3A3}" type="pres">
      <dgm:prSet presAssocID="{565EC065-6E0B-4FB5-86ED-6409890F5836}" presName="sp" presStyleCnt="0"/>
      <dgm:spPr/>
    </dgm:pt>
    <dgm:pt modelId="{A8A30842-E9C0-4AE1-849B-A55F7CA48C20}" type="pres">
      <dgm:prSet presAssocID="{43D4FC2B-12C9-4BF6-81AC-22FCE88B4949}" presName="arrowAndChildren" presStyleCnt="0"/>
      <dgm:spPr/>
    </dgm:pt>
    <dgm:pt modelId="{4DAAE62D-01D1-4391-8C83-330690A04CAD}" type="pres">
      <dgm:prSet presAssocID="{43D4FC2B-12C9-4BF6-81AC-22FCE88B4949}" presName="parentTextArrow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19AAF516-D24F-4EB9-B603-6FF6948D6DC6}" srcId="{D109C935-8E28-4FD9-A428-019A067E7147}" destId="{FF5E4E7C-AB73-4A95-BCA1-BBA224F36CDB}" srcOrd="1" destOrd="0" parTransId="{BB6AB0D6-E660-4EDE-B846-1EE90AF846C6}" sibTransId="{4D251AA6-3F28-4CF7-A6A7-0EB9F8EE9B6F}"/>
    <dgm:cxn modelId="{6B551BBF-4D30-4ED1-AF14-AB8E38BAE919}" type="presOf" srcId="{43D4FC2B-12C9-4BF6-81AC-22FCE88B4949}" destId="{4DAAE62D-01D1-4391-8C83-330690A04CAD}" srcOrd="0" destOrd="0" presId="urn:microsoft.com/office/officeart/2005/8/layout/process4"/>
    <dgm:cxn modelId="{879DC92E-7879-4408-9D37-66120BB61CCA}" type="presOf" srcId="{D109C935-8E28-4FD9-A428-019A067E7147}" destId="{0F235AE0-3459-4DEA-BB58-935AC72C0431}" srcOrd="0" destOrd="0" presId="urn:microsoft.com/office/officeart/2005/8/layout/process4"/>
    <dgm:cxn modelId="{3F09A3C4-7AD8-465D-8649-14D6E1682CEE}" type="presOf" srcId="{FF5E4E7C-AB73-4A95-BCA1-BBA224F36CDB}" destId="{DDBE0D06-FE6F-4BBC-A92B-5DF7468B7220}" srcOrd="0" destOrd="0" presId="urn:microsoft.com/office/officeart/2005/8/layout/process4"/>
    <dgm:cxn modelId="{181D6BF5-8D03-487D-B691-2EDBA2616906}" srcId="{D109C935-8E28-4FD9-A428-019A067E7147}" destId="{43D4FC2B-12C9-4BF6-81AC-22FCE88B4949}" srcOrd="0" destOrd="0" parTransId="{6ACD96FE-2FDC-465B-8668-56357536611C}" sibTransId="{565EC065-6E0B-4FB5-86ED-6409890F5836}"/>
    <dgm:cxn modelId="{4443EB56-55E3-4F86-B214-977080933B2C}" type="presParOf" srcId="{0F235AE0-3459-4DEA-BB58-935AC72C0431}" destId="{C5C45A2D-D87E-4396-873F-468BB9EBB912}" srcOrd="0" destOrd="0" presId="urn:microsoft.com/office/officeart/2005/8/layout/process4"/>
    <dgm:cxn modelId="{D6F4F622-845B-4224-832B-D0916A9D3DB6}" type="presParOf" srcId="{C5C45A2D-D87E-4396-873F-468BB9EBB912}" destId="{DDBE0D06-FE6F-4BBC-A92B-5DF7468B7220}" srcOrd="0" destOrd="0" presId="urn:microsoft.com/office/officeart/2005/8/layout/process4"/>
    <dgm:cxn modelId="{65CCCDAA-7D09-4FF0-9FE6-0477A8FF40D4}" type="presParOf" srcId="{0F235AE0-3459-4DEA-BB58-935AC72C0431}" destId="{AD71E760-4707-4A8F-A450-F5B534C1D3A3}" srcOrd="1" destOrd="0" presId="urn:microsoft.com/office/officeart/2005/8/layout/process4"/>
    <dgm:cxn modelId="{AC4B716B-B2E3-4F5C-9472-CADCB773A7CE}" type="presParOf" srcId="{0F235AE0-3459-4DEA-BB58-935AC72C0431}" destId="{A8A30842-E9C0-4AE1-849B-A55F7CA48C20}" srcOrd="2" destOrd="0" presId="urn:microsoft.com/office/officeart/2005/8/layout/process4"/>
    <dgm:cxn modelId="{DCC362BD-2727-4F3D-8948-B4BD1CD1FBB6}" type="presParOf" srcId="{A8A30842-E9C0-4AE1-849B-A55F7CA48C20}" destId="{4DAAE62D-01D1-4391-8C83-330690A04CA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E0D06-FE6F-4BBC-A92B-5DF7468B7220}">
      <dsp:nvSpPr>
        <dsp:cNvPr id="0" name=""/>
        <dsp:cNvSpPr/>
      </dsp:nvSpPr>
      <dsp:spPr>
        <a:xfrm>
          <a:off x="0" y="2731658"/>
          <a:ext cx="8229600" cy="17922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The analysis of these words and morphemes is an additional helpful tool in finding out the meaning of the neologism</a:t>
          </a:r>
          <a:endParaRPr lang="ru-RU" sz="3200" kern="1200"/>
        </a:p>
      </dsp:txBody>
      <dsp:txXfrm>
        <a:off x="0" y="2731658"/>
        <a:ext cx="8229600" cy="1792263"/>
      </dsp:txXfrm>
    </dsp:sp>
    <dsp:sp modelId="{4DAAE62D-01D1-4391-8C83-330690A04CAD}">
      <dsp:nvSpPr>
        <dsp:cNvPr id="0" name=""/>
        <dsp:cNvSpPr/>
      </dsp:nvSpPr>
      <dsp:spPr>
        <a:xfrm rot="10800000">
          <a:off x="0" y="2040"/>
          <a:ext cx="8229600" cy="275650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are formed on the basis of words and morphemes that already exist in the language</a:t>
          </a:r>
          <a:endParaRPr lang="ru-RU" sz="3200" kern="1200" dirty="0"/>
        </a:p>
      </dsp:txBody>
      <dsp:txXfrm rot="10800000">
        <a:off x="0" y="2040"/>
        <a:ext cx="8229600" cy="1791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685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5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6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3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91449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354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93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1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3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46517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5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2EECAAC-748F-4CB7-9607-759632711F14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0F1D5C6-33A7-4C70-B328-E24F867C73E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202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Lexical Challenges in Translation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5045" y="5199018"/>
            <a:ext cx="8045373" cy="152245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Abbreviations</a:t>
            </a:r>
          </a:p>
          <a:p>
            <a:r>
              <a:rPr lang="en-US" dirty="0" smtClean="0"/>
              <a:t>Neologisms</a:t>
            </a:r>
          </a:p>
          <a:p>
            <a:r>
              <a:rPr lang="en-US" dirty="0" smtClean="0"/>
              <a:t>Realia</a:t>
            </a:r>
          </a:p>
          <a:p>
            <a:r>
              <a:rPr lang="en-US" dirty="0" smtClean="0"/>
              <a:t>phraseologisms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16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NEOLOGISMS: ways of formation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>
                <a:solidFill>
                  <a:schemeClr val="tx2"/>
                </a:solidFill>
              </a:rPr>
              <a:t>A) Existing lexical items with new </a:t>
            </a:r>
            <a:r>
              <a:rPr lang="en-US" sz="4800" dirty="0" smtClean="0">
                <a:solidFill>
                  <a:schemeClr val="tx2"/>
                </a:solidFill>
              </a:rPr>
              <a:t>senses</a:t>
            </a:r>
            <a:endParaRPr lang="en-US" sz="4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4800" dirty="0" smtClean="0">
                <a:solidFill>
                  <a:schemeClr val="tx2"/>
                </a:solidFill>
              </a:rPr>
              <a:t>B</a:t>
            </a:r>
            <a:r>
              <a:rPr lang="en-US" sz="4800" dirty="0">
                <a:solidFill>
                  <a:schemeClr val="tx2"/>
                </a:solidFill>
              </a:rPr>
              <a:t>) New </a:t>
            </a:r>
            <a:r>
              <a:rPr lang="en-US" sz="4800" dirty="0" smtClean="0">
                <a:solidFill>
                  <a:schemeClr val="tx2"/>
                </a:solidFill>
              </a:rPr>
              <a:t>forms</a:t>
            </a:r>
            <a:endParaRPr lang="en-US" sz="48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0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33CCCC"/>
          </a:solidFill>
        </p:spPr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Neologisms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232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words that did not exist in Ukraine before 2013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460969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chemeClr val="tx1"/>
                </a:solidFill>
              </a:rPr>
              <a:t>АТОшники</a:t>
            </a:r>
            <a:r>
              <a:rPr lang="ru-RU" sz="2400" dirty="0">
                <a:solidFill>
                  <a:schemeClr val="tx1"/>
                </a:solidFill>
              </a:rPr>
              <a:t> [</a:t>
            </a:r>
            <a:r>
              <a:rPr lang="en-US" sz="2400" dirty="0" err="1">
                <a:solidFill>
                  <a:schemeClr val="tx1"/>
                </a:solidFill>
              </a:rPr>
              <a:t>atOshnyky</a:t>
            </a:r>
            <a:r>
              <a:rPr lang="en-US" sz="2400" dirty="0">
                <a:solidFill>
                  <a:schemeClr val="tx1"/>
                </a:solidFill>
              </a:rPr>
              <a:t>/</a:t>
            </a:r>
            <a:r>
              <a:rPr lang="en-US" sz="2400" dirty="0" err="1">
                <a:solidFill>
                  <a:schemeClr val="tx1"/>
                </a:solidFill>
              </a:rPr>
              <a:t>atOshniki</a:t>
            </a:r>
            <a:r>
              <a:rPr lang="en-US" sz="2400" dirty="0">
                <a:solidFill>
                  <a:schemeClr val="tx1"/>
                </a:solidFill>
              </a:rPr>
              <a:t>] — Ukrainian warriors that serve in the Anti-Terrorist Operation (ATO) zone.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Тітушки</a:t>
            </a:r>
            <a:r>
              <a:rPr lang="ru-RU" sz="2400" dirty="0" smtClean="0">
                <a:solidFill>
                  <a:schemeClr val="tx1"/>
                </a:solidFill>
              </a:rPr>
              <a:t>/</a:t>
            </a:r>
            <a:r>
              <a:rPr lang="ru-RU" sz="2400" dirty="0" err="1" smtClean="0">
                <a:solidFill>
                  <a:schemeClr val="tx1"/>
                </a:solidFill>
              </a:rPr>
              <a:t>титушки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[</a:t>
            </a:r>
            <a:r>
              <a:rPr lang="en-US" sz="2400" dirty="0" err="1">
                <a:solidFill>
                  <a:schemeClr val="tx1"/>
                </a:solidFill>
              </a:rPr>
              <a:t>titUshki</a:t>
            </a:r>
            <a:r>
              <a:rPr lang="en-US" sz="2400" dirty="0">
                <a:solidFill>
                  <a:schemeClr val="tx1"/>
                </a:solidFill>
              </a:rPr>
              <a:t>] — young men, usually well-built and athletic, who are used to organize provocations, to intimidate, to beat and to break up peaceful protests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400" dirty="0" err="1">
                <a:solidFill>
                  <a:schemeClr val="tx1"/>
                </a:solidFill>
              </a:rPr>
              <a:t>Порохоботи</a:t>
            </a:r>
            <a:r>
              <a:rPr lang="en-US" sz="2400" dirty="0">
                <a:solidFill>
                  <a:schemeClr val="tx1"/>
                </a:solidFill>
              </a:rPr>
              <a:t>/</a:t>
            </a:r>
            <a:r>
              <a:rPr lang="en-US" sz="2400" dirty="0" err="1">
                <a:solidFill>
                  <a:schemeClr val="tx1"/>
                </a:solidFill>
              </a:rPr>
              <a:t>порохоботы</a:t>
            </a:r>
            <a:r>
              <a:rPr lang="en-US" sz="2400" dirty="0">
                <a:solidFill>
                  <a:schemeClr val="tx1"/>
                </a:solidFill>
              </a:rPr>
              <a:t> [</a:t>
            </a:r>
            <a:r>
              <a:rPr lang="en-US" sz="2400" dirty="0" err="1">
                <a:solidFill>
                  <a:schemeClr val="tx1"/>
                </a:solidFill>
              </a:rPr>
              <a:t>porohobOty</a:t>
            </a:r>
            <a:r>
              <a:rPr lang="en-US" sz="2400" dirty="0">
                <a:solidFill>
                  <a:schemeClr val="tx1"/>
                </a:solidFill>
              </a:rPr>
              <a:t>] — combination of “Poroshenko” + “bot”. This term is used to refer to forum-, social media- and website-users who leave comments, posts, tweets or other messages that praise the president.</a:t>
            </a:r>
          </a:p>
        </p:txBody>
      </p:sp>
    </p:spTree>
    <p:extLst>
      <p:ext uri="{BB962C8B-B14F-4D97-AF65-F5344CB8AC3E}">
        <p14:creationId xmlns:p14="http://schemas.microsoft.com/office/powerpoint/2010/main" val="357865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Translation of neologisms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Selection of an appropriate </a:t>
            </a:r>
            <a:r>
              <a:rPr lang="en-US" sz="2400" dirty="0" smtClean="0">
                <a:solidFill>
                  <a:schemeClr val="tx1"/>
                </a:solidFill>
              </a:rPr>
              <a:t>analogy </a:t>
            </a:r>
            <a:r>
              <a:rPr lang="en-US" sz="2400" dirty="0">
                <a:solidFill>
                  <a:schemeClr val="tx1"/>
                </a:solidFill>
              </a:rPr>
              <a:t>in a target language (UFO (unidentified flying object) =&gt; </a:t>
            </a:r>
            <a:r>
              <a:rPr lang="ru-RU" sz="2400" dirty="0">
                <a:solidFill>
                  <a:schemeClr val="tx1"/>
                </a:solidFill>
              </a:rPr>
              <a:t>НЛО (неопознанный летающий объект))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en-US" sz="2400" dirty="0">
                <a:solidFill>
                  <a:schemeClr val="tx1"/>
                </a:solidFill>
              </a:rPr>
              <a:t>Transcription and transliteration (disk jockey =&gt; </a:t>
            </a:r>
            <a:r>
              <a:rPr lang="ru-RU" sz="2400" dirty="0">
                <a:solidFill>
                  <a:schemeClr val="tx1"/>
                </a:solidFill>
              </a:rPr>
              <a:t>диск-жокей)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en-US" sz="2400" dirty="0">
                <a:solidFill>
                  <a:schemeClr val="tx1"/>
                </a:solidFill>
              </a:rPr>
              <a:t>Loan translation and calque (wet market =&gt; </a:t>
            </a:r>
            <a:r>
              <a:rPr lang="ru-RU" sz="2400" dirty="0">
                <a:solidFill>
                  <a:schemeClr val="tx1"/>
                </a:solidFill>
              </a:rPr>
              <a:t>мокрый рынок)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</a:t>
            </a:r>
            <a:r>
              <a:rPr lang="en-US" sz="2400" dirty="0">
                <a:solidFill>
                  <a:schemeClr val="tx1"/>
                </a:solidFill>
              </a:rPr>
              <a:t>Explanatory translation and descriptive translation (blue sky laws =&gt; </a:t>
            </a:r>
            <a:r>
              <a:rPr lang="ru-RU" sz="2400" dirty="0">
                <a:solidFill>
                  <a:schemeClr val="tx1"/>
                </a:solidFill>
              </a:rPr>
              <a:t>законы различных штатов, регулирующие выпуск и размещение ценных бумаг в целях защиты покупателей от махинаций с ценными бумагами)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32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Realia </a:t>
            </a:r>
            <a:r>
              <a:rPr lang="en-US" dirty="0">
                <a:latin typeface="Algerian" panose="04020705040A02060702" pitchFamily="82" charset="0"/>
              </a:rPr>
              <a:t>– Culture-Specific Items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Concepts lacking in the target culture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ecology – e.g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fjord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public life – e.g.  the </a:t>
            </a:r>
            <a:r>
              <a:rPr lang="en-US" sz="2800" dirty="0">
                <a:solidFill>
                  <a:schemeClr val="tx1"/>
                </a:solidFill>
              </a:rPr>
              <a:t>House of </a:t>
            </a:r>
            <a:r>
              <a:rPr lang="en-US" sz="2800" dirty="0" smtClean="0">
                <a:solidFill>
                  <a:schemeClr val="tx1"/>
                </a:solidFill>
              </a:rPr>
              <a:t>Commons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social life - e.g. the </a:t>
            </a:r>
            <a:r>
              <a:rPr lang="en-US" sz="2800" dirty="0">
                <a:solidFill>
                  <a:schemeClr val="tx1"/>
                </a:solidFill>
              </a:rPr>
              <a:t>patients are admitted or </a:t>
            </a:r>
            <a:r>
              <a:rPr lang="en-US" sz="2800" dirty="0" smtClean="0">
                <a:solidFill>
                  <a:schemeClr val="tx1"/>
                </a:solidFill>
              </a:rPr>
              <a:t>discharged from </a:t>
            </a:r>
            <a:r>
              <a:rPr lang="en-US" sz="2800" dirty="0">
                <a:solidFill>
                  <a:schemeClr val="tx1"/>
                </a:solidFill>
              </a:rPr>
              <a:t>the hospital and not accepted or rejected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food and </a:t>
            </a:r>
            <a:r>
              <a:rPr lang="en-US" sz="2800" dirty="0" smtClean="0">
                <a:solidFill>
                  <a:schemeClr val="tx1"/>
                </a:solidFill>
              </a:rPr>
              <a:t>drinks - e.g</a:t>
            </a:r>
            <a:r>
              <a:rPr lang="en-US" sz="2800" dirty="0">
                <a:solidFill>
                  <a:schemeClr val="tx1"/>
                </a:solidFill>
              </a:rPr>
              <a:t>., pasta, paella, espresso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64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Translation Procedures for Culture-Specific Items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transference</a:t>
            </a:r>
            <a:r>
              <a:rPr lang="en-US" dirty="0"/>
              <a:t> is acceptable when the CSI has already been adopted into the TL, e.g., Bundestag - Bundestag;</a:t>
            </a:r>
          </a:p>
          <a:p>
            <a:r>
              <a:rPr lang="en-US" b="1" dirty="0" smtClean="0"/>
              <a:t>cultural </a:t>
            </a:r>
            <a:r>
              <a:rPr lang="en-US" b="1" dirty="0"/>
              <a:t>equivalent</a:t>
            </a:r>
            <a:r>
              <a:rPr lang="en-US" dirty="0"/>
              <a:t> is when the SL CSI is translated into approximate TL CSI, e.g., espresso – English tea;</a:t>
            </a:r>
          </a:p>
          <a:p>
            <a:r>
              <a:rPr lang="en-US" b="1" dirty="0" smtClean="0"/>
              <a:t>descriptive </a:t>
            </a:r>
            <a:r>
              <a:rPr lang="en-US" b="1" dirty="0"/>
              <a:t>equivalent</a:t>
            </a:r>
            <a:r>
              <a:rPr lang="en-US" dirty="0"/>
              <a:t> is when the CSI is translated by a more generic term with supplementary components, e.g., Bundestag – second chamber of Parliament;</a:t>
            </a:r>
          </a:p>
          <a:p>
            <a:r>
              <a:rPr lang="en-US" b="1" dirty="0" smtClean="0"/>
              <a:t>componential </a:t>
            </a:r>
            <a:r>
              <a:rPr lang="en-US" b="1" dirty="0"/>
              <a:t>analysis</a:t>
            </a:r>
            <a:r>
              <a:rPr lang="en-US" dirty="0"/>
              <a:t> refers to the splitting of a cultural term into generic component, that is shared with other relative terms, e.g., Methodism has such distinctive cultural component: a nonconformist denomination deriving from the faith and practice of John Wesley and his followers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b="1" dirty="0" err="1" smtClean="0"/>
              <a:t>transonym</a:t>
            </a:r>
            <a:r>
              <a:rPr lang="en-US" dirty="0" smtClean="0"/>
              <a:t> </a:t>
            </a:r>
            <a:r>
              <a:rPr lang="en-US" dirty="0"/>
              <a:t>is the translation procedure of converting of personal, geographical, and literary proper names, e.g., John/Jean/Johan/Juan/Giovanni, Napoli/Naples/</a:t>
            </a:r>
            <a:r>
              <a:rPr lang="en-US" dirty="0" err="1"/>
              <a:t>Neapel</a:t>
            </a:r>
            <a:r>
              <a:rPr lang="en-US" dirty="0"/>
              <a:t> (</a:t>
            </a:r>
            <a:r>
              <a:rPr lang="en-US" dirty="0" err="1"/>
              <a:t>Newmark</a:t>
            </a:r>
            <a:r>
              <a:rPr lang="en-US" dirty="0"/>
              <a:t> 2010: 176-177).</a:t>
            </a:r>
          </a:p>
        </p:txBody>
      </p:sp>
    </p:spTree>
    <p:extLst>
      <p:ext uri="{BB962C8B-B14F-4D97-AF65-F5344CB8AC3E}">
        <p14:creationId xmlns:p14="http://schemas.microsoft.com/office/powerpoint/2010/main" val="191284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Phraseological </a:t>
            </a:r>
            <a:r>
              <a:rPr lang="en-US" dirty="0" smtClean="0">
                <a:latin typeface="Algerian" panose="04020705040A02060702" pitchFamily="82" charset="0"/>
              </a:rPr>
              <a:t>units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stable </a:t>
            </a:r>
            <a:r>
              <a:rPr lang="en-US" sz="3200" dirty="0">
                <a:solidFill>
                  <a:schemeClr val="tx1"/>
                </a:solidFill>
              </a:rPr>
              <a:t>word-groups with partially or fully transferred </a:t>
            </a:r>
            <a:r>
              <a:rPr lang="en-US" sz="3200" dirty="0" smtClean="0">
                <a:solidFill>
                  <a:schemeClr val="tx1"/>
                </a:solidFill>
              </a:rPr>
              <a:t>meanings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to </a:t>
            </a:r>
            <a:r>
              <a:rPr lang="en-US" sz="3200" dirty="0">
                <a:solidFill>
                  <a:schemeClr val="tx1"/>
                </a:solidFill>
              </a:rPr>
              <a:t>kick the </a:t>
            </a:r>
            <a:r>
              <a:rPr lang="en-US" sz="3200" dirty="0" smtClean="0">
                <a:solidFill>
                  <a:schemeClr val="tx1"/>
                </a:solidFill>
              </a:rPr>
              <a:t>bucket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drink </a:t>
            </a:r>
            <a:r>
              <a:rPr lang="en-US" sz="3200" dirty="0">
                <a:solidFill>
                  <a:schemeClr val="tx1"/>
                </a:solidFill>
              </a:rPr>
              <a:t>till all's </a:t>
            </a:r>
            <a:r>
              <a:rPr lang="en-US" sz="3200" dirty="0" smtClean="0">
                <a:solidFill>
                  <a:schemeClr val="tx1"/>
                </a:solidFill>
              </a:rPr>
              <a:t>blue</a:t>
            </a:r>
            <a:endParaRPr lang="en-US" sz="3200" dirty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drunk </a:t>
            </a:r>
            <a:r>
              <a:rPr lang="en-US" sz="3200" dirty="0">
                <a:solidFill>
                  <a:schemeClr val="tx1"/>
                </a:solidFill>
              </a:rPr>
              <a:t>as a fiddler (drunk as a lord, as a boiled owl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as </a:t>
            </a:r>
            <a:r>
              <a:rPr lang="en-US" sz="3200" dirty="0">
                <a:solidFill>
                  <a:schemeClr val="tx1"/>
                </a:solidFill>
              </a:rPr>
              <a:t>mad as a hatter (as a march hare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50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200811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Phraseological units are characterized by the following features: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1. Reproduction </a:t>
            </a:r>
            <a:r>
              <a:rPr lang="en-US" sz="3600" dirty="0">
                <a:solidFill>
                  <a:schemeClr val="tx1"/>
                </a:solidFill>
              </a:rPr>
              <a:t>(Phraseological units are ready units).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2</a:t>
            </a:r>
            <a:r>
              <a:rPr lang="en-US" sz="3600" dirty="0">
                <a:solidFill>
                  <a:schemeClr val="tx1"/>
                </a:solidFill>
              </a:rPr>
              <a:t>. Semantic unity (Phraseological units have the meaning of the whole).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3</a:t>
            </a:r>
            <a:r>
              <a:rPr lang="en-US" sz="3600" dirty="0">
                <a:solidFill>
                  <a:schemeClr val="tx1"/>
                </a:solidFill>
              </a:rPr>
              <a:t>. Impossibility of word-by-word translation.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00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The Phraseological units </a:t>
            </a:r>
            <a:r>
              <a:rPr lang="en-US" dirty="0" smtClean="0">
                <a:latin typeface="Algerian" panose="04020705040A02060702" pitchFamily="82" charset="0"/>
              </a:rPr>
              <a:t>are </a:t>
            </a:r>
            <a:r>
              <a:rPr lang="en-US" dirty="0">
                <a:latin typeface="Algerian" panose="04020705040A02060702" pitchFamily="82" charset="0"/>
              </a:rPr>
              <a:t>classified into: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4000" dirty="0">
                <a:solidFill>
                  <a:schemeClr val="tx1"/>
                </a:solidFill>
              </a:rPr>
              <a:t>Phraseological cohesions.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Phraseological </a:t>
            </a:r>
            <a:r>
              <a:rPr lang="en-US" sz="4000" dirty="0">
                <a:solidFill>
                  <a:schemeClr val="tx1"/>
                </a:solidFill>
              </a:rPr>
              <a:t>unities.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Phraseological </a:t>
            </a:r>
            <a:r>
              <a:rPr lang="en-US" sz="4000" dirty="0">
                <a:solidFill>
                  <a:schemeClr val="tx1"/>
                </a:solidFill>
              </a:rPr>
              <a:t>combinations.</a:t>
            </a:r>
          </a:p>
        </p:txBody>
      </p:sp>
    </p:spTree>
    <p:extLst>
      <p:ext uri="{BB962C8B-B14F-4D97-AF65-F5344CB8AC3E}">
        <p14:creationId xmlns:p14="http://schemas.microsoft.com/office/powerpoint/2010/main" val="161077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Phraseological </a:t>
            </a:r>
            <a:r>
              <a:rPr lang="en-US" dirty="0" smtClean="0">
                <a:latin typeface="Algerian" panose="04020705040A02060702" pitchFamily="82" charset="0"/>
              </a:rPr>
              <a:t>cohesions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776549"/>
            <a:ext cx="10178322" cy="41030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integral, generalized </a:t>
            </a:r>
            <a:r>
              <a:rPr lang="en-US" sz="2800" dirty="0" smtClean="0">
                <a:solidFill>
                  <a:schemeClr val="tx1"/>
                </a:solidFill>
              </a:rPr>
              <a:t>with figurative </a:t>
            </a:r>
            <a:r>
              <a:rPr lang="en-US" sz="2800" dirty="0">
                <a:solidFill>
                  <a:schemeClr val="tx1"/>
                </a:solidFill>
              </a:rPr>
              <a:t>meaning that is not reasoned by the lexical meaning of the components that form it.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e.g.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The real McCoy 	</a:t>
            </a:r>
            <a:r>
              <a:rPr lang="ru-RU" sz="2800" dirty="0">
                <a:solidFill>
                  <a:schemeClr val="tx1"/>
                </a:solidFill>
              </a:rPr>
              <a:t>Чудова </a:t>
            </a:r>
            <a:r>
              <a:rPr lang="ru-RU" sz="2800" dirty="0" err="1">
                <a:solidFill>
                  <a:schemeClr val="tx1"/>
                </a:solidFill>
              </a:rPr>
              <a:t>річ</a:t>
            </a:r>
            <a:r>
              <a:rPr lang="ru-RU" sz="2800" dirty="0">
                <a:solidFill>
                  <a:schemeClr val="tx1"/>
                </a:solidFill>
              </a:rPr>
              <a:t>; </a:t>
            </a:r>
            <a:r>
              <a:rPr lang="ru-RU" sz="2800" dirty="0" err="1">
                <a:solidFill>
                  <a:schemeClr val="tx1"/>
                </a:solidFill>
              </a:rPr>
              <a:t>дещо</a:t>
            </a:r>
            <a:r>
              <a:rPr lang="ru-RU" sz="2800" dirty="0">
                <a:solidFill>
                  <a:schemeClr val="tx1"/>
                </a:solidFill>
              </a:rPr>
              <a:t> вельми </a:t>
            </a:r>
            <a:r>
              <a:rPr lang="ru-RU" sz="2800" dirty="0" err="1">
                <a:solidFill>
                  <a:schemeClr val="tx1"/>
                </a:solidFill>
              </a:rPr>
              <a:t>цінне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The Peeping Tom 	</a:t>
            </a:r>
            <a:r>
              <a:rPr lang="ru-RU" sz="2800" dirty="0">
                <a:solidFill>
                  <a:schemeClr val="tx1"/>
                </a:solidFill>
              </a:rPr>
              <a:t>Людина з нездоровою </a:t>
            </a:r>
            <a:r>
              <a:rPr lang="ru-RU" sz="2800" dirty="0" err="1">
                <a:solidFill>
                  <a:schemeClr val="tx1"/>
                </a:solidFill>
              </a:rPr>
              <a:t>цікавістю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Skeleton in the cupboard </a:t>
            </a:r>
            <a:r>
              <a:rPr lang="ru-RU" sz="2800" dirty="0" err="1" smtClean="0">
                <a:solidFill>
                  <a:schemeClr val="tx1"/>
                </a:solidFill>
              </a:rPr>
              <a:t>Сімейна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таємниця</a:t>
            </a:r>
            <a:r>
              <a:rPr lang="ru-RU" sz="2800" dirty="0">
                <a:solidFill>
                  <a:schemeClr val="tx1"/>
                </a:solidFill>
              </a:rPr>
              <a:t>; </a:t>
            </a:r>
            <a:r>
              <a:rPr lang="ru-RU" sz="2800" dirty="0" err="1">
                <a:solidFill>
                  <a:schemeClr val="tx1"/>
                </a:solidFill>
              </a:rPr>
              <a:t>неприємність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прихована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від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сторонніх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79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KEY words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 numCol="2"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Cohesion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Integral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Motivation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Figurative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Idiomatic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Approximate</a:t>
            </a:r>
          </a:p>
          <a:p>
            <a:r>
              <a:rPr lang="en-US" sz="4400" dirty="0">
                <a:solidFill>
                  <a:schemeClr val="tx1"/>
                </a:solidFill>
              </a:rPr>
              <a:t>A</a:t>
            </a:r>
            <a:r>
              <a:rPr lang="en-US" sz="4400" dirty="0" smtClean="0">
                <a:solidFill>
                  <a:schemeClr val="tx1"/>
                </a:solidFill>
              </a:rPr>
              <a:t>nalogy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3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Phraseological unities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integral</a:t>
            </a:r>
            <a:r>
              <a:rPr lang="en-US" sz="2800" dirty="0">
                <a:solidFill>
                  <a:schemeClr val="tx1"/>
                </a:solidFill>
              </a:rPr>
              <a:t>, generalized </a:t>
            </a:r>
            <a:r>
              <a:rPr lang="en-US" sz="2800" dirty="0" smtClean="0">
                <a:solidFill>
                  <a:schemeClr val="tx1"/>
                </a:solidFill>
              </a:rPr>
              <a:t>with </a:t>
            </a:r>
            <a:r>
              <a:rPr lang="en-US" sz="2800" dirty="0">
                <a:solidFill>
                  <a:schemeClr val="tx1"/>
                </a:solidFill>
              </a:rPr>
              <a:t>figurative meaning that is motivated on the basis of </a:t>
            </a:r>
            <a:r>
              <a:rPr lang="en-US" sz="2800" dirty="0" smtClean="0">
                <a:solidFill>
                  <a:schemeClr val="tx1"/>
                </a:solidFill>
              </a:rPr>
              <a:t>lexical </a:t>
            </a:r>
            <a:r>
              <a:rPr lang="en-US" sz="2800" dirty="0">
                <a:solidFill>
                  <a:schemeClr val="tx1"/>
                </a:solidFill>
              </a:rPr>
              <a:t>meaning of </a:t>
            </a:r>
            <a:r>
              <a:rPr lang="en-US" sz="2800" dirty="0" smtClean="0">
                <a:solidFill>
                  <a:schemeClr val="tx1"/>
                </a:solidFill>
              </a:rPr>
              <a:t>its components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e.g. 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To tear one’s hair 	</a:t>
            </a:r>
            <a:r>
              <a:rPr lang="en-US" sz="2800" dirty="0" err="1">
                <a:solidFill>
                  <a:schemeClr val="tx1"/>
                </a:solidFill>
              </a:rPr>
              <a:t>Рвати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на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собі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волосся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To pour oil on the flame(s) 	</a:t>
            </a:r>
            <a:r>
              <a:rPr lang="en-US" sz="2800" dirty="0" err="1">
                <a:solidFill>
                  <a:schemeClr val="tx1"/>
                </a:solidFill>
              </a:rPr>
              <a:t>Підливати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масла</a:t>
            </a:r>
            <a:r>
              <a:rPr lang="en-US" sz="2800" dirty="0">
                <a:solidFill>
                  <a:schemeClr val="tx1"/>
                </a:solidFill>
              </a:rPr>
              <a:t> у </a:t>
            </a:r>
            <a:r>
              <a:rPr lang="en-US" sz="2800" dirty="0" err="1">
                <a:solidFill>
                  <a:schemeClr val="tx1"/>
                </a:solidFill>
              </a:rPr>
              <a:t>вогнище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To live cat and dog life 	</a:t>
            </a:r>
            <a:r>
              <a:rPr lang="en-US" sz="2800" dirty="0" err="1">
                <a:solidFill>
                  <a:schemeClr val="tx1"/>
                </a:solidFill>
              </a:rPr>
              <a:t>Жити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як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кішка</a:t>
            </a:r>
            <a:r>
              <a:rPr lang="en-US" sz="2800" dirty="0">
                <a:solidFill>
                  <a:schemeClr val="tx1"/>
                </a:solidFill>
              </a:rPr>
              <a:t> з </a:t>
            </a:r>
            <a:r>
              <a:rPr lang="en-US" sz="2800" dirty="0" err="1">
                <a:solidFill>
                  <a:schemeClr val="tx1"/>
                </a:solidFill>
              </a:rPr>
              <a:t>собакою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5735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Phraseological combinations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fixed </a:t>
            </a:r>
            <a:r>
              <a:rPr lang="en-US" sz="2400" dirty="0">
                <a:solidFill>
                  <a:schemeClr val="tx1"/>
                </a:solidFill>
              </a:rPr>
              <a:t>expressions, one component of which has </a:t>
            </a:r>
            <a:r>
              <a:rPr lang="en-US" sz="2400" dirty="0" err="1">
                <a:solidFill>
                  <a:schemeClr val="tx1"/>
                </a:solidFill>
              </a:rPr>
              <a:t>phraseologically</a:t>
            </a:r>
            <a:r>
              <a:rPr lang="en-US" sz="2400" dirty="0">
                <a:solidFill>
                  <a:schemeClr val="tx1"/>
                </a:solidFill>
              </a:rPr>
              <a:t> combined meaning and is understood only in relation to strictly defined frame of concepts and their verbal notation.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E.g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r>
              <a:rPr lang="en-US" sz="2400" dirty="0">
                <a:solidFill>
                  <a:schemeClr val="tx1"/>
                </a:solidFill>
              </a:rPr>
              <a:t>To keep one’s distance 	</a:t>
            </a:r>
            <a:r>
              <a:rPr lang="en-US" sz="2400" dirty="0" err="1">
                <a:solidFill>
                  <a:schemeClr val="tx1"/>
                </a:solidFill>
              </a:rPr>
              <a:t>Знати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своє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місце</a:t>
            </a:r>
            <a:r>
              <a:rPr lang="en-US" sz="2400" dirty="0">
                <a:solidFill>
                  <a:schemeClr val="tx1"/>
                </a:solidFill>
              </a:rPr>
              <a:t>; </a:t>
            </a:r>
            <a:r>
              <a:rPr lang="en-US" sz="2400" dirty="0" err="1">
                <a:solidFill>
                  <a:schemeClr val="tx1"/>
                </a:solidFill>
              </a:rPr>
              <a:t>триматися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поодаль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keep one’s ears open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Бути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на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сторожі</a:t>
            </a:r>
            <a:r>
              <a:rPr lang="en-US" sz="2400" dirty="0">
                <a:solidFill>
                  <a:schemeClr val="tx1"/>
                </a:solidFill>
              </a:rPr>
              <a:t>; </a:t>
            </a:r>
            <a:r>
              <a:rPr lang="en-US" sz="2400" dirty="0" err="1">
                <a:solidFill>
                  <a:schemeClr val="tx1"/>
                </a:solidFill>
              </a:rPr>
              <a:t>бути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напоготові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keep oneself to oneself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Бути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нетовариським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відлюдкуватим</a:t>
            </a:r>
            <a:r>
              <a:rPr lang="en-US" sz="2400" dirty="0">
                <a:solidFill>
                  <a:schemeClr val="tx1"/>
                </a:solidFill>
              </a:rPr>
              <a:t>; </a:t>
            </a:r>
            <a:r>
              <a:rPr lang="en-US" sz="2400" dirty="0" err="1">
                <a:solidFill>
                  <a:schemeClr val="tx1"/>
                </a:solidFill>
              </a:rPr>
              <a:t>триматися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окремо</a:t>
            </a:r>
            <a:r>
              <a:rPr lang="en-US" sz="2400" dirty="0">
                <a:solidFill>
                  <a:schemeClr val="tx1"/>
                </a:solidFill>
              </a:rPr>
              <a:t>; </a:t>
            </a:r>
            <a:r>
              <a:rPr lang="en-US" sz="2400" dirty="0" err="1">
                <a:solidFill>
                  <a:schemeClr val="tx1"/>
                </a:solidFill>
              </a:rPr>
              <a:t>цуратися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людей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893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ways of translating </a:t>
            </a:r>
            <a:r>
              <a:rPr lang="en-US" dirty="0" smtClean="0">
                <a:latin typeface="Algerian" panose="04020705040A02060702" pitchFamily="82" charset="0"/>
              </a:rPr>
              <a:t>Phraseological units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Choosing Absolute Equivalents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When they originate from the same sources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15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Greek </a:t>
            </a:r>
            <a:r>
              <a:rPr lang="en-US" dirty="0" smtClean="0">
                <a:latin typeface="Algerian" panose="04020705040A02060702" pitchFamily="82" charset="0"/>
              </a:rPr>
              <a:t>mythology</a:t>
            </a:r>
            <a:r>
              <a:rPr lang="en-US" dirty="0">
                <a:latin typeface="Algerian" panose="04020705040A02060702" pitchFamily="82" charset="0"/>
              </a:rPr>
              <a:t/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593669"/>
            <a:ext cx="10178322" cy="4285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A </a:t>
            </a:r>
            <a:r>
              <a:rPr lang="en-US" sz="3200" dirty="0" err="1">
                <a:solidFill>
                  <a:schemeClr val="tx1"/>
                </a:solidFill>
              </a:rPr>
              <a:t>labour</a:t>
            </a:r>
            <a:r>
              <a:rPr lang="en-US" sz="3200" dirty="0">
                <a:solidFill>
                  <a:schemeClr val="tx1"/>
                </a:solidFill>
              </a:rPr>
              <a:t> of Sisyphus 	</a:t>
            </a:r>
            <a:r>
              <a:rPr lang="ru-RU" sz="3200" dirty="0" err="1">
                <a:solidFill>
                  <a:schemeClr val="tx1"/>
                </a:solidFill>
              </a:rPr>
              <a:t>Сізіфова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праця</a:t>
            </a:r>
            <a:r>
              <a:rPr lang="ru-RU" sz="3200" dirty="0">
                <a:solidFill>
                  <a:schemeClr val="tx1"/>
                </a:solidFill>
              </a:rPr>
              <a:t> (</a:t>
            </a:r>
            <a:r>
              <a:rPr lang="ru-RU" sz="3200" dirty="0" err="1">
                <a:solidFill>
                  <a:schemeClr val="tx1"/>
                </a:solidFill>
              </a:rPr>
              <a:t>важка</a:t>
            </a:r>
            <a:r>
              <a:rPr lang="ru-RU" sz="3200" dirty="0">
                <a:solidFill>
                  <a:schemeClr val="tx1"/>
                </a:solidFill>
              </a:rPr>
              <a:t> але </a:t>
            </a:r>
            <a:r>
              <a:rPr lang="ru-RU" sz="3200" dirty="0" err="1">
                <a:solidFill>
                  <a:schemeClr val="tx1"/>
                </a:solidFill>
              </a:rPr>
              <a:t>марна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праця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Cassandra’s warning 	</a:t>
            </a:r>
            <a:r>
              <a:rPr lang="ru-RU" sz="3200" dirty="0" err="1">
                <a:solidFill>
                  <a:schemeClr val="tx1"/>
                </a:solidFill>
              </a:rPr>
              <a:t>Застереження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Каландри</a:t>
            </a:r>
            <a:r>
              <a:rPr lang="ru-RU" sz="3200" dirty="0">
                <a:solidFill>
                  <a:schemeClr val="tx1"/>
                </a:solidFill>
              </a:rPr>
              <a:t> (</a:t>
            </a:r>
            <a:r>
              <a:rPr lang="ru-RU" sz="3200" dirty="0" err="1">
                <a:solidFill>
                  <a:schemeClr val="tx1"/>
                </a:solidFill>
              </a:rPr>
              <a:t>правдиві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застереження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>
                <a:solidFill>
                  <a:schemeClr val="tx1"/>
                </a:solidFill>
              </a:rPr>
              <a:t>яким</a:t>
            </a:r>
            <a:r>
              <a:rPr lang="ru-RU" sz="3200" dirty="0">
                <a:solidFill>
                  <a:schemeClr val="tx1"/>
                </a:solidFill>
              </a:rPr>
              <a:t> не </a:t>
            </a:r>
            <a:r>
              <a:rPr lang="ru-RU" sz="3200" dirty="0" err="1">
                <a:solidFill>
                  <a:schemeClr val="tx1"/>
                </a:solidFill>
              </a:rPr>
              <a:t>вірять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Pandora’s Box 	</a:t>
            </a:r>
            <a:r>
              <a:rPr lang="ru-RU" sz="3200" dirty="0" err="1">
                <a:solidFill>
                  <a:schemeClr val="tx1"/>
                </a:solidFill>
              </a:rPr>
              <a:t>Скринька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Пандори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або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Пандорина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скринька</a:t>
            </a:r>
            <a:r>
              <a:rPr lang="ru-RU" sz="3200" dirty="0">
                <a:solidFill>
                  <a:schemeClr val="tx1"/>
                </a:solidFill>
              </a:rPr>
              <a:t> (</a:t>
            </a:r>
            <a:r>
              <a:rPr lang="ru-RU" sz="3200" dirty="0" err="1">
                <a:solidFill>
                  <a:schemeClr val="tx1"/>
                </a:solidFill>
              </a:rPr>
              <a:t>джерело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бід</a:t>
            </a:r>
            <a:r>
              <a:rPr lang="ru-RU" sz="3200" dirty="0">
                <a:solidFill>
                  <a:schemeClr val="tx1"/>
                </a:solidFill>
              </a:rPr>
              <a:t>)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34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ancient history or literature: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The </a:t>
            </a:r>
            <a:r>
              <a:rPr lang="en-US" sz="3200" dirty="0">
                <a:solidFill>
                  <a:schemeClr val="tx1"/>
                </a:solidFill>
              </a:rPr>
              <a:t>golden age 	</a:t>
            </a:r>
            <a:r>
              <a:rPr lang="ru-RU" sz="3200" dirty="0" err="1">
                <a:solidFill>
                  <a:schemeClr val="tx1"/>
                </a:solidFill>
              </a:rPr>
              <a:t>Золотий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вік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The die is cast 	</a:t>
            </a:r>
            <a:r>
              <a:rPr lang="ru-RU" sz="3200" dirty="0" err="1">
                <a:solidFill>
                  <a:schemeClr val="tx1"/>
                </a:solidFill>
              </a:rPr>
              <a:t>Жереб</a:t>
            </a:r>
            <a:r>
              <a:rPr lang="ru-RU" sz="3200" dirty="0">
                <a:solidFill>
                  <a:schemeClr val="tx1"/>
                </a:solidFill>
              </a:rPr>
              <a:t> кинуто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To cross the Rubicon 	</a:t>
            </a:r>
            <a:r>
              <a:rPr lang="ru-RU" sz="3200" dirty="0">
                <a:solidFill>
                  <a:schemeClr val="tx1"/>
                </a:solidFill>
              </a:rPr>
              <a:t>Перейти </a:t>
            </a:r>
            <a:r>
              <a:rPr lang="ru-RU" sz="3200" dirty="0" err="1">
                <a:solidFill>
                  <a:schemeClr val="tx1"/>
                </a:solidFill>
              </a:rPr>
              <a:t>Рубікон</a:t>
            </a:r>
            <a:r>
              <a:rPr lang="ru-RU" sz="3200" dirty="0">
                <a:solidFill>
                  <a:schemeClr val="tx1"/>
                </a:solidFill>
              </a:rPr>
              <a:t> (</a:t>
            </a:r>
            <a:r>
              <a:rPr lang="ru-RU" sz="3200" dirty="0" err="1">
                <a:solidFill>
                  <a:schemeClr val="tx1"/>
                </a:solidFill>
              </a:rPr>
              <a:t>приймати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важливе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рішення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I came, I saw, I conquered 	</a:t>
            </a:r>
            <a:r>
              <a:rPr lang="ru-RU" sz="3200" dirty="0" err="1">
                <a:solidFill>
                  <a:schemeClr val="tx1"/>
                </a:solidFill>
              </a:rPr>
              <a:t>Прийшов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>
                <a:solidFill>
                  <a:schemeClr val="tx1"/>
                </a:solidFill>
              </a:rPr>
              <a:t>побачив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err="1">
                <a:solidFill>
                  <a:schemeClr val="tx1"/>
                </a:solidFill>
              </a:rPr>
              <a:t>переміг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62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the Bible or based on biblical </a:t>
            </a:r>
            <a:r>
              <a:rPr lang="en-US" dirty="0" smtClean="0">
                <a:latin typeface="Algerian" panose="04020705040A02060702" pitchFamily="82" charset="0"/>
              </a:rPr>
              <a:t>plot</a:t>
            </a:r>
            <a:r>
              <a:rPr lang="en-US" dirty="0">
                <a:latin typeface="Algerian" panose="04020705040A02060702" pitchFamily="82" charset="0"/>
              </a:rPr>
              <a:t/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chemeClr val="tx1"/>
                </a:solidFill>
              </a:rPr>
              <a:t>A </a:t>
            </a:r>
            <a:r>
              <a:rPr lang="en-US" sz="4400" dirty="0">
                <a:solidFill>
                  <a:schemeClr val="tx1"/>
                </a:solidFill>
              </a:rPr>
              <a:t>lost sheep 	</a:t>
            </a:r>
            <a:r>
              <a:rPr lang="ru-RU" sz="4400" dirty="0" err="1">
                <a:solidFill>
                  <a:schemeClr val="tx1"/>
                </a:solidFill>
              </a:rPr>
              <a:t>Заблудла</a:t>
            </a:r>
            <a:r>
              <a:rPr lang="ru-RU" sz="4400" dirty="0">
                <a:solidFill>
                  <a:schemeClr val="tx1"/>
                </a:solidFill>
              </a:rPr>
              <a:t> </a:t>
            </a:r>
            <a:r>
              <a:rPr lang="ru-RU" sz="4400" dirty="0" err="1">
                <a:solidFill>
                  <a:schemeClr val="tx1"/>
                </a:solidFill>
              </a:rPr>
              <a:t>вівця</a:t>
            </a:r>
            <a:endParaRPr lang="ru-RU" sz="4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</a:rPr>
              <a:t>Ten commandments 	</a:t>
            </a:r>
            <a:r>
              <a:rPr lang="ru-RU" sz="4400" dirty="0">
                <a:solidFill>
                  <a:schemeClr val="tx1"/>
                </a:solidFill>
              </a:rPr>
              <a:t>Десять </a:t>
            </a:r>
            <a:r>
              <a:rPr lang="ru-RU" sz="4400" dirty="0" err="1">
                <a:solidFill>
                  <a:schemeClr val="tx1"/>
                </a:solidFill>
              </a:rPr>
              <a:t>заповідей</a:t>
            </a:r>
            <a:endParaRPr lang="ru-RU" sz="4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</a:rPr>
              <a:t>The thirty pieces of silver 	</a:t>
            </a:r>
            <a:r>
              <a:rPr lang="ru-RU" sz="4400" dirty="0" err="1">
                <a:solidFill>
                  <a:schemeClr val="tx1"/>
                </a:solidFill>
              </a:rPr>
              <a:t>Тридцять</a:t>
            </a:r>
            <a:r>
              <a:rPr lang="ru-RU" sz="4400" dirty="0">
                <a:solidFill>
                  <a:schemeClr val="tx1"/>
                </a:solidFill>
              </a:rPr>
              <a:t> </a:t>
            </a:r>
            <a:r>
              <a:rPr lang="ru-RU" sz="4400" dirty="0" err="1">
                <a:solidFill>
                  <a:schemeClr val="tx1"/>
                </a:solidFill>
              </a:rPr>
              <a:t>срібняків</a:t>
            </a:r>
            <a:r>
              <a:rPr lang="ru-RU" sz="4400" dirty="0">
                <a:solidFill>
                  <a:schemeClr val="tx1"/>
                </a:solidFill>
              </a:rPr>
              <a:t>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3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903616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lgerian" panose="04020705040A02060702" pitchFamily="82" charset="0"/>
              </a:rPr>
              <a:t>contemporary literary or historical source relating to different languages (mainly to French, Spanish, Danish, German, Italian, Arabic)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French </a:t>
            </a:r>
            <a:r>
              <a:rPr lang="en-US" sz="3200" dirty="0">
                <a:solidFill>
                  <a:schemeClr val="tx1"/>
                </a:solidFill>
              </a:rPr>
              <a:t>	After us the deluge 	</a:t>
            </a:r>
            <a:r>
              <a:rPr lang="ru-RU" sz="3200" dirty="0" err="1">
                <a:solidFill>
                  <a:schemeClr val="tx1"/>
                </a:solidFill>
              </a:rPr>
              <a:t>Після</a:t>
            </a:r>
            <a:r>
              <a:rPr lang="ru-RU" sz="3200" dirty="0">
                <a:solidFill>
                  <a:schemeClr val="tx1"/>
                </a:solidFill>
              </a:rPr>
              <a:t> нас </a:t>
            </a:r>
            <a:r>
              <a:rPr lang="ru-RU" sz="3200" dirty="0" err="1">
                <a:solidFill>
                  <a:schemeClr val="tx1"/>
                </a:solidFill>
              </a:rPr>
              <a:t>хоч</a:t>
            </a:r>
            <a:r>
              <a:rPr lang="ru-RU" sz="3200" dirty="0">
                <a:solidFill>
                  <a:schemeClr val="tx1"/>
                </a:solidFill>
              </a:rPr>
              <a:t> потоп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One’s place in the sun 	</a:t>
            </a:r>
            <a:r>
              <a:rPr lang="ru-RU" sz="3200" dirty="0" err="1">
                <a:solidFill>
                  <a:schemeClr val="tx1"/>
                </a:solidFill>
              </a:rPr>
              <a:t>Місце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під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сонцем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The game is worth the candle 	</a:t>
            </a:r>
            <a:r>
              <a:rPr lang="ru-RU" sz="3200" dirty="0" err="1">
                <a:solidFill>
                  <a:schemeClr val="tx1"/>
                </a:solidFill>
              </a:rPr>
              <a:t>Гра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варта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свічок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Spanish 	Blue blood 	</a:t>
            </a:r>
            <a:r>
              <a:rPr lang="ru-RU" sz="3200" dirty="0" err="1">
                <a:solidFill>
                  <a:schemeClr val="tx1"/>
                </a:solidFill>
              </a:rPr>
              <a:t>Блакитна</a:t>
            </a:r>
            <a:r>
              <a:rPr lang="ru-RU" sz="3200" dirty="0">
                <a:solidFill>
                  <a:schemeClr val="tx1"/>
                </a:solidFill>
              </a:rPr>
              <a:t> кров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The fifth column 	</a:t>
            </a:r>
            <a:r>
              <a:rPr lang="ru-RU" sz="3200" dirty="0" err="1">
                <a:solidFill>
                  <a:schemeClr val="tx1"/>
                </a:solidFill>
              </a:rPr>
              <a:t>П’ята</a:t>
            </a:r>
            <a:r>
              <a:rPr lang="ru-RU" sz="3200" dirty="0">
                <a:solidFill>
                  <a:schemeClr val="tx1"/>
                </a:solidFill>
              </a:rPr>
              <a:t> колона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919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works of prominent English and American authors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To </a:t>
            </a:r>
            <a:r>
              <a:rPr lang="en-US" sz="2800" dirty="0">
                <a:solidFill>
                  <a:schemeClr val="tx1"/>
                </a:solidFill>
              </a:rPr>
              <a:t>bury a hatchet </a:t>
            </a:r>
            <a:r>
              <a:rPr lang="ru-RU" sz="2800" dirty="0" err="1" smtClean="0">
                <a:solidFill>
                  <a:schemeClr val="tx1"/>
                </a:solidFill>
              </a:rPr>
              <a:t>Закопати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томагавк/</a:t>
            </a:r>
            <a:r>
              <a:rPr lang="ru-RU" sz="2800" dirty="0" err="1">
                <a:solidFill>
                  <a:schemeClr val="tx1"/>
                </a:solidFill>
              </a:rPr>
              <a:t>укласти</a:t>
            </a:r>
            <a:r>
              <a:rPr lang="ru-RU" sz="2800" dirty="0">
                <a:solidFill>
                  <a:schemeClr val="tx1"/>
                </a:solidFill>
              </a:rPr>
              <a:t> мир (</a:t>
            </a:r>
            <a:r>
              <a:rPr lang="en-US" sz="2800" dirty="0" err="1" smtClean="0">
                <a:solidFill>
                  <a:schemeClr val="tx1"/>
                </a:solidFill>
              </a:rPr>
              <a:t>F.Cooper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  <a:p>
            <a:r>
              <a:rPr lang="en-US" sz="2800" dirty="0">
                <a:solidFill>
                  <a:schemeClr val="tx1"/>
                </a:solidFill>
              </a:rPr>
              <a:t>Cowards die many times before their deaths 	</a:t>
            </a:r>
            <a:r>
              <a:rPr lang="ru-RU" sz="2800" dirty="0" err="1">
                <a:solidFill>
                  <a:schemeClr val="tx1"/>
                </a:solidFill>
              </a:rPr>
              <a:t>Боягузи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вмирають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багато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разів</a:t>
            </a:r>
            <a:r>
              <a:rPr lang="ru-RU" sz="2800" dirty="0">
                <a:solidFill>
                  <a:schemeClr val="tx1"/>
                </a:solidFill>
              </a:rPr>
              <a:t> (</a:t>
            </a:r>
            <a:r>
              <a:rPr lang="en-US" sz="2800" dirty="0">
                <a:solidFill>
                  <a:schemeClr val="tx1"/>
                </a:solidFill>
              </a:rPr>
              <a:t>W. Shakespeare)</a:t>
            </a:r>
          </a:p>
          <a:p>
            <a:r>
              <a:rPr lang="en-US" sz="2800" dirty="0">
                <a:solidFill>
                  <a:schemeClr val="tx1"/>
                </a:solidFill>
              </a:rPr>
              <a:t>To reign in Hell is better than to serve in Heaven 	</a:t>
            </a:r>
            <a:r>
              <a:rPr lang="ru-RU" sz="2800" dirty="0" err="1">
                <a:solidFill>
                  <a:schemeClr val="tx1"/>
                </a:solidFill>
              </a:rPr>
              <a:t>Краще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панувати</a:t>
            </a:r>
            <a:r>
              <a:rPr lang="ru-RU" sz="2800" dirty="0">
                <a:solidFill>
                  <a:schemeClr val="tx1"/>
                </a:solidFill>
              </a:rPr>
              <a:t> в </a:t>
            </a:r>
            <a:r>
              <a:rPr lang="ru-RU" sz="2800" dirty="0" err="1">
                <a:solidFill>
                  <a:schemeClr val="tx1"/>
                </a:solidFill>
              </a:rPr>
              <a:t>пеклі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ніж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слугувати</a:t>
            </a:r>
            <a:r>
              <a:rPr lang="ru-RU" sz="2800" dirty="0">
                <a:solidFill>
                  <a:schemeClr val="tx1"/>
                </a:solidFill>
              </a:rPr>
              <a:t> в раю (</a:t>
            </a:r>
            <a:r>
              <a:rPr lang="en-US" sz="2800" dirty="0">
                <a:solidFill>
                  <a:schemeClr val="tx1"/>
                </a:solidFill>
              </a:rPr>
              <a:t>J. Milton) </a:t>
            </a:r>
          </a:p>
        </p:txBody>
      </p:sp>
    </p:spTree>
    <p:extLst>
      <p:ext uri="{BB962C8B-B14F-4D97-AF65-F5344CB8AC3E}">
        <p14:creationId xmlns:p14="http://schemas.microsoft.com/office/powerpoint/2010/main" val="19562271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Choosing Near Equivalents: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580607"/>
            <a:ext cx="10178322" cy="429898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In </a:t>
            </a:r>
            <a:r>
              <a:rPr lang="en-US" sz="2400" dirty="0">
                <a:solidFill>
                  <a:schemeClr val="tx1"/>
                </a:solidFill>
              </a:rPr>
              <a:t>broad daylight 	</a:t>
            </a:r>
            <a:r>
              <a:rPr lang="ru-RU" sz="2400" dirty="0" err="1">
                <a:solidFill>
                  <a:schemeClr val="tx1"/>
                </a:solidFill>
              </a:rPr>
              <a:t>Серед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білого</a:t>
            </a:r>
            <a:r>
              <a:rPr lang="ru-RU" sz="2400" dirty="0">
                <a:solidFill>
                  <a:schemeClr val="tx1"/>
                </a:solidFill>
              </a:rPr>
              <a:t> дня</a:t>
            </a:r>
          </a:p>
          <a:p>
            <a:r>
              <a:rPr lang="en-US" sz="2400" dirty="0">
                <a:solidFill>
                  <a:schemeClr val="tx1"/>
                </a:solidFill>
              </a:rPr>
              <a:t>As pale as paper 	</a:t>
            </a:r>
            <a:r>
              <a:rPr lang="ru-RU" sz="2400" dirty="0" err="1">
                <a:solidFill>
                  <a:schemeClr val="tx1"/>
                </a:solidFill>
              </a:rPr>
              <a:t>Блідий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стіна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One’s own flesh and bone 	</a:t>
            </a:r>
            <a:r>
              <a:rPr lang="ru-RU" sz="2400" dirty="0" err="1">
                <a:solidFill>
                  <a:schemeClr val="tx1"/>
                </a:solidFill>
              </a:rPr>
              <a:t>Рідна</a:t>
            </a:r>
            <a:r>
              <a:rPr lang="ru-RU" sz="2400" dirty="0">
                <a:solidFill>
                  <a:schemeClr val="tx1"/>
                </a:solidFill>
              </a:rPr>
              <a:t> кровинка</a:t>
            </a:r>
          </a:p>
          <a:p>
            <a:r>
              <a:rPr lang="en-US" sz="2400" dirty="0">
                <a:solidFill>
                  <a:schemeClr val="tx1"/>
                </a:solidFill>
              </a:rPr>
              <a:t>Baker’s/printer’s dozen 	</a:t>
            </a:r>
            <a:r>
              <a:rPr lang="ru-RU" sz="2400" dirty="0" err="1">
                <a:solidFill>
                  <a:schemeClr val="tx1"/>
                </a:solidFill>
              </a:rPr>
              <a:t>Чортова</a:t>
            </a:r>
            <a:r>
              <a:rPr lang="ru-RU" sz="2400" dirty="0">
                <a:solidFill>
                  <a:schemeClr val="tx1"/>
                </a:solidFill>
              </a:rPr>
              <a:t> дюжина</a:t>
            </a:r>
          </a:p>
          <a:p>
            <a:r>
              <a:rPr lang="en-US" sz="2400" dirty="0">
                <a:solidFill>
                  <a:schemeClr val="tx1"/>
                </a:solidFill>
              </a:rPr>
              <a:t>As short as a dog’s tail 	</a:t>
            </a:r>
            <a:r>
              <a:rPr lang="ru-RU" sz="2400" dirty="0">
                <a:solidFill>
                  <a:schemeClr val="tx1"/>
                </a:solidFill>
              </a:rPr>
              <a:t>Короткий, як </a:t>
            </a:r>
            <a:r>
              <a:rPr lang="ru-RU" sz="2400" dirty="0" err="1">
                <a:solidFill>
                  <a:schemeClr val="tx1"/>
                </a:solidFill>
              </a:rPr>
              <a:t>осінній</a:t>
            </a:r>
            <a:r>
              <a:rPr lang="ru-RU" sz="2400" dirty="0">
                <a:solidFill>
                  <a:schemeClr val="tx1"/>
                </a:solidFill>
              </a:rPr>
              <a:t> день</a:t>
            </a:r>
          </a:p>
          <a:p>
            <a:r>
              <a:rPr lang="en-US" sz="2400" dirty="0">
                <a:solidFill>
                  <a:schemeClr val="tx1"/>
                </a:solidFill>
              </a:rPr>
              <a:t>Measure twice, cut once 	</a:t>
            </a:r>
            <a:r>
              <a:rPr lang="ru-RU" sz="2400" dirty="0" err="1">
                <a:solidFill>
                  <a:schemeClr val="tx1"/>
                </a:solidFill>
              </a:rPr>
              <a:t>Сім</a:t>
            </a:r>
            <a:r>
              <a:rPr lang="ru-RU" sz="2400" dirty="0">
                <a:solidFill>
                  <a:schemeClr val="tx1"/>
                </a:solidFill>
              </a:rPr>
              <a:t> раз </a:t>
            </a:r>
            <a:r>
              <a:rPr lang="ru-RU" sz="2400" dirty="0" err="1">
                <a:solidFill>
                  <a:schemeClr val="tx1"/>
                </a:solidFill>
              </a:rPr>
              <a:t>відміряй</a:t>
            </a:r>
            <a:r>
              <a:rPr lang="ru-RU" sz="2400" dirty="0">
                <a:solidFill>
                  <a:schemeClr val="tx1"/>
                </a:solidFill>
              </a:rPr>
              <a:t>, один раз </a:t>
            </a:r>
            <a:r>
              <a:rPr lang="ru-RU" sz="2400" dirty="0" err="1">
                <a:solidFill>
                  <a:schemeClr val="tx1"/>
                </a:solidFill>
              </a:rPr>
              <a:t>відріж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make a long story short 	</a:t>
            </a:r>
            <a:r>
              <a:rPr lang="ru-RU" sz="2400" dirty="0">
                <a:solidFill>
                  <a:schemeClr val="tx1"/>
                </a:solidFill>
              </a:rPr>
              <a:t>Коротко </a:t>
            </a:r>
            <a:r>
              <a:rPr lang="ru-RU" sz="2400" dirty="0" err="1">
                <a:solidFill>
                  <a:schemeClr val="tx1"/>
                </a:solidFill>
              </a:rPr>
              <a:t>кажучи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6331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Choosing Genuine idiomatic </a:t>
            </a:r>
            <a:r>
              <a:rPr lang="en-US" dirty="0" smtClean="0">
                <a:latin typeface="Algerian" panose="04020705040A02060702" pitchFamily="82" charset="0"/>
              </a:rPr>
              <a:t>Analogies</a:t>
            </a:r>
            <a:r>
              <a:rPr lang="en-US" dirty="0">
                <a:latin typeface="Algerian" panose="04020705040A02060702" pitchFamily="82" charset="0"/>
              </a:rPr>
              <a:t/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 smtClean="0">
                <a:solidFill>
                  <a:schemeClr val="tx1"/>
                </a:solidFill>
              </a:rPr>
              <a:t>To </a:t>
            </a:r>
            <a:r>
              <a:rPr lang="en-US" sz="2800" dirty="0">
                <a:solidFill>
                  <a:schemeClr val="tx1"/>
                </a:solidFill>
              </a:rPr>
              <a:t>have the ready tongue 	</a:t>
            </a:r>
            <a:r>
              <a:rPr lang="ru-RU" sz="2800" dirty="0">
                <a:solidFill>
                  <a:schemeClr val="tx1"/>
                </a:solidFill>
              </a:rPr>
              <a:t>За словом у </a:t>
            </a:r>
            <a:r>
              <a:rPr lang="ru-RU" sz="2800" dirty="0" err="1">
                <a:solidFill>
                  <a:schemeClr val="tx1"/>
                </a:solidFill>
              </a:rPr>
              <a:t>кишеню</a:t>
            </a:r>
            <a:r>
              <a:rPr lang="ru-RU" sz="2800" dirty="0">
                <a:solidFill>
                  <a:schemeClr val="tx1"/>
                </a:solidFill>
              </a:rPr>
              <a:t> не </a:t>
            </a:r>
            <a:r>
              <a:rPr lang="ru-RU" sz="2800" dirty="0" err="1">
                <a:solidFill>
                  <a:schemeClr val="tx1"/>
                </a:solidFill>
              </a:rPr>
              <a:t>лізти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Like mistress, like maid 	</a:t>
            </a:r>
            <a:r>
              <a:rPr lang="ru-RU" sz="2800" dirty="0" err="1">
                <a:solidFill>
                  <a:schemeClr val="tx1"/>
                </a:solidFill>
              </a:rPr>
              <a:t>Яблуко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від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яблуні</a:t>
            </a:r>
            <a:r>
              <a:rPr lang="ru-RU" sz="2800" dirty="0">
                <a:solidFill>
                  <a:schemeClr val="tx1"/>
                </a:solidFill>
              </a:rPr>
              <a:t> недалеко </a:t>
            </a:r>
            <a:r>
              <a:rPr lang="ru-RU" sz="2800" dirty="0" err="1">
                <a:solidFill>
                  <a:schemeClr val="tx1"/>
                </a:solidFill>
              </a:rPr>
              <a:t>падає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To keep body and soul together 	</a:t>
            </a:r>
            <a:r>
              <a:rPr lang="ru-RU" sz="2800" dirty="0" err="1">
                <a:solidFill>
                  <a:schemeClr val="tx1"/>
                </a:solidFill>
              </a:rPr>
              <a:t>Ледь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зводити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кінці</a:t>
            </a:r>
            <a:r>
              <a:rPr lang="ru-RU" sz="2800" dirty="0">
                <a:solidFill>
                  <a:schemeClr val="tx1"/>
                </a:solidFill>
              </a:rPr>
              <a:t> з </a:t>
            </a:r>
            <a:r>
              <a:rPr lang="ru-RU" sz="2800" dirty="0" err="1">
                <a:solidFill>
                  <a:schemeClr val="tx1"/>
                </a:solidFill>
              </a:rPr>
              <a:t>кінцями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There is no use crying over spilt milk 	</a:t>
            </a:r>
            <a:r>
              <a:rPr lang="ru-RU" sz="2800" dirty="0" err="1">
                <a:solidFill>
                  <a:schemeClr val="tx1"/>
                </a:solidFill>
              </a:rPr>
              <a:t>Що</a:t>
            </a:r>
            <a:r>
              <a:rPr lang="ru-RU" sz="2800" dirty="0">
                <a:solidFill>
                  <a:schemeClr val="tx1"/>
                </a:solidFill>
              </a:rPr>
              <a:t> з воза впало, те пропало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36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98222"/>
          </a:xfrm>
        </p:spPr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Key words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580607"/>
            <a:ext cx="10178322" cy="429898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Close to the actual, but not completely accurate or exact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Used to </a:t>
            </a:r>
            <a:r>
              <a:rPr lang="en-US" sz="2400" dirty="0">
                <a:solidFill>
                  <a:schemeClr val="tx1"/>
                </a:solidFill>
              </a:rPr>
              <a:t>denote the relationship between the form of the word, i.e. its sound form, morphemic composition and structural pattern, and its meaning.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the state of sticking </a:t>
            </a:r>
            <a:r>
              <a:rPr lang="en-US" sz="2400" dirty="0" smtClean="0">
                <a:solidFill>
                  <a:schemeClr val="tx1"/>
                </a:solidFill>
              </a:rPr>
              <a:t>together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departing from a literal use of words; metaphorical.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 contained within something; not </a:t>
            </a:r>
            <a:r>
              <a:rPr lang="en-US" sz="2400" dirty="0" smtClean="0">
                <a:solidFill>
                  <a:schemeClr val="tx1"/>
                </a:solidFill>
              </a:rPr>
              <a:t>separate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A correspondence or partial similarity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Using, containing, or denoting expressions that are natural to a native speaker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84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240000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The choice of an analogy is translator’s decision and is predetermined by the style of a text.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3069771"/>
            <a:ext cx="10178322" cy="280982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Not </a:t>
            </a:r>
            <a:r>
              <a:rPr lang="en-US" sz="2400" dirty="0">
                <a:solidFill>
                  <a:schemeClr val="tx1"/>
                </a:solidFill>
              </a:rPr>
              <a:t>for time or money 	</a:t>
            </a:r>
            <a:r>
              <a:rPr lang="ru-RU" sz="2400" dirty="0" err="1">
                <a:solidFill>
                  <a:schemeClr val="tx1"/>
                </a:solidFill>
              </a:rPr>
              <a:t>Ні</a:t>
            </a:r>
            <a:r>
              <a:rPr lang="ru-RU" sz="2400" dirty="0">
                <a:solidFill>
                  <a:schemeClr val="tx1"/>
                </a:solidFill>
              </a:rPr>
              <a:t> за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світі</a:t>
            </a:r>
            <a:r>
              <a:rPr lang="ru-RU" sz="2400" dirty="0">
                <a:solidFill>
                  <a:schemeClr val="tx1"/>
                </a:solidFill>
              </a:rPr>
              <a:t> / </a:t>
            </a:r>
            <a:r>
              <a:rPr lang="ru-RU" sz="2400" dirty="0" err="1">
                <a:solidFill>
                  <a:schemeClr val="tx1"/>
                </a:solidFill>
              </a:rPr>
              <a:t>ні</a:t>
            </a:r>
            <a:r>
              <a:rPr lang="ru-RU" sz="2400" dirty="0">
                <a:solidFill>
                  <a:schemeClr val="tx1"/>
                </a:solidFill>
              </a:rPr>
              <a:t> за </a:t>
            </a:r>
            <a:r>
              <a:rPr lang="ru-RU" sz="2400" dirty="0" err="1">
                <a:solidFill>
                  <a:schemeClr val="tx1"/>
                </a:solidFill>
              </a:rPr>
              <a:t>які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гроші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Don’t cross the bridge before you come to it 	</a:t>
            </a:r>
            <a:r>
              <a:rPr lang="ru-RU" sz="2400" dirty="0">
                <a:solidFill>
                  <a:schemeClr val="tx1"/>
                </a:solidFill>
              </a:rPr>
              <a:t>Не кажи «гоп», доки не </a:t>
            </a:r>
            <a:r>
              <a:rPr lang="ru-RU" sz="2400" dirty="0" err="1">
                <a:solidFill>
                  <a:schemeClr val="tx1"/>
                </a:solidFill>
              </a:rPr>
              <a:t>перестрибнеш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He that lies down with dogs must rise up with fleas 	</a:t>
            </a:r>
            <a:r>
              <a:rPr lang="ru-RU" sz="2400" dirty="0">
                <a:solidFill>
                  <a:schemeClr val="tx1"/>
                </a:solidFill>
              </a:rPr>
              <a:t>З ким </a:t>
            </a:r>
            <a:r>
              <a:rPr lang="ru-RU" sz="2400" dirty="0" err="1">
                <a:solidFill>
                  <a:schemeClr val="tx1"/>
                </a:solidFill>
              </a:rPr>
              <a:t>поведешся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від</a:t>
            </a:r>
            <a:r>
              <a:rPr lang="ru-RU" sz="2400" dirty="0">
                <a:solidFill>
                  <a:schemeClr val="tx1"/>
                </a:solidFill>
              </a:rPr>
              <a:t> того й </a:t>
            </a:r>
            <a:r>
              <a:rPr lang="ru-RU" sz="2400" dirty="0" err="1">
                <a:solidFill>
                  <a:schemeClr val="tx1"/>
                </a:solidFill>
              </a:rPr>
              <a:t>наберешся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35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Choosing Approximate analogies:</a:t>
            </a:r>
            <a:br>
              <a:rPr lang="en-US" dirty="0">
                <a:latin typeface="Algerian" panose="04020705040A02060702" pitchFamily="82" charset="0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meaning of the Phraseological units can be expressed by means of only approximate analogies, i.e. in a descriptive way.</a:t>
            </a:r>
          </a:p>
          <a:p>
            <a:r>
              <a:rPr lang="en-US" sz="2400" dirty="0">
                <a:solidFill>
                  <a:schemeClr val="tx1"/>
                </a:solidFill>
              </a:rPr>
              <a:t>To lose one’s breath 	</a:t>
            </a:r>
            <a:r>
              <a:rPr lang="ru-RU" sz="2400" dirty="0" err="1">
                <a:solidFill>
                  <a:schemeClr val="tx1"/>
                </a:solidFill>
              </a:rPr>
              <a:t>Кидати</a:t>
            </a:r>
            <a:r>
              <a:rPr lang="ru-RU" sz="2400" dirty="0">
                <a:solidFill>
                  <a:schemeClr val="tx1"/>
                </a:solidFill>
              </a:rPr>
              <a:t> слова на </a:t>
            </a:r>
            <a:r>
              <a:rPr lang="ru-RU" sz="2400" dirty="0" err="1">
                <a:solidFill>
                  <a:schemeClr val="tx1"/>
                </a:solidFill>
              </a:rPr>
              <a:t>вітер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King words butter no parsnips 	</a:t>
            </a:r>
            <a:r>
              <a:rPr lang="ru-RU" sz="2400" dirty="0" err="1">
                <a:solidFill>
                  <a:schemeClr val="tx1"/>
                </a:solidFill>
              </a:rPr>
              <a:t>Годувати</a:t>
            </a:r>
            <a:r>
              <a:rPr lang="ru-RU" sz="2400" dirty="0">
                <a:solidFill>
                  <a:schemeClr val="tx1"/>
                </a:solidFill>
              </a:rPr>
              <a:t> байками </a:t>
            </a:r>
            <a:r>
              <a:rPr lang="ru-RU" sz="2400" dirty="0" err="1">
                <a:solidFill>
                  <a:schemeClr val="tx1"/>
                </a:solidFill>
              </a:rPr>
              <a:t>солов’я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make a cat’s paw of something 	</a:t>
            </a:r>
            <a:r>
              <a:rPr lang="ru-RU" sz="2400" dirty="0">
                <a:solidFill>
                  <a:schemeClr val="tx1"/>
                </a:solidFill>
              </a:rPr>
              <a:t>Чужими руками жар </a:t>
            </a:r>
            <a:r>
              <a:rPr lang="ru-RU" sz="2400" dirty="0" err="1">
                <a:solidFill>
                  <a:schemeClr val="tx1"/>
                </a:solidFill>
              </a:rPr>
              <a:t>вигрібати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00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anose="04020705040A02060702" pitchFamily="82" charset="0"/>
              </a:rPr>
              <a:t>Descriptive translation of idiomatic and set </a:t>
            </a:r>
            <a:r>
              <a:rPr lang="en-US" dirty="0" smtClean="0">
                <a:latin typeface="Algerian" panose="04020705040A02060702" pitchFamily="82" charset="0"/>
              </a:rPr>
              <a:t>expressions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Red </a:t>
            </a:r>
            <a:r>
              <a:rPr lang="en-US" sz="2400" dirty="0">
                <a:solidFill>
                  <a:schemeClr val="tx1"/>
                </a:solidFill>
              </a:rPr>
              <a:t>blood 	</a:t>
            </a:r>
            <a:r>
              <a:rPr lang="en-US" sz="2400" dirty="0" err="1">
                <a:solidFill>
                  <a:schemeClr val="tx1"/>
                </a:solidFill>
              </a:rPr>
              <a:t>Мужність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відвага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хоробрість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set a limit to </a:t>
            </a:r>
            <a:r>
              <a:rPr lang="en-US" sz="2400" dirty="0" err="1">
                <a:solidFill>
                  <a:schemeClr val="tx1"/>
                </a:solidFill>
              </a:rPr>
              <a:t>smth</a:t>
            </a:r>
            <a:r>
              <a:rPr lang="en-US" sz="2400" dirty="0">
                <a:solidFill>
                  <a:schemeClr val="tx1"/>
                </a:solidFill>
              </a:rPr>
              <a:t> 	</a:t>
            </a:r>
            <a:r>
              <a:rPr lang="en-US" sz="2400" dirty="0" err="1">
                <a:solidFill>
                  <a:schemeClr val="tx1"/>
                </a:solidFill>
              </a:rPr>
              <a:t>Обмежувати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стримувати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Out of a clear blue of the sky 	</a:t>
            </a:r>
            <a:r>
              <a:rPr lang="en-US" sz="2400" dirty="0" err="1">
                <a:solidFill>
                  <a:schemeClr val="tx1"/>
                </a:solidFill>
              </a:rPr>
              <a:t>Раптом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зненацька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Short </a:t>
            </a:r>
            <a:r>
              <a:rPr lang="en-US" sz="2400" dirty="0">
                <a:solidFill>
                  <a:schemeClr val="tx1"/>
                </a:solidFill>
              </a:rPr>
              <a:t>odds 	</a:t>
            </a:r>
            <a:r>
              <a:rPr lang="en-US" sz="2400" dirty="0" err="1">
                <a:solidFill>
                  <a:schemeClr val="tx1"/>
                </a:solidFill>
              </a:rPr>
              <a:t>Майже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рівні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шанси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sell someone short 	</a:t>
            </a:r>
            <a:r>
              <a:rPr lang="en-US" sz="2400" dirty="0" err="1">
                <a:solidFill>
                  <a:schemeClr val="tx1"/>
                </a:solidFill>
              </a:rPr>
              <a:t>Недооцінювати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когось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To shoot Niagara 	</a:t>
            </a:r>
            <a:r>
              <a:rPr lang="en-US" sz="2400" dirty="0" err="1">
                <a:solidFill>
                  <a:schemeClr val="tx1"/>
                </a:solidFill>
              </a:rPr>
              <a:t>Вдаватися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до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ризикованих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дій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To </a:t>
            </a:r>
            <a:r>
              <a:rPr lang="en-US" sz="2400" dirty="0">
                <a:solidFill>
                  <a:schemeClr val="tx1"/>
                </a:solidFill>
              </a:rPr>
              <a:t>cut off with a shilling 	</a:t>
            </a:r>
            <a:r>
              <a:rPr lang="en-US" sz="2400" dirty="0" err="1">
                <a:solidFill>
                  <a:schemeClr val="tx1"/>
                </a:solidFill>
              </a:rPr>
              <a:t>Залишити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без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спадщини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0286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PLAN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Abbreviations in translation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>
                <a:solidFill>
                  <a:schemeClr val="tx1"/>
                </a:solidFill>
              </a:rPr>
              <a:t>Neologisms in translation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Non-Equivalence: culture specific concepts (</a:t>
            </a:r>
            <a:r>
              <a:rPr lang="en-US" sz="3600" dirty="0" err="1" smtClean="0">
                <a:solidFill>
                  <a:schemeClr val="tx1"/>
                </a:solidFill>
              </a:rPr>
              <a:t>realia</a:t>
            </a:r>
            <a:r>
              <a:rPr lang="en-US" sz="3600" dirty="0" smtClean="0">
                <a:solidFill>
                  <a:schemeClr val="tx1"/>
                </a:solidFill>
              </a:rPr>
              <a:t>) in translation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</a:rPr>
              <a:t>Phraseologisms in translation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73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464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anose="04020705040A02060702" pitchFamily="82" charset="0"/>
              </a:rPr>
              <a:t>Abbreviation</a:t>
            </a:r>
            <a:br>
              <a:rPr lang="en-US" dirty="0" smtClean="0">
                <a:latin typeface="Algerian" panose="04020705040A02060702" pitchFamily="82" charset="0"/>
              </a:rPr>
            </a:br>
            <a:r>
              <a:rPr lang="en-US" dirty="0" smtClean="0">
                <a:latin typeface="Algerian" panose="04020705040A02060702" pitchFamily="82" charset="0"/>
              </a:rPr>
              <a:t>Acronym</a:t>
            </a:r>
            <a:br>
              <a:rPr lang="en-US" dirty="0" smtClean="0">
                <a:latin typeface="Algerian" panose="04020705040A02060702" pitchFamily="82" charset="0"/>
              </a:rPr>
            </a:br>
            <a:r>
              <a:rPr lang="en-US" dirty="0" smtClean="0">
                <a:latin typeface="Algerian" panose="04020705040A02060702" pitchFamily="82" charset="0"/>
              </a:rPr>
              <a:t>Initialism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299063"/>
            <a:ext cx="10178322" cy="4271554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</a:rPr>
              <a:t>an abbreviation consisting of initial letters pronounced separately (e.g. BBC 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an abbreviation formed from the initial letters of other words and pronounced as a word (e.g. AIDS is an acronym for Acquired Immune Deficiency Syndrome, NASA - National Aeronautics and Space Administration)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</a:rPr>
              <a:t>a shortened form of a word or phrase  ( e.g. et al. (Latin et </a:t>
            </a:r>
            <a:r>
              <a:rPr lang="en-US" sz="2400" dirty="0" err="1">
                <a:solidFill>
                  <a:schemeClr val="tx1"/>
                </a:solidFill>
              </a:rPr>
              <a:t>alii</a:t>
            </a:r>
            <a:r>
              <a:rPr lang="en-US" sz="2400" dirty="0">
                <a:solidFill>
                  <a:schemeClr val="tx1"/>
                </a:solidFill>
              </a:rPr>
              <a:t> / et alia / et </a:t>
            </a:r>
            <a:r>
              <a:rPr lang="en-US" sz="2400" dirty="0" err="1">
                <a:solidFill>
                  <a:schemeClr val="tx1"/>
                </a:solidFill>
              </a:rPr>
              <a:t>alios</a:t>
            </a:r>
            <a:r>
              <a:rPr lang="en-US" sz="2400" dirty="0">
                <a:solidFill>
                  <a:schemeClr val="tx1"/>
                </a:solidFill>
              </a:rPr>
              <a:t>, meaning "and others“;   etc. (Latin 'et cetera', roughly "and so forth", "and other things</a:t>
            </a:r>
            <a:r>
              <a:rPr lang="en-US" sz="2400" dirty="0" smtClean="0">
                <a:solidFill>
                  <a:schemeClr val="tx1"/>
                </a:solidFill>
              </a:rPr>
              <a:t>")</a:t>
            </a:r>
          </a:p>
          <a:p>
            <a:pPr algn="just"/>
            <a:endParaRPr lang="en-US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Watch and check your answer  (2.24)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Algerian" panose="04020705040A02060702" pitchFamily="82" charset="0"/>
              </a:rPr>
              <a:t>translation of abbreviations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Abbreviations-internationalisms, abbreviations of world-renowned international concepts  generally have their own translation in each language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E.g., UN</a:t>
            </a:r>
            <a:r>
              <a:rPr lang="ru-RU" sz="28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chemeClr val="tx1"/>
                </a:solidFill>
              </a:rPr>
              <a:t> IMF,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MP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CEO, AIDS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Some investigation is necessary, since some acronyms have a standardized translation and others do not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Watch the video, suggest your translation for the following: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286002"/>
            <a:ext cx="9054916" cy="3304902"/>
          </a:xfrm>
          <a:solidFill>
            <a:schemeClr val="accent6">
              <a:lumMod val="40000"/>
              <a:lumOff val="60000"/>
            </a:schemeClr>
          </a:solidFill>
        </p:spPr>
        <p:txBody>
          <a:bodyPr numCol="3">
            <a:normAutofit lnSpcReduction="10000"/>
          </a:bodyPr>
          <a:lstStyle/>
          <a:p>
            <a:pPr marL="0" indent="0">
              <a:buNone/>
            </a:pPr>
            <a:r>
              <a:rPr lang="en-US" sz="4800" dirty="0"/>
              <a:t>ASAP</a:t>
            </a:r>
          </a:p>
          <a:p>
            <a:pPr marL="0" indent="0">
              <a:buNone/>
            </a:pPr>
            <a:r>
              <a:rPr lang="en-US" sz="4800" dirty="0"/>
              <a:t>PSVP</a:t>
            </a:r>
          </a:p>
          <a:p>
            <a:pPr marL="0" indent="0">
              <a:buNone/>
            </a:pPr>
            <a:r>
              <a:rPr lang="en-US" sz="4800" dirty="0"/>
              <a:t>RIP</a:t>
            </a:r>
          </a:p>
          <a:p>
            <a:pPr marL="0" indent="0">
              <a:buNone/>
            </a:pPr>
            <a:r>
              <a:rPr lang="en-US" sz="4800" dirty="0"/>
              <a:t>BYOB</a:t>
            </a:r>
          </a:p>
          <a:p>
            <a:pPr marL="0" indent="0">
              <a:buNone/>
            </a:pPr>
            <a:r>
              <a:rPr lang="en-US" sz="4800" dirty="0"/>
              <a:t>BBQ</a:t>
            </a:r>
          </a:p>
          <a:p>
            <a:pPr marL="0" indent="0">
              <a:buNone/>
            </a:pPr>
            <a:r>
              <a:rPr lang="en-US" sz="4800" dirty="0"/>
              <a:t>PIN</a:t>
            </a:r>
          </a:p>
          <a:p>
            <a:pPr marL="0" indent="0">
              <a:buNone/>
            </a:pPr>
            <a:r>
              <a:rPr lang="en-US" sz="4800" dirty="0"/>
              <a:t>e.g.</a:t>
            </a:r>
            <a:endParaRPr lang="ru-RU" sz="4800" dirty="0"/>
          </a:p>
          <a:p>
            <a:pPr marL="0" indent="0">
              <a:buNone/>
            </a:pPr>
            <a:r>
              <a:rPr lang="en-US" sz="4800" dirty="0"/>
              <a:t>i.e.</a:t>
            </a:r>
          </a:p>
          <a:p>
            <a:pPr marL="0" indent="0">
              <a:buNone/>
            </a:pPr>
            <a:r>
              <a:rPr lang="en-US" sz="4800" dirty="0"/>
              <a:t>Etc.</a:t>
            </a:r>
          </a:p>
          <a:p>
            <a:pPr marL="0" indent="0">
              <a:buNone/>
            </a:pPr>
            <a:r>
              <a:rPr lang="en-US" sz="4800" dirty="0"/>
              <a:t>ATM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626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Translation means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410789"/>
            <a:ext cx="10178322" cy="446880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Traditional 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abbreviations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BPU 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(basic  processing  unit)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центральний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процесор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ЦП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Full words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(American  National  Standard) -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Американський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Transliteration  or  transcribing  of  the  </a:t>
            </a:r>
            <a:r>
              <a:rPr lang="en-US" sz="2400" dirty="0" err="1">
                <a:solidFill>
                  <a:schemeClr val="tx1"/>
                </a:solidFill>
                <a:latin typeface="Arial Black" panose="020B0A04020102020204" pitchFamily="34" charset="0"/>
              </a:rPr>
              <a:t>initialisms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e.g. COSPAR  (Committee  for Space Research)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Комітет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космічних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досліджень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КОСПАР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Transcribing of the full </a:t>
            </a:r>
            <a:r>
              <a:rPr lang="en-US" sz="2400" dirty="0" err="1">
                <a:solidFill>
                  <a:schemeClr val="tx1"/>
                </a:solidFill>
                <a:latin typeface="Arial Black" panose="020B0A04020102020204" pitchFamily="34" charset="0"/>
              </a:rPr>
              <a:t>fоrm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 of the </a:t>
            </a:r>
            <a:r>
              <a:rPr lang="en-US" sz="2400" dirty="0" err="1">
                <a:solidFill>
                  <a:schemeClr val="tx1"/>
                </a:solidFill>
                <a:latin typeface="Arial Black" panose="020B0A04020102020204" pitchFamily="34" charset="0"/>
              </a:rPr>
              <a:t>initialisms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,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AP –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асошиейтед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прес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602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Changes in tradition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rgbClr val="002060"/>
                </a:solidFill>
              </a:rPr>
              <a:t>SALT (Strategic Arms Limitation Talks) was for a long time used  in  Ukrainian  as  </a:t>
            </a:r>
            <a:r>
              <a:rPr lang="ru-RU" sz="4000" dirty="0">
                <a:solidFill>
                  <a:srgbClr val="002060"/>
                </a:solidFill>
              </a:rPr>
              <a:t>СОЛТ,  </a:t>
            </a:r>
            <a:r>
              <a:rPr lang="en-US" sz="4000" dirty="0">
                <a:solidFill>
                  <a:srgbClr val="002060"/>
                </a:solidFill>
              </a:rPr>
              <a:t>now  a  translation  variant  is  </a:t>
            </a:r>
            <a:r>
              <a:rPr lang="en-US" sz="4000" dirty="0" smtClean="0">
                <a:solidFill>
                  <a:srgbClr val="002060"/>
                </a:solidFill>
              </a:rPr>
              <a:t>used “</a:t>
            </a:r>
            <a:r>
              <a:rPr lang="ru-RU" sz="4000" dirty="0">
                <a:solidFill>
                  <a:srgbClr val="002060"/>
                </a:solidFill>
              </a:rPr>
              <a:t>Угода  про </a:t>
            </a:r>
            <a:r>
              <a:rPr lang="ru-RU" sz="4000" dirty="0" err="1">
                <a:solidFill>
                  <a:srgbClr val="002060"/>
                </a:solidFill>
              </a:rPr>
              <a:t>обмеження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стратегічних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озброєнь</a:t>
            </a:r>
            <a:r>
              <a:rPr lang="ru-RU" sz="4000" dirty="0">
                <a:solidFill>
                  <a:srgbClr val="002060"/>
                </a:solidFill>
              </a:rPr>
              <a:t>”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2262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198</TotalTime>
  <Words>1180</Words>
  <Application>Microsoft Office PowerPoint</Application>
  <PresentationFormat>Широкоэкранный</PresentationFormat>
  <Paragraphs>172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Algerian</vt:lpstr>
      <vt:lpstr>Arial</vt:lpstr>
      <vt:lpstr>Arial Black</vt:lpstr>
      <vt:lpstr>Corbel</vt:lpstr>
      <vt:lpstr>Gill Sans MT</vt:lpstr>
      <vt:lpstr>Impact</vt:lpstr>
      <vt:lpstr>Wingdings</vt:lpstr>
      <vt:lpstr>Badge</vt:lpstr>
      <vt:lpstr>Lexical Challenges in Translation</vt:lpstr>
      <vt:lpstr>KEY words</vt:lpstr>
      <vt:lpstr>Key words</vt:lpstr>
      <vt:lpstr>PLAN</vt:lpstr>
      <vt:lpstr>Abbreviation Acronym Initialism</vt:lpstr>
      <vt:lpstr> translation of abbreviations </vt:lpstr>
      <vt:lpstr>Watch the video, suggest your translation for the following:</vt:lpstr>
      <vt:lpstr>Translation means</vt:lpstr>
      <vt:lpstr>Changes in tradition</vt:lpstr>
      <vt:lpstr>NEOLOGISMS: ways of formation</vt:lpstr>
      <vt:lpstr>Neologisms</vt:lpstr>
      <vt:lpstr>words that did not exist in Ukraine before 2013</vt:lpstr>
      <vt:lpstr>Translation of neologisms</vt:lpstr>
      <vt:lpstr>Realia – Culture-Specific Items</vt:lpstr>
      <vt:lpstr>Translation Procedures for Culture-Specific Items</vt:lpstr>
      <vt:lpstr>Phraseological units</vt:lpstr>
      <vt:lpstr>Phraseological units are characterized by the following features: </vt:lpstr>
      <vt:lpstr>The Phraseological units are classified into: </vt:lpstr>
      <vt:lpstr>Phraseological cohesions</vt:lpstr>
      <vt:lpstr>Phraseological unities</vt:lpstr>
      <vt:lpstr>Phraseological combinations</vt:lpstr>
      <vt:lpstr>ways of translating Phraseological units</vt:lpstr>
      <vt:lpstr>Greek mythology </vt:lpstr>
      <vt:lpstr>ancient history or literature: </vt:lpstr>
      <vt:lpstr>the Bible or based on biblical plot </vt:lpstr>
      <vt:lpstr>contemporary literary or historical source relating to different languages (mainly to French, Spanish, Danish, German, Italian, Arabic)</vt:lpstr>
      <vt:lpstr>works of prominent English and American authors</vt:lpstr>
      <vt:lpstr>Choosing Near Equivalents: </vt:lpstr>
      <vt:lpstr>Choosing Genuine idiomatic Analogies </vt:lpstr>
      <vt:lpstr>The choice of an analogy is translator’s decision and is predetermined by the style of a text. </vt:lpstr>
      <vt:lpstr>Choosing Approximate analogies: </vt:lpstr>
      <vt:lpstr>Descriptive translation of idiomatic and set expressions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Cетлана</dc:creator>
  <cp:lastModifiedBy>Cетлана</cp:lastModifiedBy>
  <cp:revision>23</cp:revision>
  <dcterms:created xsi:type="dcterms:W3CDTF">2019-04-23T05:37:01Z</dcterms:created>
  <dcterms:modified xsi:type="dcterms:W3CDTF">2019-04-24T06:33:28Z</dcterms:modified>
</cp:coreProperties>
</file>